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981" r:id="rId3"/>
    <p:sldId id="982" r:id="rId4"/>
    <p:sldId id="983" r:id="rId5"/>
    <p:sldId id="984" r:id="rId6"/>
    <p:sldId id="986" r:id="rId7"/>
    <p:sldId id="987" r:id="rId8"/>
    <p:sldId id="985" r:id="rId9"/>
    <p:sldId id="256" r:id="rId10"/>
    <p:sldId id="259" r:id="rId11"/>
    <p:sldId id="261" r:id="rId12"/>
    <p:sldId id="260" r:id="rId13"/>
    <p:sldId id="262" r:id="rId14"/>
    <p:sldId id="980" r:id="rId15"/>
    <p:sldId id="264" r:id="rId16"/>
    <p:sldId id="266" r:id="rId17"/>
    <p:sldId id="265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1" autoAdjust="0"/>
    <p:restoredTop sz="86445" autoAdjust="0"/>
  </p:normalViewPr>
  <p:slideViewPr>
    <p:cSldViewPr snapToGrid="0">
      <p:cViewPr varScale="1">
        <p:scale>
          <a:sx n="93" d="100"/>
          <a:sy n="93" d="100"/>
        </p:scale>
        <p:origin x="390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41BE94-D7E6-473B-BCFC-1DDCBF4CF5F3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92B18A-F340-41DE-8558-CB98C2AE44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28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2B18A-F340-41DE-8558-CB98C2AE4482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421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15AD5B-AFEC-E8E5-C929-50C75EF1B4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4AC9C13-94B6-E5E4-783B-FD44CEA2F0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73514A-82B2-5001-635F-64606A396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129B7-3092-4E94-8E20-ACFD4C76EFBD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E4D3967-FFE5-0F92-77F9-B474F8C40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9A3B7E-255E-3CF7-4A67-153BDE5FE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32139-963A-4161-8127-A31546454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667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5864AE-1D8E-9FE2-81DE-232A2B165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AD18D7-2E2E-FB29-B9C4-7C7721C29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7C13D4-BAF1-8A2B-57A6-C0EB15779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129B7-3092-4E94-8E20-ACFD4C76EFBD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A31053-BA25-18C9-D340-600EC88D6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AC6BFF-2507-5302-F896-23FA6F041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32139-963A-4161-8127-A31546454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203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A7FD17-64EB-E6CD-0E75-02597F880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23A500-1728-CAA5-B200-5B1CDCC866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CEBABD-C6F6-0985-9C80-BE75236D4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129B7-3092-4E94-8E20-ACFD4C76EFBD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FB5787-FC9E-983E-F306-C7BFC2C43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8152ED-F4F3-ABA5-A50F-472641BBC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32139-963A-4161-8127-A31546454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211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56B6C6-C406-C1C2-AFF4-CAE0FF700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CA1CC2-8B27-0990-E77F-B340771FCB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5A4121D-92BF-9B67-059F-9E65C86ED6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F11E7DE-BBAF-1F98-5FA3-55A4437D5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129B7-3092-4E94-8E20-ACFD4C76EFBD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E9E619C-B3C5-AAB7-EBE5-B3A428355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DA4E72E-6E13-C63F-5FBA-38792DB25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32139-963A-4161-8127-A31546454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694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8237BA-0797-9265-A13B-97FAC0E1C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18315A-A26F-83DB-16E7-E0636B8FDA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CA6D5A7-0A1E-73E7-0ABF-193B0352AD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760CEA9-3766-6FEA-873D-9C32BC1943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59FB67C-4DF7-71E9-4175-47CC33E635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6672D50-4B45-E5CC-D5F5-29E5EAE56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129B7-3092-4E94-8E20-ACFD4C76EFBD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2AFE93-39B0-94DE-512A-E5948AEC2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E6484C6-1A56-F782-9DEC-54BF62263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32139-963A-4161-8127-A31546454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429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9F420D-5E76-2F27-ACEF-731B890E9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F5D3CED-6B95-C671-4E65-8850C5FD1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129B7-3092-4E94-8E20-ACFD4C76EFBD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7FE09E4-364D-79D9-BFDF-4982A33C9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D658CE4-4607-CA7A-2298-EE93664F4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32139-963A-4161-8127-A31546454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474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28CF457-34EF-3EFB-7B07-C4E2EFA55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129B7-3092-4E94-8E20-ACFD4C76EFBD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849FA5A-6E9C-74B2-A8E7-EDBE813DE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D83DC29-F20C-EFDC-770D-5174DE1DA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32139-963A-4161-8127-A31546454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10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DE1013-99F3-4F36-175A-C358DBF4C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00E0C4-334A-6CA3-2F88-2687E9ECD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04A75CD-70B4-67FF-E18A-7C05F44383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CE601B-548B-E487-5287-B633CACCD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129B7-3092-4E94-8E20-ACFD4C76EFBD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344001A-4C8E-6FAF-216C-A811B8518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4A0BA78-A9E1-85DC-043E-5A03A69CC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32139-963A-4161-8127-A31546454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843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B2AB50-D24E-F380-FC31-45E94D1BC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EA895EE-A96B-30DD-7EFD-7A11ECAE1E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99C1F39-EFCC-BAED-D42E-EBDF046E92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C9E6030-BCBC-943D-4AFA-33E7AF0CD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129B7-3092-4E94-8E20-ACFD4C76EFBD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ABE011A-338A-4D7C-336E-C7BE4DDDF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F2480B2-37BB-06AB-1A41-EB549E26D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32139-963A-4161-8127-A31546454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60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6EB6BF-A5F9-8639-DEE5-5DDCE5D30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DDAC33C-A1F6-ED08-C890-35A278ECB9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628FE8-D625-3C0A-B4A2-3B6D9C1FC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129B7-3092-4E94-8E20-ACFD4C76EFBD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A719F3-E7D3-7AC0-AB90-3F1ED07E0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47C101-A907-A999-9803-3D9C1666F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32139-963A-4161-8127-A31546454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73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4A45925-B064-8748-00BE-BCC9FC9896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37111D8-7A47-E140-CE91-D0FB996D67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0E6099-9D9F-71ED-CF9E-96E17EEAE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129B7-3092-4E94-8E20-ACFD4C76EFBD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436ED1-6051-10AE-A55F-2324D5E50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DBCF91-0BFC-E7AA-92FA-22F6BAB97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32139-963A-4161-8127-A31546454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593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B35F35-B001-1596-827E-E11DEB19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7AF853-E3A7-170D-77DB-ABC647E8C2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8DDFF3-A120-3FDA-31DD-73D1B86A1E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3129B7-3092-4E94-8E20-ACFD4C76EFBD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1793BA-82AA-5B7C-C43F-C1ADC8E2C8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22269E-5F2E-09BB-B20B-92B5C1EE44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832139-963A-4161-8127-A31546454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106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pravo.gov.ru/proxy/ips/?docbody=&amp;nd=102354386&amp;ysclid=lujm0c5e1l771691385" TargetMode="Externa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microsoft.com/office/2007/relationships/hdphoto" Target="../media/hdphoto1.wdp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microsoft.com/office/2007/relationships/hdphoto" Target="../media/hdphoto2.wdp"/><Relationship Id="rId10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image" Target="../media/image1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DD0970A-19AE-343C-7E1D-61F7A455AE02}"/>
              </a:ext>
            </a:extLst>
          </p:cNvPr>
          <p:cNvSpPr/>
          <p:nvPr/>
        </p:nvSpPr>
        <p:spPr>
          <a:xfrm>
            <a:off x="-1" y="1"/>
            <a:ext cx="12188825" cy="7785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BA0E9D-FE64-6069-D310-5208D8A4A2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6357" y="373900"/>
            <a:ext cx="10172700" cy="6781800"/>
          </a:xfrm>
          <a:prstGeom prst="snip1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7904A51-F789-96AB-1D73-81C3BD39C2DB}"/>
              </a:ext>
            </a:extLst>
          </p:cNvPr>
          <p:cNvSpPr txBox="1"/>
          <p:nvPr/>
        </p:nvSpPr>
        <p:spPr>
          <a:xfrm>
            <a:off x="593033" y="899715"/>
            <a:ext cx="86065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FFFFFF"/>
                </a:solidFill>
              </a:defRPr>
            </a:pPr>
            <a:r>
              <a:rPr lang="ru-RU" sz="2000" dirty="0"/>
              <a:t>ПЕРЕЗАГРУЗКА ЖКХ</a:t>
            </a:r>
          </a:p>
          <a:p>
            <a:pPr>
              <a:defRPr sz="4400" b="1">
                <a:solidFill>
                  <a:srgbClr val="FFFFFF"/>
                </a:solidFill>
              </a:defRPr>
            </a:pPr>
            <a:r>
              <a:rPr lang="ru-RU" sz="2000" dirty="0"/>
              <a:t>ПРОИЗВОДИТЕЛЬНОСТЬ ТРУДА КАК ГЛАВНЫЙ ФАКТОР РАЗВИТИЯ </a:t>
            </a:r>
          </a:p>
          <a:p>
            <a:pPr>
              <a:defRPr sz="4400" b="1">
                <a:solidFill>
                  <a:srgbClr val="FFFFFF"/>
                </a:solidFill>
              </a:defRPr>
            </a:pPr>
            <a:r>
              <a:rPr lang="ru-RU" sz="2000" dirty="0"/>
              <a:t>25-27 НОЯБРЯ, СОЧИ </a:t>
            </a:r>
          </a:p>
        </p:txBody>
      </p:sp>
      <p:pic>
        <p:nvPicPr>
          <p:cNvPr id="5" name="Рисунок 4" descr="Изображение выглядит как текст, логотип, Шрифт, Торговая мар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C43BFAC-B577-74D8-AFF1-376626FF8D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433" t="1981" r="17889" b="60391"/>
          <a:stretch>
            <a:fillRect/>
          </a:stretch>
        </p:blipFill>
        <p:spPr>
          <a:xfrm>
            <a:off x="799765" y="56622"/>
            <a:ext cx="1219535" cy="634557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логотип, Шрифт, Торговая мар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95EE773-0E55-5436-95C6-F4021D5776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812" t="60608"/>
          <a:stretch>
            <a:fillRect/>
          </a:stretch>
        </p:blipFill>
        <p:spPr>
          <a:xfrm>
            <a:off x="9995455" y="92593"/>
            <a:ext cx="1463305" cy="566963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, логотип, Шрифт, Торговая мар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BF9707E-1DC3-FE30-178D-537F94BF6E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6847" b="53544"/>
          <a:stretch>
            <a:fillRect/>
          </a:stretch>
        </p:blipFill>
        <p:spPr>
          <a:xfrm>
            <a:off x="7162707" y="76678"/>
            <a:ext cx="808744" cy="637471"/>
          </a:xfrm>
          <a:prstGeom prst="rect">
            <a:avLst/>
          </a:prstGeom>
        </p:spPr>
      </p:pic>
      <p:pic>
        <p:nvPicPr>
          <p:cNvPr id="8" name="Рисунок 7" descr="Изображение выглядит как Графика, графический дизайн, графическая вставка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772563B-3D0F-EA2E-5408-6156CA7E43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8926" y="3952"/>
            <a:ext cx="1384155" cy="7785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704072B-04FA-A6AC-F409-CB1E2720F6B2}"/>
              </a:ext>
            </a:extLst>
          </p:cNvPr>
          <p:cNvSpPr txBox="1"/>
          <p:nvPr/>
        </p:nvSpPr>
        <p:spPr>
          <a:xfrm>
            <a:off x="593033" y="3987543"/>
            <a:ext cx="923842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FFFFFF"/>
                </a:solidFill>
              </a:defRPr>
            </a:pPr>
            <a:r>
              <a:rPr lang="ru-RU" sz="2000" dirty="0"/>
              <a:t>Постовалова Алина Анатольевна – руководитель ОЦК в ЖКХ, заместитель директора НИИСФ РААСН</a:t>
            </a:r>
          </a:p>
          <a:p>
            <a:pPr>
              <a:defRPr sz="4400" b="1">
                <a:solidFill>
                  <a:srgbClr val="FFFFFF"/>
                </a:solidFill>
              </a:defRPr>
            </a:pPr>
            <a:endParaRPr lang="ru-RU" sz="2000" dirty="0"/>
          </a:p>
          <a:p>
            <a:pPr>
              <a:defRPr sz="4400" b="1">
                <a:solidFill>
                  <a:srgbClr val="FFFFFF"/>
                </a:solidFill>
              </a:defRPr>
            </a:pPr>
            <a:r>
              <a:rPr lang="ru-RU" sz="2000" dirty="0"/>
              <a:t>Долматов Александр Владимирович – заместитель руководителя по стратегическому развитию и инновационной деятельности ОЦК в ЖКХ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135888-E41E-D5BF-2440-0966B7D60D18}"/>
              </a:ext>
            </a:extLst>
          </p:cNvPr>
          <p:cNvSpPr txBox="1"/>
          <p:nvPr/>
        </p:nvSpPr>
        <p:spPr>
          <a:xfrm>
            <a:off x="593033" y="2123899"/>
            <a:ext cx="910416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FFFFFF"/>
                </a:solidFill>
              </a:defRPr>
            </a:pPr>
            <a:r>
              <a:rPr lang="ru-RU" sz="2800" dirty="0"/>
              <a:t>Практикум «Разработка плана мероприятий (дорожной карты) повышения производительности труда </a:t>
            </a:r>
            <a:r>
              <a:rPr lang="ru-RU" sz="2800"/>
              <a:t>в регионе/</a:t>
            </a:r>
            <a:r>
              <a:rPr lang="ru-RU" sz="2800" dirty="0"/>
              <a:t>на предприятии 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736212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326190E-53F3-41DD-0993-76E7BF2A9E75}"/>
              </a:ext>
            </a:extLst>
          </p:cNvPr>
          <p:cNvSpPr txBox="1"/>
          <p:nvPr/>
        </p:nvSpPr>
        <p:spPr>
          <a:xfrm>
            <a:off x="556416" y="303278"/>
            <a:ext cx="100431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54494"/>
                </a:solidFill>
              </a:defRPr>
            </a:pPr>
            <a:r>
              <a:rPr lang="ru-RU" sz="2800" dirty="0"/>
              <a:t>ПРОГРАММА ПОВЫШЕНИЯ ПРОИЗВОДИТЕЛЬНОСТИ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79C04A9-5B57-0358-5AF7-191D5B4D043C}"/>
              </a:ext>
            </a:extLst>
          </p:cNvPr>
          <p:cNvSpPr/>
          <p:nvPr/>
        </p:nvSpPr>
        <p:spPr>
          <a:xfrm>
            <a:off x="-96329" y="6556457"/>
            <a:ext cx="12188952" cy="182880"/>
          </a:xfrm>
          <a:prstGeom prst="rect">
            <a:avLst/>
          </a:prstGeom>
          <a:solidFill>
            <a:srgbClr val="F4842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 dirty="0"/>
          </a:p>
        </p:txBody>
      </p:sp>
      <p:pic>
        <p:nvPicPr>
          <p:cNvPr id="9" name="Рисунок 8" descr="Изображение выглядит как Графика, графический дизайн, графическая вставка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7C530B6-1DB6-A3F2-1F0C-E891413B13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42181" y="0"/>
            <a:ext cx="1750442" cy="98462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5FBD57-097D-2F81-C2DB-0FC02ACC46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39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89844" l="5566" r="93750">
                        <a14:foregroundMark x1="7324" y1="77344" x2="7324" y2="77344"/>
                        <a14:foregroundMark x1="90723" y1="23926" x2="90723" y2="23926"/>
                        <a14:foregroundMark x1="87012" y1="43359" x2="87012" y2="43359"/>
                        <a14:foregroundMark x1="5664" y1="78125" x2="5664" y2="78125"/>
                        <a14:foregroundMark x1="93750" y1="40918" x2="93750" y2="40918"/>
                        <a14:foregroundMark x1="93555" y1="22266" x2="93555" y2="222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38729" y="5246171"/>
            <a:ext cx="1749338" cy="1749338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306DB05E-642A-A291-5DF6-84C268EBB4EB}"/>
              </a:ext>
            </a:extLst>
          </p:cNvPr>
          <p:cNvSpPr/>
          <p:nvPr/>
        </p:nvSpPr>
        <p:spPr>
          <a:xfrm rot="5400000">
            <a:off x="319515" y="1361412"/>
            <a:ext cx="473803" cy="458046"/>
          </a:xfrm>
          <a:prstGeom prst="ellipse">
            <a:avLst/>
          </a:prstGeom>
          <a:gradFill>
            <a:gsLst>
              <a:gs pos="0">
                <a:srgbClr val="0079C8"/>
              </a:gs>
              <a:gs pos="99000">
                <a:srgbClr val="05B2AA"/>
              </a:gs>
            </a:gsLst>
            <a:lin ang="0" scaled="0"/>
          </a:gra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600" b="1" dirty="0">
                <a:solidFill>
                  <a:prstClr val="white"/>
                </a:solidFill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9907C55B-FBC9-3F5D-50D6-C050F15958A3}"/>
              </a:ext>
            </a:extLst>
          </p:cNvPr>
          <p:cNvSpPr/>
          <p:nvPr/>
        </p:nvSpPr>
        <p:spPr>
          <a:xfrm rot="5400000">
            <a:off x="319515" y="2817066"/>
            <a:ext cx="473803" cy="458046"/>
          </a:xfrm>
          <a:prstGeom prst="ellipse">
            <a:avLst/>
          </a:prstGeom>
          <a:gradFill>
            <a:gsLst>
              <a:gs pos="0">
                <a:srgbClr val="0079C8"/>
              </a:gs>
              <a:gs pos="99000">
                <a:srgbClr val="05B2AA"/>
              </a:gs>
            </a:gsLst>
            <a:lin ang="0" scaled="0"/>
          </a:gra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600" b="1" dirty="0">
                <a:solidFill>
                  <a:prstClr val="white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0E0A1A5C-76C7-CC55-5264-DF89E29D1DE8}"/>
              </a:ext>
            </a:extLst>
          </p:cNvPr>
          <p:cNvSpPr/>
          <p:nvPr/>
        </p:nvSpPr>
        <p:spPr>
          <a:xfrm rot="5400000">
            <a:off x="279030" y="4690702"/>
            <a:ext cx="473803" cy="458046"/>
          </a:xfrm>
          <a:prstGeom prst="ellipse">
            <a:avLst/>
          </a:prstGeom>
          <a:gradFill>
            <a:gsLst>
              <a:gs pos="0">
                <a:srgbClr val="0079C8"/>
              </a:gs>
              <a:gs pos="99000">
                <a:srgbClr val="05B2AA"/>
              </a:gs>
            </a:gsLst>
            <a:lin ang="0" scaled="0"/>
          </a:gra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600" b="1" dirty="0">
                <a:solidFill>
                  <a:prstClr val="white"/>
                </a:solidFill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7" name="Google Shape;903;p27">
            <a:extLst>
              <a:ext uri="{FF2B5EF4-FFF2-40B4-BE49-F238E27FC236}">
                <a16:creationId xmlns:a16="http://schemas.microsoft.com/office/drawing/2014/main" id="{23BC52F9-6480-1524-B006-2ED3F8A90EDA}"/>
              </a:ext>
            </a:extLst>
          </p:cNvPr>
          <p:cNvSpPr txBox="1"/>
          <p:nvPr/>
        </p:nvSpPr>
        <p:spPr>
          <a:xfrm>
            <a:off x="960618" y="984623"/>
            <a:ext cx="8115059" cy="2899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="horz" wrap="square" lIns="21651" tIns="21651" rIns="21651" bIns="21651" numCol="1" spcCol="38100" rtlCol="0" anchor="ctr">
            <a:spAutoFit/>
          </a:bodyPr>
          <a:lstStyle>
            <a:defPPr marL="0" marR="0" indent="0" algn="l" defTabSz="53756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8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defTabSz="1939919" eaLnBrk="1" hangingPunct="1">
              <a:lnSpc>
                <a:spcPct val="70000"/>
              </a:lnSpc>
              <a:defRPr sz="5400" b="1" kern="0" spc="-5">
                <a:gradFill>
                  <a:gsLst>
                    <a:gs pos="0">
                      <a:srgbClr val="139AA1"/>
                    </a:gs>
                    <a:gs pos="100000">
                      <a:srgbClr val="007AC8"/>
                    </a:gs>
                  </a:gsLst>
                  <a:lin ang="0" scaled="1"/>
                </a:gradFill>
                <a:uLnTx/>
                <a:latin typeface="Montserrat" pitchFamily="2" charset="0"/>
                <a:cs typeface="DIN Pro Regular" panose="020B0504020101020102" pitchFamily="34" charset="0"/>
              </a:defRPr>
            </a:lvl1pPr>
            <a:lvl2pPr marL="457200" indent="0">
              <a:defRPr sz="1100"/>
            </a:lvl2pPr>
            <a:lvl3pPr marL="914400" indent="0">
              <a:defRPr sz="1100"/>
            </a:lvl3pPr>
            <a:lvl4pPr marL="1371600" indent="0">
              <a:defRPr sz="1100"/>
            </a:lvl4pPr>
            <a:lvl5pPr marL="1828800" indent="0">
              <a:defRPr sz="1100"/>
            </a:lvl5pPr>
            <a:lvl6pPr marL="2286000" indent="0">
              <a:defRPr sz="1100"/>
            </a:lvl6pPr>
            <a:lvl7pPr marL="2743200" indent="0">
              <a:defRPr sz="1100"/>
            </a:lvl7pPr>
            <a:lvl8pPr marL="3200400" indent="0">
              <a:defRPr sz="1100"/>
            </a:lvl8pPr>
            <a:lvl9pPr marL="3657600" indent="0">
              <a:defRPr sz="1100"/>
            </a:lvl9pPr>
          </a:lstStyle>
          <a:p>
            <a:pPr algn="just" defTabSz="1385684">
              <a:lnSpc>
                <a:spcPct val="100000"/>
              </a:lnSpc>
              <a:defRPr/>
            </a:pPr>
            <a:r>
              <a:rPr lang="ru-RU" sz="1600" spc="-4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sym typeface="Arial"/>
              </a:rPr>
              <a:t>Адресная поддержка:</a:t>
            </a:r>
          </a:p>
        </p:txBody>
      </p:sp>
      <p:sp>
        <p:nvSpPr>
          <p:cNvPr id="10" name="Google Shape;903;p27">
            <a:extLst>
              <a:ext uri="{FF2B5EF4-FFF2-40B4-BE49-F238E27FC236}">
                <a16:creationId xmlns:a16="http://schemas.microsoft.com/office/drawing/2014/main" id="{8F514AC5-47DE-6934-6736-E0BD01A41C9B}"/>
              </a:ext>
            </a:extLst>
          </p:cNvPr>
          <p:cNvSpPr txBox="1"/>
          <p:nvPr/>
        </p:nvSpPr>
        <p:spPr>
          <a:xfrm>
            <a:off x="838199" y="1344545"/>
            <a:ext cx="8836292" cy="5361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="horz" wrap="square" lIns="21651" tIns="21651" rIns="21651" bIns="21651" numCol="1" spcCol="38100" rtlCol="0" anchor="ctr">
            <a:spAutoFit/>
          </a:bodyPr>
          <a:lstStyle>
            <a:defPPr marL="0" marR="0" indent="0" algn="l" defTabSz="53756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8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defTabSz="1939919" eaLnBrk="1" hangingPunct="1">
              <a:lnSpc>
                <a:spcPct val="70000"/>
              </a:lnSpc>
              <a:defRPr sz="5400" b="1" kern="0" spc="-5">
                <a:gradFill>
                  <a:gsLst>
                    <a:gs pos="0">
                      <a:srgbClr val="139AA1"/>
                    </a:gs>
                    <a:gs pos="100000">
                      <a:srgbClr val="007AC8"/>
                    </a:gs>
                  </a:gsLst>
                  <a:lin ang="0" scaled="1"/>
                </a:gradFill>
                <a:uLnTx/>
                <a:latin typeface="Montserrat" pitchFamily="2" charset="0"/>
                <a:cs typeface="DIN Pro Regular" panose="020B0504020101020102" pitchFamily="34" charset="0"/>
              </a:defRPr>
            </a:lvl1pPr>
            <a:lvl2pPr marL="457200" indent="0">
              <a:defRPr sz="1100"/>
            </a:lvl2pPr>
            <a:lvl3pPr marL="914400" indent="0">
              <a:defRPr sz="1100"/>
            </a:lvl3pPr>
            <a:lvl4pPr marL="1371600" indent="0">
              <a:defRPr sz="1100"/>
            </a:lvl4pPr>
            <a:lvl5pPr marL="1828800" indent="0">
              <a:defRPr sz="1100"/>
            </a:lvl5pPr>
            <a:lvl6pPr marL="2286000" indent="0">
              <a:defRPr sz="1100"/>
            </a:lvl6pPr>
            <a:lvl7pPr marL="2743200" indent="0">
              <a:defRPr sz="1100"/>
            </a:lvl7pPr>
            <a:lvl8pPr marL="3200400" indent="0">
              <a:defRPr sz="1100"/>
            </a:lvl8pPr>
            <a:lvl9pPr marL="3657600" indent="0">
              <a:defRPr sz="1100"/>
            </a:lvl9pPr>
          </a:lstStyle>
          <a:p>
            <a:pPr marL="171450" indent="-171450" algn="just" defTabSz="1385684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ru-RU" sz="1600" b="0" spc="-4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sym typeface="Arial"/>
              </a:rPr>
              <a:t>Реализация проектов повышения производительности труда при помощи ФЦК/РЦК/ОЦК (повышение операционной эффективности, снижение затрат) 50 проектов в год</a:t>
            </a:r>
          </a:p>
        </p:txBody>
      </p:sp>
      <p:sp>
        <p:nvSpPr>
          <p:cNvPr id="11" name="Google Shape;903;p27">
            <a:extLst>
              <a:ext uri="{FF2B5EF4-FFF2-40B4-BE49-F238E27FC236}">
                <a16:creationId xmlns:a16="http://schemas.microsoft.com/office/drawing/2014/main" id="{70162E60-7C41-CF75-3EF5-CC0DDBE46A2C}"/>
              </a:ext>
            </a:extLst>
          </p:cNvPr>
          <p:cNvSpPr txBox="1"/>
          <p:nvPr/>
        </p:nvSpPr>
        <p:spPr>
          <a:xfrm>
            <a:off x="847004" y="2625764"/>
            <a:ext cx="9036291" cy="7823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="horz" wrap="square" lIns="21651" tIns="21651" rIns="21651" bIns="21651" numCol="1" spcCol="38100" rtlCol="0" anchor="ctr">
            <a:spAutoFit/>
          </a:bodyPr>
          <a:lstStyle>
            <a:defPPr marL="0" marR="0" indent="0" algn="l" defTabSz="53756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8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defTabSz="1939919" eaLnBrk="1" hangingPunct="1">
              <a:lnSpc>
                <a:spcPct val="70000"/>
              </a:lnSpc>
              <a:defRPr sz="5400" b="1" kern="0" spc="-5">
                <a:gradFill>
                  <a:gsLst>
                    <a:gs pos="0">
                      <a:srgbClr val="139AA1"/>
                    </a:gs>
                    <a:gs pos="100000">
                      <a:srgbClr val="007AC8"/>
                    </a:gs>
                  </a:gsLst>
                  <a:lin ang="0" scaled="1"/>
                </a:gradFill>
                <a:uLnTx/>
                <a:latin typeface="Montserrat" pitchFamily="2" charset="0"/>
                <a:cs typeface="DIN Pro Regular" panose="020B0504020101020102" pitchFamily="34" charset="0"/>
              </a:defRPr>
            </a:lvl1pPr>
            <a:lvl2pPr marL="457200" indent="0">
              <a:defRPr sz="1100"/>
            </a:lvl2pPr>
            <a:lvl3pPr marL="914400" indent="0">
              <a:defRPr sz="1100"/>
            </a:lvl3pPr>
            <a:lvl4pPr marL="1371600" indent="0">
              <a:defRPr sz="1100"/>
            </a:lvl4pPr>
            <a:lvl5pPr marL="1828800" indent="0">
              <a:defRPr sz="1100"/>
            </a:lvl5pPr>
            <a:lvl6pPr marL="2286000" indent="0">
              <a:defRPr sz="1100"/>
            </a:lvl6pPr>
            <a:lvl7pPr marL="2743200" indent="0">
              <a:defRPr sz="1100"/>
            </a:lvl7pPr>
            <a:lvl8pPr marL="3200400" indent="0">
              <a:defRPr sz="1100"/>
            </a:lvl8pPr>
            <a:lvl9pPr marL="3657600" indent="0">
              <a:defRPr sz="1100"/>
            </a:lvl9pPr>
          </a:lstStyle>
          <a:p>
            <a:pPr marL="171450" indent="-171450" algn="just" defTabSz="1385684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ru-RU" sz="1600" b="0" spc="-4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sym typeface="Arial"/>
              </a:rPr>
              <a:t>Сбор лучших практик, разработка и внедрение коробочных решений</a:t>
            </a:r>
          </a:p>
          <a:p>
            <a:pPr marL="171450" indent="-171450" algn="just" defTabSz="1385684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ru-RU" sz="1600" b="0" spc="-4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sym typeface="Arial"/>
              </a:rPr>
              <a:t>Разработка стандартов, регламентов, выполнения работ</a:t>
            </a:r>
          </a:p>
          <a:p>
            <a:pPr marL="171450" indent="-171450" algn="just" defTabSz="1385684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ru-RU" sz="1600" b="0" spc="-4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sym typeface="Arial"/>
              </a:rPr>
              <a:t>Централизация систем планирования, управления работ</a:t>
            </a:r>
          </a:p>
        </p:txBody>
      </p:sp>
      <p:sp>
        <p:nvSpPr>
          <p:cNvPr id="12" name="Google Shape;903;p27">
            <a:extLst>
              <a:ext uri="{FF2B5EF4-FFF2-40B4-BE49-F238E27FC236}">
                <a16:creationId xmlns:a16="http://schemas.microsoft.com/office/drawing/2014/main" id="{A7B6993A-3D06-C6B7-DD5A-98EDAFBF40CC}"/>
              </a:ext>
            </a:extLst>
          </p:cNvPr>
          <p:cNvSpPr txBox="1"/>
          <p:nvPr/>
        </p:nvSpPr>
        <p:spPr>
          <a:xfrm>
            <a:off x="960618" y="2230726"/>
            <a:ext cx="8713873" cy="2899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="horz" wrap="square" lIns="21651" tIns="21651" rIns="21651" bIns="21651" numCol="1" spcCol="38100" rtlCol="0" anchor="ctr">
            <a:spAutoFit/>
          </a:bodyPr>
          <a:lstStyle>
            <a:defPPr marL="0" marR="0" indent="0" algn="l" defTabSz="53756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8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defTabSz="1939919" eaLnBrk="1" hangingPunct="1">
              <a:lnSpc>
                <a:spcPct val="70000"/>
              </a:lnSpc>
              <a:defRPr sz="5400" b="1" kern="0" spc="-5">
                <a:gradFill>
                  <a:gsLst>
                    <a:gs pos="0">
                      <a:srgbClr val="139AA1"/>
                    </a:gs>
                    <a:gs pos="100000">
                      <a:srgbClr val="007AC8"/>
                    </a:gs>
                  </a:gsLst>
                  <a:lin ang="0" scaled="1"/>
                </a:gradFill>
                <a:uLnTx/>
                <a:latin typeface="Montserrat" pitchFamily="2" charset="0"/>
                <a:cs typeface="DIN Pro Regular" panose="020B0504020101020102" pitchFamily="34" charset="0"/>
              </a:defRPr>
            </a:lvl1pPr>
            <a:lvl2pPr marL="457200" indent="0">
              <a:defRPr sz="1100"/>
            </a:lvl2pPr>
            <a:lvl3pPr marL="914400" indent="0">
              <a:defRPr sz="1100"/>
            </a:lvl3pPr>
            <a:lvl4pPr marL="1371600" indent="0">
              <a:defRPr sz="1100"/>
            </a:lvl4pPr>
            <a:lvl5pPr marL="1828800" indent="0">
              <a:defRPr sz="1100"/>
            </a:lvl5pPr>
            <a:lvl6pPr marL="2286000" indent="0">
              <a:defRPr sz="1100"/>
            </a:lvl6pPr>
            <a:lvl7pPr marL="2743200" indent="0">
              <a:defRPr sz="1100"/>
            </a:lvl7pPr>
            <a:lvl8pPr marL="3200400" indent="0">
              <a:defRPr sz="1100"/>
            </a:lvl8pPr>
            <a:lvl9pPr marL="3657600" indent="0">
              <a:defRPr sz="1100"/>
            </a:lvl9pPr>
          </a:lstStyle>
          <a:p>
            <a:pPr algn="just" defTabSz="1385684">
              <a:lnSpc>
                <a:spcPct val="100000"/>
              </a:lnSpc>
              <a:defRPr/>
            </a:pPr>
            <a:r>
              <a:rPr lang="ru-RU" sz="1600" spc="-4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sym typeface="Arial"/>
              </a:rPr>
              <a:t>Укрупнение предприятий, централизация функций, тиражирование лучших практик:</a:t>
            </a:r>
          </a:p>
        </p:txBody>
      </p:sp>
      <p:sp>
        <p:nvSpPr>
          <p:cNvPr id="15" name="Google Shape;903;p27">
            <a:extLst>
              <a:ext uri="{FF2B5EF4-FFF2-40B4-BE49-F238E27FC236}">
                <a16:creationId xmlns:a16="http://schemas.microsoft.com/office/drawing/2014/main" id="{975B653F-82DE-E416-5DE9-A1FC223F9FA6}"/>
              </a:ext>
            </a:extLst>
          </p:cNvPr>
          <p:cNvSpPr txBox="1"/>
          <p:nvPr/>
        </p:nvSpPr>
        <p:spPr>
          <a:xfrm>
            <a:off x="887359" y="4030087"/>
            <a:ext cx="9220201" cy="20134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="horz" wrap="square" lIns="21651" tIns="21651" rIns="21651" bIns="21651" numCol="1" spcCol="38100" rtlCol="0" anchor="ctr">
            <a:spAutoFit/>
          </a:bodyPr>
          <a:lstStyle>
            <a:defPPr marL="0" marR="0" indent="0" algn="l" defTabSz="53756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8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defTabSz="1939919" eaLnBrk="1" hangingPunct="1">
              <a:lnSpc>
                <a:spcPct val="70000"/>
              </a:lnSpc>
              <a:defRPr sz="5400" b="1" kern="0" spc="-5">
                <a:gradFill>
                  <a:gsLst>
                    <a:gs pos="0">
                      <a:srgbClr val="139AA1"/>
                    </a:gs>
                    <a:gs pos="100000">
                      <a:srgbClr val="007AC8"/>
                    </a:gs>
                  </a:gsLst>
                  <a:lin ang="0" scaled="1"/>
                </a:gradFill>
                <a:uLnTx/>
                <a:latin typeface="Montserrat" pitchFamily="2" charset="0"/>
                <a:cs typeface="DIN Pro Regular" panose="020B0504020101020102" pitchFamily="34" charset="0"/>
              </a:defRPr>
            </a:lvl1pPr>
            <a:lvl2pPr marL="457200" indent="0">
              <a:defRPr sz="1100"/>
            </a:lvl2pPr>
            <a:lvl3pPr marL="914400" indent="0">
              <a:defRPr sz="1100"/>
            </a:lvl3pPr>
            <a:lvl4pPr marL="1371600" indent="0">
              <a:defRPr sz="1100"/>
            </a:lvl4pPr>
            <a:lvl5pPr marL="1828800" indent="0">
              <a:defRPr sz="1100"/>
            </a:lvl5pPr>
            <a:lvl6pPr marL="2286000" indent="0">
              <a:defRPr sz="1100"/>
            </a:lvl6pPr>
            <a:lvl7pPr marL="2743200" indent="0">
              <a:defRPr sz="1100"/>
            </a:lvl7pPr>
            <a:lvl8pPr marL="3200400" indent="0">
              <a:defRPr sz="1100"/>
            </a:lvl8pPr>
            <a:lvl9pPr marL="3657600" indent="0">
              <a:defRPr sz="1100"/>
            </a:lvl9pPr>
          </a:lstStyle>
          <a:p>
            <a:pPr algn="just" defTabSz="1385684">
              <a:lnSpc>
                <a:spcPct val="100000"/>
              </a:lnSpc>
              <a:defRPr/>
            </a:pPr>
            <a:r>
              <a:rPr lang="ru-RU" sz="1600" spc="-4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sym typeface="Arial"/>
              </a:rPr>
              <a:t>3.1.</a:t>
            </a:r>
            <a:r>
              <a:rPr lang="ru-RU" sz="1600" b="0" spc="-4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sym typeface="Arial"/>
              </a:rPr>
              <a:t> Цифровизация сервисов для управления деятельностью предприятий (цифровые приемные, личные кабинеты, централизованная система контроля и планирования, финансового управления, диспетчеризации ресурсов) – 4,33%</a:t>
            </a:r>
          </a:p>
          <a:p>
            <a:pPr algn="just" defTabSz="1385684">
              <a:lnSpc>
                <a:spcPct val="100000"/>
              </a:lnSpc>
              <a:defRPr/>
            </a:pPr>
            <a:r>
              <a:rPr lang="ru-RU" sz="1600" spc="-4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sym typeface="Arial"/>
              </a:rPr>
              <a:t>3.2.</a:t>
            </a:r>
            <a:r>
              <a:rPr lang="ru-RU" sz="1600" b="0" spc="-4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sym typeface="Arial"/>
              </a:rPr>
              <a:t> Регуляторные изменения (снижающие расходы, позволяющие упростить ведение деятельности и способствующие росту, упрощения процедур лицензирования, сокращение бюрократических барьеров, обеспечение прозрачного торфообразования, регулирования внедрения новых технологий и инноваций, обеспечение правовой защиты)  – 1,97% </a:t>
            </a:r>
          </a:p>
          <a:p>
            <a:pPr algn="just" defTabSz="1385684">
              <a:lnSpc>
                <a:spcPct val="100000"/>
              </a:lnSpc>
              <a:defRPr/>
            </a:pPr>
            <a:r>
              <a:rPr lang="ru-RU" sz="1600" spc="-4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sym typeface="Arial"/>
              </a:rPr>
              <a:t>3.3.</a:t>
            </a:r>
            <a:r>
              <a:rPr lang="ru-RU" sz="1600" b="0" spc="-4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sym typeface="Arial"/>
              </a:rPr>
              <a:t> Развитие кадрового потенциала через обучение работников отрасли – 3,78 %</a:t>
            </a:r>
          </a:p>
        </p:txBody>
      </p:sp>
      <p:sp>
        <p:nvSpPr>
          <p:cNvPr id="16" name="Google Shape;903;p27">
            <a:extLst>
              <a:ext uri="{FF2B5EF4-FFF2-40B4-BE49-F238E27FC236}">
                <a16:creationId xmlns:a16="http://schemas.microsoft.com/office/drawing/2014/main" id="{523509F3-2319-BEA0-0382-B50E19546D15}"/>
              </a:ext>
            </a:extLst>
          </p:cNvPr>
          <p:cNvSpPr txBox="1"/>
          <p:nvPr/>
        </p:nvSpPr>
        <p:spPr>
          <a:xfrm>
            <a:off x="887359" y="3602831"/>
            <a:ext cx="9220201" cy="2899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="horz" wrap="square" lIns="21651" tIns="21651" rIns="21651" bIns="21651" numCol="1" spcCol="38100" rtlCol="0" anchor="ctr">
            <a:spAutoFit/>
          </a:bodyPr>
          <a:lstStyle>
            <a:defPPr marL="0" marR="0" indent="0" algn="l" defTabSz="53756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8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defTabSz="1939919" eaLnBrk="1" hangingPunct="1">
              <a:lnSpc>
                <a:spcPct val="70000"/>
              </a:lnSpc>
              <a:defRPr sz="5400" b="1" kern="0" spc="-5">
                <a:gradFill>
                  <a:gsLst>
                    <a:gs pos="0">
                      <a:srgbClr val="139AA1"/>
                    </a:gs>
                    <a:gs pos="100000">
                      <a:srgbClr val="007AC8"/>
                    </a:gs>
                  </a:gsLst>
                  <a:lin ang="0" scaled="1"/>
                </a:gradFill>
                <a:uLnTx/>
                <a:latin typeface="Montserrat" pitchFamily="2" charset="0"/>
                <a:cs typeface="DIN Pro Regular" panose="020B0504020101020102" pitchFamily="34" charset="0"/>
              </a:defRPr>
            </a:lvl1pPr>
            <a:lvl2pPr marL="457200" indent="0">
              <a:defRPr sz="1100"/>
            </a:lvl2pPr>
            <a:lvl3pPr marL="914400" indent="0">
              <a:defRPr sz="1100"/>
            </a:lvl3pPr>
            <a:lvl4pPr marL="1371600" indent="0">
              <a:defRPr sz="1100"/>
            </a:lvl4pPr>
            <a:lvl5pPr marL="1828800" indent="0">
              <a:defRPr sz="1100"/>
            </a:lvl5pPr>
            <a:lvl6pPr marL="2286000" indent="0">
              <a:defRPr sz="1100"/>
            </a:lvl6pPr>
            <a:lvl7pPr marL="2743200" indent="0">
              <a:defRPr sz="1100"/>
            </a:lvl7pPr>
            <a:lvl8pPr marL="3200400" indent="0">
              <a:defRPr sz="1100"/>
            </a:lvl8pPr>
            <a:lvl9pPr marL="3657600" indent="0">
              <a:defRPr sz="1100"/>
            </a:lvl9pPr>
          </a:lstStyle>
          <a:p>
            <a:pPr algn="just" defTabSz="1385684">
              <a:lnSpc>
                <a:spcPct val="100000"/>
              </a:lnSpc>
              <a:defRPr/>
            </a:pPr>
            <a:r>
              <a:rPr lang="ru-RU" sz="1600" spc="-4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sym typeface="Arial"/>
              </a:rPr>
              <a:t>Системные меры:</a:t>
            </a:r>
          </a:p>
        </p:txBody>
      </p:sp>
      <p:sp>
        <p:nvSpPr>
          <p:cNvPr id="17" name="CustomShape 27">
            <a:extLst>
              <a:ext uri="{FF2B5EF4-FFF2-40B4-BE49-F238E27FC236}">
                <a16:creationId xmlns:a16="http://schemas.microsoft.com/office/drawing/2014/main" id="{0BE32BFC-4020-CC18-70F2-9392339D9A88}"/>
              </a:ext>
            </a:extLst>
          </p:cNvPr>
          <p:cNvSpPr/>
          <p:nvPr/>
        </p:nvSpPr>
        <p:spPr>
          <a:xfrm>
            <a:off x="10342181" y="1311763"/>
            <a:ext cx="1319518" cy="557343"/>
          </a:xfrm>
          <a:prstGeom prst="roundRect">
            <a:avLst>
              <a:gd name="adj" fmla="val 16822"/>
            </a:avLst>
          </a:prstGeom>
          <a:noFill/>
          <a:ln w="25400">
            <a:gradFill flip="none" rotWithShape="1">
              <a:gsLst>
                <a:gs pos="34000">
                  <a:srgbClr val="007BC8">
                    <a:alpha val="10000"/>
                  </a:srgbClr>
                </a:gs>
                <a:gs pos="100000">
                  <a:srgbClr val="00A0C3"/>
                </a:gs>
              </a:gsLst>
              <a:lin ang="16200000" scaled="1"/>
              <a:tileRect/>
            </a:gra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/>
            <a:r>
              <a:rPr lang="en-US" sz="1600" b="1" dirty="0">
                <a:solidFill>
                  <a:prstClr val="black"/>
                </a:solidFill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ru-RU" sz="1600" b="1" dirty="0">
                <a:solidFill>
                  <a:prstClr val="black"/>
                </a:solidFill>
                <a:ea typeface="Tahoma" panose="020B0604030504040204" pitchFamily="34" charset="0"/>
                <a:cs typeface="Tahoma" panose="020B0604030504040204" pitchFamily="34" charset="0"/>
              </a:rPr>
              <a:t>3,6 </a:t>
            </a:r>
            <a:r>
              <a:rPr lang="en-US" sz="1600" b="1" dirty="0">
                <a:solidFill>
                  <a:prstClr val="black"/>
                </a:solidFill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endParaRPr lang="ru-RU" sz="1600" b="1" dirty="0">
              <a:solidFill>
                <a:prstClr val="black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CustomShape 27">
            <a:extLst>
              <a:ext uri="{FF2B5EF4-FFF2-40B4-BE49-F238E27FC236}">
                <a16:creationId xmlns:a16="http://schemas.microsoft.com/office/drawing/2014/main" id="{D29D4DDC-2B60-20FA-A905-1DA931D57669}"/>
              </a:ext>
            </a:extLst>
          </p:cNvPr>
          <p:cNvSpPr/>
          <p:nvPr/>
        </p:nvSpPr>
        <p:spPr>
          <a:xfrm>
            <a:off x="10356438" y="2630105"/>
            <a:ext cx="1319518" cy="557343"/>
          </a:xfrm>
          <a:prstGeom prst="roundRect">
            <a:avLst>
              <a:gd name="adj" fmla="val 16822"/>
            </a:avLst>
          </a:prstGeom>
          <a:noFill/>
          <a:ln w="25400">
            <a:gradFill flip="none" rotWithShape="1">
              <a:gsLst>
                <a:gs pos="34000">
                  <a:srgbClr val="007BC8">
                    <a:alpha val="10000"/>
                  </a:srgbClr>
                </a:gs>
                <a:gs pos="100000">
                  <a:srgbClr val="00A0C3"/>
                </a:gs>
              </a:gsLst>
              <a:lin ang="16200000" scaled="1"/>
              <a:tileRect/>
            </a:gra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/>
            <a:r>
              <a:rPr lang="en-US" sz="1600" b="1" dirty="0">
                <a:solidFill>
                  <a:prstClr val="black"/>
                </a:solidFill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ru-RU" sz="1600" b="1" dirty="0">
                <a:solidFill>
                  <a:prstClr val="black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2,12 </a:t>
            </a:r>
            <a:r>
              <a:rPr lang="en-US" sz="1600" b="1" dirty="0">
                <a:solidFill>
                  <a:prstClr val="black"/>
                </a:solidFill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endParaRPr lang="ru-RU" sz="1600" b="1" dirty="0">
              <a:solidFill>
                <a:prstClr val="black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CustomShape 27">
            <a:extLst>
              <a:ext uri="{FF2B5EF4-FFF2-40B4-BE49-F238E27FC236}">
                <a16:creationId xmlns:a16="http://schemas.microsoft.com/office/drawing/2014/main" id="{7AD0B53D-60AD-764F-DF6F-5684EDE63204}"/>
              </a:ext>
            </a:extLst>
          </p:cNvPr>
          <p:cNvSpPr/>
          <p:nvPr/>
        </p:nvSpPr>
        <p:spPr>
          <a:xfrm>
            <a:off x="10342181" y="4538761"/>
            <a:ext cx="1319518" cy="557343"/>
          </a:xfrm>
          <a:prstGeom prst="roundRect">
            <a:avLst>
              <a:gd name="adj" fmla="val 16822"/>
            </a:avLst>
          </a:prstGeom>
          <a:noFill/>
          <a:ln w="25400">
            <a:gradFill flip="none" rotWithShape="1">
              <a:gsLst>
                <a:gs pos="34000">
                  <a:srgbClr val="007BC8">
                    <a:alpha val="10000"/>
                  </a:srgbClr>
                </a:gs>
                <a:gs pos="100000">
                  <a:srgbClr val="00A0C3"/>
                </a:gs>
              </a:gsLst>
              <a:lin ang="16200000" scaled="1"/>
              <a:tileRect/>
            </a:gra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/>
            <a:r>
              <a:rPr lang="en-US" sz="1600" b="1" dirty="0">
                <a:solidFill>
                  <a:prstClr val="black"/>
                </a:solidFill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r>
              <a:rPr lang="ru-RU" sz="1600" b="1" dirty="0">
                <a:solidFill>
                  <a:prstClr val="black"/>
                </a:solidFill>
                <a:ea typeface="Tahoma" panose="020B0604030504040204" pitchFamily="34" charset="0"/>
                <a:cs typeface="Tahoma" panose="020B0604030504040204" pitchFamily="34" charset="0"/>
              </a:rPr>
              <a:t>10,08 </a:t>
            </a:r>
            <a:r>
              <a:rPr lang="en-US" sz="1600" b="1" dirty="0">
                <a:solidFill>
                  <a:prstClr val="black"/>
                </a:solidFill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endParaRPr lang="ru-RU" sz="1600" b="1" dirty="0">
              <a:solidFill>
                <a:prstClr val="black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606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326190E-53F3-41DD-0993-76E7BF2A9E75}"/>
              </a:ext>
            </a:extLst>
          </p:cNvPr>
          <p:cNvSpPr txBox="1"/>
          <p:nvPr/>
        </p:nvSpPr>
        <p:spPr>
          <a:xfrm>
            <a:off x="1060982" y="237912"/>
            <a:ext cx="8969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154494"/>
                </a:solidFill>
              </a:defRPr>
            </a:pPr>
            <a:r>
              <a:rPr lang="ru-RU" sz="2800" dirty="0"/>
              <a:t>СТРАТЕГИЧЕСКОЕ ПЛАНИРОВАНИЕ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79C04A9-5B57-0358-5AF7-191D5B4D043C}"/>
              </a:ext>
            </a:extLst>
          </p:cNvPr>
          <p:cNvSpPr/>
          <p:nvPr/>
        </p:nvSpPr>
        <p:spPr>
          <a:xfrm>
            <a:off x="3048" y="6528648"/>
            <a:ext cx="12188952" cy="182880"/>
          </a:xfrm>
          <a:prstGeom prst="rect">
            <a:avLst/>
          </a:prstGeom>
          <a:solidFill>
            <a:srgbClr val="F4842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Рисунок 8" descr="Изображение выглядит как Графика, графический дизайн, графическая вставка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7C530B6-1DB6-A3F2-1F0C-E891413B13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42181" y="0"/>
            <a:ext cx="1750442" cy="98462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5FBD57-097D-2F81-C2DB-0FC02ACC46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39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89844" l="5566" r="93750">
                        <a14:foregroundMark x1="7324" y1="77344" x2="7324" y2="77344"/>
                        <a14:foregroundMark x1="90723" y1="23926" x2="90723" y2="23926"/>
                        <a14:foregroundMark x1="87012" y1="43359" x2="87012" y2="43359"/>
                        <a14:foregroundMark x1="5664" y1="78125" x2="5664" y2="78125"/>
                        <a14:foregroundMark x1="93750" y1="40918" x2="93750" y2="40918"/>
                        <a14:foregroundMark x1="93555" y1="22266" x2="93555" y2="222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98503" y="5260735"/>
            <a:ext cx="1749338" cy="1749338"/>
          </a:xfrm>
          <a:prstGeom prst="rect">
            <a:avLst/>
          </a:prstGeom>
        </p:spPr>
      </p:pic>
      <p:sp>
        <p:nvSpPr>
          <p:cNvPr id="2" name="Объект 2">
            <a:extLst>
              <a:ext uri="{FF2B5EF4-FFF2-40B4-BE49-F238E27FC236}">
                <a16:creationId xmlns:a16="http://schemas.microsoft.com/office/drawing/2014/main" id="{FC7E6304-2B17-E2FB-6CE5-C81C77F9FF15}"/>
              </a:ext>
            </a:extLst>
          </p:cNvPr>
          <p:cNvSpPr txBox="1">
            <a:spLocks/>
          </p:cNvSpPr>
          <p:nvPr/>
        </p:nvSpPr>
        <p:spPr>
          <a:xfrm>
            <a:off x="6745331" y="984623"/>
            <a:ext cx="4627841" cy="474635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b="1" kern="100" dirty="0">
                <a:ea typeface="Aptos" panose="020B0004020202020204" pitchFamily="34" charset="0"/>
                <a:cs typeface="Arial" panose="020B0604020202020204" pitchFamily="34" charset="0"/>
              </a:rPr>
              <a:t>УРОВНИ СТРАТЕГИЧЕСКОГО ПЛАНИРОВАНИЯ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b="1" kern="100" dirty="0">
                <a:ea typeface="Aptos" panose="020B0004020202020204" pitchFamily="34" charset="0"/>
                <a:cs typeface="Arial" panose="020B0604020202020204" pitchFamily="34" charset="0"/>
              </a:rPr>
              <a:t>Федеральный уровень: </a:t>
            </a:r>
            <a:r>
              <a:rPr lang="ru-RU" sz="1800" kern="100" dirty="0">
                <a:ea typeface="Aptos" panose="020B0004020202020204" pitchFamily="34" charset="0"/>
                <a:cs typeface="Arial" panose="020B0604020202020204" pitchFamily="34" charset="0"/>
              </a:rPr>
              <a:t>разработка общенациональных стратегий, прогнозов и государственных программ.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b="1" kern="100" dirty="0">
                <a:ea typeface="Aptos" panose="020B0004020202020204" pitchFamily="34" charset="0"/>
                <a:cs typeface="Arial" panose="020B0604020202020204" pitchFamily="34" charset="0"/>
              </a:rPr>
              <a:t>Уровень субъектов Российской Федерации: </a:t>
            </a:r>
            <a:r>
              <a:rPr lang="ru-RU" sz="1800" kern="100" dirty="0">
                <a:ea typeface="Aptos" panose="020B0004020202020204" pitchFamily="34" charset="0"/>
                <a:cs typeface="Arial" panose="020B0604020202020204" pitchFamily="34" charset="0"/>
              </a:rPr>
              <a:t>формирование региональных стратегий и программ, согласованных с федеральными документами.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b="1" kern="100" dirty="0">
                <a:ea typeface="Aptos" panose="020B0004020202020204" pitchFamily="34" charset="0"/>
                <a:cs typeface="Arial" panose="020B0604020202020204" pitchFamily="34" charset="0"/>
              </a:rPr>
              <a:t>Муниципальный уровень: </a:t>
            </a:r>
            <a:r>
              <a:rPr lang="ru-RU" sz="1800" kern="100" dirty="0">
                <a:ea typeface="Aptos" panose="020B0004020202020204" pitchFamily="34" charset="0"/>
                <a:cs typeface="Arial" panose="020B0604020202020204" pitchFamily="34" charset="0"/>
              </a:rPr>
              <a:t>планирование на местном уровне, включая схемы территориального планирования и муниципальные программы.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36D2BF13-109A-4F6E-BEF3-34776917C6C2}"/>
              </a:ext>
            </a:extLst>
          </p:cNvPr>
          <p:cNvSpPr txBox="1">
            <a:spLocks/>
          </p:cNvSpPr>
          <p:nvPr/>
        </p:nvSpPr>
        <p:spPr>
          <a:xfrm>
            <a:off x="1060982" y="1075089"/>
            <a:ext cx="4893087" cy="474635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b="1" kern="100" dirty="0">
                <a:cs typeface="Arial" panose="020B0604020202020204" pitchFamily="34" charset="0"/>
              </a:rPr>
              <a:t>ПРАВОВАЯ ОСНОВА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kern="100" dirty="0">
                <a:cs typeface="Arial" panose="020B0604020202020204" pitchFamily="34" charset="0"/>
              </a:rPr>
              <a:t> Федеральный закон от 28 июня 2014 г. № </a:t>
            </a:r>
            <a:r>
              <a:rPr lang="ru-RU" sz="1800" b="1" kern="100" dirty="0">
                <a:cs typeface="Arial" panose="020B0604020202020204" pitchFamily="34" charset="0"/>
              </a:rPr>
              <a:t>172-ФЗ «О стратегическом планировании в Российской Федерации»</a:t>
            </a:r>
            <a:r>
              <a:rPr lang="ru-RU" sz="1800" kern="100" dirty="0">
                <a:cs typeface="Arial" panose="020B0604020202020204" pitchFamily="34" charset="0"/>
              </a:rPr>
              <a:t>, который устанавливает координацию государственного и муниципального стратегического планирования.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Стратегия развития строительной отрасли и жилищно-коммунального хозяйства </a:t>
            </a:r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Российской Федерации на период до 2030 года с прогнозом до 2035 года, утвержденная распоряжением Правительства Российской Федерации от 31 октября 2022 г. № 3268-р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endParaRPr lang="ru-RU" sz="1800" kern="100" dirty="0"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819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326190E-53F3-41DD-0993-76E7BF2A9E75}"/>
              </a:ext>
            </a:extLst>
          </p:cNvPr>
          <p:cNvSpPr txBox="1"/>
          <p:nvPr/>
        </p:nvSpPr>
        <p:spPr>
          <a:xfrm>
            <a:off x="646164" y="204451"/>
            <a:ext cx="95169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154494"/>
                </a:solidFill>
              </a:defRPr>
            </a:pPr>
            <a:r>
              <a:rPr lang="ru-RU" sz="2800" dirty="0"/>
              <a:t>ДОРОЖНАЯ КАРТА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79C04A9-5B57-0358-5AF7-191D5B4D043C}"/>
              </a:ext>
            </a:extLst>
          </p:cNvPr>
          <p:cNvSpPr/>
          <p:nvPr/>
        </p:nvSpPr>
        <p:spPr>
          <a:xfrm>
            <a:off x="3048" y="6562109"/>
            <a:ext cx="12188952" cy="182880"/>
          </a:xfrm>
          <a:prstGeom prst="rect">
            <a:avLst/>
          </a:prstGeom>
          <a:solidFill>
            <a:srgbClr val="F4842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Рисунок 8" descr="Изображение выглядит как Графика, графический дизайн, графическая вставка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7C530B6-1DB6-A3F2-1F0C-E891413B13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42181" y="0"/>
            <a:ext cx="1750442" cy="98462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5FBD57-097D-2F81-C2DB-0FC02ACC46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39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89844" l="5566" r="93750">
                        <a14:foregroundMark x1="7324" y1="77344" x2="7324" y2="77344"/>
                        <a14:foregroundMark x1="90723" y1="23926" x2="90723" y2="23926"/>
                        <a14:foregroundMark x1="87012" y1="43359" x2="87012" y2="43359"/>
                        <a14:foregroundMark x1="5664" y1="78125" x2="5664" y2="78125"/>
                        <a14:foregroundMark x1="93750" y1="40918" x2="93750" y2="40918"/>
                        <a14:foregroundMark x1="93555" y1="22266" x2="93555" y2="222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38729" y="5246171"/>
            <a:ext cx="1749338" cy="1749338"/>
          </a:xfrm>
          <a:prstGeom prst="rect">
            <a:avLst/>
          </a:prstGeom>
        </p:spPr>
      </p:pic>
      <p:sp>
        <p:nvSpPr>
          <p:cNvPr id="2" name="Объект 2">
            <a:extLst>
              <a:ext uri="{FF2B5EF4-FFF2-40B4-BE49-F238E27FC236}">
                <a16:creationId xmlns:a16="http://schemas.microsoft.com/office/drawing/2014/main" id="{FC7E6304-2B17-E2FB-6CE5-C81C77F9FF15}"/>
              </a:ext>
            </a:extLst>
          </p:cNvPr>
          <p:cNvSpPr txBox="1">
            <a:spLocks/>
          </p:cNvSpPr>
          <p:nvPr/>
        </p:nvSpPr>
        <p:spPr>
          <a:xfrm>
            <a:off x="646164" y="892292"/>
            <a:ext cx="11310937" cy="1467000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0000"/>
              </a:lnSpc>
              <a:buNone/>
            </a:pPr>
            <a:r>
              <a:rPr lang="ru-RU" sz="7200" kern="100" dirty="0">
                <a:cs typeface="Arial" panose="020B0604020202020204" pitchFamily="34" charset="0"/>
              </a:rPr>
              <a:t>Дорожная карта — комплексный стратегический план, ориентированный на достижение целей через последовательные этапы, с учетом временных рамок, ресурсов и рисков.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ru-RU" sz="7200" kern="100" dirty="0">
                <a:cs typeface="Arial" panose="020B0604020202020204" pitchFamily="34" charset="0"/>
              </a:rPr>
              <a:t>Дорожная карта: Визуализирует стратегический путь развития / Обеспечивает консенсус между участниками процесса / Определяет необходимые финансовые, кадровые и технические ресурсы / Содержит конкретные измеримые показатели эффективности (КПЭ) / Является живым документом, требующим регулярной корректировки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endParaRPr lang="ru-RU" sz="1800" kern="100" dirty="0"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522E0F13-3E3D-1B84-56E9-C60D4BF2EBE0}"/>
              </a:ext>
            </a:extLst>
          </p:cNvPr>
          <p:cNvSpPr txBox="1">
            <a:spLocks/>
          </p:cNvSpPr>
          <p:nvPr/>
        </p:nvSpPr>
        <p:spPr>
          <a:xfrm>
            <a:off x="646164" y="2582375"/>
            <a:ext cx="1971393" cy="3508221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7200" b="1" kern="100" dirty="0">
                <a:ea typeface="Aptos" panose="020B0004020202020204" pitchFamily="34" charset="0"/>
                <a:cs typeface="Arial" panose="020B0604020202020204" pitchFamily="34" charset="0"/>
              </a:rPr>
              <a:t>Дорожная карта включает: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7200" kern="100" dirty="0"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7200" kern="100" dirty="0">
                <a:ea typeface="Aptos" panose="020B0004020202020204" pitchFamily="34" charset="0"/>
                <a:cs typeface="Arial" panose="020B0604020202020204" pitchFamily="34" charset="0"/>
              </a:rPr>
              <a:t>Цели и индикаторы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7200" kern="100" dirty="0">
                <a:ea typeface="Aptos" panose="020B0004020202020204" pitchFamily="34" charset="0"/>
                <a:cs typeface="Arial" panose="020B0604020202020204" pitchFamily="34" charset="0"/>
              </a:rPr>
              <a:t>План мероприятий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7200" kern="100" dirty="0">
                <a:ea typeface="Aptos" panose="020B0004020202020204" pitchFamily="34" charset="0"/>
                <a:cs typeface="Arial" panose="020B0604020202020204" pitchFamily="34" charset="0"/>
              </a:rPr>
              <a:t>Сроки исполнения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7200" kern="100" dirty="0">
                <a:ea typeface="Aptos" panose="020B0004020202020204" pitchFamily="34" charset="0"/>
                <a:cs typeface="Arial" panose="020B0604020202020204" pitchFamily="34" charset="0"/>
              </a:rPr>
              <a:t>Ответственные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7200" kern="100" dirty="0">
                <a:ea typeface="Aptos" panose="020B0004020202020204" pitchFamily="34" charset="0"/>
                <a:cs typeface="Arial" panose="020B0604020202020204" pitchFamily="34" charset="0"/>
              </a:rPr>
              <a:t> Ресурсы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7200" kern="100" dirty="0">
                <a:ea typeface="Aptos" panose="020B0004020202020204" pitchFamily="34" charset="0"/>
                <a:cs typeface="Arial" panose="020B0604020202020204" pitchFamily="34" charset="0"/>
              </a:rPr>
              <a:t>Риски</a:t>
            </a:r>
            <a:r>
              <a:rPr lang="ru-RU" sz="1800" kern="100" dirty="0"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CDF3FE97-451C-6935-DF59-6D7395C5F58A}"/>
              </a:ext>
            </a:extLst>
          </p:cNvPr>
          <p:cNvSpPr txBox="1">
            <a:spLocks/>
          </p:cNvSpPr>
          <p:nvPr/>
        </p:nvSpPr>
        <p:spPr>
          <a:xfrm>
            <a:off x="3189930" y="2582376"/>
            <a:ext cx="8767171" cy="3508221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7200" b="1" kern="100" dirty="0">
                <a:ea typeface="Aptos" panose="020B0004020202020204" pitchFamily="34" charset="0"/>
                <a:cs typeface="Arial" panose="020B0604020202020204" pitchFamily="34" charset="0"/>
              </a:rPr>
              <a:t>Этапы формирования дорожной карты: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7200" kern="100" dirty="0">
                <a:ea typeface="Aptos" panose="020B0004020202020204" pitchFamily="34" charset="0"/>
                <a:cs typeface="Arial" panose="020B0604020202020204" pitchFamily="34" charset="0"/>
              </a:rPr>
              <a:t>1.	Формирование рабочей группы: сбор междисциплинарной команды для обеспечения объективности и экспертизы.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7200" kern="100" dirty="0">
                <a:ea typeface="Aptos" panose="020B0004020202020204" pitchFamily="34" charset="0"/>
                <a:cs typeface="Arial" panose="020B0604020202020204" pitchFamily="34" charset="0"/>
              </a:rPr>
              <a:t>2.	Постановка целей и задач: уточнение ориентиров с учетом временных рамок для фокусировки усилий.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7200" kern="100" dirty="0">
                <a:ea typeface="Aptos" panose="020B0004020202020204" pitchFamily="34" charset="0"/>
                <a:cs typeface="Arial" panose="020B0604020202020204" pitchFamily="34" charset="0"/>
              </a:rPr>
              <a:t>3.	Разработка плана мероприятий: формирование детализированных мер по реализации стратегии.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7200" kern="100" dirty="0">
                <a:ea typeface="Aptos" panose="020B0004020202020204" pitchFamily="34" charset="0"/>
                <a:cs typeface="Arial" panose="020B0604020202020204" pitchFamily="34" charset="0"/>
              </a:rPr>
              <a:t>4.	Визуализация: графическое представление для наглядности и контроля.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7200" kern="100" dirty="0">
                <a:ea typeface="Aptos" panose="020B0004020202020204" pitchFamily="34" charset="0"/>
                <a:cs typeface="Arial" panose="020B0604020202020204" pitchFamily="34" charset="0"/>
              </a:rPr>
              <a:t>5.	Согласование: получение одобрения от заинтересованных сторон с возможными корректировками.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7200" kern="100" dirty="0">
                <a:ea typeface="Aptos" panose="020B0004020202020204" pitchFamily="34" charset="0"/>
                <a:cs typeface="Arial" panose="020B0604020202020204" pitchFamily="34" charset="0"/>
              </a:rPr>
              <a:t>6.	Мониторинг выполнения: оценка прогресса для адаптации, хотя и выходит за рамки начальной разработки.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kern="100" dirty="0"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08156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326190E-53F3-41DD-0993-76E7BF2A9E75}"/>
              </a:ext>
            </a:extLst>
          </p:cNvPr>
          <p:cNvSpPr txBox="1"/>
          <p:nvPr/>
        </p:nvSpPr>
        <p:spPr>
          <a:xfrm>
            <a:off x="646164" y="204451"/>
            <a:ext cx="95169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154494"/>
                </a:solidFill>
              </a:defRPr>
            </a:pPr>
            <a:r>
              <a:rPr lang="en-US" sz="2800" dirty="0"/>
              <a:t>SWOT-</a:t>
            </a:r>
            <a:r>
              <a:rPr lang="ru-RU" sz="2800" dirty="0"/>
              <a:t>АНАЛИЗ 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79C04A9-5B57-0358-5AF7-191D5B4D043C}"/>
              </a:ext>
            </a:extLst>
          </p:cNvPr>
          <p:cNvSpPr/>
          <p:nvPr/>
        </p:nvSpPr>
        <p:spPr>
          <a:xfrm>
            <a:off x="3048" y="6562109"/>
            <a:ext cx="12188952" cy="182880"/>
          </a:xfrm>
          <a:prstGeom prst="rect">
            <a:avLst/>
          </a:prstGeom>
          <a:solidFill>
            <a:srgbClr val="F4842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Рисунок 8" descr="Изображение выглядит как Графика, графический дизайн, графическая вставка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7C530B6-1DB6-A3F2-1F0C-E891413B13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42181" y="0"/>
            <a:ext cx="1750442" cy="98462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5FBD57-097D-2F81-C2DB-0FC02ACC46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39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89844" l="5566" r="93750">
                        <a14:foregroundMark x1="7324" y1="77344" x2="7324" y2="77344"/>
                        <a14:foregroundMark x1="90723" y1="23926" x2="90723" y2="23926"/>
                        <a14:foregroundMark x1="87012" y1="43359" x2="87012" y2="43359"/>
                        <a14:foregroundMark x1="5664" y1="78125" x2="5664" y2="78125"/>
                        <a14:foregroundMark x1="93750" y1="40918" x2="93750" y2="40918"/>
                        <a14:foregroundMark x1="93555" y1="22266" x2="93555" y2="222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38729" y="5246171"/>
            <a:ext cx="1749338" cy="1749338"/>
          </a:xfrm>
          <a:prstGeom prst="rect">
            <a:avLst/>
          </a:prstGeom>
        </p:spPr>
      </p:pic>
      <p:sp>
        <p:nvSpPr>
          <p:cNvPr id="2" name="Объект 2">
            <a:extLst>
              <a:ext uri="{FF2B5EF4-FFF2-40B4-BE49-F238E27FC236}">
                <a16:creationId xmlns:a16="http://schemas.microsoft.com/office/drawing/2014/main" id="{FC7E6304-2B17-E2FB-6CE5-C81C77F9FF15}"/>
              </a:ext>
            </a:extLst>
          </p:cNvPr>
          <p:cNvSpPr txBox="1">
            <a:spLocks/>
          </p:cNvSpPr>
          <p:nvPr/>
        </p:nvSpPr>
        <p:spPr>
          <a:xfrm>
            <a:off x="6151143" y="971220"/>
            <a:ext cx="5688204" cy="33657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b="1" kern="100" dirty="0">
                <a:ea typeface="Aptos" panose="020B0004020202020204" pitchFamily="34" charset="0"/>
                <a:cs typeface="Arial" panose="020B0604020202020204" pitchFamily="34" charset="0"/>
              </a:rPr>
              <a:t>Как проводить SWOT-анализ (пошагово)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ru-RU" sz="1800" kern="100" dirty="0">
                <a:ea typeface="Aptos" panose="020B0004020202020204" pitchFamily="34" charset="0"/>
                <a:cs typeface="Arial" panose="020B0604020202020204" pitchFamily="34" charset="0"/>
              </a:rPr>
              <a:t>1.	Соберите рабочую группу (5–10 человек): руководитель, главный инженер, начальник ПТО, экономист, юрист, представитель совета дома (если анализ УК).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ru-RU" sz="1800" kern="100" dirty="0">
                <a:ea typeface="Aptos" panose="020B0004020202020204" pitchFamily="34" charset="0"/>
                <a:cs typeface="Arial" panose="020B0604020202020204" pitchFamily="34" charset="0"/>
              </a:rPr>
              <a:t>2.	Разделите лист/доску на 4 квадранта.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AutoNum type="arabicPeriod" startAt="3"/>
            </a:pPr>
            <a:r>
              <a:rPr lang="ru-RU" sz="1800" kern="100" dirty="0">
                <a:ea typeface="Aptos" panose="020B0004020202020204" pitchFamily="34" charset="0"/>
                <a:cs typeface="Arial" panose="020B0604020202020204" pitchFamily="34" charset="0"/>
              </a:rPr>
              <a:t>Заполните каждый квадрант (по 7–12 пунктов максимум, иначе теряется фокус). 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ru-RU" sz="1800" kern="100" dirty="0">
                <a:ea typeface="Aptos" panose="020B0004020202020204" pitchFamily="34" charset="0"/>
                <a:cs typeface="Arial" panose="020B0604020202020204" pitchFamily="34" charset="0"/>
              </a:rPr>
              <a:t>4.	Проведите перекрестный анализ и сформулируйте стратегии: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endParaRPr lang="ru-RU" sz="1800" kern="100" dirty="0"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 descr="SWOT-анализ: что это, таблица, примеры, матрица swot анализа компании">
            <a:extLst>
              <a:ext uri="{FF2B5EF4-FFF2-40B4-BE49-F238E27FC236}">
                <a16:creationId xmlns:a16="http://schemas.microsoft.com/office/drawing/2014/main" id="{69899B15-2EF3-F3E1-2890-05FA8EE7AD2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285" y="858558"/>
            <a:ext cx="5000780" cy="347836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2FA75B8-6F64-4FA8-C902-F05380A59C13}"/>
              </a:ext>
            </a:extLst>
          </p:cNvPr>
          <p:cNvSpPr txBox="1"/>
          <p:nvPr/>
        </p:nvSpPr>
        <p:spPr>
          <a:xfrm>
            <a:off x="1049094" y="4619125"/>
            <a:ext cx="10859046" cy="1267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kern="100" dirty="0">
                <a:ea typeface="Aptos" panose="020B0004020202020204" pitchFamily="34" charset="0"/>
                <a:cs typeface="Arial" panose="020B0604020202020204" pitchFamily="34" charset="0"/>
              </a:rPr>
              <a:t> SO-стратегии – используем сильные стороны для реализации возможностей (самые приоритетные).</a:t>
            </a:r>
          </a:p>
          <a:p>
            <a:pPr>
              <a:lnSpc>
                <a:spcPct val="107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kern="100" dirty="0"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ru-RU" sz="1800" kern="100" dirty="0">
                <a:ea typeface="Aptos" panose="020B0004020202020204" pitchFamily="34" charset="0"/>
                <a:cs typeface="Arial" panose="020B0604020202020204" pitchFamily="34" charset="0"/>
              </a:rPr>
              <a:t>ST-стратегии – используем сильные стороны для минимизации угроз.</a:t>
            </a:r>
          </a:p>
          <a:p>
            <a:pPr>
              <a:lnSpc>
                <a:spcPct val="107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kern="100" dirty="0"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ru-RU" sz="1800" kern="100" dirty="0">
                <a:ea typeface="Aptos" panose="020B0004020202020204" pitchFamily="34" charset="0"/>
                <a:cs typeface="Arial" panose="020B0604020202020204" pitchFamily="34" charset="0"/>
              </a:rPr>
              <a:t>WO-стратегии – устраняем слабые стороны за счет возможностей.</a:t>
            </a:r>
          </a:p>
          <a:p>
            <a:pPr>
              <a:lnSpc>
                <a:spcPct val="107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kern="100" dirty="0"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ru-RU" sz="1800" kern="100" dirty="0">
                <a:ea typeface="Aptos" panose="020B0004020202020204" pitchFamily="34" charset="0"/>
                <a:cs typeface="Arial" panose="020B0604020202020204" pitchFamily="34" charset="0"/>
              </a:rPr>
              <a:t>WT-стратегии – защитные, минимизация слабостей и угроз (обычно самые дорогие).</a:t>
            </a:r>
          </a:p>
        </p:txBody>
      </p:sp>
    </p:spTree>
    <p:extLst>
      <p:ext uri="{BB962C8B-B14F-4D97-AF65-F5344CB8AC3E}">
        <p14:creationId xmlns:p14="http://schemas.microsoft.com/office/powerpoint/2010/main" val="3259013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326190E-53F3-41DD-0993-76E7BF2A9E75}"/>
              </a:ext>
            </a:extLst>
          </p:cNvPr>
          <p:cNvSpPr txBox="1"/>
          <p:nvPr/>
        </p:nvSpPr>
        <p:spPr>
          <a:xfrm>
            <a:off x="362968" y="204451"/>
            <a:ext cx="97652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154494"/>
                </a:solidFill>
              </a:defRPr>
            </a:pPr>
            <a:r>
              <a:rPr lang="ru-RU" sz="2800" dirty="0"/>
              <a:t>УПРАВЛЕНИЕ РИСКАМИ В ДОРОЖНЫХ КАРТАХ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79C04A9-5B57-0358-5AF7-191D5B4D043C}"/>
              </a:ext>
            </a:extLst>
          </p:cNvPr>
          <p:cNvSpPr/>
          <p:nvPr/>
        </p:nvSpPr>
        <p:spPr>
          <a:xfrm>
            <a:off x="3048" y="6562109"/>
            <a:ext cx="12188952" cy="182880"/>
          </a:xfrm>
          <a:prstGeom prst="rect">
            <a:avLst/>
          </a:prstGeom>
          <a:solidFill>
            <a:srgbClr val="F4842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Рисунок 8" descr="Изображение выглядит как Графика, графический дизайн, графическая вставка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7C530B6-1DB6-A3F2-1F0C-E891413B13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42181" y="0"/>
            <a:ext cx="1750442" cy="98462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5FBD57-097D-2F81-C2DB-0FC02ACC46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39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89844" l="5566" r="93750">
                        <a14:foregroundMark x1="7324" y1="77344" x2="7324" y2="77344"/>
                        <a14:foregroundMark x1="90723" y1="23926" x2="90723" y2="23926"/>
                        <a14:foregroundMark x1="87012" y1="43359" x2="87012" y2="43359"/>
                        <a14:foregroundMark x1="5664" y1="78125" x2="5664" y2="78125"/>
                        <a14:foregroundMark x1="93750" y1="40918" x2="93750" y2="40918"/>
                        <a14:foregroundMark x1="93555" y1="22266" x2="93555" y2="222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38729" y="5246171"/>
            <a:ext cx="1749338" cy="1749338"/>
          </a:xfrm>
          <a:prstGeom prst="rect">
            <a:avLst/>
          </a:prstGeom>
        </p:spPr>
      </p:pic>
      <p:sp>
        <p:nvSpPr>
          <p:cNvPr id="2" name="Объект 2">
            <a:extLst>
              <a:ext uri="{FF2B5EF4-FFF2-40B4-BE49-F238E27FC236}">
                <a16:creationId xmlns:a16="http://schemas.microsoft.com/office/drawing/2014/main" id="{FC7E6304-2B17-E2FB-6CE5-C81C77F9FF15}"/>
              </a:ext>
            </a:extLst>
          </p:cNvPr>
          <p:cNvSpPr txBox="1">
            <a:spLocks/>
          </p:cNvSpPr>
          <p:nvPr/>
        </p:nvSpPr>
        <p:spPr>
          <a:xfrm>
            <a:off x="433551" y="984623"/>
            <a:ext cx="7163182" cy="527657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b="1" kern="100" dirty="0">
                <a:cs typeface="Arial" panose="020B0604020202020204" pitchFamily="34" charset="0"/>
              </a:rPr>
              <a:t>МЕТОДИКА УПРАВЛЕНИЯ РИСКАМИ:</a:t>
            </a:r>
          </a:p>
          <a:p>
            <a:pPr algn="l">
              <a:buFont typeface="+mj-lt"/>
              <a:buAutoNum type="arabicPeriod"/>
            </a:pPr>
            <a:r>
              <a:rPr lang="ru-RU" sz="1800" b="1" kern="100" dirty="0">
                <a:cs typeface="Arial" panose="020B0604020202020204" pitchFamily="34" charset="0"/>
              </a:rPr>
              <a:t>Идентификация рисков (мозговой штурм)</a:t>
            </a:r>
          </a:p>
          <a:p>
            <a:pPr algn="l">
              <a:buFont typeface="+mj-lt"/>
              <a:buAutoNum type="arabicPeriod"/>
            </a:pPr>
            <a:r>
              <a:rPr lang="ru-RU" sz="1800" b="1" kern="100" dirty="0">
                <a:cs typeface="Arial" panose="020B0604020202020204" pitchFamily="34" charset="0"/>
              </a:rPr>
              <a:t>Качественный анализ (вероятность и воздействие)</a:t>
            </a:r>
          </a:p>
          <a:p>
            <a:pPr lvl="0" algn="just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800" kern="100" dirty="0">
                <a:cs typeface="Arial" panose="020B0604020202020204" pitchFamily="34" charset="0"/>
              </a:rPr>
              <a:t>Вероятность (Низкая &lt;30 %, Средняя 30–70 %, Высокая &gt;70 %)</a:t>
            </a:r>
          </a:p>
          <a:p>
            <a:pPr lvl="0" algn="just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800" kern="100" dirty="0">
                <a:cs typeface="Arial" panose="020B0604020202020204" pitchFamily="34" charset="0"/>
              </a:rPr>
              <a:t>Воздействие (Низкое, Среднее, Высокое, Критическое)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kern="100" dirty="0">
                <a:cs typeface="Arial" panose="020B0604020202020204" pitchFamily="34" charset="0"/>
              </a:rPr>
              <a:t>Балл риска = Вероятность × Воздействие (условно: Низкая = 1, Средняя = 2, Высокая = 3; Низкое = 1 … Критическое = 4)</a:t>
            </a:r>
          </a:p>
          <a:p>
            <a:pPr marL="0" indent="0">
              <a:buNone/>
            </a:pPr>
            <a:r>
              <a:rPr lang="ru-RU" sz="1800" b="1" kern="100" dirty="0">
                <a:cs typeface="Arial" panose="020B0604020202020204" pitchFamily="34" charset="0"/>
              </a:rPr>
              <a:t>3. Построение матрицы рисков (красная/желтая/зеленая зоны)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kern="100" dirty="0">
                <a:cs typeface="Arial" panose="020B0604020202020204" pitchFamily="34" charset="0"/>
              </a:rPr>
              <a:t> Красная зона (8–10 баллов по 10-бальной шкале) — устраняем риск до старта проекта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kern="100" dirty="0">
                <a:cs typeface="Arial" panose="020B0604020202020204" pitchFamily="34" charset="0"/>
              </a:rPr>
              <a:t>Жёлтая зона (4–7 баллов) — обязательные меры снижения вероятности, подробная стратегия реагирования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kern="100" dirty="0">
                <a:cs typeface="Arial" panose="020B0604020202020204" pitchFamily="34" charset="0"/>
              </a:rPr>
              <a:t>Зелёная зона (1–3 баллов) — принимаем или контролируем</a:t>
            </a:r>
          </a:p>
          <a:p>
            <a:pPr marL="0" indent="0">
              <a:buNone/>
            </a:pPr>
            <a:endParaRPr lang="ru-RU" sz="1800" kern="100" dirty="0"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BCDF9B-479E-235C-F4C8-11B139085D7C}"/>
              </a:ext>
            </a:extLst>
          </p:cNvPr>
          <p:cNvSpPr txBox="1">
            <a:spLocks/>
          </p:cNvSpPr>
          <p:nvPr/>
        </p:nvSpPr>
        <p:spPr>
          <a:xfrm>
            <a:off x="7952720" y="984623"/>
            <a:ext cx="3734764" cy="47658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b="1" kern="100" dirty="0">
                <a:cs typeface="Arial" panose="020B0604020202020204" pitchFamily="34" charset="0"/>
              </a:rPr>
              <a:t>4. Количественный анализ </a:t>
            </a:r>
            <a:r>
              <a:rPr lang="ru-RU" sz="1800" kern="100" dirty="0">
                <a:cs typeface="Arial" panose="020B0604020202020204" pitchFamily="34" charset="0"/>
              </a:rPr>
              <a:t>(делать для топ-10 рисков) </a:t>
            </a:r>
          </a:p>
          <a:p>
            <a:pPr marL="0" indent="0">
              <a:buNone/>
            </a:pPr>
            <a:r>
              <a:rPr lang="ru-RU" sz="1800" kern="100" dirty="0">
                <a:cs typeface="Arial" panose="020B0604020202020204" pitchFamily="34" charset="0"/>
              </a:rPr>
              <a:t>Риск в деньгах = Вероятность (%) × Ущерб (руб.)</a:t>
            </a:r>
          </a:p>
          <a:p>
            <a:pPr marL="0" indent="0">
              <a:buNone/>
            </a:pPr>
            <a:r>
              <a:rPr lang="ru-RU" sz="1800" b="1" kern="100" dirty="0">
                <a:cs typeface="Arial" panose="020B0604020202020204" pitchFamily="34" charset="0"/>
              </a:rPr>
              <a:t>Пример:</a:t>
            </a:r>
          </a:p>
          <a:p>
            <a:pPr marL="0" indent="0">
              <a:buNone/>
            </a:pPr>
            <a:r>
              <a:rPr lang="ru-RU" sz="1800" kern="100" dirty="0">
                <a:cs typeface="Arial" panose="020B0604020202020204" pitchFamily="34" charset="0"/>
              </a:rPr>
              <a:t>Вероятность 60 % (оценочно экспертное) Х ущерб (10 млн) = 6млн.</a:t>
            </a:r>
          </a:p>
          <a:p>
            <a:pPr marL="0" indent="0">
              <a:buNone/>
            </a:pPr>
            <a:r>
              <a:rPr lang="ru-RU" sz="1800" kern="100" dirty="0">
                <a:cs typeface="Arial" panose="020B0604020202020204" pitchFamily="34" charset="0"/>
              </a:rPr>
              <a:t>Страховка 300 </a:t>
            </a:r>
            <a:r>
              <a:rPr lang="ru-RU" sz="1800" kern="100" dirty="0" err="1">
                <a:cs typeface="Arial" panose="020B0604020202020204" pitchFamily="34" charset="0"/>
              </a:rPr>
              <a:t>тыс</a:t>
            </a:r>
            <a:r>
              <a:rPr lang="ru-RU" sz="1800" kern="100" dirty="0">
                <a:cs typeface="Arial" panose="020B0604020202020204" pitchFamily="34" charset="0"/>
              </a:rPr>
              <a:t> — выгодно (аргумент при принятии решения)</a:t>
            </a:r>
          </a:p>
          <a:p>
            <a:pPr marL="0" indent="0">
              <a:buNone/>
            </a:pPr>
            <a:r>
              <a:rPr lang="ru-RU" sz="1800" b="1" kern="100" dirty="0">
                <a:cs typeface="Arial" panose="020B0604020202020204" pitchFamily="34" charset="0"/>
              </a:rPr>
              <a:t>5. Планирование реагирования:</a:t>
            </a:r>
          </a:p>
          <a:p>
            <a:pPr marL="0" lvl="1" indent="0" algn="l">
              <a:buFont typeface="+mj-lt"/>
              <a:buAutoNum type="arabicPeriod"/>
            </a:pPr>
            <a:r>
              <a:rPr lang="ru-RU" sz="1800" kern="100" dirty="0">
                <a:cs typeface="Arial" panose="020B0604020202020204" pitchFamily="34" charset="0"/>
              </a:rPr>
              <a:t> Избегание</a:t>
            </a:r>
          </a:p>
          <a:p>
            <a:pPr marL="0" lvl="1" indent="0" algn="l">
              <a:buFont typeface="+mj-lt"/>
              <a:buAutoNum type="arabicPeriod"/>
            </a:pPr>
            <a:r>
              <a:rPr lang="ru-RU" sz="1800" kern="100" dirty="0">
                <a:cs typeface="Arial" panose="020B0604020202020204" pitchFamily="34" charset="0"/>
              </a:rPr>
              <a:t> Снижение</a:t>
            </a:r>
          </a:p>
          <a:p>
            <a:pPr marL="0" lvl="1" indent="0" algn="l">
              <a:buFont typeface="+mj-lt"/>
              <a:buAutoNum type="arabicPeriod"/>
            </a:pPr>
            <a:r>
              <a:rPr lang="ru-RU" sz="1800" kern="100" dirty="0">
                <a:cs typeface="Arial" panose="020B0604020202020204" pitchFamily="34" charset="0"/>
              </a:rPr>
              <a:t> Передача</a:t>
            </a:r>
          </a:p>
          <a:p>
            <a:pPr marL="0" lvl="1" indent="0" algn="l">
              <a:buFont typeface="+mj-lt"/>
              <a:buAutoNum type="arabicPeriod"/>
            </a:pPr>
            <a:r>
              <a:rPr lang="ru-RU" sz="1800" kern="100" dirty="0">
                <a:cs typeface="Arial" panose="020B0604020202020204" pitchFamily="34" charset="0"/>
              </a:rPr>
              <a:t> Принятие</a:t>
            </a:r>
          </a:p>
        </p:txBody>
      </p:sp>
    </p:spTree>
    <p:extLst>
      <p:ext uri="{BB962C8B-B14F-4D97-AF65-F5344CB8AC3E}">
        <p14:creationId xmlns:p14="http://schemas.microsoft.com/office/powerpoint/2010/main" val="321946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326190E-53F3-41DD-0993-76E7BF2A9E75}"/>
              </a:ext>
            </a:extLst>
          </p:cNvPr>
          <p:cNvSpPr txBox="1"/>
          <p:nvPr/>
        </p:nvSpPr>
        <p:spPr>
          <a:xfrm>
            <a:off x="646164" y="204451"/>
            <a:ext cx="95169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3200" b="1">
                <a:solidFill>
                  <a:srgbClr val="154494"/>
                </a:solidFill>
              </a:defRPr>
            </a:pPr>
            <a:r>
              <a:rPr lang="ru-RU" sz="2800" dirty="0"/>
              <a:t>УПРАВЛЕНИЕ УЧАСТНИКАМИ (СТЕЙКХОЛДЕРАМИ)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79C04A9-5B57-0358-5AF7-191D5B4D043C}"/>
              </a:ext>
            </a:extLst>
          </p:cNvPr>
          <p:cNvSpPr/>
          <p:nvPr/>
        </p:nvSpPr>
        <p:spPr>
          <a:xfrm>
            <a:off x="3048" y="6562109"/>
            <a:ext cx="12188952" cy="182880"/>
          </a:xfrm>
          <a:prstGeom prst="rect">
            <a:avLst/>
          </a:prstGeom>
          <a:solidFill>
            <a:srgbClr val="F4842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Рисунок 8" descr="Изображение выглядит как Графика, графический дизайн, графическая вставка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7C530B6-1DB6-A3F2-1F0C-E891413B13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42181" y="0"/>
            <a:ext cx="1750442" cy="98462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5FBD57-097D-2F81-C2DB-0FC02ACC46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39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89844" l="5566" r="93750">
                        <a14:foregroundMark x1="7324" y1="77344" x2="7324" y2="77344"/>
                        <a14:foregroundMark x1="90723" y1="23926" x2="90723" y2="23926"/>
                        <a14:foregroundMark x1="87012" y1="43359" x2="87012" y2="43359"/>
                        <a14:foregroundMark x1="5664" y1="78125" x2="5664" y2="78125"/>
                        <a14:foregroundMark x1="93750" y1="40918" x2="93750" y2="40918"/>
                        <a14:foregroundMark x1="93555" y1="22266" x2="93555" y2="222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38729" y="5246171"/>
            <a:ext cx="1749338" cy="174933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3921AFDF-8F35-1DDA-D554-9D5D05929341}"/>
              </a:ext>
            </a:extLst>
          </p:cNvPr>
          <p:cNvSpPr txBox="1">
            <a:spLocks/>
          </p:cNvSpPr>
          <p:nvPr/>
        </p:nvSpPr>
        <p:spPr>
          <a:xfrm>
            <a:off x="646164" y="1012547"/>
            <a:ext cx="10899672" cy="148566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just">
              <a:lnSpc>
                <a:spcPct val="100000"/>
              </a:lnSpc>
              <a:buFont typeface="+mj-lt"/>
              <a:buAutoNum type="arabicPeriod"/>
              <a:tabLst>
                <a:tab pos="457200" algn="l"/>
              </a:tabLst>
            </a:pPr>
            <a:r>
              <a:rPr lang="ru-RU" sz="1800" kern="100" dirty="0">
                <a:cs typeface="Arial" panose="020B0604020202020204" pitchFamily="34" charset="0"/>
              </a:rPr>
              <a:t>Анализ по двум осям</a:t>
            </a:r>
          </a:p>
          <a:p>
            <a:pPr marL="742950" lvl="1" indent="-285750" algn="just">
              <a:lnSpc>
                <a:spcPct val="100000"/>
              </a:lnSpc>
              <a:buFont typeface="Symbol" panose="05050102010706020507" pitchFamily="18" charset="2"/>
              <a:buChar char=""/>
            </a:pPr>
            <a:r>
              <a:rPr lang="ru-RU" sz="1800" kern="100" dirty="0">
                <a:cs typeface="Arial" panose="020B0604020202020204" pitchFamily="34" charset="0"/>
              </a:rPr>
              <a:t>Уровень интереса (насколько человеку/организации важен ваш проект)</a:t>
            </a:r>
          </a:p>
          <a:p>
            <a:pPr marL="742950" lvl="1" indent="-285750" algn="just">
              <a:lnSpc>
                <a:spcPct val="100000"/>
              </a:lnSpc>
              <a:buFont typeface="Symbol" panose="05050102010706020507" pitchFamily="18" charset="2"/>
              <a:buChar char=""/>
            </a:pPr>
            <a:r>
              <a:rPr lang="ru-RU" sz="1800" kern="100" dirty="0">
                <a:cs typeface="Arial" panose="020B0604020202020204" pitchFamily="34" charset="0"/>
              </a:rPr>
              <a:t>Уровень влияния/власти (насколько он может помочь или помешать)</a:t>
            </a:r>
          </a:p>
          <a:p>
            <a:pPr indent="0" algn="just">
              <a:lnSpc>
                <a:spcPct val="100000"/>
              </a:lnSpc>
              <a:buNone/>
            </a:pPr>
            <a:r>
              <a:rPr lang="ru-RU" sz="1800" kern="100" dirty="0">
                <a:cs typeface="Arial" panose="020B0604020202020204" pitchFamily="34" charset="0"/>
              </a:rPr>
              <a:t>Оценка: Низкий – Средний – Высокий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F2D30A4E-CD6D-CD00-BABB-22AB8F2559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166135"/>
              </p:ext>
            </p:extLst>
          </p:nvPr>
        </p:nvGraphicFramePr>
        <p:xfrm>
          <a:off x="1160289" y="2783087"/>
          <a:ext cx="10189029" cy="29370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96343">
                  <a:extLst>
                    <a:ext uri="{9D8B030D-6E8A-4147-A177-3AD203B41FA5}">
                      <a16:colId xmlns:a16="http://schemas.microsoft.com/office/drawing/2014/main" val="3779738275"/>
                    </a:ext>
                  </a:extLst>
                </a:gridCol>
                <a:gridCol w="3396343">
                  <a:extLst>
                    <a:ext uri="{9D8B030D-6E8A-4147-A177-3AD203B41FA5}">
                      <a16:colId xmlns:a16="http://schemas.microsoft.com/office/drawing/2014/main" val="1365037392"/>
                    </a:ext>
                  </a:extLst>
                </a:gridCol>
                <a:gridCol w="3396343">
                  <a:extLst>
                    <a:ext uri="{9D8B030D-6E8A-4147-A177-3AD203B41FA5}">
                      <a16:colId xmlns:a16="http://schemas.microsoft.com/office/drawing/2014/main" val="1568155190"/>
                    </a:ext>
                  </a:extLst>
                </a:gridCol>
              </a:tblGrid>
              <a:tr h="931976">
                <a:tc>
                  <a:txBody>
                    <a:bodyPr/>
                    <a:lstStyle/>
                    <a:p>
                      <a:pPr marL="7200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0" dirty="0">
                          <a:effectLst/>
                        </a:rPr>
                        <a:t>Уровень влияния \ Уровень интереса</a:t>
                      </a:r>
                      <a:endParaRPr lang="ru-RU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72000" indent="0"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0" dirty="0">
                          <a:effectLst/>
                        </a:rPr>
                        <a:t>Низкий интерес</a:t>
                      </a:r>
                      <a:endParaRPr lang="ru-RU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72000" indent="0"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0">
                          <a:effectLst/>
                        </a:rPr>
                        <a:t>Высокий интерес</a:t>
                      </a:r>
                      <a:endParaRPr lang="ru-RU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40548473"/>
                  </a:ext>
                </a:extLst>
              </a:tr>
              <a:tr h="952590">
                <a:tc>
                  <a:txBody>
                    <a:bodyPr/>
                    <a:lstStyle/>
                    <a:p>
                      <a:pPr marL="7200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0" dirty="0">
                          <a:effectLst/>
                        </a:rPr>
                        <a:t>Высокое влияние</a:t>
                      </a:r>
                      <a:endParaRPr lang="ru-RU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72000" indent="0"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0">
                          <a:effectLst/>
                        </a:rPr>
                        <a:t>Поддерживать удовлетворённость</a:t>
                      </a:r>
                      <a:endParaRPr lang="ru-RU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72000" indent="0"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0">
                          <a:effectLst/>
                        </a:rPr>
                        <a:t>Максимально вовлекать</a:t>
                      </a:r>
                      <a:endParaRPr lang="ru-RU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38814235"/>
                  </a:ext>
                </a:extLst>
              </a:tr>
              <a:tr h="1052482">
                <a:tc>
                  <a:txBody>
                    <a:bodyPr/>
                    <a:lstStyle/>
                    <a:p>
                      <a:pPr marL="7200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0" dirty="0">
                          <a:effectLst/>
                        </a:rPr>
                        <a:t>Низкое влияние</a:t>
                      </a:r>
                      <a:endParaRPr lang="ru-RU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72000" indent="0"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0" dirty="0">
                          <a:effectLst/>
                        </a:rPr>
                        <a:t>Минимальные усилия</a:t>
                      </a:r>
                      <a:endParaRPr lang="ru-RU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72000" indent="0"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0" dirty="0">
                          <a:effectLst/>
                        </a:rPr>
                        <a:t>Поддерживать информированность</a:t>
                      </a:r>
                      <a:endParaRPr lang="ru-RU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5033851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095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326190E-53F3-41DD-0993-76E7BF2A9E75}"/>
              </a:ext>
            </a:extLst>
          </p:cNvPr>
          <p:cNvSpPr txBox="1"/>
          <p:nvPr/>
        </p:nvSpPr>
        <p:spPr>
          <a:xfrm>
            <a:off x="646164" y="204451"/>
            <a:ext cx="95169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3200" b="1">
                <a:solidFill>
                  <a:srgbClr val="154494"/>
                </a:solidFill>
              </a:defRPr>
            </a:pPr>
            <a:r>
              <a:rPr lang="ru-RU" sz="2800" dirty="0"/>
              <a:t>12 ПРИЁМОВ ПОДДЕРЖАНИЯ УДОВЛЕТВОРЁННОСТИ 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79C04A9-5B57-0358-5AF7-191D5B4D043C}"/>
              </a:ext>
            </a:extLst>
          </p:cNvPr>
          <p:cNvSpPr/>
          <p:nvPr/>
        </p:nvSpPr>
        <p:spPr>
          <a:xfrm>
            <a:off x="3048" y="6562109"/>
            <a:ext cx="12188952" cy="182880"/>
          </a:xfrm>
          <a:prstGeom prst="rect">
            <a:avLst/>
          </a:prstGeom>
          <a:solidFill>
            <a:srgbClr val="F4842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Рисунок 8" descr="Изображение выглядит как Графика, графический дизайн, графическая вставка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7C530B6-1DB6-A3F2-1F0C-E891413B13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42181" y="0"/>
            <a:ext cx="1750442" cy="98462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5FBD57-097D-2F81-C2DB-0FC02ACC46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39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89844" l="5566" r="93750">
                        <a14:foregroundMark x1="7324" y1="77344" x2="7324" y2="77344"/>
                        <a14:foregroundMark x1="90723" y1="23926" x2="90723" y2="23926"/>
                        <a14:foregroundMark x1="87012" y1="43359" x2="87012" y2="43359"/>
                        <a14:foregroundMark x1="5664" y1="78125" x2="5664" y2="78125"/>
                        <a14:foregroundMark x1="93750" y1="40918" x2="93750" y2="40918"/>
                        <a14:foregroundMark x1="93555" y1="22266" x2="93555" y2="222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38729" y="5246171"/>
            <a:ext cx="1749338" cy="174933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8CAAA9D5-A501-D02E-0894-5EC560FC013D}"/>
              </a:ext>
            </a:extLst>
          </p:cNvPr>
          <p:cNvSpPr txBox="1">
            <a:spLocks/>
          </p:cNvSpPr>
          <p:nvPr/>
        </p:nvSpPr>
        <p:spPr>
          <a:xfrm>
            <a:off x="432387" y="833633"/>
            <a:ext cx="11405951" cy="562251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07000"/>
              </a:lnSpc>
              <a:spcAft>
                <a:spcPts val="600"/>
              </a:spcAft>
              <a:buNone/>
            </a:pPr>
            <a:r>
              <a:rPr lang="ru-RU" sz="1400" b="1" kern="100" dirty="0">
                <a:cs typeface="Arial" panose="020B0604020202020204" pitchFamily="34" charset="0"/>
              </a:rPr>
              <a:t>12 приёмов поддержания удовлетворённости стейкхолдера имеющего высокий уровень власти и высокий интерес в проекте</a:t>
            </a:r>
          </a:p>
          <a:p>
            <a:pPr marL="342900" lvl="0" indent="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ru-RU" sz="1400" kern="100" dirty="0">
                <a:cs typeface="Arial" panose="020B0604020202020204" pitchFamily="34" charset="0"/>
              </a:rPr>
              <a:t>Квартальный лаконичный отчёт (1–1,5 страницы) Структура: 3–4 фото, 3–4 КПЭ, одна фраза «Благодаря Вашему содействию…». Подписывает лично руководитель проекта. Доставка — лично или через приёмную.</a:t>
            </a:r>
          </a:p>
          <a:p>
            <a:pPr marL="342900" lvl="0" indent="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ru-RU" sz="1400" kern="100" dirty="0">
                <a:cs typeface="Arial" panose="020B0604020202020204" pitchFamily="34" charset="0"/>
              </a:rPr>
              <a:t>Выборочное приглашение на ключевые события Только старт, промежуточная приёмка (если есть риски) и финальное открытие объекта.</a:t>
            </a:r>
          </a:p>
          <a:p>
            <a:pPr marL="342900" lvl="0" indent="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ru-RU" sz="1400" kern="100" dirty="0">
                <a:cs typeface="Arial" panose="020B0604020202020204" pitchFamily="34" charset="0"/>
              </a:rPr>
              <a:t>Персонализированное упоминание в официальных материалах. Табличка, пресс-релиз, сайт администрации: «…при поддержке главы администрации …. муниципального района Иванова И. И.»</a:t>
            </a:r>
          </a:p>
          <a:p>
            <a:pPr marL="342900" lvl="0" indent="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ru-RU" sz="1400" kern="100" dirty="0">
                <a:cs typeface="Arial" panose="020B0604020202020204" pitchFamily="34" charset="0"/>
              </a:rPr>
              <a:t>Управляемый информационный поток через СМИ Подготовка готового пресс-релиза с цитатой участника и предварительное согласование.</a:t>
            </a:r>
          </a:p>
          <a:p>
            <a:pPr marL="342900" lvl="0" indent="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ru-RU" sz="1400" kern="100" dirty="0">
                <a:cs typeface="Arial" panose="020B0604020202020204" pitchFamily="34" charset="0"/>
              </a:rPr>
              <a:t>Периодический личный контакт с позитивной повесткой. Один звонок или короткая встреча раз в квартал исключительно с хорошими новостями.</a:t>
            </a:r>
          </a:p>
          <a:p>
            <a:pPr marL="342900" lvl="0" indent="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ru-RU" sz="1400" kern="100" dirty="0">
                <a:cs typeface="Arial" panose="020B0604020202020204" pitchFamily="34" charset="0"/>
              </a:rPr>
              <a:t>Демонстрация вклада в достижение их собственных КПЭ. Показывать, как проект влияет на их показатели (снижение жалоб, рост рейтинга, снижение внеплановых проверок).</a:t>
            </a:r>
          </a:p>
          <a:p>
            <a:pPr marL="342900" lvl="0" indent="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ru-RU" sz="1400" kern="100" dirty="0">
                <a:cs typeface="Arial" panose="020B0604020202020204" pitchFamily="34" charset="0"/>
              </a:rPr>
              <a:t>Раннее информирование о потенциальных рисках. Принцип: лучше мы первые сообщаем, чем доложат другие.</a:t>
            </a:r>
          </a:p>
          <a:p>
            <a:pPr marL="342900" lvl="0" indent="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ru-RU" sz="1400" kern="100" dirty="0">
                <a:cs typeface="Arial" panose="020B0604020202020204" pitchFamily="34" charset="0"/>
              </a:rPr>
              <a:t>Назначение номинального куратора. Предложение: «Будет правильно, если Ваш заместитель войдёт в состав приёмочной комиссии».</a:t>
            </a:r>
          </a:p>
          <a:p>
            <a:pPr marL="342900" lvl="0" indent="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ru-RU" sz="1400" kern="100" dirty="0">
                <a:cs typeface="Arial" panose="020B0604020202020204" pitchFamily="34" charset="0"/>
              </a:rPr>
              <a:t>Протокольные знаки внимания в рамках законодательства. Благодарственное письмо за подписью жителей, приглашение на отраслевые мероприятия, упоминание в докладе вышестоящему руководству.</a:t>
            </a:r>
          </a:p>
          <a:p>
            <a:pPr marL="342900" lvl="0" indent="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ru-RU" sz="1400" kern="100" dirty="0">
                <a:cs typeface="Arial" panose="020B0604020202020204" pitchFamily="34" charset="0"/>
              </a:rPr>
              <a:t>Подготовка готовых материалов для публичных выступлений. Фото, видео, слайды, текст поста в соцсети — всё готово, остаётся только выложить.</a:t>
            </a:r>
          </a:p>
          <a:p>
            <a:pPr marL="342900" lvl="0" indent="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ru-RU" sz="1400" kern="100" dirty="0">
                <a:cs typeface="Arial" panose="020B0604020202020204" pitchFamily="34" charset="0"/>
              </a:rPr>
              <a:t>Фиксация всех контактов в CRM/Excel Дата → Содержание → Реакция → Следующее запланированное действие.</a:t>
            </a:r>
          </a:p>
          <a:p>
            <a:pPr marL="342900" lvl="0" indent="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ru-RU" sz="1400" kern="100" dirty="0">
                <a:cs typeface="Arial" panose="020B0604020202020204" pitchFamily="34" charset="0"/>
              </a:rPr>
              <a:t>Принцип «не будить спящего льва». Никаких лишних просьб, никакой избыточной информации. Только то, что усиливает ощущение контроля и уважения.</a:t>
            </a:r>
            <a:endParaRPr lang="ru-RU" sz="300" kern="1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121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326190E-53F3-41DD-0993-76E7BF2A9E75}"/>
              </a:ext>
            </a:extLst>
          </p:cNvPr>
          <p:cNvSpPr txBox="1"/>
          <p:nvPr/>
        </p:nvSpPr>
        <p:spPr>
          <a:xfrm>
            <a:off x="562402" y="275940"/>
            <a:ext cx="95169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54494"/>
                </a:solidFill>
              </a:defRPr>
            </a:pPr>
            <a:r>
              <a:rPr lang="ru-RU" sz="2800" dirty="0"/>
              <a:t>ОПРЕДЕЛЕНИЯ ОСНОВНЫХ ПОНЯТИЙ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79C04A9-5B57-0358-5AF7-191D5B4D043C}"/>
              </a:ext>
            </a:extLst>
          </p:cNvPr>
          <p:cNvSpPr/>
          <p:nvPr/>
        </p:nvSpPr>
        <p:spPr>
          <a:xfrm>
            <a:off x="3048" y="6535293"/>
            <a:ext cx="12188952" cy="182880"/>
          </a:xfrm>
          <a:prstGeom prst="rect">
            <a:avLst/>
          </a:prstGeom>
          <a:solidFill>
            <a:srgbClr val="F4842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pic>
        <p:nvPicPr>
          <p:cNvPr id="9" name="Рисунок 8" descr="Изображение выглядит как Графика, графический дизайн, графическая вставка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7C530B6-1DB6-A3F2-1F0C-E891413B13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42181" y="0"/>
            <a:ext cx="1750442" cy="98462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5FBD57-097D-2F81-C2DB-0FC02ACC46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39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89844" l="5566" r="93750">
                        <a14:foregroundMark x1="7324" y1="77344" x2="7324" y2="77344"/>
                        <a14:foregroundMark x1="90723" y1="23926" x2="90723" y2="23926"/>
                        <a14:foregroundMark x1="87012" y1="43359" x2="87012" y2="43359"/>
                        <a14:foregroundMark x1="5664" y1="78125" x2="5664" y2="78125"/>
                        <a14:foregroundMark x1="93750" y1="40918" x2="93750" y2="40918"/>
                        <a14:foregroundMark x1="93555" y1="22266" x2="93555" y2="222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38729" y="5246171"/>
            <a:ext cx="1749338" cy="1749338"/>
          </a:xfrm>
          <a:prstGeom prst="rect">
            <a:avLst/>
          </a:prstGeom>
        </p:spPr>
      </p:pic>
      <p:sp>
        <p:nvSpPr>
          <p:cNvPr id="13" name="Объект 2">
            <a:extLst>
              <a:ext uri="{FF2B5EF4-FFF2-40B4-BE49-F238E27FC236}">
                <a16:creationId xmlns:a16="http://schemas.microsoft.com/office/drawing/2014/main" id="{B3088522-E400-E68A-B309-935EA57BB9A3}"/>
              </a:ext>
            </a:extLst>
          </p:cNvPr>
          <p:cNvSpPr txBox="1">
            <a:spLocks/>
          </p:cNvSpPr>
          <p:nvPr/>
        </p:nvSpPr>
        <p:spPr>
          <a:xfrm>
            <a:off x="838200" y="2205729"/>
            <a:ext cx="10515600" cy="332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1600" dirty="0"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D9449B-C20E-CB17-A231-1F0B8CC24DBD}"/>
              </a:ext>
            </a:extLst>
          </p:cNvPr>
          <p:cNvSpPr txBox="1"/>
          <p:nvPr/>
        </p:nvSpPr>
        <p:spPr>
          <a:xfrm>
            <a:off x="323299" y="1062968"/>
            <a:ext cx="11545401" cy="50790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b="1" kern="1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Стратегическое планирование</a:t>
            </a:r>
            <a:r>
              <a:rPr lang="ru-RU" sz="1400" kern="1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— деятельность участников стратегического планирования по целеполаганию, прогнозированию, планированию и программированию социально-экономического развития </a:t>
            </a:r>
            <a:r>
              <a:rPr lang="en-US" sz="1400" kern="100" dirty="0">
                <a:solidFill>
                  <a:srgbClr val="7F7F7F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[</a:t>
            </a:r>
            <a:r>
              <a:rPr lang="ru-RU" sz="1400" kern="100" dirty="0">
                <a:solidFill>
                  <a:srgbClr val="7F7F7F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…</a:t>
            </a:r>
            <a:r>
              <a:rPr lang="en-US" sz="1400" kern="100" dirty="0">
                <a:solidFill>
                  <a:srgbClr val="7F7F7F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]</a:t>
            </a:r>
            <a:r>
              <a:rPr lang="ru-RU" sz="1400" i="1" kern="100" dirty="0">
                <a:solidFill>
                  <a:srgbClr val="7F7F7F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400" kern="1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муниципальных образований </a:t>
            </a:r>
            <a:r>
              <a:rPr lang="en-US" sz="1400" kern="100" dirty="0">
                <a:solidFill>
                  <a:srgbClr val="7F7F7F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[</a:t>
            </a:r>
            <a:r>
              <a:rPr lang="ru-RU" sz="1400" kern="100" dirty="0">
                <a:solidFill>
                  <a:srgbClr val="7F7F7F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…</a:t>
            </a:r>
            <a:r>
              <a:rPr lang="en-US" sz="1400" kern="100" dirty="0">
                <a:solidFill>
                  <a:srgbClr val="7F7F7F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]</a:t>
            </a:r>
            <a:r>
              <a:rPr lang="ru-RU" sz="1400" i="1" kern="100" dirty="0">
                <a:solidFill>
                  <a:srgbClr val="7F7F7F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400" i="1" u="sng" kern="100" dirty="0">
                <a:solidFill>
                  <a:srgbClr val="9ABFCA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6"/>
              </a:rPr>
              <a:t>http://pravo.gov.ru/proxy/ips/?docbody=&amp;nd=102354386&amp;ysclid=lujm0c5e1l771691385</a:t>
            </a:r>
            <a:r>
              <a:rPr lang="ru-RU" sz="1400" i="1" kern="100" dirty="0">
                <a:solidFill>
                  <a:srgbClr val="7F7F7F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Федеральный закон "О стратегическом планировании в Российской Федерации" от 28.06.2014 N 172-ФЗ</a:t>
            </a:r>
            <a:endParaRPr lang="ru-RU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b="1" kern="1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Стратегия (стратегическое мышление)</a:t>
            </a:r>
            <a:r>
              <a:rPr lang="ru-RU" sz="1400" kern="100" dirty="0"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— это средство, с помощью которого руководители могут создавать и контролировать будущее </a:t>
            </a:r>
            <a:r>
              <a:rPr lang="ru-RU" sz="1400" i="1" kern="100" dirty="0">
                <a:solidFill>
                  <a:srgbClr val="7F7F7F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[«Стратегия прорыва» Финкельштейн, Харви, Лотон, 2007]</a:t>
            </a:r>
            <a:endParaRPr lang="ru-RU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b="1" i="0" kern="10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Критическое мышление</a:t>
            </a:r>
            <a:r>
              <a:rPr lang="ru-RU" sz="1400" b="0" i="0" kern="10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— рефлексивное мышление в процессе приобретения знаний (</a:t>
            </a:r>
            <a:r>
              <a:rPr lang="ru-RU" sz="1400" b="0" i="1" kern="100" dirty="0">
                <a:solidFill>
                  <a:srgbClr val="7F7F7F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Д. Дьюи, И.В. </a:t>
            </a:r>
            <a:r>
              <a:rPr lang="ru-RU" sz="1400" b="0" i="1" kern="100" dirty="0" err="1">
                <a:solidFill>
                  <a:srgbClr val="7F7F7F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Муштавинская</a:t>
            </a:r>
            <a:r>
              <a:rPr lang="ru-RU" sz="1400" b="0" i="1" kern="100" dirty="0">
                <a:solidFill>
                  <a:srgbClr val="7F7F7F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br>
              <a:rPr lang="ru-RU" sz="1400" b="0" i="1" kern="100" dirty="0">
                <a:solidFill>
                  <a:srgbClr val="7F7F7F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1400" b="0" i="1" kern="100" dirty="0">
                <a:solidFill>
                  <a:srgbClr val="7F7F7F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И.О. </a:t>
            </a:r>
            <a:r>
              <a:rPr lang="ru-RU" sz="1400" b="0" i="1" kern="100" dirty="0" err="1">
                <a:solidFill>
                  <a:srgbClr val="7F7F7F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Загашев</a:t>
            </a:r>
            <a:r>
              <a:rPr lang="ru-RU" sz="1400" b="0" i="1" kern="100" dirty="0">
                <a:solidFill>
                  <a:srgbClr val="7F7F7F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С.И. Заир-Бек)</a:t>
            </a:r>
            <a:r>
              <a:rPr lang="ru-RU" sz="1400" b="0" i="0" kern="10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исследовательский метод </a:t>
            </a:r>
            <a:r>
              <a:rPr lang="ru-RU" sz="1400" b="0" i="1" kern="100" dirty="0">
                <a:solidFill>
                  <a:srgbClr val="7F7F7F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(Ж. Пиаже, Д. </a:t>
            </a:r>
            <a:r>
              <a:rPr lang="ru-RU" sz="1400" b="0" i="1" kern="100" dirty="0" err="1">
                <a:solidFill>
                  <a:srgbClr val="7F7F7F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Фельдштейн</a:t>
            </a:r>
            <a:r>
              <a:rPr lang="ru-RU" sz="1400" b="0" i="1" kern="100" dirty="0">
                <a:solidFill>
                  <a:srgbClr val="7F7F7F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Ф. </a:t>
            </a:r>
            <a:r>
              <a:rPr lang="ru-RU" sz="1400" b="0" i="1" kern="100" dirty="0" err="1">
                <a:solidFill>
                  <a:srgbClr val="7F7F7F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Дольто</a:t>
            </a:r>
            <a:r>
              <a:rPr lang="ru-RU" sz="1400" b="0" i="1" kern="100" dirty="0">
                <a:solidFill>
                  <a:srgbClr val="7F7F7F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r>
              <a:rPr lang="ru-RU" sz="1400" b="0" i="0" kern="10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рациональное решение задач </a:t>
            </a:r>
            <a:br>
              <a:rPr lang="ru-RU" sz="1400" b="0" i="0" kern="10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1400" b="0" i="1" kern="100" dirty="0">
                <a:solidFill>
                  <a:srgbClr val="7F7F7F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(С.Л. Рубинштейн, Л.С. Выготский)</a:t>
            </a:r>
            <a:r>
              <a:rPr lang="ru-RU" sz="1400" b="0" i="0" kern="10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анализ, синтез и оценка информации (</a:t>
            </a:r>
            <a:r>
              <a:rPr lang="ru-RU" sz="1400" b="0" i="1" kern="100" dirty="0">
                <a:solidFill>
                  <a:srgbClr val="7F7F7F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Д. </a:t>
            </a:r>
            <a:r>
              <a:rPr lang="ru-RU" sz="1400" b="0" i="1" kern="100" dirty="0" err="1">
                <a:solidFill>
                  <a:srgbClr val="7F7F7F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Халперн</a:t>
            </a:r>
            <a:r>
              <a:rPr lang="ru-RU" sz="1400" b="0" i="1" kern="100" dirty="0">
                <a:solidFill>
                  <a:srgbClr val="7F7F7F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Ч. Темпл, К. Мередит, Дж. Стил)</a:t>
            </a:r>
            <a:endParaRPr lang="ru-RU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b="1" i="0" kern="10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Инновационное мышление</a:t>
            </a:r>
            <a:r>
              <a:rPr lang="ru-RU" sz="1400" b="0" i="0" kern="10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— мышление, направленное на обеспечение инновационной деятельности, осуществляемое </a:t>
            </a:r>
            <a:br>
              <a:rPr lang="ru-RU" sz="1400" b="0" i="0" kern="10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1400" b="0" i="0" kern="10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на когнитивном и инструментальном уровнях, характеризующееся как творческое, научно-теоретическое, социально позитивное, конструктивное, преобразующее, практичное </a:t>
            </a:r>
            <a:r>
              <a:rPr lang="ru-RU" sz="1400" b="0" i="1" kern="100" dirty="0">
                <a:solidFill>
                  <a:srgbClr val="7F7F7F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(Усольцев А.П.)</a:t>
            </a:r>
            <a:endParaRPr lang="ru-RU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b="1" i="0" kern="10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Креативность (креативное мышление)</a:t>
            </a:r>
            <a:r>
              <a:rPr lang="ru-RU" sz="1400" b="0" i="0" kern="10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— умение порождать новые идеи, а также навыки, способствующие быстрому решению проблемных ситуаций. Включает в себя способность рисковать, дивергентное мышление, гибкость и быстроту мышления, богатое воображение, восприятие неоднозначных вещей, высокие эстетические ценности, развитую интуицию </a:t>
            </a:r>
            <a:br>
              <a:rPr lang="ru-RU" sz="1400" b="0" i="0" kern="10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1400" b="0" i="1" kern="100" dirty="0">
                <a:solidFill>
                  <a:srgbClr val="7F7F7F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(Дж. </a:t>
            </a:r>
            <a:r>
              <a:rPr lang="ru-RU" sz="1400" b="0" i="1" kern="100" dirty="0" err="1">
                <a:solidFill>
                  <a:srgbClr val="7F7F7F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Гилфорд</a:t>
            </a:r>
            <a:r>
              <a:rPr lang="ru-RU" sz="1400" b="0" i="1" kern="100" dirty="0">
                <a:solidFill>
                  <a:srgbClr val="7F7F7F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ru-RU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b="1" i="0" kern="10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Системное мышление</a:t>
            </a:r>
            <a:r>
              <a:rPr lang="ru-RU" sz="1400" b="0" i="0" kern="10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— это подход, который позволяет нам увидеть и понять смысл и закономерность в наблюдаемых последовательностях — паттернах событий, так что мы можем подготовиться к будущему и в определенной степени повлиять </a:t>
            </a:r>
            <a:br>
              <a:rPr lang="ru-RU" sz="1400" b="0" i="0" kern="10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1400" b="0" i="0" kern="10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на него </a:t>
            </a:r>
            <a:r>
              <a:rPr lang="ru-RU" sz="1400" b="0" i="1" kern="100" dirty="0">
                <a:solidFill>
                  <a:srgbClr val="7F7F7F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(Дж. О’Коннор)</a:t>
            </a:r>
            <a:endParaRPr lang="ru-RU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300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326190E-53F3-41DD-0993-76E7BF2A9E75}"/>
              </a:ext>
            </a:extLst>
          </p:cNvPr>
          <p:cNvSpPr txBox="1"/>
          <p:nvPr/>
        </p:nvSpPr>
        <p:spPr>
          <a:xfrm>
            <a:off x="660124" y="125279"/>
            <a:ext cx="95169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54494"/>
                </a:solidFill>
              </a:defRPr>
            </a:pPr>
            <a:r>
              <a:rPr lang="ru-RU" sz="2800" dirty="0"/>
              <a:t>МЫШЛЕНИЕ 360  </a:t>
            </a:r>
            <a:br>
              <a:rPr lang="ru-RU" sz="2800" dirty="0"/>
            </a:br>
            <a:r>
              <a:rPr lang="ru-RU" sz="2800" dirty="0"/>
              <a:t>ИННОВАЦИИ, КРЕАТИВ, СИСТЕМНОСТЬ И СТРАТЕГИЯ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79C04A9-5B57-0358-5AF7-191D5B4D043C}"/>
              </a:ext>
            </a:extLst>
          </p:cNvPr>
          <p:cNvSpPr/>
          <p:nvPr/>
        </p:nvSpPr>
        <p:spPr>
          <a:xfrm>
            <a:off x="123338" y="6533891"/>
            <a:ext cx="12188952" cy="182880"/>
          </a:xfrm>
          <a:prstGeom prst="rect">
            <a:avLst/>
          </a:prstGeom>
          <a:solidFill>
            <a:srgbClr val="F4842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Рисунок 8" descr="Изображение выглядит как Графика, графический дизайн, графическая вставка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7C530B6-1DB6-A3F2-1F0C-E891413B13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42181" y="0"/>
            <a:ext cx="1750442" cy="98462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5FBD57-097D-2F81-C2DB-0FC02ACC46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39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89844" l="5566" r="93750">
                        <a14:foregroundMark x1="7324" y1="77344" x2="7324" y2="77344"/>
                        <a14:foregroundMark x1="90723" y1="23926" x2="90723" y2="23926"/>
                        <a14:foregroundMark x1="87012" y1="43359" x2="87012" y2="43359"/>
                        <a14:foregroundMark x1="5664" y1="78125" x2="5664" y2="78125"/>
                        <a14:foregroundMark x1="93750" y1="40918" x2="93750" y2="40918"/>
                        <a14:foregroundMark x1="93555" y1="22266" x2="93555" y2="222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38729" y="5246171"/>
            <a:ext cx="1749338" cy="174933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727DB119-A653-CD48-E077-B25EEBC78AAA}"/>
              </a:ext>
            </a:extLst>
          </p:cNvPr>
          <p:cNvSpPr txBox="1">
            <a:spLocks/>
          </p:cNvSpPr>
          <p:nvPr/>
        </p:nvSpPr>
        <p:spPr>
          <a:xfrm>
            <a:off x="838200" y="2205729"/>
            <a:ext cx="10515600" cy="332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1600" dirty="0">
              <a:cs typeface="Arial" panose="020B0604020202020204" pitchFamily="34" charset="0"/>
            </a:endParaRPr>
          </a:p>
        </p:txBody>
      </p:sp>
      <p:pic>
        <p:nvPicPr>
          <p:cNvPr id="6" name="Рисунок 5" descr="Изображение выглядит как скульптура, статуя, стен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ECD18B46-1B27-A836-7D58-EC84A9DC10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49" y="1231705"/>
            <a:ext cx="2608818" cy="26088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4F9C01-59C0-9537-8E33-13D4A6D97815}"/>
              </a:ext>
            </a:extLst>
          </p:cNvPr>
          <p:cNvSpPr txBox="1"/>
          <p:nvPr/>
        </p:nvSpPr>
        <p:spPr>
          <a:xfrm>
            <a:off x="3447018" y="1108679"/>
            <a:ext cx="8449513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ru-RU" b="1" dirty="0"/>
              <a:t>Инновационное мышление.</a:t>
            </a:r>
            <a:r>
              <a:rPr lang="ru-RU" dirty="0"/>
              <a:t> Искусство выхода за границы привычного, находя и реализуя новаторские идеи и подходы </a:t>
            </a:r>
            <a:br>
              <a:rPr lang="ru-RU" dirty="0"/>
            </a:br>
            <a:r>
              <a:rPr lang="ru-RU" dirty="0"/>
              <a:t>для создания уникальных продуктов и услуг.</a:t>
            </a:r>
          </a:p>
          <a:p>
            <a:pPr>
              <a:spcBef>
                <a:spcPts val="1200"/>
              </a:spcBef>
            </a:pPr>
            <a:r>
              <a:rPr lang="ru-RU" b="1" dirty="0"/>
              <a:t>Креативное мышление.</a:t>
            </a:r>
            <a:r>
              <a:rPr lang="ru-RU" dirty="0"/>
              <a:t> Творческая сила, движимая желанием создавать необычные и оригинальные идеи, превосходящие традиционные рамки мышления. Это путь к нестандартным решениям.</a:t>
            </a:r>
          </a:p>
          <a:p>
            <a:pPr>
              <a:spcBef>
                <a:spcPts val="1200"/>
              </a:spcBef>
            </a:pPr>
            <a:r>
              <a:rPr lang="ru-RU" b="1" dirty="0"/>
              <a:t>Системное мышление.</a:t>
            </a:r>
            <a:r>
              <a:rPr lang="ru-RU" dirty="0"/>
              <a:t> Взгляд на мир как на сеть взаимосвязей, где каждый элемент важен для целостности. Понимание этих связей позволяет глубже осмысливать проблемы и находить эффективные решения.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D7311E-48BA-AD10-F5FD-BC9775AE77E1}"/>
              </a:ext>
            </a:extLst>
          </p:cNvPr>
          <p:cNvSpPr txBox="1"/>
          <p:nvPr/>
        </p:nvSpPr>
        <p:spPr>
          <a:xfrm>
            <a:off x="539097" y="4109591"/>
            <a:ext cx="113574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Стратегическое мышление.</a:t>
            </a:r>
            <a:r>
              <a:rPr lang="ru-RU" dirty="0"/>
              <a:t> Способность видеть большую картину, принимая решения сегодня, которые определят будущее. Это искусство генерала в мире управления, направленное на достижение долгосрочных целей.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A2E56F-DD3C-BCF6-0994-6ABDB8918814}"/>
              </a:ext>
            </a:extLst>
          </p:cNvPr>
          <p:cNvSpPr txBox="1"/>
          <p:nvPr/>
        </p:nvSpPr>
        <p:spPr>
          <a:xfrm>
            <a:off x="539097" y="5373296"/>
            <a:ext cx="11357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effectLst/>
                <a:ea typeface="Aptos" panose="020B0004020202020204" pitchFamily="34" charset="0"/>
              </a:rPr>
              <a:t>«Стратегия» происходит от греческого «</a:t>
            </a:r>
            <a:r>
              <a:rPr lang="ru-RU" sz="1400" dirty="0" err="1">
                <a:effectLst/>
                <a:ea typeface="Aptos" panose="020B0004020202020204" pitchFamily="34" charset="0"/>
              </a:rPr>
              <a:t>strategos</a:t>
            </a:r>
            <a:r>
              <a:rPr lang="ru-RU" sz="1400" dirty="0">
                <a:effectLst/>
                <a:ea typeface="Aptos" panose="020B0004020202020204" pitchFamily="34" charset="0"/>
              </a:rPr>
              <a:t>» и означает «искусство генерала» — значит нужно иметь компетенции генерала и одна из компетенций — быть генералом (пребывать, входить в роль, состояние создателя стратегий и творца)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191666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326190E-53F3-41DD-0993-76E7BF2A9E75}"/>
              </a:ext>
            </a:extLst>
          </p:cNvPr>
          <p:cNvSpPr txBox="1"/>
          <p:nvPr/>
        </p:nvSpPr>
        <p:spPr>
          <a:xfrm>
            <a:off x="660124" y="125279"/>
            <a:ext cx="95169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54494"/>
                </a:solidFill>
              </a:defRPr>
            </a:pPr>
            <a:r>
              <a:rPr lang="ru-RU" sz="2800" dirty="0"/>
              <a:t>ДВЕ СТОРОНЫ МЫШЛЕНИЯ: </a:t>
            </a:r>
            <a:br>
              <a:rPr lang="ru-RU" sz="2800" dirty="0"/>
            </a:br>
            <a:r>
              <a:rPr lang="ru-RU" sz="2800" dirty="0"/>
              <a:t>КОНВЕРГЕНТНОЕ И ДИВЕРГЕНТНОЕ МЫШЛЕНИЕ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79C04A9-5B57-0358-5AF7-191D5B4D043C}"/>
              </a:ext>
            </a:extLst>
          </p:cNvPr>
          <p:cNvSpPr/>
          <p:nvPr/>
        </p:nvSpPr>
        <p:spPr>
          <a:xfrm>
            <a:off x="3048" y="6488725"/>
            <a:ext cx="12188952" cy="182880"/>
          </a:xfrm>
          <a:prstGeom prst="rect">
            <a:avLst/>
          </a:prstGeom>
          <a:solidFill>
            <a:srgbClr val="F4842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Рисунок 8" descr="Изображение выглядит как Графика, графический дизайн, графическая вставка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7C530B6-1DB6-A3F2-1F0C-E891413B13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42181" y="0"/>
            <a:ext cx="1750442" cy="98462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5FBD57-097D-2F81-C2DB-0FC02ACC46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39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89844" l="5566" r="93750">
                        <a14:foregroundMark x1="7324" y1="77344" x2="7324" y2="77344"/>
                        <a14:foregroundMark x1="90723" y1="23926" x2="90723" y2="23926"/>
                        <a14:foregroundMark x1="87012" y1="43359" x2="87012" y2="43359"/>
                        <a14:foregroundMark x1="5664" y1="78125" x2="5664" y2="78125"/>
                        <a14:foregroundMark x1="93750" y1="40918" x2="93750" y2="40918"/>
                        <a14:foregroundMark x1="93555" y1="22266" x2="93555" y2="222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38729" y="5246171"/>
            <a:ext cx="1749338" cy="174933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41F2457E-7634-DADF-E9F3-6991F784D51B}"/>
              </a:ext>
            </a:extLst>
          </p:cNvPr>
          <p:cNvSpPr txBox="1">
            <a:spLocks/>
          </p:cNvSpPr>
          <p:nvPr/>
        </p:nvSpPr>
        <p:spPr>
          <a:xfrm>
            <a:off x="838200" y="2205729"/>
            <a:ext cx="10515600" cy="332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1600" dirty="0">
              <a:cs typeface="Arial" panose="020B0604020202020204" pitchFamily="34" charset="0"/>
            </a:endParaRPr>
          </a:p>
        </p:txBody>
      </p:sp>
      <p:pic>
        <p:nvPicPr>
          <p:cNvPr id="6" name="Рисунок 5" descr="Изображение выглядит как круг, диаграмма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FD55306E-F0AC-276F-D3F6-534038C9F4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461" y="1135757"/>
            <a:ext cx="3890721" cy="2116208"/>
          </a:xfrm>
          <a:prstGeom prst="rect">
            <a:avLst/>
          </a:prstGeom>
        </p:spPr>
      </p:pic>
      <p:sp>
        <p:nvSpPr>
          <p:cNvPr id="7" name="Объект 2">
            <a:extLst>
              <a:ext uri="{FF2B5EF4-FFF2-40B4-BE49-F238E27FC236}">
                <a16:creationId xmlns:a16="http://schemas.microsoft.com/office/drawing/2014/main" id="{93C3CCEF-8508-E1F5-B43F-9EFEA123C814}"/>
              </a:ext>
            </a:extLst>
          </p:cNvPr>
          <p:cNvSpPr txBox="1">
            <a:spLocks/>
          </p:cNvSpPr>
          <p:nvPr/>
        </p:nvSpPr>
        <p:spPr>
          <a:xfrm>
            <a:off x="7271640" y="3550081"/>
            <a:ext cx="4729052" cy="2367504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ru-RU" sz="72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Мы видим креативность не просто </a:t>
            </a:r>
            <a:br>
              <a:rPr lang="ru-RU" sz="72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ru-RU" sz="72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как способность к новаторству, </a:t>
            </a:r>
            <a:br>
              <a:rPr lang="ru-RU" sz="72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ru-RU" sz="72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а как ценный стратегический ресурс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72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Это один из основных инструментов </a:t>
            </a:r>
            <a:br>
              <a:rPr lang="ru-RU" sz="72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ru-RU" sz="72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в арсенале "генерала-стратега", позволяющий разрабатывать </a:t>
            </a:r>
            <a:br>
              <a:rPr lang="ru-RU" sz="72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ru-RU" sz="72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и реализовывать уникальные стратегии для достижения целей</a:t>
            </a:r>
            <a:endParaRPr lang="ru-RU" sz="7200" dirty="0"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dirty="0">
              <a:cs typeface="Arial" panose="020B0604020202020204" pitchFamily="34" charset="0"/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0C952575-41A6-AA4F-D4F5-9D24D08789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385266"/>
              </p:ext>
            </p:extLst>
          </p:nvPr>
        </p:nvGraphicFramePr>
        <p:xfrm>
          <a:off x="539097" y="1153845"/>
          <a:ext cx="6085651" cy="51602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0067">
                  <a:extLst>
                    <a:ext uri="{9D8B030D-6E8A-4147-A177-3AD203B41FA5}">
                      <a16:colId xmlns:a16="http://schemas.microsoft.com/office/drawing/2014/main" val="1109102921"/>
                    </a:ext>
                  </a:extLst>
                </a:gridCol>
                <a:gridCol w="2925584">
                  <a:extLst>
                    <a:ext uri="{9D8B030D-6E8A-4147-A177-3AD203B41FA5}">
                      <a16:colId xmlns:a16="http://schemas.microsoft.com/office/drawing/2014/main" val="1190662753"/>
                    </a:ext>
                  </a:extLst>
                </a:gridCol>
              </a:tblGrid>
              <a:tr h="10074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КОНВЕРГЕНТНОЕ / СТРАТЕГИЧЕСКОЕ МЫШЛЕНИЕ</a:t>
                      </a:r>
                      <a:endParaRPr lang="ru-RU" sz="1500" kern="100" dirty="0"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ДИВЕРГЕНТНОЕ/ КРЕАТИВНОЕ </a:t>
                      </a:r>
                      <a:endParaRPr lang="ru-RU" sz="1500" kern="100" dirty="0"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4746082"/>
                  </a:ext>
                </a:extLst>
              </a:tr>
              <a:tr h="6868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Вопрос: Какой бюджет -Х- на этот год? — Ответ: 1 млн. руб.</a:t>
                      </a:r>
                      <a:endParaRPr lang="ru-RU" sz="15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Вопрос: Как привлечь внебюджетные средства </a:t>
                      </a:r>
                      <a:br>
                        <a:rPr lang="ru-RU" sz="15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ru-RU" sz="15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на проект -Х- ? — Ответ: ???</a:t>
                      </a:r>
                      <a:endParaRPr lang="ru-RU" sz="15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048802"/>
                  </a:ext>
                </a:extLst>
              </a:tr>
              <a:tr h="5979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Стратегическое «завершает» (итог)</a:t>
                      </a:r>
                      <a:endParaRPr lang="ru-RU" sz="15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Креативное мышление «начинает» (инструмент)</a:t>
                      </a:r>
                      <a:endParaRPr lang="ru-RU" sz="15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207675"/>
                  </a:ext>
                </a:extLst>
              </a:tr>
              <a:tr h="5979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Рассмотрение рисков </a:t>
                      </a:r>
                      <a:br>
                        <a:rPr lang="ru-RU" sz="15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ru-RU" sz="15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и реалистичности</a:t>
                      </a:r>
                      <a:endParaRPr lang="ru-RU" sz="15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Рассмотрение возможностей </a:t>
                      </a:r>
                      <a:br>
                        <a:rPr lang="ru-RU" sz="15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ru-RU" sz="15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и поиск за пределами доступного</a:t>
                      </a:r>
                      <a:endParaRPr lang="ru-RU" sz="15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5844052"/>
                  </a:ext>
                </a:extLst>
              </a:tr>
              <a:tr h="5979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b="0" kern="10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Один правильный ответ (решение)</a:t>
                      </a:r>
                      <a:endParaRPr lang="ru-RU" sz="15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Много правильных ответов (поиск)</a:t>
                      </a:r>
                      <a:endParaRPr lang="ru-RU" sz="15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637946"/>
                  </a:ext>
                </a:extLst>
              </a:tr>
              <a:tr h="9081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b="0" kern="10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Придание формы идеям и решениям (утвержденный документ)</a:t>
                      </a:r>
                      <a:endParaRPr lang="ru-RU" sz="15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Поиск даже в очевидных ситуациях (предложения, проекты документов)</a:t>
                      </a:r>
                      <a:endParaRPr lang="ru-RU" sz="15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4551485"/>
                  </a:ext>
                </a:extLst>
              </a:tr>
              <a:tr h="5979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Линейное мышление (что есть? — как используем?)</a:t>
                      </a:r>
                      <a:endParaRPr lang="ru-RU" sz="15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Открытое мышление (как </a:t>
                      </a:r>
                      <a:br>
                        <a:rPr lang="ru-RU" sz="15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ru-RU" sz="15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по-другому? Как лучше?)</a:t>
                      </a:r>
                      <a:endParaRPr lang="ru-RU" sz="15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2950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1614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C2EC3C7F-DF97-0677-1E3B-8A7536DAA4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621155"/>
              </p:ext>
            </p:extLst>
          </p:nvPr>
        </p:nvGraphicFramePr>
        <p:xfrm>
          <a:off x="602727" y="984622"/>
          <a:ext cx="10816046" cy="5457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1107">
                  <a:extLst>
                    <a:ext uri="{9D8B030D-6E8A-4147-A177-3AD203B41FA5}">
                      <a16:colId xmlns:a16="http://schemas.microsoft.com/office/drawing/2014/main" val="3407536020"/>
                    </a:ext>
                  </a:extLst>
                </a:gridCol>
                <a:gridCol w="7724939">
                  <a:extLst>
                    <a:ext uri="{9D8B030D-6E8A-4147-A177-3AD203B41FA5}">
                      <a16:colId xmlns:a16="http://schemas.microsoft.com/office/drawing/2014/main" val="3993474873"/>
                    </a:ext>
                  </a:extLst>
                </a:gridCol>
              </a:tblGrid>
              <a:tr h="4884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УРОВЕНЬ ОПЫТА*</a:t>
                      </a:r>
                      <a:endParaRPr lang="ru-RU" sz="1500" kern="100" dirty="0"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ПРИЕМ МЫШЛЕНИЯ, СИСТЕМА </a:t>
                      </a:r>
                      <a:endParaRPr lang="ru-RU" sz="1500" kern="100" dirty="0"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8975966"/>
                  </a:ext>
                </a:extLst>
              </a:tr>
              <a:tr h="5037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b="1" kern="1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Миссия/картина реальности</a:t>
                      </a:r>
                      <a:endParaRPr lang="ru-RU" sz="1500" b="1" kern="100" dirty="0"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00" dirty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Ваша стратегия (стратегическое решение)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238299"/>
                  </a:ext>
                </a:extLst>
              </a:tr>
              <a:tr h="8203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b="1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ИДЕНТИЧНОСТЬ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Кто я? Как могу обозначить себя в этом контексте?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b="1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СТРАТЕГИЯ «ВИЗИОНЕР»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Сочетает в себе различные идентичности </a:t>
                      </a:r>
                      <a:br>
                        <a:rPr lang="ru-RU" sz="15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5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и способность использовать их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1300114"/>
                  </a:ext>
                </a:extLst>
              </a:tr>
              <a:tr h="10264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b="1" kern="1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Ценности, убеждения</a:t>
                      </a:r>
                      <a:br>
                        <a:rPr lang="ru-RU" sz="1500" kern="100" dirty="0">
                          <a:effectLst/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ru-RU" sz="1500" kern="1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Что важного? Во что верю? </a:t>
                      </a:r>
                      <a:endParaRPr lang="ru-RU" sz="1500" kern="100" dirty="0"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Шесть шляп мышления, пять почему, фрейминг (менять рамки, точку зрения общее-частное, из будущего, уже успех и т.д.), дизайн мышления</a:t>
                      </a:r>
                      <a:endParaRPr lang="ru-RU" sz="1500" kern="100" dirty="0"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820799"/>
                  </a:ext>
                </a:extLst>
              </a:tr>
              <a:tr h="10264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b="1" kern="1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Способности (стратегии)</a:t>
                      </a:r>
                      <a:br>
                        <a:rPr lang="ru-RU" sz="1500" kern="100" dirty="0">
                          <a:effectLst/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ru-RU" sz="1500" kern="1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Как? Какие способности использую?</a:t>
                      </a:r>
                      <a:endParaRPr lang="ru-RU" sz="1500" kern="100" dirty="0"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Синектика, метод фокальных объектов, ТРИЗ, «накопление минимальных улучшений», SCAMPER, латеральное мышление, </a:t>
                      </a:r>
                      <a:r>
                        <a:rPr lang="en-US" sz="1500" kern="1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CRAFT</a:t>
                      </a:r>
                      <a:endParaRPr lang="ru-RU" sz="1500" kern="100" dirty="0"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127194"/>
                  </a:ext>
                </a:extLst>
              </a:tr>
              <a:tr h="8203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b="1" kern="1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Поведение</a:t>
                      </a:r>
                      <a:br>
                        <a:rPr lang="ru-RU" sz="1500" kern="100" dirty="0">
                          <a:effectLst/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ru-RU" sz="1500" kern="100" dirty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Что делаю? Какое заметное поведение?</a:t>
                      </a: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Мозговой штурм (корабельный совет), </a:t>
                      </a:r>
                      <a:br>
                        <a:rPr lang="ru-RU" sz="1500" kern="100" dirty="0">
                          <a:effectLst/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ru-RU" sz="1500" kern="1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декартовы координаты, совет мудрецов</a:t>
                      </a:r>
                      <a:endParaRPr lang="ru-RU" sz="1500" kern="100" dirty="0"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08541"/>
                  </a:ext>
                </a:extLst>
              </a:tr>
              <a:tr h="7651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b="1" kern="1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Окружение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Что вокруг? Что вижу?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500" kern="1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Морфологический анализ, ментальные карты, фрирайтинг, список ста </a:t>
                      </a:r>
                      <a:br>
                        <a:rPr lang="ru-RU" sz="1500" kern="100" dirty="0">
                          <a:effectLst/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ru-RU" sz="1500" kern="1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(сто ответов на один вопрос)</a:t>
                      </a:r>
                      <a:endParaRPr lang="ru-RU" sz="1500" kern="100" dirty="0"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488718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326190E-53F3-41DD-0993-76E7BF2A9E75}"/>
              </a:ext>
            </a:extLst>
          </p:cNvPr>
          <p:cNvSpPr txBox="1"/>
          <p:nvPr/>
        </p:nvSpPr>
        <p:spPr>
          <a:xfrm>
            <a:off x="623559" y="118663"/>
            <a:ext cx="95169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54494"/>
                </a:solidFill>
              </a:defRPr>
            </a:pPr>
            <a:r>
              <a:rPr lang="ru-RU" sz="2800" dirty="0"/>
              <a:t>УПРАЖЕНИЕ. СТРАТЕГИЯ «ВИЗИОНЕР»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79C04A9-5B57-0358-5AF7-191D5B4D043C}"/>
              </a:ext>
            </a:extLst>
          </p:cNvPr>
          <p:cNvSpPr/>
          <p:nvPr/>
        </p:nvSpPr>
        <p:spPr>
          <a:xfrm>
            <a:off x="3048" y="6556457"/>
            <a:ext cx="12188952" cy="182880"/>
          </a:xfrm>
          <a:prstGeom prst="rect">
            <a:avLst/>
          </a:prstGeom>
          <a:solidFill>
            <a:srgbClr val="F4842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Рисунок 8" descr="Изображение выглядит как Графика, графический дизайн, графическая вставка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7C530B6-1DB6-A3F2-1F0C-E891413B13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42181" y="0"/>
            <a:ext cx="1750442" cy="98462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5FBD57-097D-2F81-C2DB-0FC02ACC46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39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89844" l="5566" r="93750">
                        <a14:foregroundMark x1="7324" y1="77344" x2="7324" y2="77344"/>
                        <a14:foregroundMark x1="90723" y1="23926" x2="90723" y2="23926"/>
                        <a14:foregroundMark x1="87012" y1="43359" x2="87012" y2="43359"/>
                        <a14:foregroundMark x1="5664" y1="78125" x2="5664" y2="78125"/>
                        <a14:foregroundMark x1="93750" y1="40918" x2="93750" y2="40918"/>
                        <a14:foregroundMark x1="93555" y1="22266" x2="93555" y2="222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44104" y="5260131"/>
            <a:ext cx="1749338" cy="1749338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B348E74B-7ECA-6E38-DEC0-E55A31A48ABC}"/>
              </a:ext>
            </a:extLst>
          </p:cNvPr>
          <p:cNvSpPr txBox="1">
            <a:spLocks/>
          </p:cNvSpPr>
          <p:nvPr/>
        </p:nvSpPr>
        <p:spPr>
          <a:xfrm>
            <a:off x="838200" y="2205729"/>
            <a:ext cx="10515600" cy="332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1600" dirty="0"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21B2604-166A-505D-AD3D-EAF0E7B8907F}"/>
              </a:ext>
            </a:extLst>
          </p:cNvPr>
          <p:cNvSpPr/>
          <p:nvPr/>
        </p:nvSpPr>
        <p:spPr>
          <a:xfrm>
            <a:off x="462802" y="6355897"/>
            <a:ext cx="325855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/>
              <a:t>*пирамида логических уровней Р. </a:t>
            </a:r>
            <a:r>
              <a:rPr lang="ru-RU" sz="1000" dirty="0" err="1"/>
              <a:t>Дилтса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3507401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326190E-53F3-41DD-0993-76E7BF2A9E75}"/>
              </a:ext>
            </a:extLst>
          </p:cNvPr>
          <p:cNvSpPr txBox="1"/>
          <p:nvPr/>
        </p:nvSpPr>
        <p:spPr>
          <a:xfrm>
            <a:off x="825242" y="227742"/>
            <a:ext cx="95169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154494"/>
                </a:solidFill>
              </a:defRPr>
            </a:pPr>
            <a:r>
              <a:rPr lang="ru-RU" sz="2800" dirty="0"/>
              <a:t>УПРАЖЕНИЕ. СТРАТЕГИЯ «ВИЗИОНЕР»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79C04A9-5B57-0358-5AF7-191D5B4D043C}"/>
              </a:ext>
            </a:extLst>
          </p:cNvPr>
          <p:cNvSpPr/>
          <p:nvPr/>
        </p:nvSpPr>
        <p:spPr>
          <a:xfrm>
            <a:off x="0" y="6538818"/>
            <a:ext cx="12188952" cy="182880"/>
          </a:xfrm>
          <a:prstGeom prst="rect">
            <a:avLst/>
          </a:prstGeom>
          <a:solidFill>
            <a:srgbClr val="F4842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Рисунок 8" descr="Изображение выглядит как Графика, графический дизайн, графическая вставка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7C530B6-1DB6-A3F2-1F0C-E891413B13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42181" y="0"/>
            <a:ext cx="1750442" cy="98462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5FBD57-097D-2F81-C2DB-0FC02ACC46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39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89844" l="5566" r="93750">
                        <a14:foregroundMark x1="7324" y1="77344" x2="7324" y2="77344"/>
                        <a14:foregroundMark x1="90723" y1="23926" x2="90723" y2="23926"/>
                        <a14:foregroundMark x1="87012" y1="43359" x2="87012" y2="43359"/>
                        <a14:foregroundMark x1="5664" y1="78125" x2="5664" y2="78125"/>
                        <a14:foregroundMark x1="93750" y1="40918" x2="93750" y2="40918"/>
                        <a14:foregroundMark x1="93555" y1="22266" x2="93555" y2="222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38729" y="5246171"/>
            <a:ext cx="1749338" cy="1749338"/>
          </a:xfrm>
          <a:prstGeom prst="rect">
            <a:avLst/>
          </a:prstGeom>
        </p:spPr>
      </p:pic>
      <p:sp>
        <p:nvSpPr>
          <p:cNvPr id="2" name="Объект 2">
            <a:extLst>
              <a:ext uri="{FF2B5EF4-FFF2-40B4-BE49-F238E27FC236}">
                <a16:creationId xmlns:a16="http://schemas.microsoft.com/office/drawing/2014/main" id="{82BFE859-1B9E-F0E9-9641-640C99B474BD}"/>
              </a:ext>
            </a:extLst>
          </p:cNvPr>
          <p:cNvSpPr txBox="1">
            <a:spLocks/>
          </p:cNvSpPr>
          <p:nvPr/>
        </p:nvSpPr>
        <p:spPr>
          <a:xfrm>
            <a:off x="1288473" y="1127980"/>
            <a:ext cx="10612582" cy="495971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ru-RU" sz="1600" b="1" dirty="0">
                <a:solidFill>
                  <a:srgbClr val="202122"/>
                </a:solidFill>
              </a:rPr>
              <a:t>МЕЧТАТЕЛЬ</a:t>
            </a:r>
            <a:r>
              <a:rPr lang="ru-RU" sz="1500" dirty="0">
                <a:solidFill>
                  <a:srgbClr val="202122"/>
                </a:solidFill>
              </a:rPr>
              <a:t>: Эта роль связана с визуализацией. Мечтатель поднимает взгляд, представляя перед собой образы, из которых зарождаются новые идеи, проекты и цели. Он задаётся вопросами: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ru-RU" sz="1500" dirty="0">
                <a:solidFill>
                  <a:srgbClr val="0070C0"/>
                </a:solidFill>
              </a:rPr>
              <a:t>Как бы выглядел мой проект, если бы я располагал всеми необходимыми ресурсами? Что бы я сделал </a:t>
            </a:r>
            <a:br>
              <a:rPr lang="ru-RU" sz="1500" dirty="0">
                <a:solidFill>
                  <a:srgbClr val="0070C0"/>
                </a:solidFill>
              </a:rPr>
            </a:br>
            <a:r>
              <a:rPr lang="ru-RU" sz="1500" dirty="0">
                <a:solidFill>
                  <a:srgbClr val="0070C0"/>
                </a:solidFill>
              </a:rPr>
              <a:t>с волшебной палочкой, имея абсолютную свободу действий для своего проекта? Что я хочу увидеть, </a:t>
            </a:r>
            <a:br>
              <a:rPr lang="ru-RU" sz="1500" dirty="0">
                <a:solidFill>
                  <a:srgbClr val="0070C0"/>
                </a:solidFill>
              </a:rPr>
            </a:br>
            <a:r>
              <a:rPr lang="ru-RU" sz="1500" dirty="0">
                <a:solidFill>
                  <a:srgbClr val="0070C0"/>
                </a:solidFill>
              </a:rPr>
              <a:t>что принесло бы мне радость? Как выглядит успех этого дела? Если бы я мог летать над успешным проектом, что бы я увидел? Как бы Микеланджело изобразил этот проект на своей фреске?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ru-RU" sz="1600" b="1" dirty="0">
                <a:solidFill>
                  <a:srgbClr val="202122"/>
                </a:solidFill>
              </a:rPr>
              <a:t>РЕАЛИСТ:</a:t>
            </a:r>
            <a:r>
              <a:rPr lang="ru-RU" sz="1500" b="1" dirty="0">
                <a:solidFill>
                  <a:srgbClr val="202122"/>
                </a:solidFill>
              </a:rPr>
              <a:t> </a:t>
            </a:r>
            <a:r>
              <a:rPr lang="ru-RU" sz="1500" dirty="0">
                <a:solidFill>
                  <a:srgbClr val="202122"/>
                </a:solidFill>
              </a:rPr>
              <a:t>Сосредотачивается на практических шагах для достижения цели, не уделяя внимание потенциальным препятствиям. Реалист задаёт вопросы: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ru-RU" sz="1500" dirty="0">
                <a:solidFill>
                  <a:srgbClr val="0070C0"/>
                </a:solidFill>
              </a:rPr>
              <a:t>Что нужно сделать для достижения цели? Какие ресурсы у меня уже есть и каких не хватает? Какие сроки </a:t>
            </a:r>
            <a:br>
              <a:rPr lang="ru-RU" sz="1500" dirty="0">
                <a:solidFill>
                  <a:srgbClr val="0070C0"/>
                </a:solidFill>
              </a:rPr>
            </a:br>
            <a:r>
              <a:rPr lang="ru-RU" sz="1500" dirty="0">
                <a:solidFill>
                  <a:srgbClr val="0070C0"/>
                </a:solidFill>
              </a:rPr>
              <a:t>для достижения результатов? Кто может помочь и как с ними связаться?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ru-RU" sz="1600" b="1" dirty="0">
                <a:solidFill>
                  <a:srgbClr val="202122"/>
                </a:solidFill>
              </a:rPr>
              <a:t>КРИТИК</a:t>
            </a:r>
            <a:r>
              <a:rPr lang="ru-RU" sz="1500" b="1" dirty="0">
                <a:solidFill>
                  <a:srgbClr val="202122"/>
                </a:solidFill>
              </a:rPr>
              <a:t>: </a:t>
            </a:r>
            <a:r>
              <a:rPr lang="ru-RU" sz="1500" dirty="0">
                <a:solidFill>
                  <a:srgbClr val="202122"/>
                </a:solidFill>
              </a:rPr>
              <a:t>Ищет потенциальные слабые места и ошибки, чтобы помочь улучшить проект, а не разрушить его. </a:t>
            </a:r>
            <a:br>
              <a:rPr lang="ru-RU" sz="1500" dirty="0">
                <a:solidFill>
                  <a:srgbClr val="202122"/>
                </a:solidFill>
              </a:rPr>
            </a:br>
            <a:r>
              <a:rPr lang="ru-RU" sz="1500" dirty="0">
                <a:solidFill>
                  <a:srgbClr val="202122"/>
                </a:solidFill>
              </a:rPr>
              <a:t>Критик задаёт вопросы: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ru-RU" sz="1500" dirty="0">
                <a:solidFill>
                  <a:srgbClr val="0070C0"/>
                </a:solidFill>
              </a:rPr>
              <a:t>Какие риски существуют и что может пойти не так? Что было упущено в планировании? Кто или что может помешать реализации проекта? Какое решение может вызвать радость у конкурентов?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ru-RU" sz="1600" b="1" dirty="0">
                <a:solidFill>
                  <a:srgbClr val="202122"/>
                </a:solidFill>
              </a:rPr>
              <a:t>НАБЛЮДАТЕЛЬ</a:t>
            </a:r>
            <a:r>
              <a:rPr lang="ru-RU" sz="1500" b="1" dirty="0">
                <a:solidFill>
                  <a:srgbClr val="202122"/>
                </a:solidFill>
              </a:rPr>
              <a:t>: </a:t>
            </a:r>
            <a:r>
              <a:rPr lang="ru-RU" sz="1500" dirty="0">
                <a:solidFill>
                  <a:srgbClr val="202122"/>
                </a:solidFill>
              </a:rPr>
              <a:t>Занимает нейтральную позицию, помогая анализировать и фиксировать информацию, полученную из других ролей. Наблюдатель задаётся вопросами: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ru-RU" sz="1500" dirty="0">
                <a:solidFill>
                  <a:srgbClr val="0070C0"/>
                </a:solidFill>
              </a:rPr>
              <a:t>Как лучше сформулировать и зафиксировать идеи? Как можно объединить различные идеи для дальнейшей проработки?</a:t>
            </a:r>
          </a:p>
        </p:txBody>
      </p:sp>
      <p:pic>
        <p:nvPicPr>
          <p:cNvPr id="3" name="Рисунок 2" descr="Значок 1 контур">
            <a:extLst>
              <a:ext uri="{FF2B5EF4-FFF2-40B4-BE49-F238E27FC236}">
                <a16:creationId xmlns:a16="http://schemas.microsoft.com/office/drawing/2014/main" id="{0DE547B6-B575-5074-6150-C3CE7A0063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6364" y="1127980"/>
            <a:ext cx="914400" cy="914400"/>
          </a:xfrm>
          <a:prstGeom prst="rect">
            <a:avLst/>
          </a:prstGeom>
        </p:spPr>
      </p:pic>
      <p:pic>
        <p:nvPicPr>
          <p:cNvPr id="6" name="Рисунок 5" descr="Значок контур">
            <a:extLst>
              <a:ext uri="{FF2B5EF4-FFF2-40B4-BE49-F238E27FC236}">
                <a16:creationId xmlns:a16="http://schemas.microsoft.com/office/drawing/2014/main" id="{0CE74CD6-013C-8D54-2357-C0BE4CCE8B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6364" y="2419398"/>
            <a:ext cx="914400" cy="914400"/>
          </a:xfrm>
          <a:prstGeom prst="rect">
            <a:avLst/>
          </a:prstGeom>
        </p:spPr>
      </p:pic>
      <p:pic>
        <p:nvPicPr>
          <p:cNvPr id="7" name="Рисунок 6" descr="Значок 3 контур">
            <a:extLst>
              <a:ext uri="{FF2B5EF4-FFF2-40B4-BE49-F238E27FC236}">
                <a16:creationId xmlns:a16="http://schemas.microsoft.com/office/drawing/2014/main" id="{E07A82BD-D39E-459E-0109-6EA40CDAD76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6364" y="3710816"/>
            <a:ext cx="914400" cy="914400"/>
          </a:xfrm>
          <a:prstGeom prst="rect">
            <a:avLst/>
          </a:prstGeom>
        </p:spPr>
      </p:pic>
      <p:pic>
        <p:nvPicPr>
          <p:cNvPr id="10" name="Рисунок 9" descr="Значок 4 контур">
            <a:extLst>
              <a:ext uri="{FF2B5EF4-FFF2-40B4-BE49-F238E27FC236}">
                <a16:creationId xmlns:a16="http://schemas.microsoft.com/office/drawing/2014/main" id="{58815835-12D4-BB23-8B6D-42E5B6724E7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46364" y="500223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111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FE094AD-86D9-AD34-77D4-5C4BEB607EB0}"/>
              </a:ext>
            </a:extLst>
          </p:cNvPr>
          <p:cNvSpPr txBox="1">
            <a:spLocks/>
          </p:cNvSpPr>
          <p:nvPr/>
        </p:nvSpPr>
        <p:spPr>
          <a:xfrm>
            <a:off x="2764338" y="1101175"/>
            <a:ext cx="9328285" cy="506107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600"/>
              </a:spcBef>
              <a:buNone/>
            </a:pPr>
            <a:r>
              <a:rPr lang="ru-RU" sz="1600" dirty="0">
                <a:solidFill>
                  <a:srgbClr val="20212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Работаем часть упражнения индивидуально, часть в парах. Прямо сейчас, </a:t>
            </a:r>
            <a:r>
              <a:rPr lang="ru-RU" sz="1600" b="1" dirty="0">
                <a:solidFill>
                  <a:srgbClr val="20212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определитесь, с кем вы в паре</a:t>
            </a:r>
            <a:r>
              <a:rPr lang="ru-RU" sz="1600" dirty="0">
                <a:solidFill>
                  <a:srgbClr val="20212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с каким соседом. Индивидуально мы выбираем цель, мечтаем, проектируем и критикуем свой проект записываем основные мысли. А в парах помогаем друг другу проверить свои позиции и свой навык переходить по этим позициям. </a:t>
            </a:r>
          </a:p>
          <a:p>
            <a:pPr marL="0" indent="0" algn="just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ru-RU" sz="1600" dirty="0">
                <a:solidFill>
                  <a:srgbClr val="20212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Каждый из вас последовательно пройдёт </a:t>
            </a:r>
            <a:r>
              <a:rPr lang="ru-RU" sz="1600" b="1" dirty="0">
                <a:solidFill>
                  <a:srgbClr val="20212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два круга </a:t>
            </a:r>
            <a:r>
              <a:rPr lang="ru-RU" sz="1600" dirty="0">
                <a:solidFill>
                  <a:srgbClr val="20212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 мысленным позициям мечтателя, реалиста и критика, проектируя, что можно сделать для достижения своей цели. </a:t>
            </a:r>
          </a:p>
          <a:p>
            <a:pPr marL="0" indent="0" algn="just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ru-RU" sz="1600" dirty="0">
                <a:solidFill>
                  <a:srgbClr val="20212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 конце каждый </a:t>
            </a:r>
            <a:r>
              <a:rPr lang="ru-RU" sz="1600" b="1" dirty="0">
                <a:solidFill>
                  <a:srgbClr val="20212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зафиксирует для себя основные рабочие идеи</a:t>
            </a:r>
            <a:r>
              <a:rPr lang="ru-RU" sz="1600" dirty="0">
                <a:solidFill>
                  <a:srgbClr val="20212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и личные идеи о собственных стратегиях мышления.</a:t>
            </a:r>
          </a:p>
          <a:p>
            <a:pPr marL="0" indent="0" algn="just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ru-RU" sz="1600" b="1" dirty="0">
                <a:solidFill>
                  <a:srgbClr val="20212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Приготовьте</a:t>
            </a:r>
            <a:r>
              <a:rPr lang="ru-RU" sz="1600" dirty="0">
                <a:solidFill>
                  <a:srgbClr val="20212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четыре «якоря» для четырёх позиций восприятия — </a:t>
            </a:r>
            <a:r>
              <a:rPr lang="ru-RU" sz="1600" b="1" dirty="0">
                <a:solidFill>
                  <a:srgbClr val="20212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отдельные листы </a:t>
            </a:r>
            <a:r>
              <a:rPr lang="ru-RU" sz="1600" dirty="0">
                <a:solidFill>
                  <a:srgbClr val="20212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 блокноте или просто листы. Крупные надписи на отдельных листах бумаги «Мечтатель», «Критик», «Реалист», «Наблюдатель».  Ведущий будет объявлять о смене позиции, а вы будете класть лист с актуальной позицией восприятия сверху и писать на нём ключевые понятия и идеи, которые вам пришли. </a:t>
            </a:r>
          </a:p>
          <a:p>
            <a:pPr marL="0" indent="0" algn="just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ru-RU" sz="1600" dirty="0">
                <a:solidFill>
                  <a:srgbClr val="20212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Для облегчения смены позиции, вы можете на несколько секунд закрывать глаза и представлять, думать о чем-то постороннем, о каком-то движении или переменах. </a:t>
            </a:r>
          </a:p>
          <a:p>
            <a:pPr marL="0" indent="0" algn="just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ru-RU" sz="1600" dirty="0">
                <a:solidFill>
                  <a:srgbClr val="20212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 позицию наблюдателя вы входите каждый раз, после позиции «мечтатель», «критик», «реалист». В позиции наблюдателя вы нейтрально оцениваете достижения в каждой из позиции и уточняете формулировки. </a:t>
            </a:r>
          </a:p>
          <a:p>
            <a:pPr marL="0" indent="0" algn="just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ru-RU" sz="1600" dirty="0">
                <a:solidFill>
                  <a:srgbClr val="20212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Первый круг будет идти дольше. Во втором будет меньше времени на каждую позицию. На втором круге используйте идеи, сгенерированные на первом круге. Подведите итог— ключевые идеи, которые вы нашли и оформили.</a:t>
            </a: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DA939524-E964-11E9-B101-1665E6D2ADD5}"/>
              </a:ext>
            </a:extLst>
          </p:cNvPr>
          <p:cNvGrpSpPr/>
          <p:nvPr/>
        </p:nvGrpSpPr>
        <p:grpSpPr>
          <a:xfrm>
            <a:off x="480130" y="1179699"/>
            <a:ext cx="2067151" cy="4915718"/>
            <a:chOff x="597618" y="1037174"/>
            <a:chExt cx="2359291" cy="5337159"/>
          </a:xfrm>
        </p:grpSpPr>
        <p:sp>
          <p:nvSpPr>
            <p:cNvPr id="6" name="Прямоугольник: скругленные противолежащие углы 5">
              <a:extLst>
                <a:ext uri="{FF2B5EF4-FFF2-40B4-BE49-F238E27FC236}">
                  <a16:creationId xmlns:a16="http://schemas.microsoft.com/office/drawing/2014/main" id="{D5C47FD9-21AE-7EEE-3889-EA3725C32343}"/>
                </a:ext>
              </a:extLst>
            </p:cNvPr>
            <p:cNvSpPr/>
            <p:nvPr/>
          </p:nvSpPr>
          <p:spPr>
            <a:xfrm>
              <a:off x="597618" y="1037174"/>
              <a:ext cx="2359291" cy="319072"/>
            </a:xfrm>
            <a:prstGeom prst="round2Diag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rgbClr val="00206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Цель</a:t>
              </a:r>
            </a:p>
          </p:txBody>
        </p:sp>
        <p:sp>
          <p:nvSpPr>
            <p:cNvPr id="7" name="Стрелка: вниз 6">
              <a:extLst>
                <a:ext uri="{FF2B5EF4-FFF2-40B4-BE49-F238E27FC236}">
                  <a16:creationId xmlns:a16="http://schemas.microsoft.com/office/drawing/2014/main" id="{B875B170-E27B-3DF7-44BE-8B0658AB9BBB}"/>
                </a:ext>
              </a:extLst>
            </p:cNvPr>
            <p:cNvSpPr/>
            <p:nvPr/>
          </p:nvSpPr>
          <p:spPr>
            <a:xfrm>
              <a:off x="1579283" y="1359041"/>
              <a:ext cx="651692" cy="229327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" name="Прямоугольник: скругленные противолежащие углы 7">
              <a:extLst>
                <a:ext uri="{FF2B5EF4-FFF2-40B4-BE49-F238E27FC236}">
                  <a16:creationId xmlns:a16="http://schemas.microsoft.com/office/drawing/2014/main" id="{32C94A91-9584-6B8B-0F6A-0B0AD84693EE}"/>
                </a:ext>
              </a:extLst>
            </p:cNvPr>
            <p:cNvSpPr/>
            <p:nvPr/>
          </p:nvSpPr>
          <p:spPr>
            <a:xfrm>
              <a:off x="597618" y="1632238"/>
              <a:ext cx="2359291" cy="319072"/>
            </a:xfrm>
            <a:prstGeom prst="round2DiagRect">
              <a:avLst/>
            </a:prstGeom>
            <a:solidFill>
              <a:srgbClr val="92D050">
                <a:alpha val="47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rgbClr val="00206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Мечтатель</a:t>
              </a:r>
            </a:p>
          </p:txBody>
        </p:sp>
        <p:sp>
          <p:nvSpPr>
            <p:cNvPr id="9" name="Стрелка: вниз 8">
              <a:extLst>
                <a:ext uri="{FF2B5EF4-FFF2-40B4-BE49-F238E27FC236}">
                  <a16:creationId xmlns:a16="http://schemas.microsoft.com/office/drawing/2014/main" id="{617FC2AA-5336-87CE-80DF-01860E55BA6A}"/>
                </a:ext>
              </a:extLst>
            </p:cNvPr>
            <p:cNvSpPr/>
            <p:nvPr/>
          </p:nvSpPr>
          <p:spPr>
            <a:xfrm>
              <a:off x="1579283" y="1958611"/>
              <a:ext cx="651692" cy="229327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0" name="Прямоугольник: скругленные противолежащие углы 9">
              <a:extLst>
                <a:ext uri="{FF2B5EF4-FFF2-40B4-BE49-F238E27FC236}">
                  <a16:creationId xmlns:a16="http://schemas.microsoft.com/office/drawing/2014/main" id="{220C3B50-134C-8529-81DD-2BC9218496DB}"/>
                </a:ext>
              </a:extLst>
            </p:cNvPr>
            <p:cNvSpPr/>
            <p:nvPr/>
          </p:nvSpPr>
          <p:spPr>
            <a:xfrm>
              <a:off x="597618" y="2283076"/>
              <a:ext cx="2359291" cy="319072"/>
            </a:xfrm>
            <a:prstGeom prst="round2Diag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rgbClr val="00206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Наблюдатель</a:t>
              </a:r>
            </a:p>
          </p:txBody>
        </p:sp>
        <p:sp>
          <p:nvSpPr>
            <p:cNvPr id="11" name="Стрелка: вниз 10">
              <a:extLst>
                <a:ext uri="{FF2B5EF4-FFF2-40B4-BE49-F238E27FC236}">
                  <a16:creationId xmlns:a16="http://schemas.microsoft.com/office/drawing/2014/main" id="{2C76B07B-4969-F2B8-A36A-AE7B8BDE61F3}"/>
                </a:ext>
              </a:extLst>
            </p:cNvPr>
            <p:cNvSpPr/>
            <p:nvPr/>
          </p:nvSpPr>
          <p:spPr>
            <a:xfrm>
              <a:off x="1579283" y="2602147"/>
              <a:ext cx="651692" cy="229327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Прямоугольник: скругленные противолежащие углы 11">
              <a:extLst>
                <a:ext uri="{FF2B5EF4-FFF2-40B4-BE49-F238E27FC236}">
                  <a16:creationId xmlns:a16="http://schemas.microsoft.com/office/drawing/2014/main" id="{D59B33A1-87AA-F965-7F47-DACD539255F3}"/>
                </a:ext>
              </a:extLst>
            </p:cNvPr>
            <p:cNvSpPr/>
            <p:nvPr/>
          </p:nvSpPr>
          <p:spPr>
            <a:xfrm>
              <a:off x="597618" y="2926612"/>
              <a:ext cx="2359291" cy="319072"/>
            </a:xfrm>
            <a:prstGeom prst="round2DiagRect">
              <a:avLst/>
            </a:prstGeom>
            <a:solidFill>
              <a:srgbClr val="7030A0">
                <a:alpha val="47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rgbClr val="00206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Реалист</a:t>
              </a:r>
            </a:p>
          </p:txBody>
        </p:sp>
        <p:sp>
          <p:nvSpPr>
            <p:cNvPr id="13" name="Стрелка: вниз 12">
              <a:extLst>
                <a:ext uri="{FF2B5EF4-FFF2-40B4-BE49-F238E27FC236}">
                  <a16:creationId xmlns:a16="http://schemas.microsoft.com/office/drawing/2014/main" id="{8007CAA0-FAC6-9D3F-5D19-CD492B42CB95}"/>
                </a:ext>
              </a:extLst>
            </p:cNvPr>
            <p:cNvSpPr/>
            <p:nvPr/>
          </p:nvSpPr>
          <p:spPr>
            <a:xfrm>
              <a:off x="1579283" y="3245684"/>
              <a:ext cx="651692" cy="229327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Прямоугольник: скругленные противолежащие углы 13">
              <a:extLst>
                <a:ext uri="{FF2B5EF4-FFF2-40B4-BE49-F238E27FC236}">
                  <a16:creationId xmlns:a16="http://schemas.microsoft.com/office/drawing/2014/main" id="{19651B56-356C-59ED-1FC8-A128BC825503}"/>
                </a:ext>
              </a:extLst>
            </p:cNvPr>
            <p:cNvSpPr/>
            <p:nvPr/>
          </p:nvSpPr>
          <p:spPr>
            <a:xfrm>
              <a:off x="597618" y="3570149"/>
              <a:ext cx="2359291" cy="319072"/>
            </a:xfrm>
            <a:prstGeom prst="round2Diag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rgbClr val="00206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Наблюдатель</a:t>
              </a:r>
            </a:p>
          </p:txBody>
        </p:sp>
        <p:sp>
          <p:nvSpPr>
            <p:cNvPr id="15" name="Стрелка: вниз 14">
              <a:extLst>
                <a:ext uri="{FF2B5EF4-FFF2-40B4-BE49-F238E27FC236}">
                  <a16:creationId xmlns:a16="http://schemas.microsoft.com/office/drawing/2014/main" id="{9520EEF2-C05A-41E6-52A5-0D949F1F7F97}"/>
                </a:ext>
              </a:extLst>
            </p:cNvPr>
            <p:cNvSpPr/>
            <p:nvPr/>
          </p:nvSpPr>
          <p:spPr>
            <a:xfrm>
              <a:off x="1579283" y="3914315"/>
              <a:ext cx="651692" cy="229327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Прямоугольник: скругленные противолежащие углы 15">
              <a:extLst>
                <a:ext uri="{FF2B5EF4-FFF2-40B4-BE49-F238E27FC236}">
                  <a16:creationId xmlns:a16="http://schemas.microsoft.com/office/drawing/2014/main" id="{BE57E508-FDB8-4E79-BFF0-7F99B8859281}"/>
                </a:ext>
              </a:extLst>
            </p:cNvPr>
            <p:cNvSpPr/>
            <p:nvPr/>
          </p:nvSpPr>
          <p:spPr>
            <a:xfrm>
              <a:off x="597618" y="4213685"/>
              <a:ext cx="2359291" cy="319072"/>
            </a:xfrm>
            <a:prstGeom prst="round2DiagRect">
              <a:avLst/>
            </a:prstGeom>
            <a:solidFill>
              <a:srgbClr val="C00000">
                <a:alpha val="32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rgbClr val="00206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Критик</a:t>
              </a:r>
            </a:p>
          </p:txBody>
        </p:sp>
        <p:sp>
          <p:nvSpPr>
            <p:cNvPr id="17" name="Стрелка: вниз 16">
              <a:extLst>
                <a:ext uri="{FF2B5EF4-FFF2-40B4-BE49-F238E27FC236}">
                  <a16:creationId xmlns:a16="http://schemas.microsoft.com/office/drawing/2014/main" id="{264B451F-AAD5-9347-6E39-FF30E1B71EEB}"/>
                </a:ext>
              </a:extLst>
            </p:cNvPr>
            <p:cNvSpPr/>
            <p:nvPr/>
          </p:nvSpPr>
          <p:spPr>
            <a:xfrm>
              <a:off x="1579283" y="4533822"/>
              <a:ext cx="651692" cy="229327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Прямоугольник: скругленные противолежащие углы 17">
              <a:extLst>
                <a:ext uri="{FF2B5EF4-FFF2-40B4-BE49-F238E27FC236}">
                  <a16:creationId xmlns:a16="http://schemas.microsoft.com/office/drawing/2014/main" id="{F116297B-C4E9-D244-2B75-E5F2C7DD6B92}"/>
                </a:ext>
              </a:extLst>
            </p:cNvPr>
            <p:cNvSpPr/>
            <p:nvPr/>
          </p:nvSpPr>
          <p:spPr>
            <a:xfrm>
              <a:off x="597618" y="5443695"/>
              <a:ext cx="2359291" cy="319072"/>
            </a:xfrm>
            <a:prstGeom prst="round2Diag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rgbClr val="00206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Работа в паре</a:t>
              </a:r>
            </a:p>
          </p:txBody>
        </p:sp>
        <p:sp>
          <p:nvSpPr>
            <p:cNvPr id="19" name="Стрелка: вниз 18">
              <a:extLst>
                <a:ext uri="{FF2B5EF4-FFF2-40B4-BE49-F238E27FC236}">
                  <a16:creationId xmlns:a16="http://schemas.microsoft.com/office/drawing/2014/main" id="{CC398FD2-9D8A-BACC-E5B9-EFBF02C010A9}"/>
                </a:ext>
              </a:extLst>
            </p:cNvPr>
            <p:cNvSpPr/>
            <p:nvPr/>
          </p:nvSpPr>
          <p:spPr>
            <a:xfrm>
              <a:off x="1579283" y="5762767"/>
              <a:ext cx="651692" cy="229327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0" name="Прямоугольник: скругленные противолежащие углы 19">
              <a:extLst>
                <a:ext uri="{FF2B5EF4-FFF2-40B4-BE49-F238E27FC236}">
                  <a16:creationId xmlns:a16="http://schemas.microsoft.com/office/drawing/2014/main" id="{5CD4F47D-F47C-42A2-E2C0-1AD550A91B2D}"/>
                </a:ext>
              </a:extLst>
            </p:cNvPr>
            <p:cNvSpPr/>
            <p:nvPr/>
          </p:nvSpPr>
          <p:spPr>
            <a:xfrm>
              <a:off x="597618" y="6055261"/>
              <a:ext cx="2359291" cy="319072"/>
            </a:xfrm>
            <a:prstGeom prst="round2Diag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rgbClr val="00206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Второй</a:t>
              </a:r>
              <a:r>
                <a:rPr lang="ru-RU" sz="1400" dirty="0">
                  <a:solidFill>
                    <a:srgbClr val="00206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ru-RU" sz="1400" b="1" dirty="0">
                  <a:solidFill>
                    <a:srgbClr val="00206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круг</a:t>
              </a:r>
            </a:p>
          </p:txBody>
        </p:sp>
        <p:sp>
          <p:nvSpPr>
            <p:cNvPr id="21" name="Прямоугольник: скругленные противолежащие углы 20">
              <a:extLst>
                <a:ext uri="{FF2B5EF4-FFF2-40B4-BE49-F238E27FC236}">
                  <a16:creationId xmlns:a16="http://schemas.microsoft.com/office/drawing/2014/main" id="{E3B3874E-6726-8CD3-99EB-D4E55CBECD33}"/>
                </a:ext>
              </a:extLst>
            </p:cNvPr>
            <p:cNvSpPr/>
            <p:nvPr/>
          </p:nvSpPr>
          <p:spPr>
            <a:xfrm>
              <a:off x="597618" y="4832128"/>
              <a:ext cx="2359291" cy="319072"/>
            </a:xfrm>
            <a:prstGeom prst="round2Diag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rgbClr val="00206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Наблюдатель</a:t>
              </a:r>
            </a:p>
          </p:txBody>
        </p:sp>
        <p:sp>
          <p:nvSpPr>
            <p:cNvPr id="22" name="Стрелка: вниз 21">
              <a:extLst>
                <a:ext uri="{FF2B5EF4-FFF2-40B4-BE49-F238E27FC236}">
                  <a16:creationId xmlns:a16="http://schemas.microsoft.com/office/drawing/2014/main" id="{4C25445D-5389-1642-C268-203B883BF79B}"/>
                </a:ext>
              </a:extLst>
            </p:cNvPr>
            <p:cNvSpPr/>
            <p:nvPr/>
          </p:nvSpPr>
          <p:spPr>
            <a:xfrm>
              <a:off x="1579283" y="5151200"/>
              <a:ext cx="651692" cy="229327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E266187D-9CB3-1CC7-77AB-779E7C61A33D}"/>
              </a:ext>
            </a:extLst>
          </p:cNvPr>
          <p:cNvSpPr txBox="1"/>
          <p:nvPr/>
        </p:nvSpPr>
        <p:spPr>
          <a:xfrm>
            <a:off x="825242" y="227742"/>
            <a:ext cx="95169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154494"/>
                </a:solidFill>
              </a:defRPr>
            </a:pPr>
            <a:r>
              <a:rPr lang="ru-RU" sz="2800" dirty="0"/>
              <a:t>УПРАЖЕНИЕ. СТРАТЕГИЯ «ВИЗИОНЕР»</a:t>
            </a:r>
          </a:p>
        </p:txBody>
      </p:sp>
      <p:pic>
        <p:nvPicPr>
          <p:cNvPr id="26" name="Рисунок 25" descr="Изображение выглядит как Графика, графический дизайн, графическая вставка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98D4B3C-A8C3-1461-7632-B600841622D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42181" y="0"/>
            <a:ext cx="1750442" cy="984623"/>
          </a:xfrm>
          <a:prstGeom prst="rect">
            <a:avLst/>
          </a:prstGeom>
        </p:spPr>
      </p:pic>
      <p:sp>
        <p:nvSpPr>
          <p:cNvPr id="29" name="Rectangle 2">
            <a:extLst>
              <a:ext uri="{FF2B5EF4-FFF2-40B4-BE49-F238E27FC236}">
                <a16:creationId xmlns:a16="http://schemas.microsoft.com/office/drawing/2014/main" id="{95DC76CC-145D-52E9-9C45-7D9D6FFF8B0D}"/>
              </a:ext>
            </a:extLst>
          </p:cNvPr>
          <p:cNvSpPr/>
          <p:nvPr/>
        </p:nvSpPr>
        <p:spPr>
          <a:xfrm>
            <a:off x="-3635" y="6403205"/>
            <a:ext cx="12188952" cy="182880"/>
          </a:xfrm>
          <a:prstGeom prst="rect">
            <a:avLst/>
          </a:prstGeom>
          <a:solidFill>
            <a:srgbClr val="F4842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D302099-6609-7616-074F-2816118335C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39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61" b="89844" l="5566" r="93750">
                        <a14:foregroundMark x1="7324" y1="77344" x2="7324" y2="77344"/>
                        <a14:foregroundMark x1="90723" y1="23926" x2="90723" y2="23926"/>
                        <a14:foregroundMark x1="87012" y1="43359" x2="87012" y2="43359"/>
                        <a14:foregroundMark x1="5664" y1="78125" x2="5664" y2="78125"/>
                        <a14:foregroundMark x1="93750" y1="40918" x2="93750" y2="40918"/>
                        <a14:foregroundMark x1="93555" y1="22266" x2="93555" y2="222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35979" y="5129951"/>
            <a:ext cx="1749338" cy="1749338"/>
          </a:xfrm>
          <a:prstGeom prst="rect">
            <a:avLst/>
          </a:prstGeom>
        </p:spPr>
      </p:pic>
      <p:pic>
        <p:nvPicPr>
          <p:cNvPr id="31" name="Рисунок 30" descr="Изображение выглядит как шаблон, прямоугольный, пиксель&#10;&#10;Автоматически созданное описание">
            <a:extLst>
              <a:ext uri="{FF2B5EF4-FFF2-40B4-BE49-F238E27FC236}">
                <a16:creationId xmlns:a16="http://schemas.microsoft.com/office/drawing/2014/main" id="{A104CD42-D20A-F698-B584-AE91327C6E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437" y="112952"/>
            <a:ext cx="871671" cy="871671"/>
          </a:xfrm>
          <a:prstGeom prst="rect">
            <a:avLst/>
          </a:prstGeom>
          <a:ln w="7620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451101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326190E-53F3-41DD-0993-76E7BF2A9E75}"/>
              </a:ext>
            </a:extLst>
          </p:cNvPr>
          <p:cNvSpPr txBox="1"/>
          <p:nvPr/>
        </p:nvSpPr>
        <p:spPr>
          <a:xfrm>
            <a:off x="660124" y="125279"/>
            <a:ext cx="95169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3200" b="1">
                <a:solidFill>
                  <a:srgbClr val="154494"/>
                </a:solidFill>
              </a:defRPr>
            </a:pPr>
            <a:r>
              <a:rPr lang="ru-RU" sz="2800" dirty="0"/>
              <a:t>УПРАЖНЕНИЕ. СТРАТЕГИЯ «ВИЗИОНЕР»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79C04A9-5B57-0358-5AF7-191D5B4D043C}"/>
              </a:ext>
            </a:extLst>
          </p:cNvPr>
          <p:cNvSpPr/>
          <p:nvPr/>
        </p:nvSpPr>
        <p:spPr>
          <a:xfrm>
            <a:off x="3048" y="6545207"/>
            <a:ext cx="12188952" cy="182880"/>
          </a:xfrm>
          <a:prstGeom prst="rect">
            <a:avLst/>
          </a:prstGeom>
          <a:solidFill>
            <a:srgbClr val="F4842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Рисунок 8" descr="Изображение выглядит как Графика, графический дизайн, графическая вставка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7C530B6-1DB6-A3F2-1F0C-E891413B13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38729" y="0"/>
            <a:ext cx="1553894" cy="87406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5FBD57-097D-2F81-C2DB-0FC02ACC46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39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89844" l="5566" r="93750">
                        <a14:foregroundMark x1="7324" y1="77344" x2="7324" y2="77344"/>
                        <a14:foregroundMark x1="90723" y1="23926" x2="90723" y2="23926"/>
                        <a14:foregroundMark x1="87012" y1="43359" x2="87012" y2="43359"/>
                        <a14:foregroundMark x1="5664" y1="78125" x2="5664" y2="78125"/>
                        <a14:foregroundMark x1="93750" y1="40918" x2="93750" y2="40918"/>
                        <a14:foregroundMark x1="93555" y1="22266" x2="93555" y2="222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38729" y="5246171"/>
            <a:ext cx="1749338" cy="1749338"/>
          </a:xfrm>
          <a:prstGeom prst="rect">
            <a:avLst/>
          </a:prstGeom>
        </p:spPr>
      </p:pic>
      <p:sp>
        <p:nvSpPr>
          <p:cNvPr id="2" name="Объект 2">
            <a:extLst>
              <a:ext uri="{FF2B5EF4-FFF2-40B4-BE49-F238E27FC236}">
                <a16:creationId xmlns:a16="http://schemas.microsoft.com/office/drawing/2014/main" id="{8676FD46-C78B-6EC1-844E-ED2C0BCE2832}"/>
              </a:ext>
            </a:extLst>
          </p:cNvPr>
          <p:cNvSpPr txBox="1">
            <a:spLocks/>
          </p:cNvSpPr>
          <p:nvPr/>
        </p:nvSpPr>
        <p:spPr>
          <a:xfrm>
            <a:off x="2376603" y="832610"/>
            <a:ext cx="9367105" cy="744906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000" b="1" kern="100" dirty="0">
                <a:ea typeface="Aptos" panose="020B0004020202020204" pitchFamily="34" charset="0"/>
                <a:cs typeface="Arial" panose="020B0604020202020204" pitchFamily="34" charset="0"/>
              </a:rPr>
              <a:t>Цель упражнения — разработка дорожной карты повышения производительности труда в вашем регионе, населенном пункте, предприятии, отделе или департаменте</a:t>
            </a:r>
            <a:endParaRPr lang="ru-RU" sz="2000" dirty="0">
              <a:cs typeface="Arial" panose="020B0604020202020204" pitchFamily="34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CB13F111-7D33-EEA6-FC0C-B4C87248542A}"/>
              </a:ext>
            </a:extLst>
          </p:cNvPr>
          <p:cNvSpPr txBox="1">
            <a:spLocks/>
          </p:cNvSpPr>
          <p:nvPr/>
        </p:nvSpPr>
        <p:spPr>
          <a:xfrm>
            <a:off x="362969" y="1765145"/>
            <a:ext cx="11380739" cy="4512641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000" kern="100" dirty="0">
                <a:ea typeface="Aptos" panose="020B0004020202020204" pitchFamily="34" charset="0"/>
                <a:cs typeface="Arial" panose="020B0604020202020204" pitchFamily="34" charset="0"/>
              </a:rPr>
              <a:t>При постановке и работе с целью используйте следующий </a:t>
            </a:r>
            <a:r>
              <a:rPr lang="ru-RU" sz="2000" b="1" kern="100" dirty="0">
                <a:ea typeface="Aptos" panose="020B0004020202020204" pitchFamily="34" charset="0"/>
                <a:cs typeface="Arial" panose="020B0604020202020204" pitchFamily="34" charset="0"/>
              </a:rPr>
              <a:t>стимульный материал: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000" b="1" kern="100" dirty="0">
                <a:ea typeface="Aptos" panose="020B0004020202020204" pitchFamily="34" charset="0"/>
                <a:cs typeface="Arial" panose="020B0604020202020204" pitchFamily="34" charset="0"/>
              </a:rPr>
              <a:t>Меры поддержки, предлагаемые отраслевой программой повышения производительности труда: </a:t>
            </a:r>
            <a:r>
              <a:rPr lang="ru-RU" sz="2000" kern="100" dirty="0">
                <a:ea typeface="Aptos" panose="020B0004020202020204" pitchFamily="34" charset="0"/>
                <a:cs typeface="Arial" panose="020B0604020202020204" pitchFamily="34" charset="0"/>
              </a:rPr>
              <a:t>Адресное консультирование крупных и средних предприятий (точечное воздействие) / Выявление и тиражирование лучших практик + коробочных решений (для малого бизнеса) / Обучение (развитие компетенций персонала)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000" b="1" kern="100" dirty="0">
                <a:ea typeface="Aptos" panose="020B0004020202020204" pitchFamily="34" charset="0"/>
                <a:cs typeface="Arial" panose="020B0604020202020204" pitchFamily="34" charset="0"/>
              </a:rPr>
              <a:t>Системные меры поддержки повышения производительности труда: </a:t>
            </a:r>
            <a:r>
              <a:rPr lang="ru-RU" sz="2000" kern="100" dirty="0">
                <a:ea typeface="Aptos" panose="020B0004020202020204" pitchFamily="34" charset="0"/>
                <a:cs typeface="Arial" panose="020B0604020202020204" pitchFamily="34" charset="0"/>
              </a:rPr>
              <a:t>Технологическое развитие и цифровизация / Развитие кадрового потенциала и наставничества / Операционная эффективность и бережливое производство / Модернизация инфраструктуры / Совершенствование тарифного регулирования и нормативной базы /Основные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000" b="1" kern="100" dirty="0">
                <a:ea typeface="Aptos" panose="020B0004020202020204" pitchFamily="34" charset="0"/>
                <a:cs typeface="Arial" panose="020B0604020202020204" pitchFamily="34" charset="0"/>
              </a:rPr>
              <a:t>Ключевые системные проблемы: </a:t>
            </a:r>
            <a:r>
              <a:rPr lang="ru-RU" sz="2000" kern="100" dirty="0">
                <a:ea typeface="Aptos" panose="020B0004020202020204" pitchFamily="34" charset="0"/>
                <a:cs typeface="Arial" panose="020B0604020202020204" pitchFamily="34" charset="0"/>
              </a:rPr>
              <a:t>высокий износ инфраструктуры (аварийность, потери ресурсов) / Дефицит квалифицированных кадров (средний возраст ≈ 50 лет, низкая зарплата, отток молодёжи) / Низкий уровень цифровизации и автоматизации (ручной учёт, отсутствие данных для анализа) / Устаревшая организация процессов (избыточные согласования, отсутствие стандартов) / недофинансирование (особенно у муниципальных предприятий)</a:t>
            </a:r>
          </a:p>
        </p:txBody>
      </p:sp>
      <p:pic>
        <p:nvPicPr>
          <p:cNvPr id="11" name="Рисунок 10" descr="Изображение выглядит как шаблон, прямоугольный, пиксель&#10;&#10;Автоматически созданное описание">
            <a:extLst>
              <a:ext uri="{FF2B5EF4-FFF2-40B4-BE49-F238E27FC236}">
                <a16:creationId xmlns:a16="http://schemas.microsoft.com/office/drawing/2014/main" id="{6A189F79-3F7E-5FDD-906B-2C5115101B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37" y="351217"/>
            <a:ext cx="1199023" cy="1199023"/>
          </a:xfrm>
          <a:prstGeom prst="rect">
            <a:avLst/>
          </a:prstGeom>
          <a:ln w="7620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501588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326190E-53F3-41DD-0993-76E7BF2A9E75}"/>
              </a:ext>
            </a:extLst>
          </p:cNvPr>
          <p:cNvSpPr txBox="1"/>
          <p:nvPr/>
        </p:nvSpPr>
        <p:spPr>
          <a:xfrm>
            <a:off x="646164" y="204451"/>
            <a:ext cx="95169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3200" b="1">
                <a:solidFill>
                  <a:srgbClr val="154494"/>
                </a:solidFill>
              </a:defRPr>
            </a:pPr>
            <a:r>
              <a:rPr lang="ru-RU" sz="2800" dirty="0"/>
              <a:t>УПРАЖНЕНИЕ. СТРАТЕГИЯ «ВИЗИОНЕР»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79C04A9-5B57-0358-5AF7-191D5B4D043C}"/>
              </a:ext>
            </a:extLst>
          </p:cNvPr>
          <p:cNvSpPr/>
          <p:nvPr/>
        </p:nvSpPr>
        <p:spPr>
          <a:xfrm>
            <a:off x="0" y="6506783"/>
            <a:ext cx="12188952" cy="182880"/>
          </a:xfrm>
          <a:prstGeom prst="rect">
            <a:avLst/>
          </a:prstGeom>
          <a:solidFill>
            <a:srgbClr val="F4842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Рисунок 8" descr="Изображение выглядит как Графика, графический дизайн, графическая вставка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7C530B6-1DB6-A3F2-1F0C-E891413B13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42181" y="0"/>
            <a:ext cx="1750442" cy="98462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5FBD57-097D-2F81-C2DB-0FC02ACC46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39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89844" l="5566" r="93750">
                        <a14:foregroundMark x1="7324" y1="77344" x2="7324" y2="77344"/>
                        <a14:foregroundMark x1="90723" y1="23926" x2="90723" y2="23926"/>
                        <a14:foregroundMark x1="87012" y1="43359" x2="87012" y2="43359"/>
                        <a14:foregroundMark x1="5664" y1="78125" x2="5664" y2="78125"/>
                        <a14:foregroundMark x1="93750" y1="40918" x2="93750" y2="40918"/>
                        <a14:foregroundMark x1="93555" y1="22266" x2="93555" y2="222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38729" y="5246171"/>
            <a:ext cx="1749338" cy="1749338"/>
          </a:xfrm>
          <a:prstGeom prst="rect">
            <a:avLst/>
          </a:prstGeom>
        </p:spPr>
      </p:pic>
      <p:sp>
        <p:nvSpPr>
          <p:cNvPr id="2" name="Объект 2">
            <a:extLst>
              <a:ext uri="{FF2B5EF4-FFF2-40B4-BE49-F238E27FC236}">
                <a16:creationId xmlns:a16="http://schemas.microsoft.com/office/drawing/2014/main" id="{FC7E6304-2B17-E2FB-6CE5-C81C77F9FF15}"/>
              </a:ext>
            </a:extLst>
          </p:cNvPr>
          <p:cNvSpPr txBox="1">
            <a:spLocks/>
          </p:cNvSpPr>
          <p:nvPr/>
        </p:nvSpPr>
        <p:spPr>
          <a:xfrm>
            <a:off x="559194" y="1961720"/>
            <a:ext cx="11310937" cy="320821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000" b="1" kern="100" dirty="0">
                <a:ea typeface="Aptos" panose="020B0004020202020204" pitchFamily="34" charset="0"/>
                <a:cs typeface="Arial" panose="020B0604020202020204" pitchFamily="34" charset="0"/>
              </a:rPr>
              <a:t>Образцы целей для упражнения Стратегия «Визионер»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000" kern="100" dirty="0">
                <a:ea typeface="Aptos" panose="020B0004020202020204" pitchFamily="34" charset="0"/>
                <a:cs typeface="Arial" panose="020B0604020202020204" pitchFamily="34" charset="0"/>
              </a:rPr>
              <a:t>•	разработка плана мероприятий (дорожной карты) повышения производительности труда по уборке территорий города N;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000" kern="100" dirty="0">
                <a:ea typeface="Aptos" panose="020B0004020202020204" pitchFamily="34" charset="0"/>
                <a:cs typeface="Arial" panose="020B0604020202020204" pitchFamily="34" charset="0"/>
              </a:rPr>
              <a:t>•	разработка плана мероприятий (дорожной карты) повышения производительности по направлениям деятельности департамента ЖКХ;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000" kern="100" dirty="0">
                <a:ea typeface="Aptos" panose="020B0004020202020204" pitchFamily="34" charset="0"/>
                <a:cs typeface="Arial" panose="020B0604020202020204" pitchFamily="34" charset="0"/>
              </a:rPr>
              <a:t>•	запустить муниципальную программу бережливого ЖКХ, в которую включится большинство организаций города</a:t>
            </a:r>
          </a:p>
        </p:txBody>
      </p:sp>
      <p:pic>
        <p:nvPicPr>
          <p:cNvPr id="3" name="Рисунок 2" descr="Изображение выглядит как шаблон, прямоугольный, пиксель&#10;&#10;Автоматически созданное описание">
            <a:extLst>
              <a:ext uri="{FF2B5EF4-FFF2-40B4-BE49-F238E27FC236}">
                <a16:creationId xmlns:a16="http://schemas.microsoft.com/office/drawing/2014/main" id="{B6EFF490-560E-7AA2-4AEA-E69F36C67C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37" y="351217"/>
            <a:ext cx="1199023" cy="1199023"/>
          </a:xfrm>
          <a:prstGeom prst="rect">
            <a:avLst/>
          </a:prstGeom>
          <a:ln w="7620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082081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326190E-53F3-41DD-0993-76E7BF2A9E75}"/>
              </a:ext>
            </a:extLst>
          </p:cNvPr>
          <p:cNvSpPr txBox="1"/>
          <p:nvPr/>
        </p:nvSpPr>
        <p:spPr>
          <a:xfrm>
            <a:off x="2771128" y="1502000"/>
            <a:ext cx="95169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СПАСИБО ЗА УЧАСТИЕ!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79C04A9-5B57-0358-5AF7-191D5B4D043C}"/>
              </a:ext>
            </a:extLst>
          </p:cNvPr>
          <p:cNvSpPr/>
          <p:nvPr/>
        </p:nvSpPr>
        <p:spPr>
          <a:xfrm>
            <a:off x="1524" y="6584378"/>
            <a:ext cx="12188952" cy="182880"/>
          </a:xfrm>
          <a:prstGeom prst="rect">
            <a:avLst/>
          </a:prstGeom>
          <a:solidFill>
            <a:srgbClr val="F4842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Рисунок 8" descr="Изображение выглядит как Графика, графический дизайн, графическая вставка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7C530B6-1DB6-A3F2-1F0C-E891413B13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42181" y="0"/>
            <a:ext cx="1750442" cy="98462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5FBD57-097D-2F81-C2DB-0FC02ACC46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39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89844" l="5566" r="93750">
                        <a14:foregroundMark x1="7324" y1="77344" x2="7324" y2="77344"/>
                        <a14:foregroundMark x1="90723" y1="23926" x2="90723" y2="23926"/>
                        <a14:foregroundMark x1="87012" y1="43359" x2="87012" y2="43359"/>
                        <a14:foregroundMark x1="5664" y1="78125" x2="5664" y2="78125"/>
                        <a14:foregroundMark x1="93750" y1="40918" x2="93750" y2="40918"/>
                        <a14:foregroundMark x1="93555" y1="22266" x2="93555" y2="222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38729" y="5246171"/>
            <a:ext cx="1749338" cy="1749338"/>
          </a:xfrm>
          <a:prstGeom prst="rect">
            <a:avLst/>
          </a:prstGeom>
        </p:spPr>
      </p:pic>
      <p:pic>
        <p:nvPicPr>
          <p:cNvPr id="6" name="Рисунок 5" descr="Изображение выглядит как шаблон, прямоугольный, пиксель&#10;&#10;Автоматически созданное описание">
            <a:extLst>
              <a:ext uri="{FF2B5EF4-FFF2-40B4-BE49-F238E27FC236}">
                <a16:creationId xmlns:a16="http://schemas.microsoft.com/office/drawing/2014/main" id="{7316937B-EA9D-7521-8723-7647B912A3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335" y="1590836"/>
            <a:ext cx="2765325" cy="2765325"/>
          </a:xfrm>
          <a:prstGeom prst="rect">
            <a:avLst/>
          </a:prstGeom>
          <a:ln w="76200">
            <a:solidFill>
              <a:srgbClr val="00B0F0"/>
            </a:solidFill>
          </a:ln>
        </p:spPr>
      </p:pic>
      <p:sp>
        <p:nvSpPr>
          <p:cNvPr id="7" name="Объект 2">
            <a:extLst>
              <a:ext uri="{FF2B5EF4-FFF2-40B4-BE49-F238E27FC236}">
                <a16:creationId xmlns:a16="http://schemas.microsoft.com/office/drawing/2014/main" id="{6C38FF7B-33A1-A46A-CBBC-5E264B9DCBE6}"/>
              </a:ext>
            </a:extLst>
          </p:cNvPr>
          <p:cNvSpPr txBox="1">
            <a:spLocks/>
          </p:cNvSpPr>
          <p:nvPr/>
        </p:nvSpPr>
        <p:spPr>
          <a:xfrm>
            <a:off x="4090364" y="2504065"/>
            <a:ext cx="7464788" cy="457750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000" b="1" kern="100" dirty="0">
                <a:ea typeface="Aptos" panose="020B0004020202020204" pitchFamily="34" charset="0"/>
                <a:cs typeface="Arial" panose="020B0604020202020204" pitchFamily="34" charset="0"/>
              </a:rPr>
              <a:t>По ссылке </a:t>
            </a:r>
            <a:r>
              <a:rPr lang="en-US" sz="2000" b="1" kern="100" dirty="0">
                <a:ea typeface="Aptos" panose="020B0004020202020204" pitchFamily="34" charset="0"/>
                <a:cs typeface="Arial" panose="020B0604020202020204" pitchFamily="34" charset="0"/>
              </a:rPr>
              <a:t>QR-</a:t>
            </a:r>
            <a:r>
              <a:rPr lang="ru-RU" sz="2000" b="1" kern="100" dirty="0">
                <a:ea typeface="Aptos" panose="020B0004020202020204" pitchFamily="34" charset="0"/>
                <a:cs typeface="Arial" panose="020B0604020202020204" pitchFamily="34" charset="0"/>
              </a:rPr>
              <a:t>кода презентация, раздаточный материал и литература</a:t>
            </a:r>
            <a:endParaRPr lang="ru-RU" sz="2000" dirty="0"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D530A1-77FB-8331-CB97-94CE6B2ADB1D}"/>
              </a:ext>
            </a:extLst>
          </p:cNvPr>
          <p:cNvSpPr txBox="1"/>
          <p:nvPr/>
        </p:nvSpPr>
        <p:spPr>
          <a:xfrm>
            <a:off x="4259850" y="3324793"/>
            <a:ext cx="729530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ВИЗИОНЕР</a:t>
            </a:r>
            <a:r>
              <a:rPr lang="ru-RU" sz="200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kern="100" dirty="0">
                <a:solidFill>
                  <a:srgbClr val="0070C0"/>
                </a:solidFill>
                <a:effectLst/>
                <a:latin typeface="Open Sans" panose="020B0606030504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—</a:t>
            </a:r>
            <a:r>
              <a:rPr lang="ru-RU" sz="200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это человек, обладающий ярким видением будущего, способный предвидеть и визуализировать инновационные идеи, цели и пути их достижения</a:t>
            </a:r>
            <a:endParaRPr lang="ru-RU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3634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1180</TotalTime>
  <Words>2798</Words>
  <Application>Microsoft Office PowerPoint</Application>
  <PresentationFormat>Широкоэкранный</PresentationFormat>
  <Paragraphs>200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Aptos</vt:lpstr>
      <vt:lpstr>Aptos Display</vt:lpstr>
      <vt:lpstr>Arial</vt:lpstr>
      <vt:lpstr>Open Sans</vt:lpstr>
      <vt:lpstr>Symbol</vt:lpstr>
      <vt:lpstr>Tahoma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Aleksandr Dolmatov</dc:creator>
  <cp:lastModifiedBy>Postovalova Alina</cp:lastModifiedBy>
  <cp:revision>64</cp:revision>
  <dcterms:created xsi:type="dcterms:W3CDTF">2025-11-20T13:05:26Z</dcterms:created>
  <dcterms:modified xsi:type="dcterms:W3CDTF">2025-11-23T14:23:08Z</dcterms:modified>
</cp:coreProperties>
</file>