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0" r:id="rId7"/>
    <p:sldId id="263" r:id="rId8"/>
    <p:sldId id="262" r:id="rId9"/>
    <p:sldId id="268" r:id="rId10"/>
    <p:sldId id="265" r:id="rId11"/>
    <p:sldId id="266" r:id="rId12"/>
    <p:sldId id="267" r:id="rId13"/>
    <p:sldId id="26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E8F1"/>
    <a:srgbClr val="03256C"/>
    <a:srgbClr val="F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62" y="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D7FE05-BB7E-FC2C-729D-2535558B33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99C320-C3C8-D8D5-39E6-B78853C89A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92FE96-FC6E-AC57-478D-69D214919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036AF9-32A5-93C6-0C91-7BA860846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08AE47-0600-0854-4971-3C72026F2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79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A12AF4-B1C1-19B7-2E79-797F8FDA3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A4C28-87B6-28EB-F60A-19D86F86B5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86AA51-D853-63E7-F800-2F450A0D4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34ED66-EC1E-488C-EF23-08C52279C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4F41E1-1DFB-72BF-EA37-B4333CBD6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12774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117275-4233-5C37-CEBF-EDC32410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2AA82B-4CFE-494A-D802-387757A50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6B22458-C524-139B-9294-ED79EA247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7F34EB-5B8B-0F90-A219-587A97B3D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8F6452-D227-D723-B6AA-66C13E9B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516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2D79EC-B985-AC91-65A6-6C8DC530E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0F8030-BD49-134D-64B3-113700C5DD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1AB0E2D-BA4E-270F-FC83-C1006BA2FB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EB8B980-F842-7B2F-F393-ADF3636DA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5F2ED5E-B021-7CC9-7223-5DFB1587F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0D1EAA-B705-FF04-04F7-3C0911D88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850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D1FE70-F03B-CB22-FE87-EF12278D8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3D080A-2C88-5517-09A2-7C9C5570E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7A1F8E2-F2F3-1C72-EFAD-3526B9644B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B81A81D-9FC4-978F-94A6-764930B2C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3810AA9-2C89-6B4F-6AC0-A031A75425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641EBFC-373A-D095-5A1B-E253DDC2B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14ECAA2-5F4A-FC57-46FA-B093BE6415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DDE7FB8-82BB-AC64-08AB-1547F008C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044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03EF7C-85B1-5A4B-D497-FB9B8A4A8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03A3EF9-E7AD-4433-2B51-433BAE3A5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9BDC9E-3BA8-F7D2-D4F3-28D8A74B04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A3725B-3EEA-81B7-8BB4-9C95C4B80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27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5DB7DC1-87E7-2012-7E7F-3D851F893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08E12D-5347-EF5B-6386-8644345DA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3DA391-DA31-42A9-9670-7DEB7DEC5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985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A5468C-710C-E296-A49F-392C167F9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DB400C-D6F8-9ED9-D0CB-511286528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A2493D5-0A03-AB02-A2CC-113DF6EDF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FF9C63A-9745-F54A-2FD4-682D51552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B93134-A391-01ED-1546-2A88E5523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34E559-5EED-ED73-1CAB-05A78782D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156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0CAA87-CC65-3EF6-C41E-F8161EF24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F1272B-28DD-E41B-A666-2CA426433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1A8497-E001-D44B-5075-08CD87FECC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1242D18-E482-EFBB-ED3E-C6EB10454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229F12-55A8-BBCA-86F2-B025652E9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BA1F28-FC76-0E54-52C6-AD2337A9B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494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FFC5E2-42F3-B211-B2AA-A5373CEBC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6E930E-09B9-D1A0-5155-5F9243C5BE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E63A5DB-FFFF-D3BF-3641-982B676E7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B0EFC3-4DB8-219B-B011-D2F3295FE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18D8A0-0185-AB5C-2CCE-C3DFAFC9C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1309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80B102D-6369-9F62-545D-37FF90E753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F3BC273-08A3-BA31-C8FE-0106885F0A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2E4BA8-DF82-C873-FAFA-110DC89B2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7D2FD66-3CC1-66FF-865F-59E556B94B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DE66F56-DE5E-355F-68AE-07D567071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18844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94CA94-0AEC-61B8-0E29-C120B1C2D6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2C1BB32-FE9C-4664-6624-D566C6ECD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4129EC4-1021-8135-3A3E-23EE939F6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7123E-C1B7-40C5-9252-85BD813017C2}" type="datetimeFigureOut">
              <a:rPr lang="ru-RU" smtClean="0"/>
              <a:t>09.11.2025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2BCC4C9-25A3-1189-644D-B238B5E22A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25E941-8E41-3206-76A3-CAE3FF19C1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90ACEE-04DC-4361-B63B-8CE75E819A7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606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8A94937-C059-4FEF-ADA6-15FEB300E196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3EA6078-A1EF-7208-AD30-FD2E931A4B1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7DAD430-77EF-1D6A-7204-B770B4CCBAEB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ВОДОСНАБЖЕНИЕ И ВОДООТВЕДЕНИЕ</a:t>
            </a:r>
            <a:endParaRPr lang="ru-RU" sz="2800" b="1" dirty="0"/>
          </a:p>
        </p:txBody>
      </p:sp>
      <p:pic>
        <p:nvPicPr>
          <p:cNvPr id="17" name="Рисунок 1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C572A8AF-CCF0-180C-2636-513A419A22A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7DAD430-77EF-1D6A-7204-B770B4CCBAEB}"/>
              </a:ext>
            </a:extLst>
          </p:cNvPr>
          <p:cNvSpPr/>
          <p:nvPr/>
        </p:nvSpPr>
        <p:spPr>
          <a:xfrm>
            <a:off x="482500" y="5137403"/>
            <a:ext cx="11709499" cy="9041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СПИКЕР: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Юлиан </a:t>
            </a:r>
            <a:r>
              <a:rPr lang="ru-RU" b="1" dirty="0">
                <a:solidFill>
                  <a:schemeClr val="tx1"/>
                </a:solidFill>
              </a:rPr>
              <a:t>Хаернасович Хакимов - </a:t>
            </a:r>
            <a:r>
              <a:rPr lang="ru-RU" dirty="0">
                <a:solidFill>
                  <a:schemeClr val="tx1"/>
                </a:solidFill>
              </a:rPr>
              <a:t>Эксперт Комиссии цифровизации строительной отрасли и ЖКХ Общественного совета при Минстрое </a:t>
            </a:r>
            <a:r>
              <a:rPr lang="ru-RU" dirty="0" smtClean="0">
                <a:solidFill>
                  <a:schemeClr val="tx1"/>
                </a:solidFill>
              </a:rPr>
              <a:t>России.</a:t>
            </a:r>
            <a:r>
              <a:rPr lang="ru-RU" dirty="0">
                <a:solidFill>
                  <a:schemeClr val="tx1"/>
                </a:solidFill>
              </a:rPr>
              <a:t> Советник министра ЖКХ Республики Башкортостан</a:t>
            </a:r>
            <a:endParaRPr lang="ru-RU" sz="2800" b="1" dirty="0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00" y="1785994"/>
            <a:ext cx="2882023" cy="317440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28646" y="2000649"/>
            <a:ext cx="83702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rgbClr val="03256C"/>
                </a:solidFill>
              </a:rPr>
              <a:t>ИСПОЛЬЗОВАНИЕ </a:t>
            </a:r>
            <a:r>
              <a:rPr lang="ru-RU" sz="3600" b="1" dirty="0" smtClean="0">
                <a:solidFill>
                  <a:srgbClr val="03256C"/>
                </a:solidFill>
              </a:rPr>
              <a:t>«ИИ» </a:t>
            </a:r>
            <a:r>
              <a:rPr lang="ru-RU" sz="3600" b="1" dirty="0">
                <a:solidFill>
                  <a:srgbClr val="03256C"/>
                </a:solidFill>
              </a:rPr>
              <a:t>ДЛЯ ПОВЫШЕНИЯ </a:t>
            </a:r>
            <a:r>
              <a:rPr lang="ru-RU" sz="3600" b="1" dirty="0" smtClean="0">
                <a:solidFill>
                  <a:srgbClr val="03256C"/>
                </a:solidFill>
              </a:rPr>
              <a:t>ПРОИЗВОДИТЕЛЬНОСТИ </a:t>
            </a:r>
            <a:r>
              <a:rPr lang="ru-RU" sz="3600" b="1" dirty="0">
                <a:solidFill>
                  <a:srgbClr val="03256C"/>
                </a:solidFill>
              </a:rPr>
              <a:t>ТРУДА ПРИ РАБОТЕ С ПОТРЕБИТЕЛЯМИ НА ПРИМЕРЕ ОРГАНИЗАЦИЙ ВОДОСНАБЖЕНИ И ВОДООТВЕДЕНИЯ</a:t>
            </a:r>
            <a:endParaRPr lang="ru-RU" sz="3600" b="1" dirty="0">
              <a:solidFill>
                <a:srgbClr val="03256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1056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CDEED4-D748-DFB5-A99F-F4E596B9788F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FE4A29-FADB-7F3B-FA71-37E921615C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85001B8-B846-083E-26E3-EBC28DB0B0A6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https://t.me/digital_transformation_it</a:t>
            </a:r>
            <a:endParaRPr lang="ru-RU" b="1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2BB1DE9-F8B9-E990-445E-A64E8570C4F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1039" y="1798772"/>
            <a:ext cx="3946575" cy="394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89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7434B5C-0EB5-E195-B696-BEB86F138DE7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2D12B-63B1-6084-1D0D-61FE9AB3823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B1CD0D-B905-AE4E-8E8E-D785E7B3889D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ВАРИАНТЫ ПРИМЕНЕНИЯ ИСКУСТВЕННОГО ИНТЕЛЛЕКТА В ВОДОКАНАЛАХ</a:t>
            </a:r>
            <a:endParaRPr lang="ru-RU" sz="2400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08A8FAA-2B15-0800-520E-A77D7C2BAFB0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5120" y="1772260"/>
            <a:ext cx="572008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SB Sans Display"/>
              </a:rPr>
              <a:t>Определение поведения должников и повышение собираемости </a:t>
            </a:r>
            <a:r>
              <a:rPr lang="ru-RU" dirty="0" smtClean="0">
                <a:latin typeface="SB Sans Display"/>
              </a:rPr>
              <a:t>платежей.</a:t>
            </a:r>
          </a:p>
          <a:p>
            <a:pPr fontAlgn="base"/>
            <a:endParaRPr lang="ru-RU" dirty="0" smtClean="0">
              <a:latin typeface="SB Sans Display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Предиктивный </a:t>
            </a:r>
            <a:r>
              <a:rPr lang="ru-RU" dirty="0"/>
              <a:t>анализ состояния линейных сооружений водоснабжения и </a:t>
            </a:r>
            <a:r>
              <a:rPr lang="ru-RU" dirty="0" smtClean="0"/>
              <a:t>водоотведения.</a:t>
            </a:r>
          </a:p>
          <a:p>
            <a:pPr fontAlgn="base"/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Прогнозирование </a:t>
            </a:r>
            <a:r>
              <a:rPr lang="ru-RU" dirty="0"/>
              <a:t>бюджета организации на предстоящий </a:t>
            </a:r>
            <a:r>
              <a:rPr lang="ru-RU" dirty="0" smtClean="0"/>
              <a:t>год.</a:t>
            </a:r>
          </a:p>
          <a:p>
            <a:pPr fontAlgn="base"/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Автоматизация </a:t>
            </a:r>
            <a:r>
              <a:rPr lang="ru-RU" dirty="0"/>
              <a:t>разработки рабочей документации для технического присоединения к сетям </a:t>
            </a:r>
            <a:r>
              <a:rPr lang="ru-RU" dirty="0" smtClean="0"/>
              <a:t>водоснабжения.</a:t>
            </a:r>
          </a:p>
          <a:p>
            <a:pPr fontAlgn="base"/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Анализ </a:t>
            </a:r>
            <a:r>
              <a:rPr lang="ru-RU" dirty="0"/>
              <a:t>сточных вод для выявления нарушений договорных </a:t>
            </a:r>
            <a:r>
              <a:rPr lang="ru-RU" dirty="0" smtClean="0"/>
              <a:t>условий.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614160" y="1759812"/>
            <a:ext cx="51714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>
                <a:latin typeface="SB Sans Display"/>
              </a:rPr>
              <a:t>Оптимизация электропотребления насосного </a:t>
            </a:r>
            <a:r>
              <a:rPr lang="ru-RU" dirty="0" smtClean="0">
                <a:latin typeface="SB Sans Display"/>
              </a:rPr>
              <a:t>оборудования.</a:t>
            </a:r>
          </a:p>
          <a:p>
            <a:pPr fontAlgn="base"/>
            <a:endParaRPr lang="ru-RU" dirty="0" smtClean="0">
              <a:latin typeface="SB Sans Display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Автоматический </a:t>
            </a:r>
            <a:r>
              <a:rPr lang="ru-RU" dirty="0"/>
              <a:t>мониторинг качества забора воды и процесса </a:t>
            </a:r>
            <a:r>
              <a:rPr lang="ru-RU" dirty="0" smtClean="0"/>
              <a:t>очистки.</a:t>
            </a:r>
          </a:p>
          <a:p>
            <a:pPr fontAlgn="base"/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Автоматизация </a:t>
            </a:r>
            <a:r>
              <a:rPr lang="ru-RU" dirty="0"/>
              <a:t>обработки обращений </a:t>
            </a:r>
            <a:r>
              <a:rPr lang="ru-RU" dirty="0" smtClean="0"/>
              <a:t>пользователей.</a:t>
            </a:r>
          </a:p>
          <a:p>
            <a:pPr fontAlgn="base"/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Предоставление </a:t>
            </a:r>
            <a:r>
              <a:rPr lang="ru-RU" dirty="0"/>
              <a:t>актуальной аналитики руководству </a:t>
            </a:r>
            <a:r>
              <a:rPr lang="ru-RU" dirty="0" smtClean="0"/>
              <a:t>предприятия.</a:t>
            </a:r>
          </a:p>
          <a:p>
            <a:pPr fontAlgn="base"/>
            <a:endParaRPr lang="ru-RU" dirty="0" smtClean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ru-RU" dirty="0" smtClean="0"/>
              <a:t>Многое другое…</a:t>
            </a:r>
            <a:endParaRPr lang="ru-RU" dirty="0"/>
          </a:p>
          <a:p>
            <a:pPr fontAlgn="base"/>
            <a:endParaRPr lang="ru-RU" b="0" i="0" dirty="0">
              <a:effectLst/>
              <a:latin typeface="SB San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19374183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053D9F3-33A1-1D4E-A887-CF332F8676E5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CF05B1-D81F-1C51-0809-0F36DF733D2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FE80CA5-6A82-4099-C3B0-D5E6108F26D1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ОСНОВНЫЕ ПРОБЛЕМЫ ПРИ ОБРАБОТКЕ ОБРАЩЕНИЙ ПОТРЕБИТЕЛЕЙ ВОДОСНАБЖЕНИЯ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A20416C-44D6-FB5C-053A-621BB82898D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5B52F5-EB31-448C-A863-DFDB186D5204}"/>
              </a:ext>
            </a:extLst>
          </p:cNvPr>
          <p:cNvSpPr txBox="1"/>
          <p:nvPr/>
        </p:nvSpPr>
        <p:spPr>
          <a:xfrm>
            <a:off x="1325217" y="2141241"/>
            <a:ext cx="5695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/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БОЛЕЕ 50% ВЗОНКОВ </a:t>
            </a:r>
            <a:r>
              <a:rPr lang="ru-RU" b="1" dirty="0" smtClean="0"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НЕ УСПЕВАЮТ ПРИНЯТЬ</a:t>
            </a:r>
            <a:endParaRPr lang="ru-RU" b="1" dirty="0">
              <a:latin typeface="HONOR Sans Design Medium" panose="02000600000000000000" pitchFamily="2" charset="-122"/>
              <a:ea typeface="HONOR Sans Design Medium" panose="02000600000000000000" pitchFamily="2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70A1E4-95DE-4049-ADB9-3BADDE212BCE}"/>
              </a:ext>
            </a:extLst>
          </p:cNvPr>
          <p:cNvSpPr txBox="1"/>
          <p:nvPr/>
        </p:nvSpPr>
        <p:spPr>
          <a:xfrm>
            <a:off x="1323667" y="3857767"/>
            <a:ext cx="55767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НИЗКИЕ ЗАРПЛАТЫ. </a:t>
            </a:r>
            <a:r>
              <a:rPr lang="ru-RU" dirty="0" smtClean="0"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НЕ ПРИСТИЖНОСТЬ ПРОФЕССИИ. КАДРОВЫЙ ГОЛОД</a:t>
            </a:r>
            <a:endParaRPr lang="ru-RU" dirty="0">
              <a:latin typeface="HONOR Sans Design Medium" panose="02000600000000000000" pitchFamily="2" charset="-122"/>
              <a:ea typeface="HONOR Sans Design Medium" panose="02000600000000000000" pitchFamily="2" charset="-12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EE4375-08C9-4D74-B36D-4DC1FD39DF63}"/>
              </a:ext>
            </a:extLst>
          </p:cNvPr>
          <p:cNvSpPr txBox="1"/>
          <p:nvPr/>
        </p:nvSpPr>
        <p:spPr>
          <a:xfrm>
            <a:off x="7791558" y="3829145"/>
            <a:ext cx="39203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/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СЛАБАЯ АВТОМАТИЗАЦИЯ РУТИНЫХ ЗАДАЧ</a:t>
            </a:r>
            <a:endParaRPr lang="ru-RU" dirty="0">
              <a:latin typeface="HONOR Sans Design Medium" panose="02000600000000000000" pitchFamily="2" charset="-122"/>
              <a:ea typeface="HONOR Sans Design Medium" panose="02000600000000000000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616382-58C2-4E89-93AC-9F67CF277D12}"/>
              </a:ext>
            </a:extLst>
          </p:cNvPr>
          <p:cNvSpPr txBox="1"/>
          <p:nvPr/>
        </p:nvSpPr>
        <p:spPr>
          <a:xfrm>
            <a:off x="7791558" y="2128265"/>
            <a:ext cx="4188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effectLst/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СОЦИАЛЬНАЯ НАПРЯЖЕННОСТЬ</a:t>
            </a:r>
            <a:endParaRPr lang="ru-RU" dirty="0">
              <a:latin typeface="HONOR Sans Design Medium" panose="02000600000000000000" pitchFamily="2" charset="-122"/>
              <a:ea typeface="HONOR Sans Design Medium" panose="02000600000000000000" pitchFamily="2" charset="-122"/>
            </a:endParaRPr>
          </a:p>
        </p:txBody>
      </p:sp>
      <p:pic>
        <p:nvPicPr>
          <p:cNvPr id="11" name="Picture 2" descr="Picture backgroun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827" y="1927626"/>
            <a:ext cx="770610" cy="77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C5B52F5-EB31-448C-A863-DFDB186D5204}"/>
              </a:ext>
            </a:extLst>
          </p:cNvPr>
          <p:cNvSpPr txBox="1"/>
          <p:nvPr/>
        </p:nvSpPr>
        <p:spPr>
          <a:xfrm>
            <a:off x="1318324" y="2876812"/>
            <a:ext cx="5582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/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КРАТНОЕ УВЕЛИЧЕНИЕ</a:t>
            </a:r>
            <a:r>
              <a:rPr lang="ru-RU" b="1" dirty="0" smtClean="0"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ЗВОНКОВ ПРИ ПИКОВЫХ </a:t>
            </a:r>
            <a:r>
              <a:rPr lang="ru-RU" b="1" dirty="0" smtClean="0"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НАГРУЗКАХ</a:t>
            </a:r>
            <a:endParaRPr lang="ru-RU" b="1" dirty="0">
              <a:latin typeface="HONOR Sans Design Medium" panose="02000600000000000000" pitchFamily="2" charset="-122"/>
              <a:ea typeface="HONOR Sans Design Medium" panose="02000600000000000000" pitchFamily="2" charset="-122"/>
            </a:endParaRPr>
          </a:p>
        </p:txBody>
      </p:sp>
      <p:pic>
        <p:nvPicPr>
          <p:cNvPr id="13" name="Picture 2" descr="Picture backgroun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277" y="2810935"/>
            <a:ext cx="770610" cy="77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icture backgroun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66" y="3795628"/>
            <a:ext cx="770610" cy="77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icture backgroun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948" y="3733488"/>
            <a:ext cx="770610" cy="77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Picture backgroun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949" y="1927626"/>
            <a:ext cx="770610" cy="77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0C5B52F5-EB31-448C-A863-DFDB186D5204}"/>
              </a:ext>
            </a:extLst>
          </p:cNvPr>
          <p:cNvSpPr txBox="1"/>
          <p:nvPr/>
        </p:nvSpPr>
        <p:spPr>
          <a:xfrm>
            <a:off x="7791558" y="2859089"/>
            <a:ext cx="41888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effectLst/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МЕДЛЕННАЯ ОБРАБОТКА ОБРАЩЕНИЙ</a:t>
            </a:r>
            <a:endParaRPr lang="ru-RU" b="1" dirty="0">
              <a:latin typeface="HONOR Sans Design Medium" panose="02000600000000000000" pitchFamily="2" charset="-122"/>
              <a:ea typeface="HONOR Sans Design Medium" panose="02000600000000000000" pitchFamily="2" charset="-122"/>
            </a:endParaRPr>
          </a:p>
        </p:txBody>
      </p:sp>
      <p:pic>
        <p:nvPicPr>
          <p:cNvPr id="24" name="Picture 2" descr="Picture background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949" y="2752532"/>
            <a:ext cx="770610" cy="770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314960" y="5245214"/>
            <a:ext cx="118770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SB Sans Text"/>
              </a:rPr>
              <a:t>Внедрение искусственного интеллекта действительно способно существенно облегчить и оптимизировать процессы обработки обращений потребителей в сфере водоснабжения.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0304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A4FA30-AC7B-4210-6EF5-B031B9966DDD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6101C-1487-83CF-3511-616E1C5B8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BA28A6-CE58-C330-CB74-7AEFA0575202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ЧТО ТАКОЕ ИСКУСТВЕННЫЙ ИНТЕЛЛЕКТ И КАК ОН РАБОТАЕТ?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288C3A-65C6-3CA7-BC82-C38C39535F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5B52F5-EB31-448C-A863-DFDB186D5204}"/>
              </a:ext>
            </a:extLst>
          </p:cNvPr>
          <p:cNvSpPr txBox="1"/>
          <p:nvPr/>
        </p:nvSpPr>
        <p:spPr>
          <a:xfrm>
            <a:off x="270107" y="1646966"/>
            <a:ext cx="11648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HONOR Sans Design Medium" panose="02000600000000000000" pitchFamily="2" charset="-122"/>
                <a:ea typeface="HONOR Sans Design Medium" panose="02000600000000000000" pitchFamily="2" charset="-122"/>
              </a:rPr>
              <a:t>СОСТАВ ИНФОРМАЦИОННЫХ СИСТЕМ ДЛЯ ОБЕСПЕЧЕНИЯ РАБОТЫ «ИИ» В ЧАСТИ РАБОТЫ С ЗАПРОСАМИ ОТ ПОТРЕБИТЕЛЕЙ:</a:t>
            </a:r>
            <a:endParaRPr lang="ru-RU" b="1" dirty="0">
              <a:latin typeface="HONOR Sans Design Medium" panose="02000600000000000000" pitchFamily="2" charset="-122"/>
              <a:ea typeface="HONOR Sans Design Medium" panose="02000600000000000000" pitchFamily="2" charset="-12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5656" y="2406143"/>
            <a:ext cx="9931924" cy="3671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863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A4FA30-AC7B-4210-6EF5-B031B9966DDD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6101C-1487-83CF-3511-616E1C5B8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BA28A6-CE58-C330-CB74-7AEFA0575202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ЧТО ТАКОЕ ОТРАСЛЕВАЯ БАЗА ЗНАНИЙ?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288C3A-65C6-3CA7-BC82-C38C39535F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50447" y="2427951"/>
            <a:ext cx="5081673" cy="364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КЛАССИФИКАТОР ВИДОВ РАБОТ И ТИПОВ ОБРАЩЕНИЙ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Содержится 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подробный классификатор, который включает все возможные виды работ и типы обращений, с которыми сталкиваются сотрудники водоканалов. Это позволяет системе быстро и точно распознавать запросы клиентов и направлять их к соответствующим специалистам или отделам. </a:t>
            </a: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endParaRPr lang="ru-RU" sz="1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6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ВНУТРЕННИЕ РЕГЛАМЕНТЫ РАБОТ ПРЕДПРИЯТИЯ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Содержится </a:t>
            </a: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все 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внутренние регламенты и процедуры, которые регулируют работу предприятия. Это позволяет системе предоставлять сотрудникам актуальную информацию о том, как правильно выполнять те или иные задачи, а также помогает в автоматизации процессов. Регламенты регулярно обновляются, чтобы соответствовать изменениям в работе предприятия</a:t>
            </a: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50447" y="1593690"/>
            <a:ext cx="11287760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ДАННЫЕ, ВХОДЯЩИЕ В </a:t>
            </a:r>
            <a:r>
              <a:rPr lang="ru-RU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ОТРАСЛЕВВУЮ БАЗУ 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ЗНАНИЙ ДЛЯ РАБОТЫ С ЗАПРОСАМИ ОТ ПОТРЕБИТЕЛЕЙ ВОДОСНАБЖЕНИЯ И ВОДООТВЕДЕНИЯ: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004560" y="2455525"/>
            <a:ext cx="5733647" cy="35829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 ЗАКОНОДАТЕЛЬНАЯ БАЗА ЗНАНИЙ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Содержится полная законодательная база, которая регулирует деятельность водоканалов. Это включает законы, нормативные акты, постановления и другие документы, которые необходимы для выполнения работы. Система может автоматически предоставлять сотрудникам актуальную информацию о законодательных изменениях, что помогает избежать ошибок и нарушений</a:t>
            </a: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</a:pP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6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 ТРАНСКРЕБИРОВАННЫЙ ТЕКС С ЗАПИСЕЙ РАЗГОВОРОВ</a:t>
            </a:r>
            <a:endParaRPr lang="ru-RU" sz="16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Содержится транскрибированный текст с </a:t>
            </a:r>
            <a:r>
              <a:rPr lang="ru-RU" sz="1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записей </a:t>
            </a: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разговоров, что позволяет системе обучаться на реальных примерах общения с клиентами. Это помогает улучшить распознавание речи и понимание контекста, а также позволяет системе адаптироваться к различным акцентам и стилям общения. Транскрибированные тексты регулярно обновляются, чтобы система могла обучаться на новых данных.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36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A4FA30-AC7B-4210-6EF5-B031B9966DDD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6101C-1487-83CF-3511-616E1C5B8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BA28A6-CE58-C330-CB74-7AEFA0575202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ОТРАСЛЕВОЕ СЕМАНТИЧЕСКОЕ ЯДРО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288C3A-65C6-3CA7-BC82-C38C39535F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23411" y="2344234"/>
            <a:ext cx="56557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600" b="1" dirty="0" smtClean="0"/>
              <a:t>КАК ОТРАСЛЕВОЕ СЕМАНТИЧЕСКОЕ ЯДРО ВЗАИМОДЕЙСТВУЕТ С КЛАССИФИКАТОРОМ?</a:t>
            </a:r>
          </a:p>
          <a:p>
            <a:pPr algn="just">
              <a:spcAft>
                <a:spcPts val="0"/>
              </a:spcAft>
            </a:pPr>
            <a:endParaRPr lang="ru-RU" sz="1600" b="1" dirty="0"/>
          </a:p>
          <a:p>
            <a:pPr algn="just">
              <a:spcAft>
                <a:spcPts val="0"/>
              </a:spcAft>
            </a:pPr>
            <a:r>
              <a:rPr lang="ru-RU" sz="1600" b="1" dirty="0"/>
              <a:t> </a:t>
            </a:r>
            <a:r>
              <a:rPr lang="ru-RU" sz="1600" b="1" dirty="0" smtClean="0"/>
              <a:t>1</a:t>
            </a:r>
            <a:r>
              <a:rPr lang="ru-RU" sz="1600" b="1" dirty="0"/>
              <a:t>. Распознанный текст</a:t>
            </a:r>
          </a:p>
          <a:p>
            <a:pPr algn="just">
              <a:spcAft>
                <a:spcPts val="0"/>
              </a:spcAft>
            </a:pPr>
            <a:r>
              <a:rPr lang="ru-RU" sz="1400" dirty="0"/>
              <a:t>   - Когда система распознает речь потребителя, она преобразует ее в текст. Этот текст затем анализируется с помощью отраслевого семантического ядра. Ядро помогает системе понять контекст запроса, выделяя ключевые слова и фразы, которые относятся к водоснабжению и водоотведению</a:t>
            </a:r>
            <a:r>
              <a:rPr lang="ru-RU" sz="1400" dirty="0" smtClean="0"/>
              <a:t>.</a:t>
            </a:r>
          </a:p>
          <a:p>
            <a:pPr algn="just">
              <a:spcAft>
                <a:spcPts val="0"/>
              </a:spcAft>
            </a:pPr>
            <a:endParaRPr lang="ru-RU" sz="1400" dirty="0"/>
          </a:p>
          <a:p>
            <a:pPr algn="just">
              <a:spcAft>
                <a:spcPts val="0"/>
              </a:spcAft>
            </a:pPr>
            <a:r>
              <a:rPr lang="ru-RU" sz="1600" b="1" dirty="0"/>
              <a:t> </a:t>
            </a:r>
            <a:r>
              <a:rPr lang="ru-RU" sz="1600" b="1" dirty="0" smtClean="0"/>
              <a:t>2</a:t>
            </a:r>
            <a:r>
              <a:rPr lang="ru-RU" sz="1600" b="1" dirty="0"/>
              <a:t>. Классификатор видов работ и типов обращений</a:t>
            </a:r>
          </a:p>
          <a:p>
            <a:pPr algn="just">
              <a:spcAft>
                <a:spcPts val="0"/>
              </a:spcAft>
            </a:pPr>
            <a:r>
              <a:rPr lang="ru-RU" sz="1400" dirty="0"/>
              <a:t>   - После того как текст распознан и проанализирован, система использует классификатор видов работ и типов обращений для определения, к какому типу запроса относится обращение потребителя. Классификатор содержит все возможные виды работ и типы обращений, с которыми сталкиваются сотрудники водоканалов</a:t>
            </a:r>
            <a:r>
              <a:rPr lang="ru-RU" sz="1400" dirty="0" smtClean="0"/>
              <a:t>.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6235395" y="2344234"/>
            <a:ext cx="5667045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1400" b="1" dirty="0" smtClean="0"/>
              <a:t>ПРИЕМУЩЕСТВА ИСПОЛЬЗОВАНИЯ ОТРАСЛЕВОГО СЕМАНТИЧЕСКОГО ЯДРА</a:t>
            </a:r>
          </a:p>
          <a:p>
            <a:pPr algn="just">
              <a:spcAft>
                <a:spcPts val="0"/>
              </a:spcAft>
            </a:pPr>
            <a:endParaRPr lang="ru-RU" sz="1400" b="1" dirty="0"/>
          </a:p>
          <a:p>
            <a:pPr algn="just">
              <a:spcAft>
                <a:spcPts val="0"/>
              </a:spcAft>
            </a:pPr>
            <a:r>
              <a:rPr lang="ru-RU" sz="1600" b="1" dirty="0"/>
              <a:t> 1. Точность распознавания: </a:t>
            </a:r>
            <a:endParaRPr lang="ru-RU" sz="1600" b="1" dirty="0" smtClean="0"/>
          </a:p>
          <a:p>
            <a:pPr algn="just">
              <a:spcAft>
                <a:spcPts val="0"/>
              </a:spcAft>
            </a:pPr>
            <a:r>
              <a:rPr lang="ru-RU" sz="1400" dirty="0" smtClean="0"/>
              <a:t>Система </a:t>
            </a:r>
            <a:r>
              <a:rPr lang="ru-RU" sz="1400" dirty="0"/>
              <a:t>лучше понимает специфику запросов потребителей, что снижает количество ошибок и повышает точность обработки обращений</a:t>
            </a:r>
            <a:r>
              <a:rPr lang="ru-RU" sz="1400" dirty="0" smtClean="0"/>
              <a:t>.</a:t>
            </a:r>
          </a:p>
          <a:p>
            <a:pPr algn="just">
              <a:spcAft>
                <a:spcPts val="0"/>
              </a:spcAft>
            </a:pPr>
            <a:endParaRPr lang="ru-RU" sz="1400" dirty="0"/>
          </a:p>
          <a:p>
            <a:pPr algn="just">
              <a:spcAft>
                <a:spcPts val="0"/>
              </a:spcAft>
            </a:pPr>
            <a:r>
              <a:rPr lang="ru-RU" sz="1600" b="1" dirty="0"/>
              <a:t>2. Быстрота реагирования: </a:t>
            </a:r>
            <a:endParaRPr lang="ru-RU" sz="1600" b="1" dirty="0" smtClean="0"/>
          </a:p>
          <a:p>
            <a:pPr algn="just">
              <a:spcAft>
                <a:spcPts val="0"/>
              </a:spcAft>
            </a:pPr>
            <a:r>
              <a:rPr lang="ru-RU" sz="1400" dirty="0" smtClean="0"/>
              <a:t>Благодаря </a:t>
            </a:r>
            <a:r>
              <a:rPr lang="ru-RU" sz="1400" dirty="0"/>
              <a:t>точному определению типа запроса, система может быстро направлять обращения к соответствующим специалистам, что сокращает время ожидания для потребителей</a:t>
            </a:r>
            <a:r>
              <a:rPr lang="ru-RU" sz="1400" dirty="0" smtClean="0"/>
              <a:t>.</a:t>
            </a:r>
          </a:p>
          <a:p>
            <a:pPr algn="just">
              <a:spcAft>
                <a:spcPts val="0"/>
              </a:spcAft>
            </a:pPr>
            <a:endParaRPr lang="ru-RU" sz="1400" dirty="0"/>
          </a:p>
          <a:p>
            <a:pPr algn="just">
              <a:spcAft>
                <a:spcPts val="0"/>
              </a:spcAft>
            </a:pPr>
            <a:r>
              <a:rPr lang="ru-RU" sz="1600" b="1" dirty="0"/>
              <a:t>3. Адаптация к изменениям: </a:t>
            </a:r>
            <a:endParaRPr lang="ru-RU" sz="1600" b="1" dirty="0" smtClean="0"/>
          </a:p>
          <a:p>
            <a:pPr algn="just">
              <a:spcAft>
                <a:spcPts val="0"/>
              </a:spcAft>
            </a:pPr>
            <a:r>
              <a:rPr lang="ru-RU" sz="1400" dirty="0" smtClean="0"/>
              <a:t>Семантические ядра регулярно обновляются, что позволяет системе адаптироваться к новым терминам и контекстам, возникающим в отрасли.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0" y="1568346"/>
            <a:ext cx="121886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ОТРАСЛЕВОЕ СЕМАНТИЧЕСКОЕ ЯДРО </a:t>
            </a:r>
            <a:r>
              <a:rPr lang="ru-RU" sz="1600" dirty="0" smtClean="0"/>
              <a:t>— </a:t>
            </a:r>
            <a:r>
              <a:rPr lang="ru-RU" sz="1400" dirty="0"/>
              <a:t>это специализированная база данных, содержащая термины, фразы и контексты, характерные для конкретной отрасли. Это ядро помогает системе искусственного интеллекта лучше понимать специфику запросов потребителей и более точно распознавать их потребности.</a:t>
            </a:r>
          </a:p>
        </p:txBody>
      </p:sp>
    </p:spTree>
    <p:extLst>
      <p:ext uri="{BB962C8B-B14F-4D97-AF65-F5344CB8AC3E}">
        <p14:creationId xmlns:p14="http://schemas.microsoft.com/office/powerpoint/2010/main" val="141632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A4FA30-AC7B-4210-6EF5-B031B9966DDD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6101C-1487-83CF-3511-616E1C5B8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BA28A6-CE58-C330-CB74-7AEFA0575202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АЛГОРИТМЫ И СЦЕНАРИИ ОТРАСЛЕВОГО «ИИ»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288C3A-65C6-3CA7-BC82-C38C39535F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805914" y="1893616"/>
            <a:ext cx="45372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Алгоритмы</a:t>
            </a:r>
            <a:r>
              <a:rPr lang="ru-RU" b="1" dirty="0"/>
              <a:t>, сценарии и </a:t>
            </a:r>
            <a:r>
              <a:rPr lang="ru-RU" b="1" dirty="0" err="1" smtClean="0"/>
              <a:t>подсценарии</a:t>
            </a:r>
            <a:r>
              <a:rPr lang="ru-RU" b="1" dirty="0" smtClean="0"/>
              <a:t> </a:t>
            </a:r>
            <a:r>
              <a:rPr lang="ru-RU" dirty="0"/>
              <a:t>— это ключевые элементы системы искусственного интеллекта, которые обеспечивают точность и эффективность обработки запросов потребителей в сфере водоснабжения и водоотведения. Алгоритмы определяют, как система обрабатывает данные и принимает решения, сценарии задают последовательность действий в ответ на определенные запросы, а </a:t>
            </a:r>
            <a:r>
              <a:rPr lang="ru-RU" dirty="0" err="1"/>
              <a:t>подсценарии</a:t>
            </a:r>
            <a:r>
              <a:rPr lang="ru-RU" dirty="0"/>
              <a:t> обеспечивают более детализированную обработку, учитывая специфические детали.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707" y="1691290"/>
            <a:ext cx="5180300" cy="417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965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A4FA30-AC7B-4210-6EF5-B031B9966DDD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6101C-1487-83CF-3511-616E1C5B8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BA28A6-CE58-C330-CB74-7AEFA0575202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АЛГОРИТМЫ И СЦЕНАРИИ ОТРАСЛЕВОГО «ИИ»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288C3A-65C6-3CA7-BC82-C38C39535F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E11E76C-1E29-43BC-9D9D-06769E694446}"/>
              </a:ext>
            </a:extLst>
          </p:cNvPr>
          <p:cNvSpPr txBox="1"/>
          <p:nvPr/>
        </p:nvSpPr>
        <p:spPr>
          <a:xfrm>
            <a:off x="371749" y="1553560"/>
            <a:ext cx="1144515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ea typeface="HONOR Sans Design Light" panose="02000600000000000000" pitchFamily="2" charset="-122"/>
              </a:rPr>
              <a:t>«</a:t>
            </a:r>
            <a:r>
              <a:rPr lang="ru-RU" sz="1400" b="1" dirty="0">
                <a:ea typeface="HONOR Sans Design Light" panose="02000600000000000000" pitchFamily="2" charset="-122"/>
              </a:rPr>
              <a:t>Робот-диспетчер</a:t>
            </a:r>
            <a:r>
              <a:rPr lang="ru-RU" sz="1400" b="1" dirty="0" smtClean="0">
                <a:ea typeface="HONOR Sans Design Light" panose="02000600000000000000" pitchFamily="2" charset="-122"/>
              </a:rPr>
              <a:t>» для Водоканалов</a:t>
            </a:r>
            <a:r>
              <a:rPr lang="ru-RU" sz="1400" dirty="0" smtClean="0"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ea typeface="HONOR Sans Design Light" panose="02000600000000000000" pitchFamily="2" charset="-122"/>
              </a:rPr>
              <a:t>в автоматическом режиме </a:t>
            </a:r>
            <a:r>
              <a:rPr lang="ru-RU" sz="1400" b="1" dirty="0">
                <a:ea typeface="HONOR Sans Design Light" panose="02000600000000000000" pitchFamily="2" charset="-122"/>
              </a:rPr>
              <a:t>обрабатывает свыше </a:t>
            </a:r>
            <a:r>
              <a:rPr lang="ru-RU" sz="1400" b="1" dirty="0" smtClean="0">
                <a:ea typeface="HONOR Sans Design Light" panose="02000600000000000000" pitchFamily="2" charset="-122"/>
              </a:rPr>
              <a:t>50 </a:t>
            </a:r>
            <a:r>
              <a:rPr lang="ru-RU" sz="1400" b="1" dirty="0">
                <a:ea typeface="HONOR Sans Design Light" panose="02000600000000000000" pitchFamily="2" charset="-122"/>
              </a:rPr>
              <a:t>видов </a:t>
            </a:r>
            <a:r>
              <a:rPr lang="ru-RU" sz="1400" dirty="0">
                <a:ea typeface="HONOR Sans Design Light" panose="02000600000000000000" pitchFamily="2" charset="-122"/>
              </a:rPr>
              <a:t>обращений, и их количество </a:t>
            </a:r>
            <a:r>
              <a:rPr lang="ru-RU" sz="1400" b="1" dirty="0">
                <a:ea typeface="HONOR Sans Design Light" panose="02000600000000000000" pitchFamily="2" charset="-122"/>
              </a:rPr>
              <a:t>ежедневно увеличивается</a:t>
            </a:r>
            <a:r>
              <a:rPr lang="ru-RU" sz="1400" dirty="0" smtClean="0">
                <a:ea typeface="HONOR Sans Design Light" panose="02000600000000000000" pitchFamily="2" charset="-122"/>
              </a:rPr>
              <a:t>. </a:t>
            </a:r>
            <a:r>
              <a:rPr lang="ru-RU" sz="1400" b="1" dirty="0" smtClean="0">
                <a:ea typeface="HONOR Sans Design Light" panose="02000600000000000000" pitchFamily="2" charset="-122"/>
              </a:rPr>
              <a:t>Более 70% нагрузки на диспетчеров </a:t>
            </a:r>
            <a:r>
              <a:rPr lang="ru-RU" sz="1400" dirty="0" smtClean="0">
                <a:ea typeface="HONOR Sans Design Light" panose="02000600000000000000" pitchFamily="2" charset="-122"/>
              </a:rPr>
              <a:t>возникает по часто задаваемым вопросам.</a:t>
            </a:r>
            <a:r>
              <a:rPr lang="ru-RU" sz="1400" b="1" dirty="0" smtClean="0"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ea typeface="HONOR Sans Design Light" panose="02000600000000000000" pitchFamily="2" charset="-122"/>
              </a:rPr>
              <a:t>Чаще всего обращаются по следующим видам </a:t>
            </a:r>
            <a:r>
              <a:rPr lang="ru-RU" sz="1400" b="1" dirty="0" smtClean="0">
                <a:ea typeface="HONOR Sans Design Light" panose="02000600000000000000" pitchFamily="2" charset="-122"/>
              </a:rPr>
              <a:t>обращений</a:t>
            </a:r>
            <a:r>
              <a:rPr lang="ru-RU" sz="1400" dirty="0" smtClean="0">
                <a:ea typeface="HONOR Sans Design Light" panose="02000600000000000000" pitchFamily="2" charset="-122"/>
              </a:rPr>
              <a:t>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5541" y="2350600"/>
            <a:ext cx="5217540" cy="3503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Аварийное отключение ресурса;</a:t>
            </a: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Плановое отключение ресурса;</a:t>
            </a: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Отсутствие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ХВС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/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ГВС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;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 </a:t>
            </a:r>
            <a:endParaRPr lang="ru-RU" sz="1400" dirty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Передача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показаний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с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приборов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учета;</a:t>
            </a:r>
            <a:endParaRPr lang="ru-RU" sz="1400" dirty="0">
              <a:solidFill>
                <a:srgbClr val="000000"/>
              </a:solidFill>
              <a:ea typeface="HONOR Sans Design Light" panose="02000600000000000000" pitchFamily="2" charset="-122"/>
              <a:cs typeface="Cambria" panose="02040503050406030204" pitchFamily="18" charset="0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Качество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воды;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 </a:t>
            </a:r>
            <a:endParaRPr lang="ru-RU" sz="1400" dirty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Течь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в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подвале;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 </a:t>
            </a:r>
            <a:endParaRPr lang="ru-RU" sz="1400" dirty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Канализация;</a:t>
            </a: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Установка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/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замена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/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поверка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приборов 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учета;</a:t>
            </a:r>
            <a:endParaRPr lang="ru-RU" sz="1400" dirty="0" smtClean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Льготы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по оплате за коммунальные платежи;</a:t>
            </a:r>
            <a:endParaRPr lang="ru-RU" sz="1400" dirty="0" smtClean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Способы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оплаты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за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жилищно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-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коммунальные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услуги;</a:t>
            </a:r>
            <a:endParaRPr lang="ru-RU" sz="1400" dirty="0" smtClean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Перевод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на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диспетчера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;</a:t>
            </a: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Текущее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состояние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лицевого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счета;</a:t>
            </a: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Переход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на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электронную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квитанцию;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 </a:t>
            </a:r>
            <a:endParaRPr lang="ru-RU" sz="1400" dirty="0" smtClean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Отсутствие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доставки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квитанции;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endParaRPr lang="ru-RU" sz="1400" dirty="0" smtClean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 marL="342900" indent="-342900">
              <a:spcAft>
                <a:spcPts val="70"/>
              </a:spcAft>
              <a:buFont typeface="+mj-lt"/>
              <a:buAutoNum type="arabicPeriod"/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Изменение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адреса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доставки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квитанции;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endParaRPr lang="ru-RU" sz="1400" dirty="0" smtClean="0">
              <a:solidFill>
                <a:srgbClr val="000000"/>
              </a:solidFill>
              <a:ea typeface="HONOR Sans Design Light" panose="02000600000000000000" pitchFamily="2" charset="-122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20905" y="2292224"/>
            <a:ext cx="6096000" cy="15106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70"/>
              </a:spcAft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16. Изменение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адреса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доставки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квитанции;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 </a:t>
            </a:r>
            <a:endParaRPr lang="ru-RU" sz="1400" dirty="0" smtClean="0">
              <a:solidFill>
                <a:srgbClr val="000000"/>
              </a:solidFill>
              <a:ea typeface="HONOR Sans Design Light" panose="02000600000000000000" pitchFamily="2" charset="-122"/>
            </a:endParaRPr>
          </a:p>
          <a:p>
            <a:pPr>
              <a:spcAft>
                <a:spcPts val="70"/>
              </a:spcAft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17. Получение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сведений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о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начислениях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и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оплатах;</a:t>
            </a:r>
          </a:p>
          <a:p>
            <a:pPr>
              <a:spcAft>
                <a:spcPts val="70"/>
              </a:spcAft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18. Смена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собственника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помещения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;</a:t>
            </a:r>
          </a:p>
          <a:p>
            <a:pPr>
              <a:spcAft>
                <a:spcPts val="70"/>
              </a:spcAft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19. Справка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об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отсутствии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/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наличии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задолженности</a:t>
            </a:r>
          </a:p>
          <a:p>
            <a:pPr>
              <a:spcAft>
                <a:spcPts val="70"/>
              </a:spcAft>
            </a:pP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20. Судебная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 </a:t>
            </a:r>
            <a:r>
              <a:rPr lang="ru-RU" sz="1400" dirty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задолженность</a:t>
            </a:r>
            <a:r>
              <a:rPr lang="ru-RU" sz="1400" dirty="0" smtClean="0">
                <a:solidFill>
                  <a:srgbClr val="000000"/>
                </a:solidFill>
                <a:ea typeface="HONOR Sans Design Light" panose="02000600000000000000" pitchFamily="2" charset="-122"/>
                <a:cs typeface="Cambria" panose="02040503050406030204" pitchFamily="18" charset="0"/>
              </a:rPr>
              <a:t>;</a:t>
            </a:r>
          </a:p>
          <a:p>
            <a:pPr>
              <a:spcAft>
                <a:spcPts val="70"/>
              </a:spcAft>
            </a:pPr>
            <a:r>
              <a:rPr lang="ru-RU" dirty="0" smtClean="0">
                <a:solidFill>
                  <a:srgbClr val="000000"/>
                </a:solidFill>
                <a:ea typeface="HONOR Sans Design Light" panose="02000600000000000000" pitchFamily="2" charset="-122"/>
              </a:rPr>
              <a:t>…</a:t>
            </a:r>
            <a:endParaRPr lang="ru-RU" dirty="0">
              <a:solidFill>
                <a:srgbClr val="000000"/>
              </a:solidFill>
              <a:ea typeface="HONOR Sans Design Light" panose="020006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45209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A4FA30-AC7B-4210-6EF5-B031B9966DDD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6101C-1487-83CF-3511-616E1C5B8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BA28A6-CE58-C330-CB74-7AEFA0575202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ОБЩАЯ СХЕМА ВЗАИМОДЕЙСТВИЯ ОТРАСЛЕВОГО «ИИ» С СИСТЕМАМИ ВОДОКАНАЛА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288C3A-65C6-3CA7-BC82-C38C39535F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77" y="1561618"/>
            <a:ext cx="4324109" cy="432410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818640" y="1667824"/>
            <a:ext cx="2159000" cy="3844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183640" y="2387600"/>
            <a:ext cx="812800" cy="218440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12831" y="2326640"/>
            <a:ext cx="812800" cy="370839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842022" y="2380743"/>
            <a:ext cx="851898" cy="218440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183640" y="3023962"/>
            <a:ext cx="838200" cy="252638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3881120" y="3023962"/>
            <a:ext cx="812800" cy="218440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412240" y="3538220"/>
            <a:ext cx="500380" cy="447040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1169669" y="4607833"/>
            <a:ext cx="954405" cy="218440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861571" y="4607833"/>
            <a:ext cx="812800" cy="218440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512831" y="5466080"/>
            <a:ext cx="812800" cy="218440"/>
          </a:xfrm>
          <a:prstGeom prst="rect">
            <a:avLst/>
          </a:prstGeom>
          <a:solidFill>
            <a:srgbClr val="DEE8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597677" y="1881976"/>
            <a:ext cx="6220075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Распознавание </a:t>
            </a:r>
            <a:r>
              <a:rPr lang="ru-RU" sz="1600" b="1" dirty="0"/>
              <a:t>речи: </a:t>
            </a:r>
            <a:r>
              <a:rPr lang="ru-RU" sz="1400" dirty="0" smtClean="0"/>
              <a:t>Преобразует </a:t>
            </a:r>
            <a:r>
              <a:rPr lang="ru-RU" sz="1400" dirty="0"/>
              <a:t>речь в текст, распознает ключевые слова и передает их на дальнейшую </a:t>
            </a:r>
            <a:r>
              <a:rPr lang="ru-RU" sz="1400" dirty="0" smtClean="0"/>
              <a:t>обработку.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Семантическое </a:t>
            </a:r>
            <a:r>
              <a:rPr lang="ru-RU" sz="1600" b="1" dirty="0"/>
              <a:t>ядро: </a:t>
            </a:r>
            <a:r>
              <a:rPr lang="ru-RU" sz="1400" dirty="0" smtClean="0"/>
              <a:t>Помогает </a:t>
            </a:r>
            <a:r>
              <a:rPr lang="ru-RU" sz="1400" dirty="0"/>
              <a:t>системе понимать специфику запросов потребителей и распознавать их </a:t>
            </a:r>
            <a:r>
              <a:rPr lang="ru-RU" sz="1400" dirty="0" smtClean="0"/>
              <a:t>потребности.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База </a:t>
            </a:r>
            <a:r>
              <a:rPr lang="ru-RU" sz="1600" b="1" dirty="0"/>
              <a:t>знаний: </a:t>
            </a:r>
            <a:r>
              <a:rPr lang="ru-RU" sz="1400" dirty="0" smtClean="0"/>
              <a:t>Содержит </a:t>
            </a:r>
            <a:r>
              <a:rPr lang="ru-RU" sz="1400" dirty="0"/>
              <a:t>информацию для обработки запросов, включая классификатор работ, регламенты и законодательную </a:t>
            </a:r>
            <a:r>
              <a:rPr lang="ru-RU" sz="1400" dirty="0" smtClean="0"/>
              <a:t>базу.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Алгоритмы</a:t>
            </a:r>
            <a:r>
              <a:rPr lang="ru-RU" sz="1600" b="1" dirty="0"/>
              <a:t>: </a:t>
            </a:r>
            <a:r>
              <a:rPr lang="ru-RU" sz="1400" dirty="0" smtClean="0"/>
              <a:t>Определяют</a:t>
            </a:r>
            <a:r>
              <a:rPr lang="ru-RU" sz="1400" dirty="0"/>
              <a:t>, как система обрабатывает данные и принимает решения, включая распознавание речи и машинное </a:t>
            </a:r>
            <a:r>
              <a:rPr lang="ru-RU" sz="1400" dirty="0" smtClean="0"/>
              <a:t>обучение.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Система </a:t>
            </a:r>
            <a:r>
              <a:rPr lang="ru-RU" sz="1600" b="1" dirty="0"/>
              <a:t>сценариев и </a:t>
            </a:r>
            <a:r>
              <a:rPr lang="ru-RU" sz="1600" b="1" dirty="0" err="1"/>
              <a:t>подсценариев</a:t>
            </a:r>
            <a:r>
              <a:rPr lang="ru-RU" sz="1600" b="1" dirty="0"/>
              <a:t>: </a:t>
            </a:r>
            <a:r>
              <a:rPr lang="ru-RU" sz="1400" dirty="0" smtClean="0"/>
              <a:t>Выполняет заранее определенные </a:t>
            </a:r>
            <a:r>
              <a:rPr lang="ru-RU" sz="1400" dirty="0"/>
              <a:t>действия в ответ на запросы, обеспечивая точную </a:t>
            </a:r>
            <a:r>
              <a:rPr lang="ru-RU" sz="1400" dirty="0" smtClean="0"/>
              <a:t>обработку.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err="1" smtClean="0"/>
              <a:t>Биллинг</a:t>
            </a:r>
            <a:r>
              <a:rPr lang="ru-RU" sz="1600" b="1" dirty="0" smtClean="0"/>
              <a:t> </a:t>
            </a:r>
            <a:r>
              <a:rPr lang="ru-RU" sz="1600" b="1" dirty="0"/>
              <a:t>водоканала: </a:t>
            </a:r>
            <a:r>
              <a:rPr lang="ru-RU" sz="1400" dirty="0" smtClean="0"/>
              <a:t>Обрабатывает </a:t>
            </a:r>
            <a:r>
              <a:rPr lang="ru-RU" sz="1400" dirty="0"/>
              <a:t>финансовые операции и предоставляет информацию о платежах и </a:t>
            </a:r>
            <a:r>
              <a:rPr lang="ru-RU" sz="1400" dirty="0" smtClean="0"/>
              <a:t>задолженностях.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CRM </a:t>
            </a:r>
            <a:r>
              <a:rPr lang="ru-RU" sz="1600" b="1" dirty="0"/>
              <a:t>для водоканала: </a:t>
            </a:r>
            <a:r>
              <a:rPr lang="ru-RU" sz="1400" dirty="0" smtClean="0"/>
              <a:t>Управляет </a:t>
            </a:r>
            <a:r>
              <a:rPr lang="ru-RU" sz="1400" dirty="0"/>
              <a:t>взаимоотношениями с клиентами, отслеживая историю взаимодействий.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b="1" dirty="0" smtClean="0"/>
              <a:t>Виртуальная </a:t>
            </a:r>
            <a:r>
              <a:rPr lang="ru-RU" sz="1600" b="1" dirty="0"/>
              <a:t>АТС: </a:t>
            </a:r>
            <a:r>
              <a:rPr lang="ru-RU" sz="1400" dirty="0" smtClean="0"/>
              <a:t>Управляет </a:t>
            </a:r>
            <a:r>
              <a:rPr lang="ru-RU" sz="1400" dirty="0"/>
              <a:t>телефонными звонками и сообщениями, автоматически обрабатывая звонки и направляя их к специалистам</a:t>
            </a:r>
            <a:r>
              <a:rPr lang="ru-RU" sz="1400" dirty="0" smtClean="0"/>
              <a:t>.</a:t>
            </a: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679425" y="2347456"/>
            <a:ext cx="5507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С.Я.</a:t>
            </a:r>
            <a:endParaRPr lang="ru-RU" sz="16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4012139" y="2339996"/>
            <a:ext cx="5507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TTS</a:t>
            </a:r>
            <a:endParaRPr lang="ru-RU" sz="1600" dirty="0"/>
          </a:p>
        </p:txBody>
      </p:sp>
      <p:sp>
        <p:nvSpPr>
          <p:cNvPr id="21" name="Прямоугольник 20"/>
          <p:cNvSpPr/>
          <p:nvPr/>
        </p:nvSpPr>
        <p:spPr>
          <a:xfrm>
            <a:off x="4012138" y="2927606"/>
            <a:ext cx="6817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ВАТС</a:t>
            </a:r>
            <a:endParaRPr lang="ru-RU" sz="1600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1267878" y="2963905"/>
            <a:ext cx="69448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ВАТС</a:t>
            </a:r>
            <a:endParaRPr lang="ru-RU" sz="1600" dirty="0"/>
          </a:p>
        </p:txBody>
      </p:sp>
      <p:sp>
        <p:nvSpPr>
          <p:cNvPr id="23" name="Прямоугольник 22"/>
          <p:cNvSpPr/>
          <p:nvPr/>
        </p:nvSpPr>
        <p:spPr>
          <a:xfrm>
            <a:off x="1325217" y="2331051"/>
            <a:ext cx="5507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ASR</a:t>
            </a:r>
            <a:endParaRPr lang="ru-RU" sz="1600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1100455" y="3523595"/>
            <a:ext cx="112395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dirty="0" smtClean="0"/>
              <a:t>БАЗА</a:t>
            </a:r>
          </a:p>
          <a:p>
            <a:pPr algn="ctr"/>
            <a:r>
              <a:rPr lang="ru-RU" sz="1100" dirty="0" smtClean="0"/>
              <a:t>ЗНАНИЙ</a:t>
            </a:r>
            <a:endParaRPr lang="ru-RU" sz="11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1122744" y="4547776"/>
            <a:ext cx="11509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БИЛЛИНГ</a:t>
            </a:r>
            <a:endParaRPr lang="ru-RU" sz="1600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3790257" y="4557842"/>
            <a:ext cx="136984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/>
              <a:t>АЛГОРИТМЫ</a:t>
            </a:r>
            <a:endParaRPr lang="ru-RU" sz="1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2657942" y="5395667"/>
            <a:ext cx="5507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ASR</a:t>
            </a:r>
            <a:endParaRPr lang="ru-RU" sz="1600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4513339" y="3578924"/>
            <a:ext cx="64676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/>
              <a:t>CRM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994603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A4FA30-AC7B-4210-6EF5-B031B9966DDD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6101C-1487-83CF-3511-616E1C5B8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BA28A6-CE58-C330-CB74-7AEFA0575202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ЭФФЕКТИВНОСТЬ ИСПОЛЬЗОВАНИЯ РОБОТА ДИСПЕТЧЕРА НА БАЗЕ ОТРАСЛЕВОГО «ИИ»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288C3A-65C6-3CA7-BC82-C38C39535F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410" y="1934832"/>
            <a:ext cx="9155430" cy="42316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148F87-D412-4891-9665-06FF33A25986}"/>
              </a:ext>
            </a:extLst>
          </p:cNvPr>
          <p:cNvSpPr txBox="1"/>
          <p:nvPr/>
        </p:nvSpPr>
        <p:spPr>
          <a:xfrm>
            <a:off x="589838" y="1536110"/>
            <a:ext cx="11674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effectLst/>
                <a:ea typeface="HONOR Sans Design Demibold DISP" panose="02000600000000000000" pitchFamily="2" charset="-122"/>
              </a:rPr>
              <a:t>Данные полученные при использовании Робота диспетчера в контакт-центре </a:t>
            </a:r>
            <a:r>
              <a:rPr lang="ru-RU" sz="2000" b="1" dirty="0" smtClean="0">
                <a:effectLst/>
                <a:ea typeface="HONOR Sans Design Demibold DISP" panose="02000600000000000000" pitchFamily="2" charset="-122"/>
              </a:rPr>
              <a:t>водоканала</a:t>
            </a:r>
            <a:endParaRPr lang="ru-RU" sz="2000" b="1" dirty="0">
              <a:ea typeface="HONOR Sans Design Demibold DISP" panose="02000600000000000000" pitchFamily="2" charset="-122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79820" y="5455920"/>
            <a:ext cx="491490" cy="2676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192168" y="5405063"/>
            <a:ext cx="4667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ea typeface="HONOR Sans Design Demibold DISP" panose="02000600000000000000" pitchFamily="2" charset="-122"/>
              </a:rPr>
              <a:t>КЦ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1589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EA4FA30-AC7B-4210-6EF5-B031B9966DDD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4B6101C-1487-83CF-3511-616E1C5B8B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5BA28A6-CE58-C330-CB74-7AEFA0575202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ЭФФЕКТИВНОСТЬ ИСПОЛЬЗОВАНИЯ РОБОТА ДИСПЕТЧЕРА НА БАЗЕ ОТРАСЛЕВОГО «ИИ»</a:t>
            </a:r>
            <a:endParaRPr lang="ru-RU" b="1" dirty="0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D288C3A-65C6-3CA7-BC82-C38C39535F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148F87-D412-4891-9665-06FF33A25986}"/>
              </a:ext>
            </a:extLst>
          </p:cNvPr>
          <p:cNvSpPr txBox="1"/>
          <p:nvPr/>
        </p:nvSpPr>
        <p:spPr>
          <a:xfrm>
            <a:off x="701040" y="1466977"/>
            <a:ext cx="5045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/>
                <a:ea typeface="HONOR Sans Design Demibold DISP" panose="02000600000000000000" pitchFamily="2" charset="-122"/>
              </a:rPr>
              <a:t>Данные полученные при использовании Робота </a:t>
            </a:r>
            <a:endParaRPr lang="ru-RU" b="1" dirty="0" smtClean="0">
              <a:effectLst/>
              <a:ea typeface="HONOR Sans Design Demibold DISP" panose="02000600000000000000" pitchFamily="2" charset="-122"/>
            </a:endParaRPr>
          </a:p>
          <a:p>
            <a:pPr algn="ctr"/>
            <a:r>
              <a:rPr lang="ru-RU" b="1" dirty="0" smtClean="0">
                <a:effectLst/>
                <a:ea typeface="HONOR Sans Design Demibold DISP" panose="02000600000000000000" pitchFamily="2" charset="-122"/>
              </a:rPr>
              <a:t>диспетчера </a:t>
            </a:r>
            <a:r>
              <a:rPr lang="ru-RU" b="1" dirty="0" smtClean="0">
                <a:effectLst/>
                <a:ea typeface="HONOR Sans Design Demibold DISP" panose="02000600000000000000" pitchFamily="2" charset="-122"/>
              </a:rPr>
              <a:t>в контакт-центре </a:t>
            </a:r>
            <a:r>
              <a:rPr lang="ru-RU" b="1" dirty="0" smtClean="0">
                <a:effectLst/>
                <a:ea typeface="HONOR Sans Design Demibold DISP" panose="02000600000000000000" pitchFamily="2" charset="-122"/>
              </a:rPr>
              <a:t>водоканала</a:t>
            </a:r>
            <a:endParaRPr lang="ru-RU" b="1" dirty="0">
              <a:ea typeface="HONOR Sans Design Demibold DISP" panose="02000600000000000000" pitchFamily="2" charset="-122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209177"/>
              </p:ext>
            </p:extLst>
          </p:nvPr>
        </p:nvGraphicFramePr>
        <p:xfrm>
          <a:off x="6437502" y="1613639"/>
          <a:ext cx="5167332" cy="44324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47702">
                  <a:extLst>
                    <a:ext uri="{9D8B030D-6E8A-4147-A177-3AD203B41FA5}">
                      <a16:colId xmlns:a16="http://schemas.microsoft.com/office/drawing/2014/main" val="318431792"/>
                    </a:ext>
                  </a:extLst>
                </a:gridCol>
                <a:gridCol w="798954">
                  <a:extLst>
                    <a:ext uri="{9D8B030D-6E8A-4147-A177-3AD203B41FA5}">
                      <a16:colId xmlns:a16="http://schemas.microsoft.com/office/drawing/2014/main" val="4056984607"/>
                    </a:ext>
                  </a:extLst>
                </a:gridCol>
                <a:gridCol w="820676">
                  <a:extLst>
                    <a:ext uri="{9D8B030D-6E8A-4147-A177-3AD203B41FA5}">
                      <a16:colId xmlns:a16="http://schemas.microsoft.com/office/drawing/2014/main" val="2846377098"/>
                    </a:ext>
                  </a:extLst>
                </a:gridCol>
              </a:tblGrid>
              <a:tr h="332681">
                <a:tc>
                  <a:txBody>
                    <a:bodyPr/>
                    <a:lstStyle/>
                    <a:p>
                      <a:pPr marL="6286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Наименование запроса абонента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794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02.04-29.04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67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01.08-31.08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714849162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Задолженность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323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575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1017588590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Детализация начислений и оплат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281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1111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1968299824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Смена собственника 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89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100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571974227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Адрес доставки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713500430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Банковская рассылка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1660884019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Отказ от бумажной квитанции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14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52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263391198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Недоставка квитанций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30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611598651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Качество </a:t>
                      </a:r>
                      <a:r>
                        <a:rPr lang="ru-RU" sz="1100" dirty="0" smtClean="0">
                          <a:effectLst/>
                        </a:rPr>
                        <a:t>ВОДЫ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26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39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167675257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Поверка</a:t>
                      </a:r>
                      <a:r>
                        <a:rPr lang="ru-RU" sz="1100" baseline="0" dirty="0" smtClean="0">
                          <a:effectLst/>
                        </a:rPr>
                        <a:t> ПУ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54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72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930211745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Судебные документы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3082604668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Справка о задолженности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87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129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107188481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Компенсации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70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466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3201350421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Платная доставка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10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31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3365113905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Адрес офиса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32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50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699310194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Получить квитанцию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125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195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04062454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Обратный вызов по </a:t>
                      </a:r>
                      <a:r>
                        <a:rPr lang="ru-RU" sz="1100" dirty="0" err="1">
                          <a:effectLst/>
                        </a:rPr>
                        <a:t>автообзвону</a:t>
                      </a:r>
                      <a:r>
                        <a:rPr lang="ru-RU" sz="1100" dirty="0">
                          <a:effectLst/>
                        </a:rPr>
                        <a:t> 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731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947423017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Рассрочка задолженности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20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710628514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Узнать ЛС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180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222778285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Нет компенсации в квитанции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11430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 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613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3150690413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</a:rPr>
                        <a:t> Перевод на оператора 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604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1506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77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2558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1466799292"/>
                  </a:ext>
                </a:extLst>
              </a:tr>
              <a:tr h="17131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 </a:t>
                      </a:r>
                      <a:r>
                        <a:rPr lang="ru-RU" sz="1100" dirty="0" smtClean="0">
                          <a:effectLst/>
                        </a:rPr>
                        <a:t>Прием</a:t>
                      </a:r>
                      <a:r>
                        <a:rPr lang="ru-RU" sz="1100" baseline="0" dirty="0" smtClean="0">
                          <a:effectLst/>
                        </a:rPr>
                        <a:t> показаний по приборам учета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2212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2734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1985137706"/>
                  </a:ext>
                </a:extLst>
              </a:tr>
              <a:tr h="16886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ИТОГО входящих звонков, шт.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 anchor="b"/>
                </a:tc>
                <a:tc>
                  <a:txBody>
                    <a:bodyPr/>
                    <a:lstStyle/>
                    <a:p>
                      <a:pPr marL="6540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</a:rPr>
                        <a:t>4887 </a:t>
                      </a:r>
                      <a:endParaRPr lang="ru-RU" sz="80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tc>
                  <a:txBody>
                    <a:bodyPr/>
                    <a:lstStyle/>
                    <a:p>
                      <a:pPr marL="6413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</a:rPr>
                        <a:t>8988 </a:t>
                      </a:r>
                      <a:endParaRPr lang="ru-RU" sz="8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387" marR="51624" marT="13467" marB="0"/>
                </a:tc>
                <a:extLst>
                  <a:ext uri="{0D108BD9-81ED-4DB2-BD59-A6C34878D82A}">
                    <a16:rowId xmlns:a16="http://schemas.microsoft.com/office/drawing/2014/main" val="347475187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0148F87-D412-4891-9665-06FF33A25986}"/>
              </a:ext>
            </a:extLst>
          </p:cNvPr>
          <p:cNvSpPr txBox="1"/>
          <p:nvPr/>
        </p:nvSpPr>
        <p:spPr>
          <a:xfrm>
            <a:off x="990600" y="2527633"/>
            <a:ext cx="465582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ea typeface="HONOR Sans Design Demibold DISP" panose="02000600000000000000" pitchFamily="2" charset="-122"/>
              </a:rPr>
              <a:t>На 6 месяц Робот самостоятельно обработал 55,6% всех запросов.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 smtClean="0">
              <a:ea typeface="HONOR Sans Design Demibold DISP" panose="02000600000000000000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ea typeface="HONOR Sans Design Demibold DISP" panose="02000600000000000000" pitchFamily="2" charset="-122"/>
              </a:rPr>
              <a:t>Оптимизация затрат в год составляет 2,5 млн. руб.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dirty="0">
              <a:effectLst/>
              <a:ea typeface="HONOR Sans Design Demibold DISP" panose="02000600000000000000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ea typeface="HONOR Sans Design Demibold DISP" panose="02000600000000000000" pitchFamily="2" charset="-122"/>
              </a:rPr>
              <a:t>Динамика роста самостоятельной обработки запросов от населения – прогноз к 9 месяцу составит более 75%. </a:t>
            </a:r>
            <a:endParaRPr lang="ru-RU" dirty="0" smtClean="0">
              <a:ea typeface="HONOR Sans Design Demibold DISP" panose="02000600000000000000" pitchFamily="2" charset="-122"/>
            </a:endParaRPr>
          </a:p>
          <a:p>
            <a:endParaRPr lang="ru-RU" dirty="0" smtClean="0">
              <a:ea typeface="HONOR Sans Design Demibold DISP" panose="02000600000000000000" pitchFamily="2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dirty="0" smtClean="0">
                <a:ea typeface="HONOR Sans Design Demibold DISP" panose="02000600000000000000" pitchFamily="2" charset="-122"/>
              </a:rPr>
              <a:t>Увеличение оптимизации </a:t>
            </a:r>
            <a:endParaRPr lang="ru-RU" dirty="0" smtClean="0">
              <a:effectLst/>
              <a:ea typeface="HONOR Sans Design Demibold DISP" panose="020006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5079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BC4B6C-2895-36EB-5479-A8FF3E70BF13}"/>
              </a:ext>
            </a:extLst>
          </p:cNvPr>
          <p:cNvSpPr/>
          <p:nvPr/>
        </p:nvSpPr>
        <p:spPr>
          <a:xfrm>
            <a:off x="0" y="-28397"/>
            <a:ext cx="12192000" cy="1002962"/>
          </a:xfrm>
          <a:prstGeom prst="rect">
            <a:avLst/>
          </a:prstGeom>
          <a:solidFill>
            <a:srgbClr val="03256C"/>
          </a:solidFill>
          <a:ln>
            <a:solidFill>
              <a:srgbClr val="03256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D95384-3F69-C150-A251-519F81F14CF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25"/>
          <a:stretch/>
        </p:blipFill>
        <p:spPr>
          <a:xfrm>
            <a:off x="-1" y="6215270"/>
            <a:ext cx="12188657" cy="642730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4C0E241-686D-A36D-8551-51CACC68C667}"/>
              </a:ext>
            </a:extLst>
          </p:cNvPr>
          <p:cNvSpPr/>
          <p:nvPr/>
        </p:nvSpPr>
        <p:spPr>
          <a:xfrm>
            <a:off x="0" y="933258"/>
            <a:ext cx="12192000" cy="511230"/>
          </a:xfrm>
          <a:prstGeom prst="rect">
            <a:avLst/>
          </a:prstGeom>
          <a:solidFill>
            <a:srgbClr val="F60000"/>
          </a:solidFill>
          <a:ln>
            <a:solidFill>
              <a:srgbClr val="F6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24384CD-AD3C-E1FD-5E62-78BDE22440D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207"/>
            <a:ext cx="2650435" cy="95202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430F59-C14A-483F-8EEF-7D215F2ED327}"/>
              </a:ext>
            </a:extLst>
          </p:cNvPr>
          <p:cNvSpPr txBox="1"/>
          <p:nvPr/>
        </p:nvSpPr>
        <p:spPr>
          <a:xfrm>
            <a:off x="3527348" y="3418389"/>
            <a:ext cx="44077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HONOR Sans" panose="00000200000000000000" pitchFamily="2" charset="-122"/>
                <a:ea typeface="HONOR Sans" panose="00000200000000000000" pitchFamily="2" charset="-122"/>
                <a:cs typeface="HONOR Sans" panose="00000200000000000000" pitchFamily="2" charset="-122"/>
              </a:rPr>
              <a:t>Член Ассоциации НОТИМ</a:t>
            </a:r>
          </a:p>
          <a:p>
            <a:r>
              <a:rPr lang="ru-RU" sz="1400" dirty="0" smtClean="0">
                <a:latin typeface="HONOR Sans" panose="00000200000000000000" pitchFamily="2" charset="-122"/>
                <a:ea typeface="HONOR Sans" panose="00000200000000000000" pitchFamily="2" charset="-122"/>
                <a:cs typeface="HONOR Sans" panose="00000200000000000000" pitchFamily="2" charset="-122"/>
              </a:rPr>
              <a:t>Эксперт </a:t>
            </a:r>
            <a:r>
              <a:rPr lang="ru-RU" sz="1400" dirty="0">
                <a:latin typeface="HONOR Sans" panose="00000200000000000000" pitchFamily="2" charset="-122"/>
                <a:ea typeface="HONOR Sans" panose="00000200000000000000" pitchFamily="2" charset="-122"/>
                <a:cs typeface="HONOR Sans" panose="00000200000000000000" pitchFamily="2" charset="-122"/>
              </a:rPr>
              <a:t>Комиссии цифровизации строительной отрасли и ЖКХ Общественного совета при </a:t>
            </a:r>
            <a:r>
              <a:rPr lang="ru-RU" sz="1400" dirty="0" smtClean="0">
                <a:latin typeface="HONOR Sans" panose="00000200000000000000" pitchFamily="2" charset="-122"/>
                <a:ea typeface="HONOR Sans" panose="00000200000000000000" pitchFamily="2" charset="-122"/>
                <a:cs typeface="HONOR Sans" panose="00000200000000000000" pitchFamily="2" charset="-122"/>
              </a:rPr>
              <a:t>Минстрое России</a:t>
            </a:r>
          </a:p>
          <a:p>
            <a:r>
              <a:rPr lang="ru-RU" sz="1400" dirty="0" smtClean="0">
                <a:latin typeface="HONOR Sans" panose="00000200000000000000" pitchFamily="2" charset="-122"/>
                <a:ea typeface="HONOR Sans" panose="00000200000000000000" pitchFamily="2" charset="-122"/>
                <a:cs typeface="HONOR Sans" panose="00000200000000000000" pitchFamily="2" charset="-122"/>
              </a:rPr>
              <a:t>Советник министра ЖКХ </a:t>
            </a:r>
          </a:p>
          <a:p>
            <a:r>
              <a:rPr lang="ru-RU" sz="1400" dirty="0" smtClean="0">
                <a:latin typeface="HONOR Sans" panose="00000200000000000000" pitchFamily="2" charset="-122"/>
                <a:ea typeface="HONOR Sans" panose="00000200000000000000" pitchFamily="2" charset="-122"/>
                <a:cs typeface="HONOR Sans" panose="00000200000000000000" pitchFamily="2" charset="-122"/>
              </a:rPr>
              <a:t>Республики Башкортостан</a:t>
            </a:r>
            <a:endParaRPr lang="ru-RU" sz="1400" dirty="0">
              <a:latin typeface="HONOR Sans" panose="00000200000000000000" pitchFamily="2" charset="-122"/>
              <a:ea typeface="HONOR Sans" panose="00000200000000000000" pitchFamily="2" charset="-122"/>
              <a:cs typeface="HONOR Sans" panose="00000200000000000000" pitchFamily="2" charset="-122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48F87-D412-4891-9665-06FF33A25986}"/>
              </a:ext>
            </a:extLst>
          </p:cNvPr>
          <p:cNvSpPr txBox="1"/>
          <p:nvPr/>
        </p:nvSpPr>
        <p:spPr>
          <a:xfrm>
            <a:off x="3527348" y="2570129"/>
            <a:ext cx="38621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effectLst/>
                <a:latin typeface="HONOR Sans Design Demibold DISP" panose="02000600000000000000" pitchFamily="2" charset="-122"/>
                <a:ea typeface="HONOR Sans Design Demibold DISP" panose="02000600000000000000" pitchFamily="2" charset="-122"/>
              </a:rPr>
              <a:t>Юлиан Хаернасович </a:t>
            </a:r>
          </a:p>
          <a:p>
            <a:r>
              <a:rPr lang="ru-RU" sz="2000" dirty="0" smtClean="0">
                <a:effectLst/>
                <a:latin typeface="HONOR Sans Design Demibold DISP" panose="02000600000000000000" pitchFamily="2" charset="-122"/>
                <a:ea typeface="HONOR Sans Design Demibold DISP" panose="02000600000000000000" pitchFamily="2" charset="-122"/>
              </a:rPr>
              <a:t>Хакимов</a:t>
            </a:r>
            <a:endParaRPr lang="ru-RU" sz="2000" dirty="0">
              <a:latin typeface="HONOR Sans Design Demibold DISP" panose="02000600000000000000" pitchFamily="2" charset="-122"/>
              <a:ea typeface="HONOR Sans Design Demibold DISP" panose="02000600000000000000" pitchFamily="2" charset="-12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A7C547-3052-429F-BAE9-306259B3E256}"/>
              </a:ext>
            </a:extLst>
          </p:cNvPr>
          <p:cNvSpPr txBox="1"/>
          <p:nvPr/>
        </p:nvSpPr>
        <p:spPr>
          <a:xfrm>
            <a:off x="3527348" y="4882381"/>
            <a:ext cx="28639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effectLst/>
                <a:latin typeface="HONOR Sans CN" panose="02000500000000000000" pitchFamily="2" charset="-122"/>
                <a:ea typeface="HONOR Sans CN" panose="02000500000000000000" pitchFamily="2" charset="-122"/>
              </a:rPr>
              <a:t>+ 7 </a:t>
            </a:r>
            <a:r>
              <a:rPr lang="ru-RU" sz="1400" dirty="0" smtClean="0">
                <a:effectLst/>
                <a:latin typeface="HONOR Sans CN" panose="02000500000000000000" pitchFamily="2" charset="-122"/>
                <a:ea typeface="HONOR Sans CN" panose="02000500000000000000" pitchFamily="2" charset="-122"/>
              </a:rPr>
              <a:t>964 961 88 88</a:t>
            </a:r>
            <a:endParaRPr lang="ru-RU" sz="1400" dirty="0">
              <a:latin typeface="HONOR Sans CN" panose="02000500000000000000" pitchFamily="2" charset="-122"/>
              <a:ea typeface="HONOR Sans CN" panose="02000500000000000000" pitchFamily="2" charset="-122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835" y="2523307"/>
            <a:ext cx="2609264" cy="265513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171" y="1721729"/>
            <a:ext cx="3339789" cy="417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599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1552</TotalTime>
  <Words>938</Words>
  <Application>Microsoft Office PowerPoint</Application>
  <PresentationFormat>Широкоэкранный</PresentationFormat>
  <Paragraphs>199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6" baseType="lpstr">
      <vt:lpstr>HONOR Sans</vt:lpstr>
      <vt:lpstr>HONOR Sans CN</vt:lpstr>
      <vt:lpstr>HONOR Sans Design Demibold DISP</vt:lpstr>
      <vt:lpstr>HONOR Sans Design Light</vt:lpstr>
      <vt:lpstr>HONOR Sans Design Medium</vt:lpstr>
      <vt:lpstr>Arial</vt:lpstr>
      <vt:lpstr>Calibri</vt:lpstr>
      <vt:lpstr>Calibri Light</vt:lpstr>
      <vt:lpstr>Cambria</vt:lpstr>
      <vt:lpstr>SB Sans Display</vt:lpstr>
      <vt:lpstr>SB Sans Text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Eliz</dc:creator>
  <cp:lastModifiedBy>User</cp:lastModifiedBy>
  <cp:revision>32</cp:revision>
  <dcterms:created xsi:type="dcterms:W3CDTF">2022-09-27T11:43:07Z</dcterms:created>
  <dcterms:modified xsi:type="dcterms:W3CDTF">2025-11-10T07:32:43Z</dcterms:modified>
</cp:coreProperties>
</file>