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3">
  <p:sldMasterIdLst>
    <p:sldMasterId id="2147483720" r:id="rId1"/>
  </p:sldMasterIdLst>
  <p:notesMasterIdLst>
    <p:notesMasterId r:id="rId11"/>
  </p:notesMasterIdLst>
  <p:sldIdLst>
    <p:sldId id="998" r:id="rId2"/>
    <p:sldId id="999" r:id="rId3"/>
    <p:sldId id="1000" r:id="rId4"/>
    <p:sldId id="1003" r:id="rId5"/>
    <p:sldId id="1004" r:id="rId6"/>
    <p:sldId id="1001" r:id="rId7"/>
    <p:sldId id="1005" r:id="rId8"/>
    <p:sldId id="1006" r:id="rId9"/>
    <p:sldId id="1007" r:id="rId10"/>
  </p:sldIdLst>
  <p:sldSz cx="18288000" cy="10287000"/>
  <p:notesSz cx="6858000" cy="9144000"/>
  <p:embeddedFontLst>
    <p:embeddedFont>
      <p:font typeface="Montserrat" panose="00000500000000000000" pitchFamily="2" charset="-52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1232" userDrawn="1">
          <p15:clr>
            <a:srgbClr val="A4A3A4"/>
          </p15:clr>
        </p15:guide>
        <p15:guide id="3" pos="3408" userDrawn="1">
          <p15:clr>
            <a:srgbClr val="A4A3A4"/>
          </p15:clr>
        </p15:guide>
        <p15:guide id="5" pos="288" userDrawn="1">
          <p15:clr>
            <a:srgbClr val="A4A3A4"/>
          </p15:clr>
        </p15:guide>
        <p15:guide id="6" orient="horz" pos="1512" userDrawn="1">
          <p15:clr>
            <a:srgbClr val="A4A3A4"/>
          </p15:clr>
        </p15:guide>
        <p15:guide id="9" orient="horz" pos="53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Фетисова Татьяна Игоревна" initials="ФТИ" lastIdx="1" clrIdx="0">
    <p:extLst>
      <p:ext uri="{19B8F6BF-5375-455C-9EA6-DF929625EA0E}">
        <p15:presenceInfo xmlns:p15="http://schemas.microsoft.com/office/powerpoint/2012/main" userId="S-1-5-21-3865956166-613151066-1783144833-8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6FA9"/>
    <a:srgbClr val="FF6224"/>
    <a:srgbClr val="0088D6"/>
    <a:srgbClr val="2B3888"/>
    <a:srgbClr val="4399AC"/>
    <a:srgbClr val="7941DF"/>
    <a:srgbClr val="FF6100"/>
    <a:srgbClr val="6F9B2E"/>
    <a:srgbClr val="97C427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80702" autoAdjust="0"/>
  </p:normalViewPr>
  <p:slideViewPr>
    <p:cSldViewPr>
      <p:cViewPr varScale="1">
        <p:scale>
          <a:sx n="49" d="100"/>
          <a:sy n="49" d="100"/>
        </p:scale>
        <p:origin x="726" y="66"/>
      </p:cViewPr>
      <p:guideLst>
        <p:guide pos="11232"/>
        <p:guide pos="3408"/>
        <p:guide pos="288"/>
        <p:guide orient="horz" pos="1512"/>
        <p:guide orient="horz" pos="5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tz-dom.ru\DEM\DEMProfiles02\ss.sohranov\Downloads\&#1076;&#1080;&#1072;&#1075;&#1088;&#1072;&#1084;&#1084;&#1099;1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400" b="0" i="0" u="none" strike="noStrike" kern="1200" spc="0" baseline="0">
                <a:solidFill>
                  <a:srgbClr val="2B3888"/>
                </a:solidFill>
                <a:latin typeface="Montserrat" panose="00000500000000000000" pitchFamily="2" charset="-52"/>
                <a:ea typeface="+mn-ea"/>
                <a:cs typeface="Segoe UI" panose="020B0502040204020203" pitchFamily="34" charset="0"/>
              </a:defRPr>
            </a:pPr>
            <a:r>
              <a:rPr lang="ru-RU" sz="2400" kern="1200">
                <a:solidFill>
                  <a:srgbClr val="2B3888"/>
                </a:solidFill>
                <a:latin typeface="Montserrat" panose="00000500000000000000" pitchFamily="2" charset="-52"/>
                <a:ea typeface="+mn-ea"/>
                <a:cs typeface="Segoe UI" panose="020B0502040204020203" pitchFamily="34" charset="0"/>
              </a:rPr>
              <a:t>Дефицит штатной численности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400" b="0" i="0" u="none" strike="noStrike" kern="1200" spc="0" baseline="0">
              <a:solidFill>
                <a:srgbClr val="2B3888"/>
              </a:solidFill>
              <a:latin typeface="Montserrat" panose="00000500000000000000" pitchFamily="2" charset="-52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3451593550806152E-2"/>
          <c:y val="9.7548969357716286E-2"/>
          <c:w val="0.71747364079490061"/>
          <c:h val="0.659323618674262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Лист1!$F$3</c:f>
              <c:strCache>
                <c:ptCount val="1"/>
                <c:pt idx="0">
                  <c:v>штатная численность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Лист1!$E$4:$E$8</c:f>
              <c:strCache>
                <c:ptCount val="5"/>
                <c:pt idx="0">
                  <c:v>всего</c:v>
                </c:pt>
                <c:pt idx="1">
                  <c:v>Управление жилищным фондом (УК)</c:v>
                </c:pt>
                <c:pt idx="2">
                  <c:v>Теплоснабжение и ГВС</c:v>
                </c:pt>
                <c:pt idx="3">
                  <c:v>Водоснабжение и водоотведение</c:v>
                </c:pt>
                <c:pt idx="4">
                  <c:v>Благоустройство</c:v>
                </c:pt>
              </c:strCache>
            </c:strRef>
          </c:cat>
          <c:val>
            <c:numRef>
              <c:f>Лист1!$F$4:$F$8</c:f>
              <c:numCache>
                <c:formatCode>#,##0</c:formatCode>
                <c:ptCount val="5"/>
                <c:pt idx="0">
                  <c:v>979.20399999999995</c:v>
                </c:pt>
                <c:pt idx="1">
                  <c:v>235.714</c:v>
                </c:pt>
                <c:pt idx="2">
                  <c:v>407.76600000000002</c:v>
                </c:pt>
                <c:pt idx="3">
                  <c:v>432.19499999999999</c:v>
                </c:pt>
                <c:pt idx="4">
                  <c:v>214.83199999999999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E-47D8-B3EE-B275E048C6A1}"/>
            </c:ext>
          </c:extLst>
        </c:ser>
        <c:ser>
          <c:idx val="1"/>
          <c:order val="1"/>
          <c:tx>
            <c:strRef>
              <c:f>Лист1!$G$3</c:f>
              <c:strCache>
                <c:ptCount val="1"/>
                <c:pt idx="0">
                  <c:v>фактическая численность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Лист1!$E$4:$E$8</c:f>
              <c:strCache>
                <c:ptCount val="5"/>
                <c:pt idx="0">
                  <c:v>всего</c:v>
                </c:pt>
                <c:pt idx="1">
                  <c:v>Управление жилищным фондом (УК)</c:v>
                </c:pt>
                <c:pt idx="2">
                  <c:v>Теплоснабжение и ГВС</c:v>
                </c:pt>
                <c:pt idx="3">
                  <c:v>Водоснабжение и водоотведение</c:v>
                </c:pt>
                <c:pt idx="4">
                  <c:v>Благоустройство</c:v>
                </c:pt>
              </c:strCache>
            </c:strRef>
          </c:cat>
          <c:val>
            <c:numRef>
              <c:f>Лист1!$G$4:$G$8</c:f>
              <c:numCache>
                <c:formatCode>#,##0</c:formatCode>
                <c:ptCount val="5"/>
                <c:pt idx="0">
                  <c:v>771.31200000000001</c:v>
                </c:pt>
                <c:pt idx="1">
                  <c:v>181.363</c:v>
                </c:pt>
                <c:pt idx="2">
                  <c:v>326.00900000000001</c:v>
                </c:pt>
                <c:pt idx="3">
                  <c:v>352.12700000000001</c:v>
                </c:pt>
                <c:pt idx="4">
                  <c:v>157.29599999999999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4E-47D8-B3EE-B275E048C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3386016"/>
        <c:axId val="1336787792"/>
      </c:barChart>
      <c:catAx>
        <c:axId val="94338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36787792"/>
        <c:crosses val="autoZero"/>
        <c:auto val="1"/>
        <c:lblAlgn val="ctr"/>
        <c:lblOffset val="100"/>
        <c:noMultiLvlLbl val="0"/>
      </c:catAx>
      <c:valAx>
        <c:axId val="133678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338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Уровень профессиональной подготовки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Лист3!$D$1</c:f>
              <c:strCache>
                <c:ptCount val="1"/>
                <c:pt idx="0">
                  <c:v>сотрудники с высшим образованием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A6609DA-3E0F-457B-ABA7-AE13ACBEDA96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0848-4D71-9F36-81F3406D75C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EEDD4A5-7C0A-4C3B-B00E-5C12ECDB435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0848-4D71-9F36-81F3406D75C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15B2BA1-9D47-412B-801E-44310E76BEE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848-4D71-9F36-81F3406D75C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311D636-10E0-45D6-A53B-50050D792E9F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848-4D71-9F36-81F3406D7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Лист3!$C$2:$C$5</c:f>
              <c:strCache>
                <c:ptCount val="4"/>
                <c:pt idx="0">
                  <c:v>Управление МКД</c:v>
                </c:pt>
                <c:pt idx="1">
                  <c:v>Водоснабжение/водоотведение</c:v>
                </c:pt>
                <c:pt idx="2">
                  <c:v>Теплоснабжение и ГВС</c:v>
                </c:pt>
                <c:pt idx="3">
                  <c:v>Благоустройство</c:v>
                </c:pt>
              </c:strCache>
            </c:strRef>
          </c:cat>
          <c:val>
            <c:numRef>
              <c:f>Лист3!$D$2:$D$5</c:f>
              <c:numCache>
                <c:formatCode>#,##0</c:formatCode>
                <c:ptCount val="4"/>
                <c:pt idx="0">
                  <c:v>36592</c:v>
                </c:pt>
                <c:pt idx="1">
                  <c:v>69488</c:v>
                </c:pt>
                <c:pt idx="2">
                  <c:v>80979</c:v>
                </c:pt>
                <c:pt idx="3">
                  <c:v>24964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Лист3!$H$2:$H$5</c15:f>
                <c15:dlblRangeCache>
                  <c:ptCount val="4"/>
                  <c:pt idx="0">
                    <c:v>20%</c:v>
                  </c:pt>
                  <c:pt idx="1">
                    <c:v>21%</c:v>
                  </c:pt>
                  <c:pt idx="2">
                    <c:v>23%</c:v>
                  </c:pt>
                  <c:pt idx="3">
                    <c:v>16%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0848-4D71-9F36-81F3406D75CF}"/>
            </c:ext>
          </c:extLst>
        </c:ser>
        <c:ser>
          <c:idx val="1"/>
          <c:order val="1"/>
          <c:tx>
            <c:strRef>
              <c:f>Лист3!$E$1</c:f>
              <c:strCache>
                <c:ptCount val="1"/>
                <c:pt idx="0">
                  <c:v>сотрудники со средним образованием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C31246D-1911-40B7-8B96-040664C73364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0848-4D71-9F36-81F3406D75C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0A78430-6D67-4263-A5F1-A71DDCC19D97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848-4D71-9F36-81F3406D75C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128A1EF-2810-4D89-9533-A9CF870C2342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848-4D71-9F36-81F3406D75C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D07A98A-5801-42C7-921F-C59DF62F7FB7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0848-4D71-9F36-81F3406D7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Лист3!$C$2:$C$5</c:f>
              <c:strCache>
                <c:ptCount val="4"/>
                <c:pt idx="0">
                  <c:v>Управление МКД</c:v>
                </c:pt>
                <c:pt idx="1">
                  <c:v>Водоснабжение/водоотведение</c:v>
                </c:pt>
                <c:pt idx="2">
                  <c:v>Теплоснабжение и ГВС</c:v>
                </c:pt>
                <c:pt idx="3">
                  <c:v>Благоустройство</c:v>
                </c:pt>
              </c:strCache>
            </c:strRef>
          </c:cat>
          <c:val>
            <c:numRef>
              <c:f>Лист3!$E$2:$E$5</c:f>
              <c:numCache>
                <c:formatCode>#,##0</c:formatCode>
                <c:ptCount val="4"/>
                <c:pt idx="0">
                  <c:v>48866</c:v>
                </c:pt>
                <c:pt idx="1">
                  <c:v>96180</c:v>
                </c:pt>
                <c:pt idx="2">
                  <c:v>108060</c:v>
                </c:pt>
                <c:pt idx="3">
                  <c:v>39014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Лист3!$I$2:$I$5</c15:f>
                <c15:dlblRangeCache>
                  <c:ptCount val="4"/>
                  <c:pt idx="0">
                    <c:v>27%</c:v>
                  </c:pt>
                  <c:pt idx="1">
                    <c:v>30%</c:v>
                  </c:pt>
                  <c:pt idx="2">
                    <c:v>31%</c:v>
                  </c:pt>
                  <c:pt idx="3">
                    <c:v>25%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0848-4D71-9F36-81F3406D75CF}"/>
            </c:ext>
          </c:extLst>
        </c:ser>
        <c:ser>
          <c:idx val="2"/>
          <c:order val="2"/>
          <c:tx>
            <c:strRef>
              <c:f>Лист3!$F$1</c:f>
              <c:strCache>
                <c:ptCount val="1"/>
                <c:pt idx="0">
                  <c:v>без профильного образования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17E6068-BE0B-4808-B385-2C00D6690294}" type="CELLRANGE">
                      <a:rPr lang="en-US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0848-4D71-9F36-81F3406D75C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015C9EE-58F5-478A-882A-4EFB6DD2B215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848-4D71-9F36-81F3406D75C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7E474D7-AFAA-4326-A98E-03A6967F5047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848-4D71-9F36-81F3406D75C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1A67D2F-ACF2-4923-855B-8B543EAA300E}" type="CELLRANGE">
                      <a:rPr lang="ru-RU"/>
                      <a:pPr/>
                      <a:t>[ДИАПАЗОН ЯЧЕЕК]</a:t>
                    </a:fld>
                    <a:endParaRPr lang="ru-RU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848-4D71-9F36-81F3406D75C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Лист3!$C$2:$C$5</c:f>
              <c:strCache>
                <c:ptCount val="4"/>
                <c:pt idx="0">
                  <c:v>Управление МКД</c:v>
                </c:pt>
                <c:pt idx="1">
                  <c:v>Водоснабжение/водоотведение</c:v>
                </c:pt>
                <c:pt idx="2">
                  <c:v>Теплоснабжение и ГВС</c:v>
                </c:pt>
                <c:pt idx="3">
                  <c:v>Благоустройство</c:v>
                </c:pt>
              </c:strCache>
            </c:strRef>
          </c:cat>
          <c:val>
            <c:numRef>
              <c:f>Лист3!$F$2:$F$5</c:f>
              <c:numCache>
                <c:formatCode>#,##0</c:formatCode>
                <c:ptCount val="4"/>
                <c:pt idx="0">
                  <c:v>95905</c:v>
                </c:pt>
                <c:pt idx="1">
                  <c:v>160341</c:v>
                </c:pt>
                <c:pt idx="2">
                  <c:v>163088</c:v>
                </c:pt>
                <c:pt idx="3">
                  <c:v>93318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Лист3!$J$2:$J$5</c15:f>
                <c15:dlblRangeCache>
                  <c:ptCount val="4"/>
                  <c:pt idx="0">
                    <c:v>53%</c:v>
                  </c:pt>
                  <c:pt idx="1">
                    <c:v>49%</c:v>
                  </c:pt>
                  <c:pt idx="2">
                    <c:v>46%</c:v>
                  </c:pt>
                  <c:pt idx="3">
                    <c:v>59%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0848-4D71-9F36-81F3406D75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934232976"/>
        <c:axId val="1343369680"/>
      </c:barChart>
      <c:catAx>
        <c:axId val="93423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3369680"/>
        <c:crosses val="autoZero"/>
        <c:auto val="1"/>
        <c:lblAlgn val="ctr"/>
        <c:lblOffset val="100"/>
        <c:noMultiLvlLbl val="0"/>
      </c:catAx>
      <c:valAx>
        <c:axId val="134336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423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0.71667</cdr:x>
      <cdr:y>0.13715</cdr:y>
    </cdr:from>
    <cdr:to>
      <cdr:x>0.8</cdr:x>
      <cdr:y>0.24479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F33FFE12-5550-41D9-B211-A2856E62987F}"/>
            </a:ext>
          </a:extLst>
        </cdr:cNvPr>
        <cdr:cNvSpPr txBox="1"/>
      </cdr:nvSpPr>
      <cdr:spPr>
        <a:xfrm xmlns:a="http://schemas.openxmlformats.org/drawingml/2006/main">
          <a:off x="3276600" y="376238"/>
          <a:ext cx="3810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0.05714</cdr:x>
      <cdr:y>0.06595</cdr:y>
    </cdr:from>
    <cdr:to>
      <cdr:x>0.15089</cdr:x>
      <cdr:y>0.17359</cdr:y>
    </cdr:to>
    <cdr:sp macro="" textlink="">
      <cdr:nvSpPr>
        <cdr:cNvPr id="4" name="Прямоугольник: скругленные углы 3">
          <a:extLst xmlns:a="http://schemas.openxmlformats.org/drawingml/2006/main">
            <a:ext uri="{FF2B5EF4-FFF2-40B4-BE49-F238E27FC236}">
              <a16:creationId xmlns:a16="http://schemas.microsoft.com/office/drawing/2014/main" id="{71714E8C-B182-4397-B800-8F538330F011}"/>
            </a:ext>
          </a:extLst>
        </cdr:cNvPr>
        <cdr:cNvSpPr/>
      </cdr:nvSpPr>
      <cdr:spPr>
        <a:xfrm xmlns:a="http://schemas.openxmlformats.org/drawingml/2006/main">
          <a:off x="762000" y="318479"/>
          <a:ext cx="1250157" cy="519771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36000" tIns="36000" rIns="36000" bIns="36000"/>
        <a:lstStyle xmlns:a="http://schemas.openxmlformats.org/drawingml/2006/main"/>
        <a:p xmlns:a="http://schemas.openxmlformats.org/drawingml/2006/main">
          <a:pPr marL="0" indent="0"/>
          <a:r>
            <a:rPr lang="ru-RU" sz="24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rPr>
            <a:t>21,2%</a:t>
          </a:r>
        </a:p>
      </cdr:txBody>
    </cdr:sp>
  </cdr:relSizeAnchor>
  <cdr:relSizeAnchor xmlns:cdr="http://schemas.openxmlformats.org/drawingml/2006/chartDrawing">
    <cdr:from>
      <cdr:x>0.2</cdr:x>
      <cdr:y>0.44618</cdr:y>
    </cdr:from>
    <cdr:to>
      <cdr:x>0.30556</cdr:x>
      <cdr:y>0.55382</cdr:y>
    </cdr:to>
    <cdr:sp macro="" textlink="">
      <cdr:nvSpPr>
        <cdr:cNvPr id="6" name="Прямоугольник: скругленные углы 5">
          <a:extLst xmlns:a="http://schemas.openxmlformats.org/drawingml/2006/main">
            <a:ext uri="{FF2B5EF4-FFF2-40B4-BE49-F238E27FC236}">
              <a16:creationId xmlns:a16="http://schemas.microsoft.com/office/drawing/2014/main" id="{3307D723-EAFA-424B-9112-98AF14682A25}"/>
            </a:ext>
          </a:extLst>
        </cdr:cNvPr>
        <cdr:cNvSpPr/>
      </cdr:nvSpPr>
      <cdr:spPr>
        <a:xfrm xmlns:a="http://schemas.openxmlformats.org/drawingml/2006/main">
          <a:off x="2667000" y="2154506"/>
          <a:ext cx="1407642" cy="519771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36000" tIns="36000" rIns="36000" bIns="3600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ru-RU" sz="24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rPr>
            <a:t>23,4%</a:t>
          </a:r>
        </a:p>
      </cdr:txBody>
    </cdr:sp>
  </cdr:relSizeAnchor>
  <cdr:relSizeAnchor xmlns:cdr="http://schemas.openxmlformats.org/drawingml/2006/chartDrawing">
    <cdr:from>
      <cdr:x>0.34857</cdr:x>
      <cdr:y>0.3633</cdr:y>
    </cdr:from>
    <cdr:to>
      <cdr:x>0.44371</cdr:x>
      <cdr:y>0.47094</cdr:y>
    </cdr:to>
    <cdr:sp macro="" textlink="">
      <cdr:nvSpPr>
        <cdr:cNvPr id="7" name="Прямоугольник: скругленные углы 6">
          <a:extLst xmlns:a="http://schemas.openxmlformats.org/drawingml/2006/main">
            <a:ext uri="{FF2B5EF4-FFF2-40B4-BE49-F238E27FC236}">
              <a16:creationId xmlns:a16="http://schemas.microsoft.com/office/drawing/2014/main" id="{32A59831-7669-4CA9-87ED-EE00299381E8}"/>
            </a:ext>
          </a:extLst>
        </cdr:cNvPr>
        <cdr:cNvSpPr/>
      </cdr:nvSpPr>
      <cdr:spPr>
        <a:xfrm xmlns:a="http://schemas.openxmlformats.org/drawingml/2006/main">
          <a:off x="4648200" y="1754321"/>
          <a:ext cx="1268692" cy="51977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36000" tIns="36000" rIns="36000" bIns="3600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solidFill>
                <a:schemeClr val="accent1">
                  <a:lumMod val="75000"/>
                </a:schemeClr>
              </a:solidFill>
            </a:rPr>
            <a:t>15,8%</a:t>
          </a:r>
        </a:p>
      </cdr:txBody>
    </cdr:sp>
  </cdr:relSizeAnchor>
  <cdr:relSizeAnchor xmlns:cdr="http://schemas.openxmlformats.org/drawingml/2006/chartDrawing">
    <cdr:from>
      <cdr:x>0.49143</cdr:x>
      <cdr:y>0.35341</cdr:y>
    </cdr:from>
    <cdr:to>
      <cdr:x>0.58518</cdr:x>
      <cdr:y>0.46104</cdr:y>
    </cdr:to>
    <cdr:sp macro="" textlink="">
      <cdr:nvSpPr>
        <cdr:cNvPr id="8" name="Прямоугольник: скругленные углы 7">
          <a:extLst xmlns:a="http://schemas.openxmlformats.org/drawingml/2006/main">
            <a:ext uri="{FF2B5EF4-FFF2-40B4-BE49-F238E27FC236}">
              <a16:creationId xmlns:a16="http://schemas.microsoft.com/office/drawing/2014/main" id="{83C6785B-321E-4A67-9AF2-EF1D842B30EB}"/>
            </a:ext>
          </a:extLst>
        </cdr:cNvPr>
        <cdr:cNvSpPr/>
      </cdr:nvSpPr>
      <cdr:spPr>
        <a:xfrm xmlns:a="http://schemas.openxmlformats.org/drawingml/2006/main">
          <a:off x="6553200" y="1706555"/>
          <a:ext cx="1250156" cy="51972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36000" tIns="36000" rIns="36000" bIns="3600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ru-RU" sz="24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rPr>
            <a:t>17,9%</a:t>
          </a:r>
        </a:p>
      </cdr:txBody>
    </cdr:sp>
  </cdr:relSizeAnchor>
  <cdr:relSizeAnchor xmlns:cdr="http://schemas.openxmlformats.org/drawingml/2006/chartDrawing">
    <cdr:from>
      <cdr:x>0.63284</cdr:x>
      <cdr:y>0.48104</cdr:y>
    </cdr:from>
    <cdr:to>
      <cdr:x>0.72659</cdr:x>
      <cdr:y>0.58868</cdr:y>
    </cdr:to>
    <cdr:sp macro="" textlink="">
      <cdr:nvSpPr>
        <cdr:cNvPr id="9" name="Прямоугольник: скругленные углы 8">
          <a:extLst xmlns:a="http://schemas.openxmlformats.org/drawingml/2006/main">
            <a:ext uri="{FF2B5EF4-FFF2-40B4-BE49-F238E27FC236}">
              <a16:creationId xmlns:a16="http://schemas.microsoft.com/office/drawing/2014/main" id="{15520AFD-596B-4AAF-958D-628D8F989E79}"/>
            </a:ext>
          </a:extLst>
        </cdr:cNvPr>
        <cdr:cNvSpPr/>
      </cdr:nvSpPr>
      <cdr:spPr>
        <a:xfrm xmlns:a="http://schemas.openxmlformats.org/drawingml/2006/main">
          <a:off x="8438950" y="2322827"/>
          <a:ext cx="1250157" cy="519771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36000" tIns="36000" rIns="36000" bIns="3600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r>
            <a:rPr lang="ru-RU" sz="2400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rPr>
            <a:t>20,9%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01074-FF7A-4E79-8B7F-AF926E6EF957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637540-B83B-4264-BF78-F83DC9229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63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03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217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718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3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325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589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15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405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969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16AD8-147E-4102-AC94-C089659C6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AF1B92-9040-49E3-AF4D-128AC6016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E01AE9-0317-4548-A1A3-92311D27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5789E3-E515-4EDA-8B28-D92E8637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EDD7B0-4B1F-463D-B2BD-373D7580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41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661DF-50C0-4CE7-957A-98B59019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D4266F-8946-4D37-A7DD-6CA0D3911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8FD690-0D51-494B-A093-27117569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847670-B36A-4FAD-8382-F69A9800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B6E0F5-D8B3-4150-9D99-DD0AC6AB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2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0DC85-9AF0-4859-B362-B9CE7C07A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A0F4DE-255A-4560-B8EC-86F80B7AC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A7807B-8C07-4CBB-90F4-AA0E078A9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E365F-DB76-4246-A3AE-A4E3BA953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9321C-3694-48D0-A343-E055F4953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87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53E33-F0FB-4D48-B229-8392253E7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82A55E-F001-4D8F-A9BB-967ADBE61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5DCFDD-1D02-430F-952E-351F350C9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D7331D-7113-4F3A-B2E7-52D007E8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7455C5-6BD4-4D23-AA49-9D3AD7B4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36C2A2-1D8E-4A5B-80F0-7DBD22F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5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E867B-DC28-4DE8-A097-DD117761F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3088D-FB47-4166-9796-DE4D45129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A013F2-0586-4C62-8839-1C1610E0E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CADF10-281E-43ED-B838-6CDA89CAC6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80FA12-6602-4640-929D-6202575BE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847414-C703-42E6-B2AE-98BEC6F01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D44666-F35C-4F4A-8863-D2F65993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E29A76-2D6F-43ED-9486-2A8EE440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9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20579-7DA8-4BD9-9A60-B7A575CDD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3A32C3-6A62-4522-A74B-83FF17CB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83C624-BA31-44E3-831E-DF26E34A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9A7C7F-BCD7-4B74-84C8-A08EED68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6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C9B76B-ADF7-4059-8F42-7ADBF0BF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018E9B-6D96-4786-B10F-CEBBA996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51636B-B344-4064-8C54-60160EE4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21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9BAF8-9412-41A6-95CC-FFD42620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8A9E4C-3922-4D89-8CC8-BB3904BA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83B865-2EC1-47DC-B89F-740AA7C48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B4E777-62D5-482B-821E-345C4B379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E011E2-6A3E-4D14-BC51-0AE8DC6F9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D5080C-FAE3-47D9-917D-F92AEC34F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13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7D3DC-EA7C-4A7C-A906-5F53ED0A3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A08C6F4-8395-417F-A4C9-D3AFEE196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2AF4C6-2D97-4AEA-B12C-213B3E63CE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66CE30-ACE5-403A-83F0-F5B6F9A6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34952F-6590-4981-9E97-C5C92529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6E8960-2313-4DD7-8882-FFED6D1C2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2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4412A-7906-4568-B31B-8BACEDEF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5CB598-1E0F-47BE-9AD5-E83652684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94BBBD-0558-4E22-8F9A-33290C9F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91C01-47C5-4ED0-8774-6003E3A84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00C408-08A0-45A5-81FB-8EA163A48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7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BD6267-E0E8-49C7-AC03-94D56DEC6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0CD992C-2DA5-468E-B8A0-22CE33732B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EBE754-BCB0-41C0-A363-5FE2F4385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5B917-8D70-4E1E-B1C1-32952CA4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D51EA9-DA2B-4761-B8F6-3D11CBDC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0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C54535-D879-6283-DB78-41643BF976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" t="3890" r="1809" b="44476"/>
          <a:stretch/>
        </p:blipFill>
        <p:spPr>
          <a:xfrm>
            <a:off x="0" y="0"/>
            <a:ext cx="18288000" cy="14755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7C95ED-EDF8-E954-DB8B-8C6D845D5A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75354" y="386036"/>
            <a:ext cx="2514833" cy="776578"/>
          </a:xfrm>
          <a:prstGeom prst="rect">
            <a:avLst/>
          </a:prstGeom>
        </p:spPr>
      </p:pic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585547" y="9559063"/>
            <a:ext cx="413828" cy="390285"/>
          </a:xfrm>
        </p:spPr>
        <p:txBody>
          <a:bodyPr/>
          <a:lstStyle>
            <a:lvl1pPr algn="ctr">
              <a:defRPr sz="1959">
                <a:solidFill>
                  <a:srgbClr val="161E6F">
                    <a:alpha val="45000"/>
                  </a:srgbClr>
                </a:solidFill>
                <a:latin typeface="Montserrat" panose="00000500000000000000" pitchFamily="2" charset="-52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fld id="{A52C37F0-FE86-4404-8E7B-BDBBAF04CCE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26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49">
          <p15:clr>
            <a:srgbClr val="FBAE40"/>
          </p15:clr>
        </p15:guide>
        <p15:guide id="2" pos="58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52D73-757B-4BC3-AC92-E4A6453F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6482DB-07B9-42A4-B321-2BAF2EE42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7A13CA-43A1-4EB2-8EBE-81CAB4059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EAF91-B5AA-4090-92CF-D729A085B03F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F9C93-4FC6-44CE-A8B0-1CFCEC415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D88F7F-B3DA-4E55-AC3C-D49EE38BB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FD327-3CBC-4A85-8A38-B1ADC8BD0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74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AF2465-CE47-4F84-9DE6-7020CBA957EF}"/>
              </a:ext>
            </a:extLst>
          </p:cNvPr>
          <p:cNvSpPr/>
          <p:nvPr/>
        </p:nvSpPr>
        <p:spPr>
          <a:xfrm>
            <a:off x="457200" y="190500"/>
            <a:ext cx="10820400" cy="1090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Потребность в кадрах отраслей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жилищно-коммунального хозяйства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4CE717-3678-4B55-925A-37D76EB10C96}"/>
              </a:ext>
            </a:extLst>
          </p:cNvPr>
          <p:cNvSpPr txBox="1"/>
          <p:nvPr/>
        </p:nvSpPr>
        <p:spPr>
          <a:xfrm>
            <a:off x="1143000" y="2247900"/>
            <a:ext cx="8763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Результаты исследования ППК ФРТ совместно с Минстроем России и НИУ МГСУ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07727-AA6E-40EA-83BB-FE0190338C63}"/>
              </a:ext>
            </a:extLst>
          </p:cNvPr>
          <p:cNvSpPr txBox="1"/>
          <p:nvPr/>
        </p:nvSpPr>
        <p:spPr>
          <a:xfrm>
            <a:off x="1143000" y="3732288"/>
            <a:ext cx="10210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В анализе учтены:	</a:t>
            </a: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5804</a:t>
            </a: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 предприятия </a:t>
            </a:r>
          </a:p>
          <a:p>
            <a:pPr marL="108000">
              <a:spcBef>
                <a:spcPts val="1200"/>
              </a:spcBef>
            </a:pP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			</a:t>
            </a: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80</a:t>
            </a: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 субъектов РФ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FF7877-E12A-4098-8BA6-7430B3E78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0086" y="2247900"/>
            <a:ext cx="4482571" cy="3752850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D1C665C-0C4E-4588-8063-683222399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273770"/>
              </p:ext>
            </p:extLst>
          </p:nvPr>
        </p:nvGraphicFramePr>
        <p:xfrm>
          <a:off x="1143000" y="5448300"/>
          <a:ext cx="8534401" cy="3061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4505">
                  <a:extLst>
                    <a:ext uri="{9D8B030D-6E8A-4147-A177-3AD203B41FA5}">
                      <a16:colId xmlns:a16="http://schemas.microsoft.com/office/drawing/2014/main" val="1542481039"/>
                    </a:ext>
                  </a:extLst>
                </a:gridCol>
                <a:gridCol w="2844505">
                  <a:extLst>
                    <a:ext uri="{9D8B030D-6E8A-4147-A177-3AD203B41FA5}">
                      <a16:colId xmlns:a16="http://schemas.microsoft.com/office/drawing/2014/main" val="2557028101"/>
                    </a:ext>
                  </a:extLst>
                </a:gridCol>
                <a:gridCol w="2845391">
                  <a:extLst>
                    <a:ext uri="{9D8B030D-6E8A-4147-A177-3AD203B41FA5}">
                      <a16:colId xmlns:a16="http://schemas.microsoft.com/office/drawing/2014/main" val="2148442977"/>
                    </a:ext>
                  </a:extLst>
                </a:gridCol>
              </a:tblGrid>
              <a:tr h="10829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Отрасли ЖКХ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Кол-во предприятий, осуществляющих данный вид деятельности, прошедших опрос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Количество действующих предприятий,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всего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4991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Управление жилищным фондом (УК)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2643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15 885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5359"/>
                  </a:ext>
                </a:extLst>
              </a:tr>
              <a:tr h="2586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656FA9"/>
                          </a:solidFill>
                          <a:effectLst/>
                        </a:rPr>
                        <a:t>Теплоснабжение и ГВС</a:t>
                      </a:r>
                      <a:endParaRPr lang="ru-RU" sz="180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656FA9"/>
                          </a:solidFill>
                          <a:effectLst/>
                        </a:rPr>
                        <a:t>1488</a:t>
                      </a:r>
                      <a:endParaRPr lang="ru-RU" sz="180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656FA9"/>
                          </a:solidFill>
                          <a:effectLst/>
                        </a:rPr>
                        <a:t>5151</a:t>
                      </a:r>
                      <a:endParaRPr lang="ru-RU" sz="180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60358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Водоснабжение и водоотведение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1537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6200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95639"/>
                  </a:ext>
                </a:extLst>
              </a:tr>
              <a:tr h="2586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Благоустройство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720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656FA9"/>
                          </a:solidFill>
                          <a:effectLst/>
                        </a:rPr>
                        <a:t>2605</a:t>
                      </a:r>
                      <a:endParaRPr lang="ru-RU" sz="1800" dirty="0">
                        <a:solidFill>
                          <a:srgbClr val="656FA9"/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49417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F61367-D642-4449-BD75-2FF15DE13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0685" y="7429500"/>
            <a:ext cx="1581371" cy="15718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3AB9F8-8482-420B-AFD8-2F5C0786A11E}"/>
              </a:ext>
            </a:extLst>
          </p:cNvPr>
          <p:cNvSpPr txBox="1"/>
          <p:nvPr/>
        </p:nvSpPr>
        <p:spPr>
          <a:xfrm>
            <a:off x="11049000" y="6845304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Полный текст аналитического доклада:</a:t>
            </a:r>
          </a:p>
        </p:txBody>
      </p:sp>
    </p:spTree>
    <p:extLst>
      <p:ext uri="{BB962C8B-B14F-4D97-AF65-F5344CB8AC3E}">
        <p14:creationId xmlns:p14="http://schemas.microsoft.com/office/powerpoint/2010/main" val="268506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AF2465-CE47-4F84-9DE6-7020CBA957EF}"/>
              </a:ext>
            </a:extLst>
          </p:cNvPr>
          <p:cNvSpPr/>
          <p:nvPr/>
        </p:nvSpPr>
        <p:spPr>
          <a:xfrm>
            <a:off x="-2133600" y="549023"/>
            <a:ext cx="10820400" cy="52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Оценка кадрового дефицита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714EE9-C1E6-4B70-8A1B-D9F01AD7287E}"/>
              </a:ext>
            </a:extLst>
          </p:cNvPr>
          <p:cNvSpPr txBox="1"/>
          <p:nvPr/>
        </p:nvSpPr>
        <p:spPr>
          <a:xfrm>
            <a:off x="6094842" y="1689846"/>
            <a:ext cx="60088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Совокупная штатная численность </a:t>
            </a:r>
          </a:p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работников предприятий: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AEDC9-0367-4DD2-AB45-FDF63CE19FB0}"/>
              </a:ext>
            </a:extLst>
          </p:cNvPr>
          <p:cNvSpPr txBox="1"/>
          <p:nvPr/>
        </p:nvSpPr>
        <p:spPr>
          <a:xfrm>
            <a:off x="11951295" y="1951455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979 204 чел.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82A5-9FDF-4254-9911-1F7B7E6D451B}"/>
              </a:ext>
            </a:extLst>
          </p:cNvPr>
          <p:cNvSpPr txBox="1"/>
          <p:nvPr/>
        </p:nvSpPr>
        <p:spPr>
          <a:xfrm>
            <a:off x="6116521" y="3288678"/>
            <a:ext cx="6008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Фактическая численность работников предприятий: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45EA69-0E7E-4CD7-A044-353D313B69A6}"/>
              </a:ext>
            </a:extLst>
          </p:cNvPr>
          <p:cNvSpPr txBox="1"/>
          <p:nvPr/>
        </p:nvSpPr>
        <p:spPr>
          <a:xfrm>
            <a:off x="11951295" y="3473343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771 312 чел.</a:t>
            </a:r>
          </a:p>
        </p:txBody>
      </p:sp>
      <p:sp>
        <p:nvSpPr>
          <p:cNvPr id="12" name="Надпись 2">
            <a:extLst>
              <a:ext uri="{FF2B5EF4-FFF2-40B4-BE49-F238E27FC236}">
                <a16:creationId xmlns:a16="http://schemas.microsoft.com/office/drawing/2014/main" id="{01DD2E31-8145-4270-BC9A-36734E7B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211" y="1894472"/>
            <a:ext cx="3657600" cy="1618509"/>
          </a:xfrm>
          <a:prstGeom prst="wedgeRoundRectCallout">
            <a:avLst>
              <a:gd name="adj1" fmla="val 38886"/>
              <a:gd name="adj2" fmla="val 70399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21,2%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Дефицит штатной численности предприятий ЖКХ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2B918DBB-786F-474B-89B0-EEB5BE2A5E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832925"/>
              </p:ext>
            </p:extLst>
          </p:nvPr>
        </p:nvGraphicFramePr>
        <p:xfrm>
          <a:off x="2286000" y="4995232"/>
          <a:ext cx="13335000" cy="482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296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AF2465-CE47-4F84-9DE6-7020CBA957EF}"/>
              </a:ext>
            </a:extLst>
          </p:cNvPr>
          <p:cNvSpPr/>
          <p:nvPr/>
        </p:nvSpPr>
        <p:spPr>
          <a:xfrm>
            <a:off x="-2133600" y="549023"/>
            <a:ext cx="10820400" cy="52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Оценка кадрового дефицита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87EB06F-F037-4F26-B8C5-ED0EA4E15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429827"/>
              </p:ext>
            </p:extLst>
          </p:nvPr>
        </p:nvGraphicFramePr>
        <p:xfrm>
          <a:off x="1219201" y="2661980"/>
          <a:ext cx="6008852" cy="6070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8004">
                  <a:extLst>
                    <a:ext uri="{9D8B030D-6E8A-4147-A177-3AD203B41FA5}">
                      <a16:colId xmlns:a16="http://schemas.microsoft.com/office/drawing/2014/main" val="903702854"/>
                    </a:ext>
                  </a:extLst>
                </a:gridCol>
                <a:gridCol w="2070848">
                  <a:extLst>
                    <a:ext uri="{9D8B030D-6E8A-4147-A177-3AD203B41FA5}">
                      <a16:colId xmlns:a16="http://schemas.microsoft.com/office/drawing/2014/main" val="3809358120"/>
                    </a:ext>
                  </a:extLst>
                </a:gridCol>
              </a:tblGrid>
              <a:tr h="13603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регион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Дефицит штатной численности, %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753415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Запорожская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54,9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002506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Воронежская область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48,1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202110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Республика Ингушетия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36,3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791262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Амурская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33,5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146651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Донецкая Народная Республика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33,5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533800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Луганская Народная Республика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32,5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123280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Херсонская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31,1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46576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Краснодарский край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30,2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140767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Смоленская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28,0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70082"/>
                  </a:ext>
                </a:extLst>
              </a:tr>
              <a:tr h="359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Калужская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27,3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22627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10CE7EA5-21B3-450B-ACC2-40B7EF9835B7}"/>
              </a:ext>
            </a:extLst>
          </p:cNvPr>
          <p:cNvSpPr txBox="1"/>
          <p:nvPr/>
        </p:nvSpPr>
        <p:spPr>
          <a:xfrm>
            <a:off x="1104900" y="1721703"/>
            <a:ext cx="6008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Регионы с наибольшим дефицитом штатной численности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AB6244-E96B-43DB-A887-89CA34F1341D}"/>
              </a:ext>
            </a:extLst>
          </p:cNvPr>
          <p:cNvSpPr txBox="1"/>
          <p:nvPr/>
        </p:nvSpPr>
        <p:spPr>
          <a:xfrm>
            <a:off x="8686800" y="1599617"/>
            <a:ext cx="6008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Регионы с наименьшим дефицитом штатной численности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389DB9C-094C-4F71-BFD5-B64B37CD1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313196"/>
              </p:ext>
            </p:extLst>
          </p:nvPr>
        </p:nvGraphicFramePr>
        <p:xfrm>
          <a:off x="8915400" y="2661980"/>
          <a:ext cx="5780253" cy="4200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8189">
                  <a:extLst>
                    <a:ext uri="{9D8B030D-6E8A-4147-A177-3AD203B41FA5}">
                      <a16:colId xmlns:a16="http://schemas.microsoft.com/office/drawing/2014/main" val="3539476676"/>
                    </a:ext>
                  </a:extLst>
                </a:gridCol>
                <a:gridCol w="1992064">
                  <a:extLst>
                    <a:ext uri="{9D8B030D-6E8A-4147-A177-3AD203B41FA5}">
                      <a16:colId xmlns:a16="http://schemas.microsoft.com/office/drawing/2014/main" val="388200609"/>
                    </a:ext>
                  </a:extLst>
                </a:gridCol>
              </a:tblGrid>
              <a:tr h="721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регион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Дефицит штатной численности, %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23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Камчатский край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6,8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5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Республика Крым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6,5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530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Ивановская область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6,4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64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Республика Северная Осетия-Алания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3,1</a:t>
                      </a:r>
                      <a:endParaRPr lang="ru-RU" sz="2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1325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Ненецкий автономный округ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1,7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60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11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0657EDB-BE85-4F80-A659-A562488792C3}"/>
              </a:ext>
            </a:extLst>
          </p:cNvPr>
          <p:cNvSpPr txBox="1"/>
          <p:nvPr/>
        </p:nvSpPr>
        <p:spPr>
          <a:xfrm>
            <a:off x="2667000" y="1813613"/>
            <a:ext cx="6008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Управление МКД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C974C289-9938-427A-AC77-4041783A4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375780"/>
              </p:ext>
            </p:extLst>
          </p:nvPr>
        </p:nvGraphicFramePr>
        <p:xfrm>
          <a:off x="1295400" y="2450973"/>
          <a:ext cx="6010995" cy="53850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7729">
                  <a:extLst>
                    <a:ext uri="{9D8B030D-6E8A-4147-A177-3AD203B41FA5}">
                      <a16:colId xmlns:a16="http://schemas.microsoft.com/office/drawing/2014/main" val="954350117"/>
                    </a:ext>
                  </a:extLst>
                </a:gridCol>
                <a:gridCol w="5033266">
                  <a:extLst>
                    <a:ext uri="{9D8B030D-6E8A-4147-A177-3AD203B41FA5}">
                      <a16:colId xmlns:a16="http://schemas.microsoft.com/office/drawing/2014/main" val="1396368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ОКПДТР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профессии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5106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18560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слесарь-сантехник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7611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11786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дворник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5053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22647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Инженер по организации эксплуатации и ремонту зданий и сооружений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035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19861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Электромонтер по ремонту и обслуживанию электрооборудования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6996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19756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электрогазосварщик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4770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16671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плотник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8577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18590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- электрик по ремонту электрооборудования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692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18447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аварийно-восстановительных работ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3785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19258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Уборщик производственных и служебных помещений</a:t>
                      </a:r>
                    </a:p>
                  </a:txBody>
                  <a:tcPr marL="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1654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17544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рабочий по комплексному обслуживанию и ремонту зданий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020944"/>
                  </a:ext>
                </a:extLst>
              </a:tr>
            </a:tbl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5DA8287-C2CA-4EBD-A785-40D1BEC2D4B5}"/>
              </a:ext>
            </a:extLst>
          </p:cNvPr>
          <p:cNvSpPr/>
          <p:nvPr/>
        </p:nvSpPr>
        <p:spPr>
          <a:xfrm>
            <a:off x="8839200" y="1783205"/>
            <a:ext cx="5388013" cy="486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Водоснабжение/водоотведение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890BC37F-73C9-4EC5-BD75-1A22CDD99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4071"/>
              </p:ext>
            </p:extLst>
          </p:nvPr>
        </p:nvGraphicFramePr>
        <p:xfrm>
          <a:off x="8839200" y="2450973"/>
          <a:ext cx="5830722" cy="4732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580086315"/>
                    </a:ext>
                  </a:extLst>
                </a:gridCol>
                <a:gridCol w="4535322">
                  <a:extLst>
                    <a:ext uri="{9D8B030D-6E8A-4147-A177-3AD203B41FA5}">
                      <a16:colId xmlns:a16="http://schemas.microsoft.com/office/drawing/2014/main" val="382904009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ОКПДТР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профессии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318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18447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аварийно-восстановительных работ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660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19756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Электрогазосварщик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7823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19861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Электромонтер по ремонту и обслуживанию электрооборудования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764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11442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водитель автомобиля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097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18559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Слесарь-ремонтник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107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18560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Слесарь-сантехник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9969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14388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машинист экскаватора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638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18494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по контрольно-измерительным приборам и автоматике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1476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13910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Машинист насосных установок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055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19203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тракторист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521294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AC63BA5-AF96-47A9-956E-5FEC8CF09F9B}"/>
              </a:ext>
            </a:extLst>
          </p:cNvPr>
          <p:cNvSpPr/>
          <p:nvPr/>
        </p:nvSpPr>
        <p:spPr>
          <a:xfrm>
            <a:off x="0" y="419100"/>
            <a:ext cx="10896600" cy="52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Перечень наиболее дефицитных специальностей</a:t>
            </a:r>
          </a:p>
        </p:txBody>
      </p:sp>
    </p:spTree>
    <p:extLst>
      <p:ext uri="{BB962C8B-B14F-4D97-AF65-F5344CB8AC3E}">
        <p14:creationId xmlns:p14="http://schemas.microsoft.com/office/powerpoint/2010/main" val="913495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AC63BA5-AF96-47A9-956E-5FEC8CF09F9B}"/>
              </a:ext>
            </a:extLst>
          </p:cNvPr>
          <p:cNvSpPr/>
          <p:nvPr/>
        </p:nvSpPr>
        <p:spPr>
          <a:xfrm>
            <a:off x="0" y="419100"/>
            <a:ext cx="10896600" cy="52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Перечень наиболее дефицитных специальностей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86D40D-9CE9-4E82-AF1D-C85F5884A8A1}"/>
              </a:ext>
            </a:extLst>
          </p:cNvPr>
          <p:cNvSpPr txBox="1"/>
          <p:nvPr/>
        </p:nvSpPr>
        <p:spPr>
          <a:xfrm>
            <a:off x="2667000" y="1813613"/>
            <a:ext cx="6008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Теплоснабжение 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692EA9CA-9B79-4BD2-9038-2416BD16A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553281"/>
              </p:ext>
            </p:extLst>
          </p:nvPr>
        </p:nvGraphicFramePr>
        <p:xfrm>
          <a:off x="1295400" y="2450973"/>
          <a:ext cx="6010995" cy="4732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7729">
                  <a:extLst>
                    <a:ext uri="{9D8B030D-6E8A-4147-A177-3AD203B41FA5}">
                      <a16:colId xmlns:a16="http://schemas.microsoft.com/office/drawing/2014/main" val="954350117"/>
                    </a:ext>
                  </a:extLst>
                </a:gridCol>
                <a:gridCol w="5033266">
                  <a:extLst>
                    <a:ext uri="{9D8B030D-6E8A-4147-A177-3AD203B41FA5}">
                      <a16:colId xmlns:a16="http://schemas.microsoft.com/office/drawing/2014/main" val="1396368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ОКПДТР</a:t>
                      </a:r>
                    </a:p>
                  </a:txBody>
                  <a:tcPr marL="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профессии</a:t>
                      </a:r>
                    </a:p>
                  </a:txBody>
                  <a:tcPr marL="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5106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19756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Электрогазосварщик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7611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19861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Электромонтер по ремонту и обслуживанию электрооборудования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5053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18494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по контрольно-измерительным приборам и автоматике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2035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15643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Оператор котельной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6996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18447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аварийно-восстановительных работ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4770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18559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слесарь-ремонтник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8577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11442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Водитель автомобиля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692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18531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 по ремонту оборудования котельных и </a:t>
                      </a:r>
                      <a:r>
                        <a:rPr lang="ru-RU" sz="2000" b="0" kern="120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пылеприготовительных</a:t>
                      </a: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цехов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3785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13786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Машинист (кочегар) котельной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1654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18560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слесарь-сантехник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020944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35313A-2F00-412B-8C58-2A06519FB4C9}"/>
              </a:ext>
            </a:extLst>
          </p:cNvPr>
          <p:cNvSpPr/>
          <p:nvPr/>
        </p:nvSpPr>
        <p:spPr>
          <a:xfrm>
            <a:off x="10065500" y="1783205"/>
            <a:ext cx="2935419" cy="486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Благоустройство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D1DE5011-C5B5-4C96-B9B2-AEF2E2634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421175"/>
              </p:ext>
            </p:extLst>
          </p:nvPr>
        </p:nvGraphicFramePr>
        <p:xfrm>
          <a:off x="8839200" y="2450973"/>
          <a:ext cx="5830722" cy="4080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580086315"/>
                    </a:ext>
                  </a:extLst>
                </a:gridCol>
                <a:gridCol w="4535322">
                  <a:extLst>
                    <a:ext uri="{9D8B030D-6E8A-4147-A177-3AD203B41FA5}">
                      <a16:colId xmlns:a16="http://schemas.microsoft.com/office/drawing/2014/main" val="382904009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ОКПДТР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3716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Название профессии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318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19203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тракторист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660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11442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Водитель автомобиля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7823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11786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Дворник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6764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17543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рабочий по благоустройству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097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19262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уборщик территорий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107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17531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рабочий зеленого хозяйства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9969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19756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Электрогазосварщик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638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11889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Дорожный рабочий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21476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19861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Электромонтер по ремонту и обслуживанию электрооборудования</a:t>
                      </a: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055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13509</a:t>
                      </a: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машинист автогрейдера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521294"/>
                  </a:ext>
                </a:extLst>
              </a:tr>
            </a:tbl>
          </a:graphicData>
        </a:graphic>
      </p:graphicFrame>
      <p:sp>
        <p:nvSpPr>
          <p:cNvPr id="16" name="Надпись 2">
            <a:extLst>
              <a:ext uri="{FF2B5EF4-FFF2-40B4-BE49-F238E27FC236}">
                <a16:creationId xmlns:a16="http://schemas.microsoft.com/office/drawing/2014/main" id="{B5DF97F0-EBCB-44AD-A58B-E5EF1B040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897" y="7922884"/>
            <a:ext cx="3657600" cy="1618509"/>
          </a:xfrm>
          <a:prstGeom prst="wedgeRoundRectCallout">
            <a:avLst>
              <a:gd name="adj1" fmla="val 40473"/>
              <a:gd name="adj2" fmla="val -70393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более 6,5 тыс. чел.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Дефицит по 5 наиболее востребованным профессиям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ВО</a:t>
            </a:r>
          </a:p>
        </p:txBody>
      </p:sp>
      <p:sp>
        <p:nvSpPr>
          <p:cNvPr id="17" name="Надпись 2">
            <a:extLst>
              <a:ext uri="{FF2B5EF4-FFF2-40B4-BE49-F238E27FC236}">
                <a16:creationId xmlns:a16="http://schemas.microsoft.com/office/drawing/2014/main" id="{C7475D51-1F50-4DB1-B3D4-49CC8D494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739" y="7922884"/>
            <a:ext cx="3657600" cy="1618509"/>
          </a:xfrm>
          <a:prstGeom prst="wedgeRoundRectCallout">
            <a:avLst>
              <a:gd name="adj1" fmla="val -46035"/>
              <a:gd name="adj2" fmla="val -72187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более 137 тыс. чел.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Дефицит по 10 наиболее востребованным профессиям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СПО</a:t>
            </a:r>
          </a:p>
        </p:txBody>
      </p:sp>
    </p:spTree>
    <p:extLst>
      <p:ext uri="{BB962C8B-B14F-4D97-AF65-F5344CB8AC3E}">
        <p14:creationId xmlns:p14="http://schemas.microsoft.com/office/powerpoint/2010/main" val="364550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0E5AC8-72B5-44D4-A7E3-0307F04881BE}"/>
              </a:ext>
            </a:extLst>
          </p:cNvPr>
          <p:cNvSpPr/>
          <p:nvPr/>
        </p:nvSpPr>
        <p:spPr>
          <a:xfrm>
            <a:off x="-1752600" y="495300"/>
            <a:ext cx="9144000" cy="5268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Уровень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образования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5CFE6E-33F4-4AEA-B7E9-1C4AC42FE5EF}"/>
              </a:ext>
            </a:extLst>
          </p:cNvPr>
          <p:cNvSpPr txBox="1"/>
          <p:nvPr/>
        </p:nvSpPr>
        <p:spPr>
          <a:xfrm>
            <a:off x="6999453" y="3220777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Ок.1%</a:t>
            </a:r>
          </a:p>
        </p:txBody>
      </p:sp>
      <p:sp>
        <p:nvSpPr>
          <p:cNvPr id="9" name="Надпись 2">
            <a:extLst>
              <a:ext uri="{FF2B5EF4-FFF2-40B4-BE49-F238E27FC236}">
                <a16:creationId xmlns:a16="http://schemas.microsoft.com/office/drawing/2014/main" id="{2742F6BD-0B4B-40E4-B06D-CE21B65BD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200" y="2034716"/>
            <a:ext cx="4504200" cy="1660984"/>
          </a:xfrm>
          <a:prstGeom prst="wedgeRoundRectCallout">
            <a:avLst>
              <a:gd name="adj1" fmla="val 34785"/>
              <a:gd name="adj2" fmla="val 68374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Менее 2%</a:t>
            </a:r>
          </a:p>
          <a:p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сотрудников, принятых на работу в 2024 году, пришли сразу после окончания ВУЗа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E7B45-3875-4336-926C-1BFDAE30373C}"/>
              </a:ext>
            </a:extLst>
          </p:cNvPr>
          <p:cNvSpPr txBox="1"/>
          <p:nvPr/>
        </p:nvSpPr>
        <p:spPr>
          <a:xfrm>
            <a:off x="6094839" y="2079136"/>
            <a:ext cx="6008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Разница между уволенными и принятыми сотрудниками в 2024г.: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FA27664-4589-46B5-86EA-BE294AB62B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84232"/>
              </p:ext>
            </p:extLst>
          </p:nvPr>
        </p:nvGraphicFramePr>
        <p:xfrm>
          <a:off x="1295400" y="4446635"/>
          <a:ext cx="13639800" cy="517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Надпись 2">
            <a:extLst>
              <a:ext uri="{FF2B5EF4-FFF2-40B4-BE49-F238E27FC236}">
                <a16:creationId xmlns:a16="http://schemas.microsoft.com/office/drawing/2014/main" id="{9A560C8F-2437-4051-8D91-CAC30B6DA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0" y="1790625"/>
            <a:ext cx="4419600" cy="1660984"/>
          </a:xfrm>
          <a:prstGeom prst="wedgeRoundRectCallout">
            <a:avLst>
              <a:gd name="adj1" fmla="val -35982"/>
              <a:gd name="adj2" fmla="val 68374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3,3%</a:t>
            </a:r>
          </a:p>
          <a:p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сотрудников, принятых на работу в 2024 году, пришли сразу после окончания </a:t>
            </a:r>
            <a:r>
              <a:rPr lang="ru-RU" sz="2000" dirty="0" err="1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ССУЗа</a:t>
            </a:r>
            <a:endParaRPr lang="ru-RU" sz="2000" dirty="0">
              <a:solidFill>
                <a:srgbClr val="2B3888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710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0E5AC8-72B5-44D4-A7E3-0307F04881BE}"/>
              </a:ext>
            </a:extLst>
          </p:cNvPr>
          <p:cNvSpPr/>
          <p:nvPr/>
        </p:nvSpPr>
        <p:spPr>
          <a:xfrm>
            <a:off x="-1295400" y="448561"/>
            <a:ext cx="9144000" cy="5268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Уровень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заработной платы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9CB041-7044-4EA1-9B82-F8D117C4FD27}"/>
              </a:ext>
            </a:extLst>
          </p:cNvPr>
          <p:cNvSpPr txBox="1"/>
          <p:nvPr/>
        </p:nvSpPr>
        <p:spPr>
          <a:xfrm>
            <a:off x="6094842" y="1689846"/>
            <a:ext cx="6008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Средняя медианная зарплата  в среднем по отраслям ЖКХ, 2024г.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FD9440-E08B-4862-8C3E-D87E4DEC547C}"/>
              </a:ext>
            </a:extLst>
          </p:cNvPr>
          <p:cNvSpPr txBox="1"/>
          <p:nvPr/>
        </p:nvSpPr>
        <p:spPr>
          <a:xfrm>
            <a:off x="11951295" y="1848930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45 632 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217407-C92B-49AA-AE20-C639C7EAA13D}"/>
              </a:ext>
            </a:extLst>
          </p:cNvPr>
          <p:cNvSpPr txBox="1"/>
          <p:nvPr/>
        </p:nvSpPr>
        <p:spPr>
          <a:xfrm>
            <a:off x="6116521" y="3288678"/>
            <a:ext cx="6008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Средняя заработная плата, в среднем по всем отраслям экономики, 2024г.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8BB4C-650C-4C06-BCD6-C01F2760DFF0}"/>
              </a:ext>
            </a:extLst>
          </p:cNvPr>
          <p:cNvSpPr txBox="1"/>
          <p:nvPr/>
        </p:nvSpPr>
        <p:spPr>
          <a:xfrm>
            <a:off x="11951295" y="3473343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74 688 руб.</a:t>
            </a:r>
          </a:p>
        </p:txBody>
      </p:sp>
      <p:sp>
        <p:nvSpPr>
          <p:cNvPr id="17" name="Надпись 2">
            <a:extLst>
              <a:ext uri="{FF2B5EF4-FFF2-40B4-BE49-F238E27FC236}">
                <a16:creationId xmlns:a16="http://schemas.microsoft.com/office/drawing/2014/main" id="{1CD5718E-0B16-4C62-9697-3D12F4A8F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211" y="1894472"/>
            <a:ext cx="3657600" cy="2040536"/>
          </a:xfrm>
          <a:prstGeom prst="wedgeRoundRectCallout">
            <a:avLst>
              <a:gd name="adj1" fmla="val 38886"/>
              <a:gd name="adj2" fmla="val 70399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На 39%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заработная плата в ЖКХ меньше, чем в среднем по другим отраслям экономики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rgbClr val="2B3888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15C605BE-EA3D-4D52-8DFF-53A65CB41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80464"/>
              </p:ext>
            </p:extLst>
          </p:nvPr>
        </p:nvGraphicFramePr>
        <p:xfrm>
          <a:off x="838200" y="5981700"/>
          <a:ext cx="5278321" cy="3044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9239">
                  <a:extLst>
                    <a:ext uri="{9D8B030D-6E8A-4147-A177-3AD203B41FA5}">
                      <a16:colId xmlns:a16="http://schemas.microsoft.com/office/drawing/2014/main" val="3539476676"/>
                    </a:ext>
                  </a:extLst>
                </a:gridCol>
                <a:gridCol w="1819082">
                  <a:extLst>
                    <a:ext uri="{9D8B030D-6E8A-4147-A177-3AD203B41FA5}">
                      <a16:colId xmlns:a16="http://schemas.microsoft.com/office/drawing/2014/main" val="388200609"/>
                    </a:ext>
                  </a:extLst>
                </a:gridCol>
              </a:tblGrid>
              <a:tr h="721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отрасль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Медианная з/п, руб.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23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Управление жилищным фондом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34550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5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Теплоснабжение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42 722 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530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Водоснабжение/водоотведение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40205</a:t>
                      </a:r>
                      <a:endParaRPr lang="ru-RU" sz="2400" b="0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64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благоустройство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52331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132556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6ADC623-01A7-44B8-B75F-EABD550A526C}"/>
              </a:ext>
            </a:extLst>
          </p:cNvPr>
          <p:cNvSpPr txBox="1"/>
          <p:nvPr/>
        </p:nvSpPr>
        <p:spPr>
          <a:xfrm>
            <a:off x="1099211" y="4841343"/>
            <a:ext cx="4995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ctr">
              <a:spcBef>
                <a:spcPts val="1200"/>
              </a:spcBef>
            </a:pPr>
            <a:r>
              <a:rPr lang="ru-RU" sz="24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Рабочий состав</a:t>
            </a: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5DB2BC96-0BF9-4C40-82A9-BA6B92053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536975"/>
              </p:ext>
            </p:extLst>
          </p:nvPr>
        </p:nvGraphicFramePr>
        <p:xfrm>
          <a:off x="6333048" y="5981700"/>
          <a:ext cx="5278321" cy="3044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9239">
                  <a:extLst>
                    <a:ext uri="{9D8B030D-6E8A-4147-A177-3AD203B41FA5}">
                      <a16:colId xmlns:a16="http://schemas.microsoft.com/office/drawing/2014/main" val="3539476676"/>
                    </a:ext>
                  </a:extLst>
                </a:gridCol>
                <a:gridCol w="1819082">
                  <a:extLst>
                    <a:ext uri="{9D8B030D-6E8A-4147-A177-3AD203B41FA5}">
                      <a16:colId xmlns:a16="http://schemas.microsoft.com/office/drawing/2014/main" val="388200609"/>
                    </a:ext>
                  </a:extLst>
                </a:gridCol>
              </a:tblGrid>
              <a:tr h="721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отрасль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Медианная з/п, руб.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23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Управление жилищным фондом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45248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5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Теплоснабжение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56976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530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Водоснабжение/водоотведение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52871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64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благоустройство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52331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13255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AE2C8DE2-AC1F-4533-92AC-83A4779F6D68}"/>
              </a:ext>
            </a:extLst>
          </p:cNvPr>
          <p:cNvSpPr txBox="1"/>
          <p:nvPr/>
        </p:nvSpPr>
        <p:spPr>
          <a:xfrm>
            <a:off x="6601452" y="4841342"/>
            <a:ext cx="4995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ctr">
              <a:spcBef>
                <a:spcPts val="1200"/>
              </a:spcBef>
            </a:pPr>
            <a:r>
              <a:rPr lang="ru-RU" sz="24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Инженерный состав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1D97C3-4B5A-4F13-8FB4-D469421BD3D4}"/>
              </a:ext>
            </a:extLst>
          </p:cNvPr>
          <p:cNvSpPr txBox="1"/>
          <p:nvPr/>
        </p:nvSpPr>
        <p:spPr>
          <a:xfrm>
            <a:off x="1713813" y="5480374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37 448 руб.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2E5239-CE76-4FA3-B31A-57F0D40C4AB6}"/>
              </a:ext>
            </a:extLst>
          </p:cNvPr>
          <p:cNvSpPr txBox="1"/>
          <p:nvPr/>
        </p:nvSpPr>
        <p:spPr>
          <a:xfrm>
            <a:off x="7335720" y="5424509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43503 руб.</a:t>
            </a: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8DBA0C5B-2EFF-440A-9807-5112318C9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664516"/>
              </p:ext>
            </p:extLst>
          </p:nvPr>
        </p:nvGraphicFramePr>
        <p:xfrm>
          <a:off x="11827896" y="5981700"/>
          <a:ext cx="5278321" cy="3044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9239">
                  <a:extLst>
                    <a:ext uri="{9D8B030D-6E8A-4147-A177-3AD203B41FA5}">
                      <a16:colId xmlns:a16="http://schemas.microsoft.com/office/drawing/2014/main" val="3539476676"/>
                    </a:ext>
                  </a:extLst>
                </a:gridCol>
                <a:gridCol w="1819082">
                  <a:extLst>
                    <a:ext uri="{9D8B030D-6E8A-4147-A177-3AD203B41FA5}">
                      <a16:colId xmlns:a16="http://schemas.microsoft.com/office/drawing/2014/main" val="388200609"/>
                    </a:ext>
                  </a:extLst>
                </a:gridCol>
              </a:tblGrid>
              <a:tr h="721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отрасль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Медианная з/п, руб.</a:t>
                      </a:r>
                      <a:endParaRPr lang="ru-RU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235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Управление жилищным фондом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49373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51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Теплоснабжение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65830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530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Водоснабжение/водоотведение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61163</a:t>
                      </a:r>
                    </a:p>
                  </a:txBody>
                  <a:tcPr marL="68580" marR="68580" marT="0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9640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благоустройство</a:t>
                      </a:r>
                      <a:endParaRPr lang="ru-RU" sz="2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52331</a:t>
                      </a: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132556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622C3A23-994B-43A5-A4B5-314B328A1413}"/>
              </a:ext>
            </a:extLst>
          </p:cNvPr>
          <p:cNvSpPr txBox="1"/>
          <p:nvPr/>
        </p:nvSpPr>
        <p:spPr>
          <a:xfrm>
            <a:off x="12096300" y="4841342"/>
            <a:ext cx="4995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algn="ctr">
              <a:spcBef>
                <a:spcPts val="1200"/>
              </a:spcBef>
            </a:pPr>
            <a:r>
              <a:rPr lang="ru-RU" sz="2400" b="1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АУП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268B20-ACE0-4DAD-94D7-78C3C351E1A8}"/>
              </a:ext>
            </a:extLst>
          </p:cNvPr>
          <p:cNvSpPr txBox="1"/>
          <p:nvPr/>
        </p:nvSpPr>
        <p:spPr>
          <a:xfrm>
            <a:off x="12830568" y="5424509"/>
            <a:ext cx="352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55943 руб.</a:t>
            </a:r>
          </a:p>
        </p:txBody>
      </p:sp>
    </p:spTree>
    <p:extLst>
      <p:ext uri="{BB962C8B-B14F-4D97-AF65-F5344CB8AC3E}">
        <p14:creationId xmlns:p14="http://schemas.microsoft.com/office/powerpoint/2010/main" val="1951047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0E5AC8-72B5-44D4-A7E3-0307F04881BE}"/>
              </a:ext>
            </a:extLst>
          </p:cNvPr>
          <p:cNvSpPr/>
          <p:nvPr/>
        </p:nvSpPr>
        <p:spPr>
          <a:xfrm>
            <a:off x="-1295400" y="448561"/>
            <a:ext cx="15468600" cy="526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Развитие деятельности по преодолению кадрового дефицита 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6A71DE-CC7C-418B-9FE2-6B7F2AFA1FB2}"/>
              </a:ext>
            </a:extLst>
          </p:cNvPr>
          <p:cNvSpPr txBox="1"/>
          <p:nvPr/>
        </p:nvSpPr>
        <p:spPr>
          <a:xfrm>
            <a:off x="2667000" y="3390900"/>
            <a:ext cx="1295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Межведомственная рабочая группа по реализации национального проекта «Кадры» в сфере ЖКХ;</a:t>
            </a:r>
          </a:p>
          <a:p>
            <a:pPr marL="450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2B3888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  <a:p>
            <a:pPr marL="450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Группа ответственных за учет и мониторинг кадровой потребности предприятий ЖКХ в профильных региональных органах исполнительной власти </a:t>
            </a:r>
          </a:p>
        </p:txBody>
      </p:sp>
    </p:spTree>
    <p:extLst>
      <p:ext uri="{BB962C8B-B14F-4D97-AF65-F5344CB8AC3E}">
        <p14:creationId xmlns:p14="http://schemas.microsoft.com/office/powerpoint/2010/main" val="60971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0E5AC8-72B5-44D4-A7E3-0307F04881BE}"/>
              </a:ext>
            </a:extLst>
          </p:cNvPr>
          <p:cNvSpPr/>
          <p:nvPr/>
        </p:nvSpPr>
        <p:spPr>
          <a:xfrm>
            <a:off x="-1295400" y="448561"/>
            <a:ext cx="9144000" cy="5268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Развитие деятельности 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6A71DE-CC7C-418B-9FE2-6B7F2AFA1FB2}"/>
              </a:ext>
            </a:extLst>
          </p:cNvPr>
          <p:cNvSpPr txBox="1"/>
          <p:nvPr/>
        </p:nvSpPr>
        <p:spPr>
          <a:xfrm>
            <a:off x="1524000" y="2324100"/>
            <a:ext cx="140208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>
              <a:spcBef>
                <a:spcPts val="1200"/>
              </a:spcBef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План мероприятий ("дорожная карта") по повышению привлекательности профессий в отрасли жилищно-коммунального хозяйства и выработке сбалансированной кадровой политики в отрасли:</a:t>
            </a:r>
          </a:p>
          <a:p>
            <a:pPr marL="108000">
              <a:spcBef>
                <a:spcPts val="1200"/>
              </a:spcBef>
            </a:pPr>
            <a:endParaRPr lang="ru-RU" sz="2400" dirty="0">
              <a:solidFill>
                <a:srgbClr val="2B3888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анализ и мониторинг кадровой обеспеченности организаций ЖКХ; </a:t>
            </a: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совершенствование нормативно-правового регулирования оплаты труда; </a:t>
            </a: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создание безопасных и комфортных условий труда, повышение производительности труда;</a:t>
            </a: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создание правовой основы для внедрения программ социального развития организаций ЖКХ; </a:t>
            </a: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совершенствование образовательной деятельности по отраслевым и межотраслевым направлениям; </a:t>
            </a:r>
          </a:p>
          <a:p>
            <a:pPr marL="8128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B3888"/>
                </a:solidFill>
                <a:latin typeface="Montserrat" panose="00000500000000000000" pitchFamily="2" charset="-52"/>
                <a:cs typeface="Segoe UI" panose="020B0502040204020203" pitchFamily="34" charset="0"/>
              </a:rPr>
              <a:t>популяризация отраслевых профессий и профориентационная деятельность для школьников и студентов</a:t>
            </a:r>
          </a:p>
          <a:p>
            <a:pPr marL="108000">
              <a:spcBef>
                <a:spcPts val="1200"/>
              </a:spcBef>
            </a:pPr>
            <a:endParaRPr lang="ru-RU" sz="2400" dirty="0">
              <a:solidFill>
                <a:srgbClr val="2B3888"/>
              </a:solidFill>
              <a:latin typeface="Montserrat" panose="00000500000000000000" pitchFamily="2" charset="-5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12598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7814</TotalTime>
  <Words>709</Words>
  <Application>Microsoft Office PowerPoint</Application>
  <PresentationFormat>Произвольный</PresentationFormat>
  <Paragraphs>238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 Light</vt:lpstr>
      <vt:lpstr>Arial</vt:lpstr>
      <vt:lpstr>Calibri</vt:lpstr>
      <vt:lpstr>Montserrat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Cоздан Правительством Российской Федерации 20 октября 2017 года с целью урегулирования отношений между застройщиками и дольщиками. Снижение рисков в отрасли строительства за счет информационной открытости Информирование участников долевого строительства о</dc:title>
  <dc:creator>Чудновец Ева Валерьевна</dc:creator>
  <cp:lastModifiedBy>20</cp:lastModifiedBy>
  <cp:revision>529</cp:revision>
  <dcterms:created xsi:type="dcterms:W3CDTF">2006-08-16T00:00:00Z</dcterms:created>
  <dcterms:modified xsi:type="dcterms:W3CDTF">2025-12-02T08:49:45Z</dcterms:modified>
  <dc:identifier>DAEm98fpz6o</dc:identifier>
</cp:coreProperties>
</file>