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9"/>
  </p:notesMasterIdLst>
  <p:sldIdLst>
    <p:sldId id="256" r:id="rId2"/>
    <p:sldId id="2827" r:id="rId3"/>
    <p:sldId id="2828" r:id="rId4"/>
    <p:sldId id="2830" r:id="rId5"/>
    <p:sldId id="2829" r:id="rId6"/>
    <p:sldId id="277" r:id="rId7"/>
    <p:sldId id="2831" r:id="rId8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ячеслав Черниговский" initials="ВЧ" lastIdx="1" clrIdx="0">
    <p:extLst>
      <p:ext uri="{19B8F6BF-5375-455C-9EA6-DF929625EA0E}">
        <p15:presenceInfo xmlns:p15="http://schemas.microsoft.com/office/powerpoint/2012/main" userId="a8ba3645dc002a2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91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998885-0CFC-4AE0-A52E-04A5694752DD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295D90-130C-473F-B166-E69044B382C4}">
      <dgm:prSet phldrT="[Текст]"/>
      <dgm:spPr/>
      <dgm:t>
        <a:bodyPr/>
        <a:lstStyle/>
        <a:p>
          <a:r>
            <a:rPr lang="ru-RU" dirty="0"/>
            <a:t>Коробочное решение –</a:t>
          </a:r>
        </a:p>
        <a:p>
          <a:r>
            <a:rPr lang="ru-RU" dirty="0"/>
            <a:t> </a:t>
          </a:r>
          <a:r>
            <a:rPr lang="ru-RU" b="1" dirty="0">
              <a:solidFill>
                <a:srgbClr val="00B050"/>
              </a:solidFill>
            </a:rPr>
            <a:t>2 месяца</a:t>
          </a:r>
        </a:p>
      </dgm:t>
    </dgm:pt>
    <dgm:pt modelId="{291C3021-0401-495B-B34F-D79EB927F415}" type="parTrans" cxnId="{6CD3E8DA-375E-469C-B1E4-3C05E92C68FD}">
      <dgm:prSet/>
      <dgm:spPr/>
      <dgm:t>
        <a:bodyPr/>
        <a:lstStyle/>
        <a:p>
          <a:endParaRPr lang="ru-RU"/>
        </a:p>
      </dgm:t>
    </dgm:pt>
    <dgm:pt modelId="{FEDCD3A5-344B-42E0-8AA4-3475BE08E7C0}" type="sibTrans" cxnId="{6CD3E8DA-375E-469C-B1E4-3C05E92C68FD}">
      <dgm:prSet/>
      <dgm:spPr/>
      <dgm:t>
        <a:bodyPr/>
        <a:lstStyle/>
        <a:p>
          <a:endParaRPr lang="ru-RU"/>
        </a:p>
      </dgm:t>
    </dgm:pt>
    <dgm:pt modelId="{79A2AC2D-F259-44D8-9818-AF1020F5DA80}">
      <dgm:prSet phldrT="[Текст]"/>
      <dgm:spPr/>
      <dgm:t>
        <a:bodyPr/>
        <a:lstStyle/>
        <a:p>
          <a:r>
            <a:rPr lang="ru-RU" dirty="0"/>
            <a:t>12 дней открытие и диагностика</a:t>
          </a:r>
        </a:p>
      </dgm:t>
    </dgm:pt>
    <dgm:pt modelId="{05DE1FBD-39B9-422E-8310-7253A93AB860}" type="parTrans" cxnId="{190BD8C1-31CC-49E9-97A6-84C205CCFC3A}">
      <dgm:prSet/>
      <dgm:spPr/>
      <dgm:t>
        <a:bodyPr/>
        <a:lstStyle/>
        <a:p>
          <a:endParaRPr lang="ru-RU"/>
        </a:p>
      </dgm:t>
    </dgm:pt>
    <dgm:pt modelId="{D00EE653-1482-4E5C-A4C3-B153907CDAEE}" type="sibTrans" cxnId="{190BD8C1-31CC-49E9-97A6-84C205CCFC3A}">
      <dgm:prSet/>
      <dgm:spPr/>
      <dgm:t>
        <a:bodyPr/>
        <a:lstStyle/>
        <a:p>
          <a:endParaRPr lang="ru-RU"/>
        </a:p>
      </dgm:t>
    </dgm:pt>
    <dgm:pt modelId="{42D4103A-5355-41CD-B903-55C000778B38}">
      <dgm:prSet phldrT="[Текст]"/>
      <dgm:spPr/>
      <dgm:t>
        <a:bodyPr/>
        <a:lstStyle/>
        <a:p>
          <a:r>
            <a:rPr lang="ru-RU" dirty="0"/>
            <a:t>40 дней внедрение КР</a:t>
          </a:r>
        </a:p>
      </dgm:t>
    </dgm:pt>
    <dgm:pt modelId="{9E2A2799-ACEB-40FB-B00C-40721DA374EE}" type="parTrans" cxnId="{165A33A2-0286-4932-9501-B03081B6D5E5}">
      <dgm:prSet/>
      <dgm:spPr/>
      <dgm:t>
        <a:bodyPr/>
        <a:lstStyle/>
        <a:p>
          <a:endParaRPr lang="ru-RU"/>
        </a:p>
      </dgm:t>
    </dgm:pt>
    <dgm:pt modelId="{EDD31B23-9973-4B2F-A558-36541065C3F3}" type="sibTrans" cxnId="{165A33A2-0286-4932-9501-B03081B6D5E5}">
      <dgm:prSet/>
      <dgm:spPr/>
      <dgm:t>
        <a:bodyPr/>
        <a:lstStyle/>
        <a:p>
          <a:endParaRPr lang="ru-RU"/>
        </a:p>
      </dgm:t>
    </dgm:pt>
    <dgm:pt modelId="{7BF1F255-D26F-4296-BE9A-B0E122DBA0CC}">
      <dgm:prSet phldrT="[Текст]"/>
      <dgm:spPr/>
      <dgm:t>
        <a:bodyPr/>
        <a:lstStyle/>
        <a:p>
          <a:r>
            <a:rPr lang="ru-RU" dirty="0"/>
            <a:t>Адресная поддержка 2026 – </a:t>
          </a:r>
          <a:r>
            <a:rPr lang="ru-RU" b="1" dirty="0">
              <a:solidFill>
                <a:srgbClr val="00B050"/>
              </a:solidFill>
            </a:rPr>
            <a:t>6 месяцев</a:t>
          </a:r>
        </a:p>
      </dgm:t>
    </dgm:pt>
    <dgm:pt modelId="{1A31B17A-871C-4433-8AD3-327D9C2493EA}" type="parTrans" cxnId="{0E42CBFB-F7D9-47EF-8F5B-277A67B18493}">
      <dgm:prSet/>
      <dgm:spPr/>
      <dgm:t>
        <a:bodyPr/>
        <a:lstStyle/>
        <a:p>
          <a:endParaRPr lang="ru-RU"/>
        </a:p>
      </dgm:t>
    </dgm:pt>
    <dgm:pt modelId="{B0FE40B3-8D9C-4EBE-BAE4-99D63753DB30}" type="sibTrans" cxnId="{0E42CBFB-F7D9-47EF-8F5B-277A67B18493}">
      <dgm:prSet/>
      <dgm:spPr/>
      <dgm:t>
        <a:bodyPr/>
        <a:lstStyle/>
        <a:p>
          <a:endParaRPr lang="ru-RU"/>
        </a:p>
      </dgm:t>
    </dgm:pt>
    <dgm:pt modelId="{11726DEB-A4B1-4586-BA8F-4764E9B4A23C}">
      <dgm:prSet phldrT="[Текст]"/>
      <dgm:spPr/>
      <dgm:t>
        <a:bodyPr/>
        <a:lstStyle/>
        <a:p>
          <a:r>
            <a:rPr lang="ru-RU" dirty="0"/>
            <a:t>3 месяца диагностика</a:t>
          </a:r>
        </a:p>
      </dgm:t>
    </dgm:pt>
    <dgm:pt modelId="{D42B7BA8-11E1-4CE4-8A3B-ECA1E65C33FB}" type="parTrans" cxnId="{D65B3F24-6F28-42B7-A073-E2EE907415D1}">
      <dgm:prSet/>
      <dgm:spPr/>
      <dgm:t>
        <a:bodyPr/>
        <a:lstStyle/>
        <a:p>
          <a:endParaRPr lang="ru-RU"/>
        </a:p>
      </dgm:t>
    </dgm:pt>
    <dgm:pt modelId="{02430A59-6376-4FBE-85DB-88ED9E5C3838}" type="sibTrans" cxnId="{D65B3F24-6F28-42B7-A073-E2EE907415D1}">
      <dgm:prSet/>
      <dgm:spPr/>
      <dgm:t>
        <a:bodyPr/>
        <a:lstStyle/>
        <a:p>
          <a:endParaRPr lang="ru-RU"/>
        </a:p>
      </dgm:t>
    </dgm:pt>
    <dgm:pt modelId="{8834959E-0BF8-407E-8F4C-F67313B7CC5E}">
      <dgm:prSet phldrT="[Текст]"/>
      <dgm:spPr/>
      <dgm:t>
        <a:bodyPr/>
        <a:lstStyle/>
        <a:p>
          <a:r>
            <a:rPr lang="ru-RU" dirty="0"/>
            <a:t>Адресная поддержка 2027 – </a:t>
          </a:r>
          <a:r>
            <a:rPr lang="ru-RU" b="1" dirty="0">
              <a:solidFill>
                <a:srgbClr val="00B050"/>
              </a:solidFill>
            </a:rPr>
            <a:t>4,5 месяца</a:t>
          </a:r>
        </a:p>
      </dgm:t>
    </dgm:pt>
    <dgm:pt modelId="{E348E0BC-43A8-4139-9FF2-35959AFFCC87}" type="parTrans" cxnId="{91BE80B3-AEDE-45FA-A272-BDB588383ECB}">
      <dgm:prSet/>
      <dgm:spPr/>
      <dgm:t>
        <a:bodyPr/>
        <a:lstStyle/>
        <a:p>
          <a:endParaRPr lang="ru-RU"/>
        </a:p>
      </dgm:t>
    </dgm:pt>
    <dgm:pt modelId="{686178B5-8ABD-4B29-9271-0056A35354CB}" type="sibTrans" cxnId="{91BE80B3-AEDE-45FA-A272-BDB588383ECB}">
      <dgm:prSet/>
      <dgm:spPr/>
      <dgm:t>
        <a:bodyPr/>
        <a:lstStyle/>
        <a:p>
          <a:endParaRPr lang="ru-RU"/>
        </a:p>
      </dgm:t>
    </dgm:pt>
    <dgm:pt modelId="{B436F67C-A3A2-4D8B-AAF3-351215097F50}">
      <dgm:prSet phldrT="[Текст]"/>
      <dgm:spPr/>
      <dgm:t>
        <a:bodyPr/>
        <a:lstStyle/>
        <a:p>
          <a:r>
            <a:rPr lang="ru-RU" dirty="0"/>
            <a:t>3 недели диагностика</a:t>
          </a:r>
        </a:p>
      </dgm:t>
    </dgm:pt>
    <dgm:pt modelId="{81AC680B-F2DF-43C4-A301-9F5EC66EE538}" type="parTrans" cxnId="{19BC62EA-1AFF-43B0-B619-C5615574084A}">
      <dgm:prSet/>
      <dgm:spPr/>
      <dgm:t>
        <a:bodyPr/>
        <a:lstStyle/>
        <a:p>
          <a:endParaRPr lang="ru-RU"/>
        </a:p>
      </dgm:t>
    </dgm:pt>
    <dgm:pt modelId="{FE90A384-B089-4971-B42B-5F3DB7F93B77}" type="sibTrans" cxnId="{19BC62EA-1AFF-43B0-B619-C5615574084A}">
      <dgm:prSet/>
      <dgm:spPr/>
      <dgm:t>
        <a:bodyPr/>
        <a:lstStyle/>
        <a:p>
          <a:endParaRPr lang="ru-RU"/>
        </a:p>
      </dgm:t>
    </dgm:pt>
    <dgm:pt modelId="{CDCAEBDD-4B63-4816-AAC6-161077CA386F}">
      <dgm:prSet phldrT="[Текст]"/>
      <dgm:spPr/>
      <dgm:t>
        <a:bodyPr/>
        <a:lstStyle/>
        <a:p>
          <a:r>
            <a:rPr lang="ru-RU" dirty="0"/>
            <a:t>8 дней закрытие и отчетность</a:t>
          </a:r>
        </a:p>
      </dgm:t>
    </dgm:pt>
    <dgm:pt modelId="{E2CC01BC-8359-4B3B-9910-301F824B859A}" type="parTrans" cxnId="{81F7E5F5-90B7-4F4B-9DA9-66BDA9828C5B}">
      <dgm:prSet/>
      <dgm:spPr/>
      <dgm:t>
        <a:bodyPr/>
        <a:lstStyle/>
        <a:p>
          <a:endParaRPr lang="ru-RU"/>
        </a:p>
      </dgm:t>
    </dgm:pt>
    <dgm:pt modelId="{3729EA5B-F093-4740-82F6-5B7BC6BA342E}" type="sibTrans" cxnId="{81F7E5F5-90B7-4F4B-9DA9-66BDA9828C5B}">
      <dgm:prSet/>
      <dgm:spPr/>
      <dgm:t>
        <a:bodyPr/>
        <a:lstStyle/>
        <a:p>
          <a:endParaRPr lang="ru-RU"/>
        </a:p>
      </dgm:t>
    </dgm:pt>
    <dgm:pt modelId="{BA605D3E-6214-4BC0-A9A3-CD5273D92F55}">
      <dgm:prSet phldrT="[Текст]"/>
      <dgm:spPr/>
      <dgm:t>
        <a:bodyPr/>
        <a:lstStyle/>
        <a:p>
          <a:r>
            <a:rPr lang="ru-RU" dirty="0"/>
            <a:t>3 месяца внедрение</a:t>
          </a:r>
        </a:p>
      </dgm:t>
    </dgm:pt>
    <dgm:pt modelId="{476081C9-0C3C-4AF0-84FE-2421AEB85E1E}" type="parTrans" cxnId="{9D768DE6-8C17-4368-9193-5B98278CD8BA}">
      <dgm:prSet/>
      <dgm:spPr/>
      <dgm:t>
        <a:bodyPr/>
        <a:lstStyle/>
        <a:p>
          <a:endParaRPr lang="ru-RU"/>
        </a:p>
      </dgm:t>
    </dgm:pt>
    <dgm:pt modelId="{88B07300-6E1E-4E75-9171-519646E51BFB}" type="sibTrans" cxnId="{9D768DE6-8C17-4368-9193-5B98278CD8BA}">
      <dgm:prSet/>
      <dgm:spPr/>
      <dgm:t>
        <a:bodyPr/>
        <a:lstStyle/>
        <a:p>
          <a:endParaRPr lang="ru-RU"/>
        </a:p>
      </dgm:t>
    </dgm:pt>
    <dgm:pt modelId="{01974319-533E-46C4-B0C4-D5E412A503F6}">
      <dgm:prSet phldrT="[Текст]"/>
      <dgm:spPr/>
      <dgm:t>
        <a:bodyPr/>
        <a:lstStyle/>
        <a:p>
          <a:r>
            <a:rPr lang="ru-RU" dirty="0"/>
            <a:t>5 недель решение № 1</a:t>
          </a:r>
        </a:p>
      </dgm:t>
    </dgm:pt>
    <dgm:pt modelId="{8D4E3179-8E16-40DA-987F-F147F1E31E53}" type="parTrans" cxnId="{83F52B27-27E2-4C47-8FD0-CEBE3023ADA9}">
      <dgm:prSet/>
      <dgm:spPr/>
      <dgm:t>
        <a:bodyPr/>
        <a:lstStyle/>
        <a:p>
          <a:endParaRPr lang="ru-RU"/>
        </a:p>
      </dgm:t>
    </dgm:pt>
    <dgm:pt modelId="{AF099E4A-5A2C-49AD-B63C-B0C8A3830EC4}" type="sibTrans" cxnId="{83F52B27-27E2-4C47-8FD0-CEBE3023ADA9}">
      <dgm:prSet/>
      <dgm:spPr/>
      <dgm:t>
        <a:bodyPr/>
        <a:lstStyle/>
        <a:p>
          <a:endParaRPr lang="ru-RU"/>
        </a:p>
      </dgm:t>
    </dgm:pt>
    <dgm:pt modelId="{EA614225-9C4D-433C-8441-334CC8F6CD02}">
      <dgm:prSet phldrT="[Текст]"/>
      <dgm:spPr/>
      <dgm:t>
        <a:bodyPr/>
        <a:lstStyle/>
        <a:p>
          <a:r>
            <a:rPr lang="ru-RU" dirty="0"/>
            <a:t>5 недель решение № 2</a:t>
          </a:r>
        </a:p>
      </dgm:t>
    </dgm:pt>
    <dgm:pt modelId="{0AB8B498-7FEA-444C-BADF-8085215F92AA}" type="parTrans" cxnId="{AA3B45D9-6314-4A4A-AD59-69A55FFD9BF8}">
      <dgm:prSet/>
      <dgm:spPr/>
      <dgm:t>
        <a:bodyPr/>
        <a:lstStyle/>
        <a:p>
          <a:endParaRPr lang="ru-RU"/>
        </a:p>
      </dgm:t>
    </dgm:pt>
    <dgm:pt modelId="{6DFD84B2-757B-478D-828D-BBF8DBD3F0ED}" type="sibTrans" cxnId="{AA3B45D9-6314-4A4A-AD59-69A55FFD9BF8}">
      <dgm:prSet/>
      <dgm:spPr/>
      <dgm:t>
        <a:bodyPr/>
        <a:lstStyle/>
        <a:p>
          <a:endParaRPr lang="ru-RU"/>
        </a:p>
      </dgm:t>
    </dgm:pt>
    <dgm:pt modelId="{C29B837C-FBF7-4C07-B281-67726E7A3745}">
      <dgm:prSet phldrT="[Текст]"/>
      <dgm:spPr/>
      <dgm:t>
        <a:bodyPr/>
        <a:lstStyle/>
        <a:p>
          <a:r>
            <a:rPr lang="ru-RU" dirty="0"/>
            <a:t>5 недель решение № 3</a:t>
          </a:r>
        </a:p>
      </dgm:t>
    </dgm:pt>
    <dgm:pt modelId="{3C8A3A08-0E5A-46B2-8AF2-367EF7168724}" type="parTrans" cxnId="{47EAFBAD-F8FA-4BBB-AC21-CAEBBBCB3A58}">
      <dgm:prSet/>
      <dgm:spPr/>
      <dgm:t>
        <a:bodyPr/>
        <a:lstStyle/>
        <a:p>
          <a:endParaRPr lang="ru-RU"/>
        </a:p>
      </dgm:t>
    </dgm:pt>
    <dgm:pt modelId="{51F20D8B-E526-4B0E-BD3F-577A0264E90A}" type="sibTrans" cxnId="{47EAFBAD-F8FA-4BBB-AC21-CAEBBBCB3A58}">
      <dgm:prSet/>
      <dgm:spPr/>
      <dgm:t>
        <a:bodyPr/>
        <a:lstStyle/>
        <a:p>
          <a:endParaRPr lang="ru-RU"/>
        </a:p>
      </dgm:t>
    </dgm:pt>
    <dgm:pt modelId="{A6F46E7E-D29A-454B-A922-EA801F95698F}" type="pres">
      <dgm:prSet presAssocID="{4A998885-0CFC-4AE0-A52E-04A5694752DD}" presName="Name0" presStyleCnt="0">
        <dgm:presLayoutVars>
          <dgm:dir/>
          <dgm:resizeHandles val="exact"/>
        </dgm:presLayoutVars>
      </dgm:prSet>
      <dgm:spPr/>
    </dgm:pt>
    <dgm:pt modelId="{4AC217A7-B7BF-4439-8C16-ED3DAD729D65}" type="pres">
      <dgm:prSet presAssocID="{E8295D90-130C-473F-B166-E69044B382C4}" presName="node" presStyleLbl="node1" presStyleIdx="0" presStyleCnt="3">
        <dgm:presLayoutVars>
          <dgm:bulletEnabled val="1"/>
        </dgm:presLayoutVars>
      </dgm:prSet>
      <dgm:spPr/>
    </dgm:pt>
    <dgm:pt modelId="{AB8C59A3-D3DF-4C1D-B264-ECD4F7F47279}" type="pres">
      <dgm:prSet presAssocID="{FEDCD3A5-344B-42E0-8AA4-3475BE08E7C0}" presName="sibTrans" presStyleCnt="0"/>
      <dgm:spPr/>
    </dgm:pt>
    <dgm:pt modelId="{0D1B57E2-00F8-4C01-8372-4CFBD3A72D07}" type="pres">
      <dgm:prSet presAssocID="{7BF1F255-D26F-4296-BE9A-B0E122DBA0CC}" presName="node" presStyleLbl="node1" presStyleIdx="1" presStyleCnt="3">
        <dgm:presLayoutVars>
          <dgm:bulletEnabled val="1"/>
        </dgm:presLayoutVars>
      </dgm:prSet>
      <dgm:spPr/>
    </dgm:pt>
    <dgm:pt modelId="{0C309223-C898-4AEC-820B-E3F689EB04FF}" type="pres">
      <dgm:prSet presAssocID="{B0FE40B3-8D9C-4EBE-BAE4-99D63753DB30}" presName="sibTrans" presStyleCnt="0"/>
      <dgm:spPr/>
    </dgm:pt>
    <dgm:pt modelId="{7116991C-42C3-4218-BBC1-39B05A70DE82}" type="pres">
      <dgm:prSet presAssocID="{8834959E-0BF8-407E-8F4C-F67313B7CC5E}" presName="node" presStyleLbl="node1" presStyleIdx="2" presStyleCnt="3">
        <dgm:presLayoutVars>
          <dgm:bulletEnabled val="1"/>
        </dgm:presLayoutVars>
      </dgm:prSet>
      <dgm:spPr/>
    </dgm:pt>
  </dgm:ptLst>
  <dgm:cxnLst>
    <dgm:cxn modelId="{9DD4211F-EAB2-42B5-993C-F634CDA54CAA}" type="presOf" srcId="{CDCAEBDD-4B63-4816-AAC6-161077CA386F}" destId="{4AC217A7-B7BF-4439-8C16-ED3DAD729D65}" srcOrd="0" destOrd="3" presId="urn:microsoft.com/office/officeart/2005/8/layout/hList6"/>
    <dgm:cxn modelId="{D65B3F24-6F28-42B7-A073-E2EE907415D1}" srcId="{7BF1F255-D26F-4296-BE9A-B0E122DBA0CC}" destId="{11726DEB-A4B1-4586-BA8F-4764E9B4A23C}" srcOrd="0" destOrd="0" parTransId="{D42B7BA8-11E1-4CE4-8A3B-ECA1E65C33FB}" sibTransId="{02430A59-6376-4FBE-85DB-88ED9E5C3838}"/>
    <dgm:cxn modelId="{83F52B27-27E2-4C47-8FD0-CEBE3023ADA9}" srcId="{8834959E-0BF8-407E-8F4C-F67313B7CC5E}" destId="{01974319-533E-46C4-B0C4-D5E412A503F6}" srcOrd="1" destOrd="0" parTransId="{8D4E3179-8E16-40DA-987F-F147F1E31E53}" sibTransId="{AF099E4A-5A2C-49AD-B63C-B0C8A3830EC4}"/>
    <dgm:cxn modelId="{F0FEA441-E903-4F35-98A5-9D7F4CFF2FDF}" type="presOf" srcId="{EA614225-9C4D-433C-8441-334CC8F6CD02}" destId="{7116991C-42C3-4218-BBC1-39B05A70DE82}" srcOrd="0" destOrd="3" presId="urn:microsoft.com/office/officeart/2005/8/layout/hList6"/>
    <dgm:cxn modelId="{B29B0E47-3ADF-4D47-A5CB-8276E1389280}" type="presOf" srcId="{4A998885-0CFC-4AE0-A52E-04A5694752DD}" destId="{A6F46E7E-D29A-454B-A922-EA801F95698F}" srcOrd="0" destOrd="0" presId="urn:microsoft.com/office/officeart/2005/8/layout/hList6"/>
    <dgm:cxn modelId="{674D5167-BA77-4B06-B323-1E245C1DF927}" type="presOf" srcId="{79A2AC2D-F259-44D8-9818-AF1020F5DA80}" destId="{4AC217A7-B7BF-4439-8C16-ED3DAD729D65}" srcOrd="0" destOrd="1" presId="urn:microsoft.com/office/officeart/2005/8/layout/hList6"/>
    <dgm:cxn modelId="{759E7647-6289-4929-A793-15601171F2A1}" type="presOf" srcId="{E8295D90-130C-473F-B166-E69044B382C4}" destId="{4AC217A7-B7BF-4439-8C16-ED3DAD729D65}" srcOrd="0" destOrd="0" presId="urn:microsoft.com/office/officeart/2005/8/layout/hList6"/>
    <dgm:cxn modelId="{337B8852-1524-4F6F-9C91-07A9002E8D91}" type="presOf" srcId="{BA605D3E-6214-4BC0-A9A3-CD5273D92F55}" destId="{0D1B57E2-00F8-4C01-8372-4CFBD3A72D07}" srcOrd="0" destOrd="2" presId="urn:microsoft.com/office/officeart/2005/8/layout/hList6"/>
    <dgm:cxn modelId="{B41DD557-0A01-4CCF-85F8-F542716D9FDE}" type="presOf" srcId="{01974319-533E-46C4-B0C4-D5E412A503F6}" destId="{7116991C-42C3-4218-BBC1-39B05A70DE82}" srcOrd="0" destOrd="2" presId="urn:microsoft.com/office/officeart/2005/8/layout/hList6"/>
    <dgm:cxn modelId="{E8BB4C7C-E37C-4334-8325-45C438B5F3E6}" type="presOf" srcId="{8834959E-0BF8-407E-8F4C-F67313B7CC5E}" destId="{7116991C-42C3-4218-BBC1-39B05A70DE82}" srcOrd="0" destOrd="0" presId="urn:microsoft.com/office/officeart/2005/8/layout/hList6"/>
    <dgm:cxn modelId="{5DA8C186-C355-46B4-B9D0-7ADAAE5B14B7}" type="presOf" srcId="{11726DEB-A4B1-4586-BA8F-4764E9B4A23C}" destId="{0D1B57E2-00F8-4C01-8372-4CFBD3A72D07}" srcOrd="0" destOrd="1" presId="urn:microsoft.com/office/officeart/2005/8/layout/hList6"/>
    <dgm:cxn modelId="{165A33A2-0286-4932-9501-B03081B6D5E5}" srcId="{E8295D90-130C-473F-B166-E69044B382C4}" destId="{42D4103A-5355-41CD-B903-55C000778B38}" srcOrd="1" destOrd="0" parTransId="{9E2A2799-ACEB-40FB-B00C-40721DA374EE}" sibTransId="{EDD31B23-9973-4B2F-A558-36541065C3F3}"/>
    <dgm:cxn modelId="{47EAFBAD-F8FA-4BBB-AC21-CAEBBBCB3A58}" srcId="{8834959E-0BF8-407E-8F4C-F67313B7CC5E}" destId="{C29B837C-FBF7-4C07-B281-67726E7A3745}" srcOrd="3" destOrd="0" parTransId="{3C8A3A08-0E5A-46B2-8AF2-367EF7168724}" sibTransId="{51F20D8B-E526-4B0E-BD3F-577A0264E90A}"/>
    <dgm:cxn modelId="{D5C709B0-33E5-4FF3-B5AD-0B29085016A4}" type="presOf" srcId="{42D4103A-5355-41CD-B903-55C000778B38}" destId="{4AC217A7-B7BF-4439-8C16-ED3DAD729D65}" srcOrd="0" destOrd="2" presId="urn:microsoft.com/office/officeart/2005/8/layout/hList6"/>
    <dgm:cxn modelId="{91BE80B3-AEDE-45FA-A272-BDB588383ECB}" srcId="{4A998885-0CFC-4AE0-A52E-04A5694752DD}" destId="{8834959E-0BF8-407E-8F4C-F67313B7CC5E}" srcOrd="2" destOrd="0" parTransId="{E348E0BC-43A8-4139-9FF2-35959AFFCC87}" sibTransId="{686178B5-8ABD-4B29-9271-0056A35354CB}"/>
    <dgm:cxn modelId="{190BD8C1-31CC-49E9-97A6-84C205CCFC3A}" srcId="{E8295D90-130C-473F-B166-E69044B382C4}" destId="{79A2AC2D-F259-44D8-9818-AF1020F5DA80}" srcOrd="0" destOrd="0" parTransId="{05DE1FBD-39B9-422E-8310-7253A93AB860}" sibTransId="{D00EE653-1482-4E5C-A4C3-B153907CDAEE}"/>
    <dgm:cxn modelId="{63FA04CB-75A2-467C-8240-63F1B7178365}" type="presOf" srcId="{C29B837C-FBF7-4C07-B281-67726E7A3745}" destId="{7116991C-42C3-4218-BBC1-39B05A70DE82}" srcOrd="0" destOrd="4" presId="urn:microsoft.com/office/officeart/2005/8/layout/hList6"/>
    <dgm:cxn modelId="{614EDDCD-66E1-4323-9406-5C34ECFFE0E0}" type="presOf" srcId="{7BF1F255-D26F-4296-BE9A-B0E122DBA0CC}" destId="{0D1B57E2-00F8-4C01-8372-4CFBD3A72D07}" srcOrd="0" destOrd="0" presId="urn:microsoft.com/office/officeart/2005/8/layout/hList6"/>
    <dgm:cxn modelId="{AA3B45D9-6314-4A4A-AD59-69A55FFD9BF8}" srcId="{8834959E-0BF8-407E-8F4C-F67313B7CC5E}" destId="{EA614225-9C4D-433C-8441-334CC8F6CD02}" srcOrd="2" destOrd="0" parTransId="{0AB8B498-7FEA-444C-BADF-8085215F92AA}" sibTransId="{6DFD84B2-757B-478D-828D-BBF8DBD3F0ED}"/>
    <dgm:cxn modelId="{9D2FB1D9-76CF-4664-B49E-3D37DE5C5E41}" type="presOf" srcId="{B436F67C-A3A2-4D8B-AAF3-351215097F50}" destId="{7116991C-42C3-4218-BBC1-39B05A70DE82}" srcOrd="0" destOrd="1" presId="urn:microsoft.com/office/officeart/2005/8/layout/hList6"/>
    <dgm:cxn modelId="{6CD3E8DA-375E-469C-B1E4-3C05E92C68FD}" srcId="{4A998885-0CFC-4AE0-A52E-04A5694752DD}" destId="{E8295D90-130C-473F-B166-E69044B382C4}" srcOrd="0" destOrd="0" parTransId="{291C3021-0401-495B-B34F-D79EB927F415}" sibTransId="{FEDCD3A5-344B-42E0-8AA4-3475BE08E7C0}"/>
    <dgm:cxn modelId="{9D768DE6-8C17-4368-9193-5B98278CD8BA}" srcId="{7BF1F255-D26F-4296-BE9A-B0E122DBA0CC}" destId="{BA605D3E-6214-4BC0-A9A3-CD5273D92F55}" srcOrd="1" destOrd="0" parTransId="{476081C9-0C3C-4AF0-84FE-2421AEB85E1E}" sibTransId="{88B07300-6E1E-4E75-9171-519646E51BFB}"/>
    <dgm:cxn modelId="{19BC62EA-1AFF-43B0-B619-C5615574084A}" srcId="{8834959E-0BF8-407E-8F4C-F67313B7CC5E}" destId="{B436F67C-A3A2-4D8B-AAF3-351215097F50}" srcOrd="0" destOrd="0" parTransId="{81AC680B-F2DF-43C4-A301-9F5EC66EE538}" sibTransId="{FE90A384-B089-4971-B42B-5F3DB7F93B77}"/>
    <dgm:cxn modelId="{81F7E5F5-90B7-4F4B-9DA9-66BDA9828C5B}" srcId="{E8295D90-130C-473F-B166-E69044B382C4}" destId="{CDCAEBDD-4B63-4816-AAC6-161077CA386F}" srcOrd="2" destOrd="0" parTransId="{E2CC01BC-8359-4B3B-9910-301F824B859A}" sibTransId="{3729EA5B-F093-4740-82F6-5B7BC6BA342E}"/>
    <dgm:cxn modelId="{0E42CBFB-F7D9-47EF-8F5B-277A67B18493}" srcId="{4A998885-0CFC-4AE0-A52E-04A5694752DD}" destId="{7BF1F255-D26F-4296-BE9A-B0E122DBA0CC}" srcOrd="1" destOrd="0" parTransId="{1A31B17A-871C-4433-8AD3-327D9C2493EA}" sibTransId="{B0FE40B3-8D9C-4EBE-BAE4-99D63753DB30}"/>
    <dgm:cxn modelId="{A6CEFE5E-18C7-46B8-8720-AB417E4C6D9B}" type="presParOf" srcId="{A6F46E7E-D29A-454B-A922-EA801F95698F}" destId="{4AC217A7-B7BF-4439-8C16-ED3DAD729D65}" srcOrd="0" destOrd="0" presId="urn:microsoft.com/office/officeart/2005/8/layout/hList6"/>
    <dgm:cxn modelId="{34737203-4020-4C21-8910-28F4C2AE0AA9}" type="presParOf" srcId="{A6F46E7E-D29A-454B-A922-EA801F95698F}" destId="{AB8C59A3-D3DF-4C1D-B264-ECD4F7F47279}" srcOrd="1" destOrd="0" presId="urn:microsoft.com/office/officeart/2005/8/layout/hList6"/>
    <dgm:cxn modelId="{83DACDE5-A02F-4609-95B5-4CA350297660}" type="presParOf" srcId="{A6F46E7E-D29A-454B-A922-EA801F95698F}" destId="{0D1B57E2-00F8-4C01-8372-4CFBD3A72D07}" srcOrd="2" destOrd="0" presId="urn:microsoft.com/office/officeart/2005/8/layout/hList6"/>
    <dgm:cxn modelId="{88761D08-BC7A-4DF5-A2BD-9CBE202A0241}" type="presParOf" srcId="{A6F46E7E-D29A-454B-A922-EA801F95698F}" destId="{0C309223-C898-4AEC-820B-E3F689EB04FF}" srcOrd="3" destOrd="0" presId="urn:microsoft.com/office/officeart/2005/8/layout/hList6"/>
    <dgm:cxn modelId="{40DA2410-68DA-497E-B8F2-1B08A9DE923D}" type="presParOf" srcId="{A6F46E7E-D29A-454B-A922-EA801F95698F}" destId="{7116991C-42C3-4218-BBC1-39B05A70DE8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927988-5E81-4722-9760-AA14C9289046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F2B34018-ADB7-4131-B9B1-23B4B3A66777}">
      <dgm:prSet phldrT="[Текст]"/>
      <dgm:spPr/>
      <dgm:t>
        <a:bodyPr/>
        <a:lstStyle/>
        <a:p>
          <a:r>
            <a:rPr lang="ru-RU" b="1" dirty="0"/>
            <a:t>31 ПРЕДПРИЯТИЕ В РЕГИОНАЛЬНОЙ ПРОГРАММЕ</a:t>
          </a:r>
        </a:p>
      </dgm:t>
    </dgm:pt>
    <dgm:pt modelId="{182F9321-A880-4EE9-B7B1-E8110ADCB211}" type="parTrans" cxnId="{98977041-8FC8-4F08-9398-19DDE90FDEFE}">
      <dgm:prSet/>
      <dgm:spPr/>
      <dgm:t>
        <a:bodyPr/>
        <a:lstStyle/>
        <a:p>
          <a:endParaRPr lang="ru-RU"/>
        </a:p>
      </dgm:t>
    </dgm:pt>
    <dgm:pt modelId="{51103CA4-5FDA-4D29-BF03-7FCB692A2B74}" type="sibTrans" cxnId="{98977041-8FC8-4F08-9398-19DDE90FDEFE}">
      <dgm:prSet/>
      <dgm:spPr/>
      <dgm:t>
        <a:bodyPr/>
        <a:lstStyle/>
        <a:p>
          <a:endParaRPr lang="ru-RU"/>
        </a:p>
      </dgm:t>
    </dgm:pt>
    <dgm:pt modelId="{9EA4F742-DA0A-406F-86F7-19EBDAC884B4}">
      <dgm:prSet phldrT="[Текст]"/>
      <dgm:spPr/>
      <dgm:t>
        <a:bodyPr/>
        <a:lstStyle/>
        <a:p>
          <a:r>
            <a:rPr lang="ru-RU" b="1" dirty="0"/>
            <a:t>1 ПРОЕКТ В СТАДИИ РЕАЛИЗАЦИИ</a:t>
          </a:r>
        </a:p>
      </dgm:t>
    </dgm:pt>
    <dgm:pt modelId="{CC454D1B-8C45-4528-A79C-3D6A825F51D2}" type="parTrans" cxnId="{1479316D-5409-48D7-92C6-746D222725F6}">
      <dgm:prSet/>
      <dgm:spPr/>
      <dgm:t>
        <a:bodyPr/>
        <a:lstStyle/>
        <a:p>
          <a:endParaRPr lang="ru-RU"/>
        </a:p>
      </dgm:t>
    </dgm:pt>
    <dgm:pt modelId="{00E2BA2F-4C3A-4747-A0CD-5A895CBF3A3A}" type="sibTrans" cxnId="{1479316D-5409-48D7-92C6-746D222725F6}">
      <dgm:prSet/>
      <dgm:spPr/>
      <dgm:t>
        <a:bodyPr/>
        <a:lstStyle/>
        <a:p>
          <a:endParaRPr lang="ru-RU"/>
        </a:p>
      </dgm:t>
    </dgm:pt>
    <dgm:pt modelId="{EA516E73-5A08-4F86-9D32-67049E1A0225}">
      <dgm:prSet phldrT="[Текст]"/>
      <dgm:spPr/>
      <dgm:t>
        <a:bodyPr/>
        <a:lstStyle/>
        <a:p>
          <a:r>
            <a:rPr lang="ru-RU" b="1" dirty="0"/>
            <a:t>27 ПРЕДПРИЯТИЙ НЕ СООТВЕТСТВУЮТ КРИТЕРИЯМ</a:t>
          </a:r>
        </a:p>
      </dgm:t>
    </dgm:pt>
    <dgm:pt modelId="{A5A34228-6728-4BBD-BFB9-6802B8D4B268}" type="parTrans" cxnId="{B4594549-3265-4504-AF55-7D9CA46D7A8C}">
      <dgm:prSet/>
      <dgm:spPr/>
      <dgm:t>
        <a:bodyPr/>
        <a:lstStyle/>
        <a:p>
          <a:endParaRPr lang="ru-RU"/>
        </a:p>
      </dgm:t>
    </dgm:pt>
    <dgm:pt modelId="{7ACCAFB3-6EE3-465D-916C-6A5378784A35}" type="sibTrans" cxnId="{B4594549-3265-4504-AF55-7D9CA46D7A8C}">
      <dgm:prSet/>
      <dgm:spPr/>
      <dgm:t>
        <a:bodyPr/>
        <a:lstStyle/>
        <a:p>
          <a:endParaRPr lang="ru-RU"/>
        </a:p>
      </dgm:t>
    </dgm:pt>
    <dgm:pt modelId="{A4C760DC-444C-4FE0-8F8B-DA758D4651B3}">
      <dgm:prSet phldrT="[Текст]"/>
      <dgm:spPr/>
      <dgm:t>
        <a:bodyPr/>
        <a:lstStyle/>
        <a:p>
          <a:r>
            <a:rPr lang="ru-RU" b="1" dirty="0"/>
            <a:t>3 КРУПНЫХ ПРЕДПРИЯТИЯ С ОКВЭД 35.30.14</a:t>
          </a:r>
        </a:p>
      </dgm:t>
    </dgm:pt>
    <dgm:pt modelId="{64E83705-77C1-42E0-8A80-C01F7002A022}" type="parTrans" cxnId="{C5670D84-80A5-4C82-B446-0895C01C87F3}">
      <dgm:prSet/>
      <dgm:spPr/>
      <dgm:t>
        <a:bodyPr/>
        <a:lstStyle/>
        <a:p>
          <a:endParaRPr lang="ru-RU"/>
        </a:p>
      </dgm:t>
    </dgm:pt>
    <dgm:pt modelId="{C0641418-751E-4097-B664-BF0667D55352}" type="sibTrans" cxnId="{C5670D84-80A5-4C82-B446-0895C01C87F3}">
      <dgm:prSet/>
      <dgm:spPr/>
      <dgm:t>
        <a:bodyPr/>
        <a:lstStyle/>
        <a:p>
          <a:endParaRPr lang="ru-RU"/>
        </a:p>
      </dgm:t>
    </dgm:pt>
    <dgm:pt modelId="{D2A6FB2B-0112-4BBF-8DB7-87017A0AE280}" type="pres">
      <dgm:prSet presAssocID="{6A927988-5E81-4722-9760-AA14C928904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BDF1FD20-9655-4173-A26C-191B78941E33}" type="pres">
      <dgm:prSet presAssocID="{F2B34018-ADB7-4131-B9B1-23B4B3A66777}" presName="singleCycle" presStyleCnt="0"/>
      <dgm:spPr/>
    </dgm:pt>
    <dgm:pt modelId="{36849940-8E44-4870-AA42-A5296580C50B}" type="pres">
      <dgm:prSet presAssocID="{F2B34018-ADB7-4131-B9B1-23B4B3A66777}" presName="singleCenter" presStyleLbl="node1" presStyleIdx="0" presStyleCnt="4" custScaleX="168750" custScaleY="170573" custLinFactNeighborY="-4576">
        <dgm:presLayoutVars>
          <dgm:chMax val="7"/>
          <dgm:chPref val="7"/>
        </dgm:presLayoutVars>
      </dgm:prSet>
      <dgm:spPr/>
    </dgm:pt>
    <dgm:pt modelId="{1941293C-C6A5-4557-AAA7-668D303F4F82}" type="pres">
      <dgm:prSet presAssocID="{CC454D1B-8C45-4528-A79C-3D6A825F51D2}" presName="Name56" presStyleLbl="parChTrans1D2" presStyleIdx="0" presStyleCnt="3"/>
      <dgm:spPr/>
    </dgm:pt>
    <dgm:pt modelId="{3A4575EE-C931-4C7C-91F3-35D07B2C33EB}" type="pres">
      <dgm:prSet presAssocID="{9EA4F742-DA0A-406F-86F7-19EBDAC884B4}" presName="text0" presStyleLbl="node1" presStyleIdx="1" presStyleCnt="4" custScaleX="281502">
        <dgm:presLayoutVars>
          <dgm:bulletEnabled val="1"/>
        </dgm:presLayoutVars>
      </dgm:prSet>
      <dgm:spPr/>
    </dgm:pt>
    <dgm:pt modelId="{4D116051-2C54-4BD3-9F6D-F5B32FBCEE9E}" type="pres">
      <dgm:prSet presAssocID="{A5A34228-6728-4BBD-BFB9-6802B8D4B268}" presName="Name56" presStyleLbl="parChTrans1D2" presStyleIdx="1" presStyleCnt="3"/>
      <dgm:spPr/>
    </dgm:pt>
    <dgm:pt modelId="{2CB2174F-7EA6-413A-862A-6BFA686049DD}" type="pres">
      <dgm:prSet presAssocID="{EA516E73-5A08-4F86-9D32-67049E1A0225}" presName="text0" presStyleLbl="node1" presStyleIdx="2" presStyleCnt="4" custScaleX="257185" custRadScaleRad="138755" custRadScaleInc="-10269">
        <dgm:presLayoutVars>
          <dgm:bulletEnabled val="1"/>
        </dgm:presLayoutVars>
      </dgm:prSet>
      <dgm:spPr/>
    </dgm:pt>
    <dgm:pt modelId="{E2D28AEA-392A-4324-AE67-85B6AE2DCEE0}" type="pres">
      <dgm:prSet presAssocID="{64E83705-77C1-42E0-8A80-C01F7002A022}" presName="Name56" presStyleLbl="parChTrans1D2" presStyleIdx="2" presStyleCnt="3"/>
      <dgm:spPr/>
    </dgm:pt>
    <dgm:pt modelId="{DDE31761-AD9A-4A08-82BE-7EB9EEEE8BF5}" type="pres">
      <dgm:prSet presAssocID="{A4C760DC-444C-4FE0-8F8B-DA758D4651B3}" presName="text0" presStyleLbl="node1" presStyleIdx="3" presStyleCnt="4" custScaleX="258102" custRadScaleRad="139697" custRadScaleInc="11189">
        <dgm:presLayoutVars>
          <dgm:bulletEnabled val="1"/>
        </dgm:presLayoutVars>
      </dgm:prSet>
      <dgm:spPr/>
    </dgm:pt>
  </dgm:ptLst>
  <dgm:cxnLst>
    <dgm:cxn modelId="{260B7809-6862-403F-B07B-B815B28CAA5C}" type="presOf" srcId="{A5A34228-6728-4BBD-BFB9-6802B8D4B268}" destId="{4D116051-2C54-4BD3-9F6D-F5B32FBCEE9E}" srcOrd="0" destOrd="0" presId="urn:microsoft.com/office/officeart/2008/layout/RadialCluster"/>
    <dgm:cxn modelId="{A54B1E0F-F8D7-4DFB-9E4F-1C0405EEDCEC}" type="presOf" srcId="{F2B34018-ADB7-4131-B9B1-23B4B3A66777}" destId="{36849940-8E44-4870-AA42-A5296580C50B}" srcOrd="0" destOrd="0" presId="urn:microsoft.com/office/officeart/2008/layout/RadialCluster"/>
    <dgm:cxn modelId="{98977041-8FC8-4F08-9398-19DDE90FDEFE}" srcId="{6A927988-5E81-4722-9760-AA14C9289046}" destId="{F2B34018-ADB7-4131-B9B1-23B4B3A66777}" srcOrd="0" destOrd="0" parTransId="{182F9321-A880-4EE9-B7B1-E8110ADCB211}" sibTransId="{51103CA4-5FDA-4D29-BF03-7FCB692A2B74}"/>
    <dgm:cxn modelId="{9B9F4043-C3A9-4772-B831-E60649903530}" type="presOf" srcId="{CC454D1B-8C45-4528-A79C-3D6A825F51D2}" destId="{1941293C-C6A5-4557-AAA7-668D303F4F82}" srcOrd="0" destOrd="0" presId="urn:microsoft.com/office/officeart/2008/layout/RadialCluster"/>
    <dgm:cxn modelId="{B4594549-3265-4504-AF55-7D9CA46D7A8C}" srcId="{F2B34018-ADB7-4131-B9B1-23B4B3A66777}" destId="{EA516E73-5A08-4F86-9D32-67049E1A0225}" srcOrd="1" destOrd="0" parTransId="{A5A34228-6728-4BBD-BFB9-6802B8D4B268}" sibTransId="{7ACCAFB3-6EE3-465D-916C-6A5378784A35}"/>
    <dgm:cxn modelId="{1479316D-5409-48D7-92C6-746D222725F6}" srcId="{F2B34018-ADB7-4131-B9B1-23B4B3A66777}" destId="{9EA4F742-DA0A-406F-86F7-19EBDAC884B4}" srcOrd="0" destOrd="0" parTransId="{CC454D1B-8C45-4528-A79C-3D6A825F51D2}" sibTransId="{00E2BA2F-4C3A-4747-A0CD-5A895CBF3A3A}"/>
    <dgm:cxn modelId="{ABFB924D-6B38-4E44-8BCB-A2B16369DBC7}" type="presOf" srcId="{EA516E73-5A08-4F86-9D32-67049E1A0225}" destId="{2CB2174F-7EA6-413A-862A-6BFA686049DD}" srcOrd="0" destOrd="0" presId="urn:microsoft.com/office/officeart/2008/layout/RadialCluster"/>
    <dgm:cxn modelId="{C5670D84-80A5-4C82-B446-0895C01C87F3}" srcId="{F2B34018-ADB7-4131-B9B1-23B4B3A66777}" destId="{A4C760DC-444C-4FE0-8F8B-DA758D4651B3}" srcOrd="2" destOrd="0" parTransId="{64E83705-77C1-42E0-8A80-C01F7002A022}" sibTransId="{C0641418-751E-4097-B664-BF0667D55352}"/>
    <dgm:cxn modelId="{DF573BA3-A567-4669-A6E2-7899EEBB2366}" type="presOf" srcId="{64E83705-77C1-42E0-8A80-C01F7002A022}" destId="{E2D28AEA-392A-4324-AE67-85B6AE2DCEE0}" srcOrd="0" destOrd="0" presId="urn:microsoft.com/office/officeart/2008/layout/RadialCluster"/>
    <dgm:cxn modelId="{9B237FEE-06C3-4BE3-957C-178090DAD0BB}" type="presOf" srcId="{6A927988-5E81-4722-9760-AA14C9289046}" destId="{D2A6FB2B-0112-4BBF-8DB7-87017A0AE280}" srcOrd="0" destOrd="0" presId="urn:microsoft.com/office/officeart/2008/layout/RadialCluster"/>
    <dgm:cxn modelId="{BAF38EF5-9EBD-4870-A77B-494EBF994D0D}" type="presOf" srcId="{9EA4F742-DA0A-406F-86F7-19EBDAC884B4}" destId="{3A4575EE-C931-4C7C-91F3-35D07B2C33EB}" srcOrd="0" destOrd="0" presId="urn:microsoft.com/office/officeart/2008/layout/RadialCluster"/>
    <dgm:cxn modelId="{46D954F9-5797-42EE-8546-1B701E4BF359}" type="presOf" srcId="{A4C760DC-444C-4FE0-8F8B-DA758D4651B3}" destId="{DDE31761-AD9A-4A08-82BE-7EB9EEEE8BF5}" srcOrd="0" destOrd="0" presId="urn:microsoft.com/office/officeart/2008/layout/RadialCluster"/>
    <dgm:cxn modelId="{40B758F2-E969-4767-98C7-EBA8B5F29512}" type="presParOf" srcId="{D2A6FB2B-0112-4BBF-8DB7-87017A0AE280}" destId="{BDF1FD20-9655-4173-A26C-191B78941E33}" srcOrd="0" destOrd="0" presId="urn:microsoft.com/office/officeart/2008/layout/RadialCluster"/>
    <dgm:cxn modelId="{E71ED7DA-5D13-4903-B796-F7E567481AA1}" type="presParOf" srcId="{BDF1FD20-9655-4173-A26C-191B78941E33}" destId="{36849940-8E44-4870-AA42-A5296580C50B}" srcOrd="0" destOrd="0" presId="urn:microsoft.com/office/officeart/2008/layout/RadialCluster"/>
    <dgm:cxn modelId="{B530484E-7CD6-49BD-A8D4-5884F9A4A599}" type="presParOf" srcId="{BDF1FD20-9655-4173-A26C-191B78941E33}" destId="{1941293C-C6A5-4557-AAA7-668D303F4F82}" srcOrd="1" destOrd="0" presId="urn:microsoft.com/office/officeart/2008/layout/RadialCluster"/>
    <dgm:cxn modelId="{1932422D-6C08-4B7A-A774-13B4307880F0}" type="presParOf" srcId="{BDF1FD20-9655-4173-A26C-191B78941E33}" destId="{3A4575EE-C931-4C7C-91F3-35D07B2C33EB}" srcOrd="2" destOrd="0" presId="urn:microsoft.com/office/officeart/2008/layout/RadialCluster"/>
    <dgm:cxn modelId="{CABF1ACD-60CB-4888-BC69-9935383045F2}" type="presParOf" srcId="{BDF1FD20-9655-4173-A26C-191B78941E33}" destId="{4D116051-2C54-4BD3-9F6D-F5B32FBCEE9E}" srcOrd="3" destOrd="0" presId="urn:microsoft.com/office/officeart/2008/layout/RadialCluster"/>
    <dgm:cxn modelId="{1FD791E8-761E-45BE-B5F0-5202852AADC8}" type="presParOf" srcId="{BDF1FD20-9655-4173-A26C-191B78941E33}" destId="{2CB2174F-7EA6-413A-862A-6BFA686049DD}" srcOrd="4" destOrd="0" presId="urn:microsoft.com/office/officeart/2008/layout/RadialCluster"/>
    <dgm:cxn modelId="{3FF82272-6C21-47D1-AA71-3D8FE7151F3B}" type="presParOf" srcId="{BDF1FD20-9655-4173-A26C-191B78941E33}" destId="{E2D28AEA-392A-4324-AE67-85B6AE2DCEE0}" srcOrd="5" destOrd="0" presId="urn:microsoft.com/office/officeart/2008/layout/RadialCluster"/>
    <dgm:cxn modelId="{B9015922-A56C-4CDB-A5A4-B5687FDD6F1E}" type="presParOf" srcId="{BDF1FD20-9655-4173-A26C-191B78941E33}" destId="{DDE31761-AD9A-4A08-82BE-7EB9EEEE8BF5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DFB781-2411-495D-ACEA-08610787E24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804C46-3648-4866-A0E4-65C3A865111E}">
      <dgm:prSet phldrT="[Текст]"/>
      <dgm:spPr/>
      <dgm:t>
        <a:bodyPr/>
        <a:lstStyle/>
        <a:p>
          <a:r>
            <a:rPr lang="ru-RU" dirty="0"/>
            <a:t>Финансовые ограничения</a:t>
          </a:r>
        </a:p>
      </dgm:t>
    </dgm:pt>
    <dgm:pt modelId="{1D99AF69-915A-4F74-B1AD-3A8C8B67D720}" type="parTrans" cxnId="{09380222-7002-4FFA-B8AA-DAE3332E058D}">
      <dgm:prSet/>
      <dgm:spPr/>
      <dgm:t>
        <a:bodyPr/>
        <a:lstStyle/>
        <a:p>
          <a:endParaRPr lang="ru-RU"/>
        </a:p>
      </dgm:t>
    </dgm:pt>
    <dgm:pt modelId="{BAF26221-E79A-4E30-A6D5-17F86CF17143}" type="sibTrans" cxnId="{09380222-7002-4FFA-B8AA-DAE3332E058D}">
      <dgm:prSet/>
      <dgm:spPr/>
      <dgm:t>
        <a:bodyPr/>
        <a:lstStyle/>
        <a:p>
          <a:endParaRPr lang="ru-RU"/>
        </a:p>
      </dgm:t>
    </dgm:pt>
    <dgm:pt modelId="{F591930B-062E-43D3-9218-6F4CF6713DCA}">
      <dgm:prSet phldrT="[Текст]"/>
      <dgm:spPr/>
      <dgm:t>
        <a:bodyPr/>
        <a:lstStyle/>
        <a:p>
          <a:r>
            <a:rPr lang="ru-RU" dirty="0"/>
            <a:t>Технические и интеграционные сложности</a:t>
          </a:r>
        </a:p>
      </dgm:t>
    </dgm:pt>
    <dgm:pt modelId="{71C4E7D9-A02D-4275-BC8A-D17DB658CF33}" type="parTrans" cxnId="{6019294B-718B-48E5-AD94-412A407967B6}">
      <dgm:prSet/>
      <dgm:spPr/>
      <dgm:t>
        <a:bodyPr/>
        <a:lstStyle/>
        <a:p>
          <a:endParaRPr lang="ru-RU"/>
        </a:p>
      </dgm:t>
    </dgm:pt>
    <dgm:pt modelId="{12F1A5BA-32A8-4F39-B9DF-C4D4F6C17072}" type="sibTrans" cxnId="{6019294B-718B-48E5-AD94-412A407967B6}">
      <dgm:prSet/>
      <dgm:spPr/>
      <dgm:t>
        <a:bodyPr/>
        <a:lstStyle/>
        <a:p>
          <a:endParaRPr lang="ru-RU"/>
        </a:p>
      </dgm:t>
    </dgm:pt>
    <dgm:pt modelId="{0C8F261F-AA41-4F85-97B9-CC9784A7EBF3}">
      <dgm:prSet phldrT="[Текст]"/>
      <dgm:spPr/>
      <dgm:t>
        <a:bodyPr/>
        <a:lstStyle/>
        <a:p>
          <a:r>
            <a:rPr lang="ru-RU" dirty="0"/>
            <a:t>Кадровые дефициты</a:t>
          </a:r>
        </a:p>
      </dgm:t>
    </dgm:pt>
    <dgm:pt modelId="{2715661A-C0DE-4583-8C68-866428562F42}" type="parTrans" cxnId="{F0F414E1-C25A-4C02-B4EA-368B8704EDF4}">
      <dgm:prSet/>
      <dgm:spPr/>
      <dgm:t>
        <a:bodyPr/>
        <a:lstStyle/>
        <a:p>
          <a:endParaRPr lang="ru-RU"/>
        </a:p>
      </dgm:t>
    </dgm:pt>
    <dgm:pt modelId="{11349CF7-2E1F-4CAB-82ED-4C24E213D400}" type="sibTrans" cxnId="{F0F414E1-C25A-4C02-B4EA-368B8704EDF4}">
      <dgm:prSet/>
      <dgm:spPr/>
      <dgm:t>
        <a:bodyPr/>
        <a:lstStyle/>
        <a:p>
          <a:endParaRPr lang="ru-RU"/>
        </a:p>
      </dgm:t>
    </dgm:pt>
    <dgm:pt modelId="{3A77FE89-A524-4DA2-9BCE-9889314A713B}">
      <dgm:prSet/>
      <dgm:spPr/>
      <dgm:t>
        <a:bodyPr/>
        <a:lstStyle/>
        <a:p>
          <a:r>
            <a:rPr lang="ru-RU" dirty="0"/>
            <a:t>Организационные и управленческие сложности</a:t>
          </a:r>
        </a:p>
      </dgm:t>
    </dgm:pt>
    <dgm:pt modelId="{7DE350AE-EB99-4D25-A4BD-7A52D422C283}" type="parTrans" cxnId="{19B4B549-0EC4-4D7B-8314-12FFB5169848}">
      <dgm:prSet/>
      <dgm:spPr/>
      <dgm:t>
        <a:bodyPr/>
        <a:lstStyle/>
        <a:p>
          <a:endParaRPr lang="ru-RU"/>
        </a:p>
      </dgm:t>
    </dgm:pt>
    <dgm:pt modelId="{271BCF31-D342-4DCE-901B-36511B005E82}" type="sibTrans" cxnId="{19B4B549-0EC4-4D7B-8314-12FFB5169848}">
      <dgm:prSet/>
      <dgm:spPr/>
      <dgm:t>
        <a:bodyPr/>
        <a:lstStyle/>
        <a:p>
          <a:endParaRPr lang="ru-RU"/>
        </a:p>
      </dgm:t>
    </dgm:pt>
    <dgm:pt modelId="{A0395581-20D9-4865-8AFE-74AF3BE7991E}">
      <dgm:prSet/>
      <dgm:spPr/>
      <dgm:t>
        <a:bodyPr/>
        <a:lstStyle/>
        <a:p>
          <a:r>
            <a:rPr lang="ru-RU" dirty="0"/>
            <a:t>Бюрократические преграды</a:t>
          </a:r>
        </a:p>
      </dgm:t>
    </dgm:pt>
    <dgm:pt modelId="{D5D931AA-080E-4C8F-993F-EE10A05BDA4F}" type="parTrans" cxnId="{12BFEFC1-4EF2-46C3-82CF-75BC4F4AA076}">
      <dgm:prSet/>
      <dgm:spPr/>
      <dgm:t>
        <a:bodyPr/>
        <a:lstStyle/>
        <a:p>
          <a:endParaRPr lang="ru-RU"/>
        </a:p>
      </dgm:t>
    </dgm:pt>
    <dgm:pt modelId="{F71F09A2-B6C0-4F76-A812-31DA2141E053}" type="sibTrans" cxnId="{12BFEFC1-4EF2-46C3-82CF-75BC4F4AA076}">
      <dgm:prSet/>
      <dgm:spPr/>
      <dgm:t>
        <a:bodyPr/>
        <a:lstStyle/>
        <a:p>
          <a:endParaRPr lang="ru-RU"/>
        </a:p>
      </dgm:t>
    </dgm:pt>
    <dgm:pt modelId="{60EDCDAC-AED8-4A9A-B273-F1471EB7C1BF}">
      <dgm:prSet/>
      <dgm:spPr/>
      <dgm:t>
        <a:bodyPr/>
        <a:lstStyle/>
        <a:p>
          <a:r>
            <a:rPr lang="ru-RU" dirty="0"/>
            <a:t>Правовые и нормативные несоответствия</a:t>
          </a:r>
        </a:p>
      </dgm:t>
    </dgm:pt>
    <dgm:pt modelId="{8CFC5774-3D98-4960-80FC-C0552AEDB59A}" type="parTrans" cxnId="{D1FCD08E-D2CF-4240-BB52-EAFD02FF28A8}">
      <dgm:prSet/>
      <dgm:spPr/>
      <dgm:t>
        <a:bodyPr/>
        <a:lstStyle/>
        <a:p>
          <a:endParaRPr lang="ru-RU"/>
        </a:p>
      </dgm:t>
    </dgm:pt>
    <dgm:pt modelId="{064EE99A-2E05-4C76-8E7A-E1451BEC73AF}" type="sibTrans" cxnId="{D1FCD08E-D2CF-4240-BB52-EAFD02FF28A8}">
      <dgm:prSet/>
      <dgm:spPr/>
      <dgm:t>
        <a:bodyPr/>
        <a:lstStyle/>
        <a:p>
          <a:endParaRPr lang="ru-RU"/>
        </a:p>
      </dgm:t>
    </dgm:pt>
    <dgm:pt modelId="{41E7E5EE-2BFB-4BBC-9DC6-4064F42141C6}">
      <dgm:prSet/>
      <dgm:spPr/>
      <dgm:t>
        <a:bodyPr/>
        <a:lstStyle/>
        <a:p>
          <a:r>
            <a:rPr lang="ru-RU" dirty="0"/>
            <a:t>Низкая культура непрерывных улучшений</a:t>
          </a:r>
        </a:p>
      </dgm:t>
    </dgm:pt>
    <dgm:pt modelId="{01ED290B-A929-49CE-ADE9-00B7825FF7EF}" type="parTrans" cxnId="{AF9265E8-5DEE-4EA2-AD9F-93A6D1745CE7}">
      <dgm:prSet/>
      <dgm:spPr/>
      <dgm:t>
        <a:bodyPr/>
        <a:lstStyle/>
        <a:p>
          <a:endParaRPr lang="ru-RU"/>
        </a:p>
      </dgm:t>
    </dgm:pt>
    <dgm:pt modelId="{9A51F153-6B40-4808-8D1F-B8101EE789BF}" type="sibTrans" cxnId="{AF9265E8-5DEE-4EA2-AD9F-93A6D1745CE7}">
      <dgm:prSet/>
      <dgm:spPr/>
      <dgm:t>
        <a:bodyPr/>
        <a:lstStyle/>
        <a:p>
          <a:endParaRPr lang="ru-RU"/>
        </a:p>
      </dgm:t>
    </dgm:pt>
    <dgm:pt modelId="{3E049FED-E5E4-4F23-9875-32A4BFA89957}" type="pres">
      <dgm:prSet presAssocID="{3ADFB781-2411-495D-ACEA-08610787E247}" presName="linear" presStyleCnt="0">
        <dgm:presLayoutVars>
          <dgm:dir/>
          <dgm:animLvl val="lvl"/>
          <dgm:resizeHandles val="exact"/>
        </dgm:presLayoutVars>
      </dgm:prSet>
      <dgm:spPr/>
    </dgm:pt>
    <dgm:pt modelId="{403E486E-9EE2-427D-8016-2804B31A7155}" type="pres">
      <dgm:prSet presAssocID="{70804C46-3648-4866-A0E4-65C3A865111E}" presName="parentLin" presStyleCnt="0"/>
      <dgm:spPr/>
    </dgm:pt>
    <dgm:pt modelId="{DA3DF39D-81F1-4830-A1B0-AB1E347EEB3E}" type="pres">
      <dgm:prSet presAssocID="{70804C46-3648-4866-A0E4-65C3A865111E}" presName="parentLeftMargin" presStyleLbl="node1" presStyleIdx="0" presStyleCnt="7"/>
      <dgm:spPr/>
    </dgm:pt>
    <dgm:pt modelId="{257E8789-F9F4-4022-837E-7A53435C4170}" type="pres">
      <dgm:prSet presAssocID="{70804C46-3648-4866-A0E4-65C3A865111E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B006A467-0748-4ACD-A024-710878A98F64}" type="pres">
      <dgm:prSet presAssocID="{70804C46-3648-4866-A0E4-65C3A865111E}" presName="negativeSpace" presStyleCnt="0"/>
      <dgm:spPr/>
    </dgm:pt>
    <dgm:pt modelId="{329204FE-68AF-46EC-A032-47861644239C}" type="pres">
      <dgm:prSet presAssocID="{70804C46-3648-4866-A0E4-65C3A865111E}" presName="childText" presStyleLbl="conFgAcc1" presStyleIdx="0" presStyleCnt="7">
        <dgm:presLayoutVars>
          <dgm:bulletEnabled val="1"/>
        </dgm:presLayoutVars>
      </dgm:prSet>
      <dgm:spPr/>
    </dgm:pt>
    <dgm:pt modelId="{1EB33749-1BEB-4B2B-89B6-23353B29C840}" type="pres">
      <dgm:prSet presAssocID="{BAF26221-E79A-4E30-A6D5-17F86CF17143}" presName="spaceBetweenRectangles" presStyleCnt="0"/>
      <dgm:spPr/>
    </dgm:pt>
    <dgm:pt modelId="{94954548-9C99-4EC9-A7C0-F9F42877227D}" type="pres">
      <dgm:prSet presAssocID="{3A77FE89-A524-4DA2-9BCE-9889314A713B}" presName="parentLin" presStyleCnt="0"/>
      <dgm:spPr/>
    </dgm:pt>
    <dgm:pt modelId="{EEAA5EAB-0306-4FB4-A684-1B62D4C22EAD}" type="pres">
      <dgm:prSet presAssocID="{3A77FE89-A524-4DA2-9BCE-9889314A713B}" presName="parentLeftMargin" presStyleLbl="node1" presStyleIdx="0" presStyleCnt="7"/>
      <dgm:spPr/>
    </dgm:pt>
    <dgm:pt modelId="{C484DC63-9B2D-43B5-B903-55E495E9C1D1}" type="pres">
      <dgm:prSet presAssocID="{3A77FE89-A524-4DA2-9BCE-9889314A713B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7D50F2C-E342-4592-990A-25B69A653899}" type="pres">
      <dgm:prSet presAssocID="{3A77FE89-A524-4DA2-9BCE-9889314A713B}" presName="negativeSpace" presStyleCnt="0"/>
      <dgm:spPr/>
    </dgm:pt>
    <dgm:pt modelId="{6627F49D-3574-4E71-9A0C-39C6F8B8CCF9}" type="pres">
      <dgm:prSet presAssocID="{3A77FE89-A524-4DA2-9BCE-9889314A713B}" presName="childText" presStyleLbl="conFgAcc1" presStyleIdx="1" presStyleCnt="7">
        <dgm:presLayoutVars>
          <dgm:bulletEnabled val="1"/>
        </dgm:presLayoutVars>
      </dgm:prSet>
      <dgm:spPr/>
    </dgm:pt>
    <dgm:pt modelId="{98F1F8AC-1E59-438A-AAB7-68390292CACC}" type="pres">
      <dgm:prSet presAssocID="{271BCF31-D342-4DCE-901B-36511B005E82}" presName="spaceBetweenRectangles" presStyleCnt="0"/>
      <dgm:spPr/>
    </dgm:pt>
    <dgm:pt modelId="{8BFF71BB-FFEC-40DC-B246-DA22F9EC3DF7}" type="pres">
      <dgm:prSet presAssocID="{F591930B-062E-43D3-9218-6F4CF6713DCA}" presName="parentLin" presStyleCnt="0"/>
      <dgm:spPr/>
    </dgm:pt>
    <dgm:pt modelId="{482376B1-10A2-49BB-9EF7-2D317C72E5FF}" type="pres">
      <dgm:prSet presAssocID="{F591930B-062E-43D3-9218-6F4CF6713DCA}" presName="parentLeftMargin" presStyleLbl="node1" presStyleIdx="1" presStyleCnt="7"/>
      <dgm:spPr/>
    </dgm:pt>
    <dgm:pt modelId="{CA84D5A1-F688-423D-BCCA-FE49C4EDCD4C}" type="pres">
      <dgm:prSet presAssocID="{F591930B-062E-43D3-9218-6F4CF6713DCA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058017BE-103C-4B88-A6B7-AA5819352725}" type="pres">
      <dgm:prSet presAssocID="{F591930B-062E-43D3-9218-6F4CF6713DCA}" presName="negativeSpace" presStyleCnt="0"/>
      <dgm:spPr/>
    </dgm:pt>
    <dgm:pt modelId="{ECDB999A-8544-45D3-A166-B015565CDAEB}" type="pres">
      <dgm:prSet presAssocID="{F591930B-062E-43D3-9218-6F4CF6713DCA}" presName="childText" presStyleLbl="conFgAcc1" presStyleIdx="2" presStyleCnt="7">
        <dgm:presLayoutVars>
          <dgm:bulletEnabled val="1"/>
        </dgm:presLayoutVars>
      </dgm:prSet>
      <dgm:spPr/>
    </dgm:pt>
    <dgm:pt modelId="{D75582CF-5A1D-4CD8-B55B-4D74BD04F754}" type="pres">
      <dgm:prSet presAssocID="{12F1A5BA-32A8-4F39-B9DF-C4D4F6C17072}" presName="spaceBetweenRectangles" presStyleCnt="0"/>
      <dgm:spPr/>
    </dgm:pt>
    <dgm:pt modelId="{7C6233CB-B486-446D-BFD2-6CF8FB81BA05}" type="pres">
      <dgm:prSet presAssocID="{60EDCDAC-AED8-4A9A-B273-F1471EB7C1BF}" presName="parentLin" presStyleCnt="0"/>
      <dgm:spPr/>
    </dgm:pt>
    <dgm:pt modelId="{B22D1E0E-30DC-4354-97B4-2C43250E6F0F}" type="pres">
      <dgm:prSet presAssocID="{60EDCDAC-AED8-4A9A-B273-F1471EB7C1BF}" presName="parentLeftMargin" presStyleLbl="node1" presStyleIdx="2" presStyleCnt="7"/>
      <dgm:spPr/>
    </dgm:pt>
    <dgm:pt modelId="{AB3806D7-17B0-44FC-89A7-92DFF36061BF}" type="pres">
      <dgm:prSet presAssocID="{60EDCDAC-AED8-4A9A-B273-F1471EB7C1BF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40500575-85D4-44C4-B3DA-E41275694A75}" type="pres">
      <dgm:prSet presAssocID="{60EDCDAC-AED8-4A9A-B273-F1471EB7C1BF}" presName="negativeSpace" presStyleCnt="0"/>
      <dgm:spPr/>
    </dgm:pt>
    <dgm:pt modelId="{3CB814EB-8E6C-4BCD-BEE8-F43F3E143420}" type="pres">
      <dgm:prSet presAssocID="{60EDCDAC-AED8-4A9A-B273-F1471EB7C1BF}" presName="childText" presStyleLbl="conFgAcc1" presStyleIdx="3" presStyleCnt="7">
        <dgm:presLayoutVars>
          <dgm:bulletEnabled val="1"/>
        </dgm:presLayoutVars>
      </dgm:prSet>
      <dgm:spPr/>
    </dgm:pt>
    <dgm:pt modelId="{1EF30A59-B629-4337-9C3C-A3C71E8C6DDF}" type="pres">
      <dgm:prSet presAssocID="{064EE99A-2E05-4C76-8E7A-E1451BEC73AF}" presName="spaceBetweenRectangles" presStyleCnt="0"/>
      <dgm:spPr/>
    </dgm:pt>
    <dgm:pt modelId="{15A053D6-33DB-4E9B-9C09-8BD0D466C0A4}" type="pres">
      <dgm:prSet presAssocID="{A0395581-20D9-4865-8AFE-74AF3BE7991E}" presName="parentLin" presStyleCnt="0"/>
      <dgm:spPr/>
    </dgm:pt>
    <dgm:pt modelId="{A8BD4BA4-C0DA-4215-A2C8-8E8870936DC1}" type="pres">
      <dgm:prSet presAssocID="{A0395581-20D9-4865-8AFE-74AF3BE7991E}" presName="parentLeftMargin" presStyleLbl="node1" presStyleIdx="3" presStyleCnt="7"/>
      <dgm:spPr/>
    </dgm:pt>
    <dgm:pt modelId="{D9843D0D-9B75-48FC-9F16-5CA09E52B716}" type="pres">
      <dgm:prSet presAssocID="{A0395581-20D9-4865-8AFE-74AF3BE7991E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BABFE9B-DC4E-4723-ACB8-F45881D55CF0}" type="pres">
      <dgm:prSet presAssocID="{A0395581-20D9-4865-8AFE-74AF3BE7991E}" presName="negativeSpace" presStyleCnt="0"/>
      <dgm:spPr/>
    </dgm:pt>
    <dgm:pt modelId="{7AEF7F42-E82F-465C-A906-A35B30F846AD}" type="pres">
      <dgm:prSet presAssocID="{A0395581-20D9-4865-8AFE-74AF3BE7991E}" presName="childText" presStyleLbl="conFgAcc1" presStyleIdx="4" presStyleCnt="7">
        <dgm:presLayoutVars>
          <dgm:bulletEnabled val="1"/>
        </dgm:presLayoutVars>
      </dgm:prSet>
      <dgm:spPr/>
    </dgm:pt>
    <dgm:pt modelId="{4195971B-54AA-4E6C-9299-8AD9279AB372}" type="pres">
      <dgm:prSet presAssocID="{F71F09A2-B6C0-4F76-A812-31DA2141E053}" presName="spaceBetweenRectangles" presStyleCnt="0"/>
      <dgm:spPr/>
    </dgm:pt>
    <dgm:pt modelId="{5FDA16C2-40E5-425E-837B-C4D670914205}" type="pres">
      <dgm:prSet presAssocID="{0C8F261F-AA41-4F85-97B9-CC9784A7EBF3}" presName="parentLin" presStyleCnt="0"/>
      <dgm:spPr/>
    </dgm:pt>
    <dgm:pt modelId="{F449A2FD-8029-4BA9-81FB-1F5AEF137DD0}" type="pres">
      <dgm:prSet presAssocID="{0C8F261F-AA41-4F85-97B9-CC9784A7EBF3}" presName="parentLeftMargin" presStyleLbl="node1" presStyleIdx="4" presStyleCnt="7"/>
      <dgm:spPr/>
    </dgm:pt>
    <dgm:pt modelId="{D677AD7B-251C-41A9-8778-25779C63FAB4}" type="pres">
      <dgm:prSet presAssocID="{0C8F261F-AA41-4F85-97B9-CC9784A7EBF3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5712333A-1B2B-44CF-88BB-52017E92AC2B}" type="pres">
      <dgm:prSet presAssocID="{0C8F261F-AA41-4F85-97B9-CC9784A7EBF3}" presName="negativeSpace" presStyleCnt="0"/>
      <dgm:spPr/>
    </dgm:pt>
    <dgm:pt modelId="{4DB6C9BC-0029-4BEE-9D8A-9C47AE509563}" type="pres">
      <dgm:prSet presAssocID="{0C8F261F-AA41-4F85-97B9-CC9784A7EBF3}" presName="childText" presStyleLbl="conFgAcc1" presStyleIdx="5" presStyleCnt="7">
        <dgm:presLayoutVars>
          <dgm:bulletEnabled val="1"/>
        </dgm:presLayoutVars>
      </dgm:prSet>
      <dgm:spPr/>
    </dgm:pt>
    <dgm:pt modelId="{D0145183-1803-43DD-9BB7-34C4E13CFFA6}" type="pres">
      <dgm:prSet presAssocID="{11349CF7-2E1F-4CAB-82ED-4C24E213D400}" presName="spaceBetweenRectangles" presStyleCnt="0"/>
      <dgm:spPr/>
    </dgm:pt>
    <dgm:pt modelId="{201A4B99-F025-4D48-9BAF-C3BB18378528}" type="pres">
      <dgm:prSet presAssocID="{41E7E5EE-2BFB-4BBC-9DC6-4064F42141C6}" presName="parentLin" presStyleCnt="0"/>
      <dgm:spPr/>
    </dgm:pt>
    <dgm:pt modelId="{5B29E4BB-808A-4830-AA45-69E55381EDC2}" type="pres">
      <dgm:prSet presAssocID="{41E7E5EE-2BFB-4BBC-9DC6-4064F42141C6}" presName="parentLeftMargin" presStyleLbl="node1" presStyleIdx="5" presStyleCnt="7"/>
      <dgm:spPr/>
    </dgm:pt>
    <dgm:pt modelId="{14480A3C-FCB2-4AA1-962E-1130682E9D96}" type="pres">
      <dgm:prSet presAssocID="{41E7E5EE-2BFB-4BBC-9DC6-4064F42141C6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7BA4DA58-E988-4F15-B9D7-2CEBA7965F51}" type="pres">
      <dgm:prSet presAssocID="{41E7E5EE-2BFB-4BBC-9DC6-4064F42141C6}" presName="negativeSpace" presStyleCnt="0"/>
      <dgm:spPr/>
    </dgm:pt>
    <dgm:pt modelId="{26FB8F1C-2A36-41BB-BB37-ECAC89D782B2}" type="pres">
      <dgm:prSet presAssocID="{41E7E5EE-2BFB-4BBC-9DC6-4064F42141C6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A31EE716-54D8-4058-A74F-C033283178D2}" type="presOf" srcId="{70804C46-3648-4866-A0E4-65C3A865111E}" destId="{257E8789-F9F4-4022-837E-7A53435C4170}" srcOrd="1" destOrd="0" presId="urn:microsoft.com/office/officeart/2005/8/layout/list1"/>
    <dgm:cxn modelId="{3873951F-CB8C-4B03-8902-C6CA98861FD4}" type="presOf" srcId="{3ADFB781-2411-495D-ACEA-08610787E247}" destId="{3E049FED-E5E4-4F23-9875-32A4BFA89957}" srcOrd="0" destOrd="0" presId="urn:microsoft.com/office/officeart/2005/8/layout/list1"/>
    <dgm:cxn modelId="{09380222-7002-4FFA-B8AA-DAE3332E058D}" srcId="{3ADFB781-2411-495D-ACEA-08610787E247}" destId="{70804C46-3648-4866-A0E4-65C3A865111E}" srcOrd="0" destOrd="0" parTransId="{1D99AF69-915A-4F74-B1AD-3A8C8B67D720}" sibTransId="{BAF26221-E79A-4E30-A6D5-17F86CF17143}"/>
    <dgm:cxn modelId="{6DAEFD32-0F59-47D9-A368-8B599ACF482E}" type="presOf" srcId="{3A77FE89-A524-4DA2-9BCE-9889314A713B}" destId="{C484DC63-9B2D-43B5-B903-55E495E9C1D1}" srcOrd="1" destOrd="0" presId="urn:microsoft.com/office/officeart/2005/8/layout/list1"/>
    <dgm:cxn modelId="{4E4C003F-DF16-4FE5-871A-ACAD8A4C0D28}" type="presOf" srcId="{70804C46-3648-4866-A0E4-65C3A865111E}" destId="{DA3DF39D-81F1-4830-A1B0-AB1E347EEB3E}" srcOrd="0" destOrd="0" presId="urn:microsoft.com/office/officeart/2005/8/layout/list1"/>
    <dgm:cxn modelId="{8B14F063-E7A3-4961-BE21-09C83876BDB9}" type="presOf" srcId="{60EDCDAC-AED8-4A9A-B273-F1471EB7C1BF}" destId="{AB3806D7-17B0-44FC-89A7-92DFF36061BF}" srcOrd="1" destOrd="0" presId="urn:microsoft.com/office/officeart/2005/8/layout/list1"/>
    <dgm:cxn modelId="{3C205D65-BA25-4931-A76E-5F8FD0121188}" type="presOf" srcId="{41E7E5EE-2BFB-4BBC-9DC6-4064F42141C6}" destId="{14480A3C-FCB2-4AA1-962E-1130682E9D96}" srcOrd="1" destOrd="0" presId="urn:microsoft.com/office/officeart/2005/8/layout/list1"/>
    <dgm:cxn modelId="{FE89AE68-F27F-4767-ACF9-FA1ACDB322C5}" type="presOf" srcId="{0C8F261F-AA41-4F85-97B9-CC9784A7EBF3}" destId="{D677AD7B-251C-41A9-8778-25779C63FAB4}" srcOrd="1" destOrd="0" presId="urn:microsoft.com/office/officeart/2005/8/layout/list1"/>
    <dgm:cxn modelId="{19B4B549-0EC4-4D7B-8314-12FFB5169848}" srcId="{3ADFB781-2411-495D-ACEA-08610787E247}" destId="{3A77FE89-A524-4DA2-9BCE-9889314A713B}" srcOrd="1" destOrd="0" parTransId="{7DE350AE-EB99-4D25-A4BD-7A52D422C283}" sibTransId="{271BCF31-D342-4DCE-901B-36511B005E82}"/>
    <dgm:cxn modelId="{6019294B-718B-48E5-AD94-412A407967B6}" srcId="{3ADFB781-2411-495D-ACEA-08610787E247}" destId="{F591930B-062E-43D3-9218-6F4CF6713DCA}" srcOrd="2" destOrd="0" parTransId="{71C4E7D9-A02D-4275-BC8A-D17DB658CF33}" sibTransId="{12F1A5BA-32A8-4F39-B9DF-C4D4F6C17072}"/>
    <dgm:cxn modelId="{3D6B6B6E-9E2F-44D9-96ED-52B025777260}" type="presOf" srcId="{3A77FE89-A524-4DA2-9BCE-9889314A713B}" destId="{EEAA5EAB-0306-4FB4-A684-1B62D4C22EAD}" srcOrd="0" destOrd="0" presId="urn:microsoft.com/office/officeart/2005/8/layout/list1"/>
    <dgm:cxn modelId="{DCFDA24E-350B-4E83-A64A-51730F8C0B4A}" type="presOf" srcId="{0C8F261F-AA41-4F85-97B9-CC9784A7EBF3}" destId="{F449A2FD-8029-4BA9-81FB-1F5AEF137DD0}" srcOrd="0" destOrd="0" presId="urn:microsoft.com/office/officeart/2005/8/layout/list1"/>
    <dgm:cxn modelId="{C51BFE75-6EEF-4DFB-834C-6DD5CC66E2B8}" type="presOf" srcId="{A0395581-20D9-4865-8AFE-74AF3BE7991E}" destId="{A8BD4BA4-C0DA-4215-A2C8-8E8870936DC1}" srcOrd="0" destOrd="0" presId="urn:microsoft.com/office/officeart/2005/8/layout/list1"/>
    <dgm:cxn modelId="{D1FCD08E-D2CF-4240-BB52-EAFD02FF28A8}" srcId="{3ADFB781-2411-495D-ACEA-08610787E247}" destId="{60EDCDAC-AED8-4A9A-B273-F1471EB7C1BF}" srcOrd="3" destOrd="0" parTransId="{8CFC5774-3D98-4960-80FC-C0552AEDB59A}" sibTransId="{064EE99A-2E05-4C76-8E7A-E1451BEC73AF}"/>
    <dgm:cxn modelId="{4FBF9D9C-C970-415E-8B97-3F78B7518FF0}" type="presOf" srcId="{41E7E5EE-2BFB-4BBC-9DC6-4064F42141C6}" destId="{5B29E4BB-808A-4830-AA45-69E55381EDC2}" srcOrd="0" destOrd="0" presId="urn:microsoft.com/office/officeart/2005/8/layout/list1"/>
    <dgm:cxn modelId="{7BDBC0C1-E38C-46A5-9C37-D2D9DD608DFF}" type="presOf" srcId="{60EDCDAC-AED8-4A9A-B273-F1471EB7C1BF}" destId="{B22D1E0E-30DC-4354-97B4-2C43250E6F0F}" srcOrd="0" destOrd="0" presId="urn:microsoft.com/office/officeart/2005/8/layout/list1"/>
    <dgm:cxn modelId="{12BFEFC1-4EF2-46C3-82CF-75BC4F4AA076}" srcId="{3ADFB781-2411-495D-ACEA-08610787E247}" destId="{A0395581-20D9-4865-8AFE-74AF3BE7991E}" srcOrd="4" destOrd="0" parTransId="{D5D931AA-080E-4C8F-993F-EE10A05BDA4F}" sibTransId="{F71F09A2-B6C0-4F76-A812-31DA2141E053}"/>
    <dgm:cxn modelId="{429A90C6-4E3B-40D0-9DF5-5566DEFE2399}" type="presOf" srcId="{A0395581-20D9-4865-8AFE-74AF3BE7991E}" destId="{D9843D0D-9B75-48FC-9F16-5CA09E52B716}" srcOrd="1" destOrd="0" presId="urn:microsoft.com/office/officeart/2005/8/layout/list1"/>
    <dgm:cxn modelId="{375FBBDF-4DDF-4BDC-B2C2-F655DFE670A8}" type="presOf" srcId="{F591930B-062E-43D3-9218-6F4CF6713DCA}" destId="{CA84D5A1-F688-423D-BCCA-FE49C4EDCD4C}" srcOrd="1" destOrd="0" presId="urn:microsoft.com/office/officeart/2005/8/layout/list1"/>
    <dgm:cxn modelId="{F0F414E1-C25A-4C02-B4EA-368B8704EDF4}" srcId="{3ADFB781-2411-495D-ACEA-08610787E247}" destId="{0C8F261F-AA41-4F85-97B9-CC9784A7EBF3}" srcOrd="5" destOrd="0" parTransId="{2715661A-C0DE-4583-8C68-866428562F42}" sibTransId="{11349CF7-2E1F-4CAB-82ED-4C24E213D400}"/>
    <dgm:cxn modelId="{AF9265E8-5DEE-4EA2-AD9F-93A6D1745CE7}" srcId="{3ADFB781-2411-495D-ACEA-08610787E247}" destId="{41E7E5EE-2BFB-4BBC-9DC6-4064F42141C6}" srcOrd="6" destOrd="0" parTransId="{01ED290B-A929-49CE-ADE9-00B7825FF7EF}" sibTransId="{9A51F153-6B40-4808-8D1F-B8101EE789BF}"/>
    <dgm:cxn modelId="{D2AB6FED-891F-4896-8092-E11FB97CE84A}" type="presOf" srcId="{F591930B-062E-43D3-9218-6F4CF6713DCA}" destId="{482376B1-10A2-49BB-9EF7-2D317C72E5FF}" srcOrd="0" destOrd="0" presId="urn:microsoft.com/office/officeart/2005/8/layout/list1"/>
    <dgm:cxn modelId="{0C04CF58-05F1-4276-A19F-EE1C65BF9124}" type="presParOf" srcId="{3E049FED-E5E4-4F23-9875-32A4BFA89957}" destId="{403E486E-9EE2-427D-8016-2804B31A7155}" srcOrd="0" destOrd="0" presId="urn:microsoft.com/office/officeart/2005/8/layout/list1"/>
    <dgm:cxn modelId="{843B9E2A-CF02-471E-BD8E-25D7AF322C7F}" type="presParOf" srcId="{403E486E-9EE2-427D-8016-2804B31A7155}" destId="{DA3DF39D-81F1-4830-A1B0-AB1E347EEB3E}" srcOrd="0" destOrd="0" presId="urn:microsoft.com/office/officeart/2005/8/layout/list1"/>
    <dgm:cxn modelId="{B0D31BF5-FEC2-48BC-9FA9-90B3DF51EF3B}" type="presParOf" srcId="{403E486E-9EE2-427D-8016-2804B31A7155}" destId="{257E8789-F9F4-4022-837E-7A53435C4170}" srcOrd="1" destOrd="0" presId="urn:microsoft.com/office/officeart/2005/8/layout/list1"/>
    <dgm:cxn modelId="{B429EB28-03DE-4015-A194-B75058166CF6}" type="presParOf" srcId="{3E049FED-E5E4-4F23-9875-32A4BFA89957}" destId="{B006A467-0748-4ACD-A024-710878A98F64}" srcOrd="1" destOrd="0" presId="urn:microsoft.com/office/officeart/2005/8/layout/list1"/>
    <dgm:cxn modelId="{7FCA7C9A-B0CC-4E84-80AC-77C31589ACDF}" type="presParOf" srcId="{3E049FED-E5E4-4F23-9875-32A4BFA89957}" destId="{329204FE-68AF-46EC-A032-47861644239C}" srcOrd="2" destOrd="0" presId="urn:microsoft.com/office/officeart/2005/8/layout/list1"/>
    <dgm:cxn modelId="{A793966B-F3FC-43B8-AFCB-02A64CAF7486}" type="presParOf" srcId="{3E049FED-E5E4-4F23-9875-32A4BFA89957}" destId="{1EB33749-1BEB-4B2B-89B6-23353B29C840}" srcOrd="3" destOrd="0" presId="urn:microsoft.com/office/officeart/2005/8/layout/list1"/>
    <dgm:cxn modelId="{D675696C-DA37-4C79-AE91-037421FB18BE}" type="presParOf" srcId="{3E049FED-E5E4-4F23-9875-32A4BFA89957}" destId="{94954548-9C99-4EC9-A7C0-F9F42877227D}" srcOrd="4" destOrd="0" presId="urn:microsoft.com/office/officeart/2005/8/layout/list1"/>
    <dgm:cxn modelId="{363887BA-4C3D-40A3-A46F-CC7146E057D4}" type="presParOf" srcId="{94954548-9C99-4EC9-A7C0-F9F42877227D}" destId="{EEAA5EAB-0306-4FB4-A684-1B62D4C22EAD}" srcOrd="0" destOrd="0" presId="urn:microsoft.com/office/officeart/2005/8/layout/list1"/>
    <dgm:cxn modelId="{FE5D1CB4-6012-405D-ADED-BA301C91878A}" type="presParOf" srcId="{94954548-9C99-4EC9-A7C0-F9F42877227D}" destId="{C484DC63-9B2D-43B5-B903-55E495E9C1D1}" srcOrd="1" destOrd="0" presId="urn:microsoft.com/office/officeart/2005/8/layout/list1"/>
    <dgm:cxn modelId="{13F42E90-8A1C-4442-BB6C-D4E885C3596C}" type="presParOf" srcId="{3E049FED-E5E4-4F23-9875-32A4BFA89957}" destId="{67D50F2C-E342-4592-990A-25B69A653899}" srcOrd="5" destOrd="0" presId="urn:microsoft.com/office/officeart/2005/8/layout/list1"/>
    <dgm:cxn modelId="{2BCD9ECD-194C-410E-A5BC-9A6AC5284E91}" type="presParOf" srcId="{3E049FED-E5E4-4F23-9875-32A4BFA89957}" destId="{6627F49D-3574-4E71-9A0C-39C6F8B8CCF9}" srcOrd="6" destOrd="0" presId="urn:microsoft.com/office/officeart/2005/8/layout/list1"/>
    <dgm:cxn modelId="{6F5033F6-95BC-4A47-AB35-3931E03A44BF}" type="presParOf" srcId="{3E049FED-E5E4-4F23-9875-32A4BFA89957}" destId="{98F1F8AC-1E59-438A-AAB7-68390292CACC}" srcOrd="7" destOrd="0" presId="urn:microsoft.com/office/officeart/2005/8/layout/list1"/>
    <dgm:cxn modelId="{3B48A042-5CED-4E64-AE81-9F77AE48B1AB}" type="presParOf" srcId="{3E049FED-E5E4-4F23-9875-32A4BFA89957}" destId="{8BFF71BB-FFEC-40DC-B246-DA22F9EC3DF7}" srcOrd="8" destOrd="0" presId="urn:microsoft.com/office/officeart/2005/8/layout/list1"/>
    <dgm:cxn modelId="{4FC96672-363E-4452-B3BF-C0271696D073}" type="presParOf" srcId="{8BFF71BB-FFEC-40DC-B246-DA22F9EC3DF7}" destId="{482376B1-10A2-49BB-9EF7-2D317C72E5FF}" srcOrd="0" destOrd="0" presId="urn:microsoft.com/office/officeart/2005/8/layout/list1"/>
    <dgm:cxn modelId="{7F3268AF-04D2-4E9B-8B25-FEAC762943D9}" type="presParOf" srcId="{8BFF71BB-FFEC-40DC-B246-DA22F9EC3DF7}" destId="{CA84D5A1-F688-423D-BCCA-FE49C4EDCD4C}" srcOrd="1" destOrd="0" presId="urn:microsoft.com/office/officeart/2005/8/layout/list1"/>
    <dgm:cxn modelId="{6F698628-92E2-4313-9757-E5EB92DB9967}" type="presParOf" srcId="{3E049FED-E5E4-4F23-9875-32A4BFA89957}" destId="{058017BE-103C-4B88-A6B7-AA5819352725}" srcOrd="9" destOrd="0" presId="urn:microsoft.com/office/officeart/2005/8/layout/list1"/>
    <dgm:cxn modelId="{D6F56DEA-444B-41FE-8088-12B2E6F12988}" type="presParOf" srcId="{3E049FED-E5E4-4F23-9875-32A4BFA89957}" destId="{ECDB999A-8544-45D3-A166-B015565CDAEB}" srcOrd="10" destOrd="0" presId="urn:microsoft.com/office/officeart/2005/8/layout/list1"/>
    <dgm:cxn modelId="{D983632C-FD5B-45AF-8105-21A7296AF361}" type="presParOf" srcId="{3E049FED-E5E4-4F23-9875-32A4BFA89957}" destId="{D75582CF-5A1D-4CD8-B55B-4D74BD04F754}" srcOrd="11" destOrd="0" presId="urn:microsoft.com/office/officeart/2005/8/layout/list1"/>
    <dgm:cxn modelId="{1AEE4C32-67FD-41F8-90E6-0D2FCC66741D}" type="presParOf" srcId="{3E049FED-E5E4-4F23-9875-32A4BFA89957}" destId="{7C6233CB-B486-446D-BFD2-6CF8FB81BA05}" srcOrd="12" destOrd="0" presId="urn:microsoft.com/office/officeart/2005/8/layout/list1"/>
    <dgm:cxn modelId="{7949AD44-A911-4109-9FF9-BE7CD12B3A0F}" type="presParOf" srcId="{7C6233CB-B486-446D-BFD2-6CF8FB81BA05}" destId="{B22D1E0E-30DC-4354-97B4-2C43250E6F0F}" srcOrd="0" destOrd="0" presId="urn:microsoft.com/office/officeart/2005/8/layout/list1"/>
    <dgm:cxn modelId="{9BA258AD-8009-47DE-BC00-A10108F0492D}" type="presParOf" srcId="{7C6233CB-B486-446D-BFD2-6CF8FB81BA05}" destId="{AB3806D7-17B0-44FC-89A7-92DFF36061BF}" srcOrd="1" destOrd="0" presId="urn:microsoft.com/office/officeart/2005/8/layout/list1"/>
    <dgm:cxn modelId="{BDF67B2E-C386-411A-B346-313E297474FA}" type="presParOf" srcId="{3E049FED-E5E4-4F23-9875-32A4BFA89957}" destId="{40500575-85D4-44C4-B3DA-E41275694A75}" srcOrd="13" destOrd="0" presId="urn:microsoft.com/office/officeart/2005/8/layout/list1"/>
    <dgm:cxn modelId="{CBFF8D82-87B1-4F91-A984-80E30EADA0C0}" type="presParOf" srcId="{3E049FED-E5E4-4F23-9875-32A4BFA89957}" destId="{3CB814EB-8E6C-4BCD-BEE8-F43F3E143420}" srcOrd="14" destOrd="0" presId="urn:microsoft.com/office/officeart/2005/8/layout/list1"/>
    <dgm:cxn modelId="{CC220F41-F07A-443F-8692-9EF377CE73A6}" type="presParOf" srcId="{3E049FED-E5E4-4F23-9875-32A4BFA89957}" destId="{1EF30A59-B629-4337-9C3C-A3C71E8C6DDF}" srcOrd="15" destOrd="0" presId="urn:microsoft.com/office/officeart/2005/8/layout/list1"/>
    <dgm:cxn modelId="{6BB3CD22-D171-49CB-8046-0F67DDC13560}" type="presParOf" srcId="{3E049FED-E5E4-4F23-9875-32A4BFA89957}" destId="{15A053D6-33DB-4E9B-9C09-8BD0D466C0A4}" srcOrd="16" destOrd="0" presId="urn:microsoft.com/office/officeart/2005/8/layout/list1"/>
    <dgm:cxn modelId="{8996600E-1927-4629-92F6-F779CFCEEB5E}" type="presParOf" srcId="{15A053D6-33DB-4E9B-9C09-8BD0D466C0A4}" destId="{A8BD4BA4-C0DA-4215-A2C8-8E8870936DC1}" srcOrd="0" destOrd="0" presId="urn:microsoft.com/office/officeart/2005/8/layout/list1"/>
    <dgm:cxn modelId="{C1CDA272-1968-4011-B9A6-4485282A56E7}" type="presParOf" srcId="{15A053D6-33DB-4E9B-9C09-8BD0D466C0A4}" destId="{D9843D0D-9B75-48FC-9F16-5CA09E52B716}" srcOrd="1" destOrd="0" presId="urn:microsoft.com/office/officeart/2005/8/layout/list1"/>
    <dgm:cxn modelId="{ED7560D9-1C00-47F0-95D5-56CD16B07FEF}" type="presParOf" srcId="{3E049FED-E5E4-4F23-9875-32A4BFA89957}" destId="{6BABFE9B-DC4E-4723-ACB8-F45881D55CF0}" srcOrd="17" destOrd="0" presId="urn:microsoft.com/office/officeart/2005/8/layout/list1"/>
    <dgm:cxn modelId="{8E7BF185-BC55-48F0-A9FC-069A0A7B1BC4}" type="presParOf" srcId="{3E049FED-E5E4-4F23-9875-32A4BFA89957}" destId="{7AEF7F42-E82F-465C-A906-A35B30F846AD}" srcOrd="18" destOrd="0" presId="urn:microsoft.com/office/officeart/2005/8/layout/list1"/>
    <dgm:cxn modelId="{71C5C953-13FD-456A-AB6B-A45406EB23FD}" type="presParOf" srcId="{3E049FED-E5E4-4F23-9875-32A4BFA89957}" destId="{4195971B-54AA-4E6C-9299-8AD9279AB372}" srcOrd="19" destOrd="0" presId="urn:microsoft.com/office/officeart/2005/8/layout/list1"/>
    <dgm:cxn modelId="{CB02F44B-2D7D-4683-BCBD-78A3C3C9E378}" type="presParOf" srcId="{3E049FED-E5E4-4F23-9875-32A4BFA89957}" destId="{5FDA16C2-40E5-425E-837B-C4D670914205}" srcOrd="20" destOrd="0" presId="urn:microsoft.com/office/officeart/2005/8/layout/list1"/>
    <dgm:cxn modelId="{30923896-C13C-4729-B08E-FA491EA6B207}" type="presParOf" srcId="{5FDA16C2-40E5-425E-837B-C4D670914205}" destId="{F449A2FD-8029-4BA9-81FB-1F5AEF137DD0}" srcOrd="0" destOrd="0" presId="urn:microsoft.com/office/officeart/2005/8/layout/list1"/>
    <dgm:cxn modelId="{131337DB-EF47-46B4-B7B2-C811DEDBFC41}" type="presParOf" srcId="{5FDA16C2-40E5-425E-837B-C4D670914205}" destId="{D677AD7B-251C-41A9-8778-25779C63FAB4}" srcOrd="1" destOrd="0" presId="urn:microsoft.com/office/officeart/2005/8/layout/list1"/>
    <dgm:cxn modelId="{A502DDD0-0617-4630-A31E-EFC3621B5D21}" type="presParOf" srcId="{3E049FED-E5E4-4F23-9875-32A4BFA89957}" destId="{5712333A-1B2B-44CF-88BB-52017E92AC2B}" srcOrd="21" destOrd="0" presId="urn:microsoft.com/office/officeart/2005/8/layout/list1"/>
    <dgm:cxn modelId="{A380BC16-A43F-41E7-A8B5-E2A1320934B9}" type="presParOf" srcId="{3E049FED-E5E4-4F23-9875-32A4BFA89957}" destId="{4DB6C9BC-0029-4BEE-9D8A-9C47AE509563}" srcOrd="22" destOrd="0" presId="urn:microsoft.com/office/officeart/2005/8/layout/list1"/>
    <dgm:cxn modelId="{FFC35412-BE6F-4196-9EF6-347515B80B5F}" type="presParOf" srcId="{3E049FED-E5E4-4F23-9875-32A4BFA89957}" destId="{D0145183-1803-43DD-9BB7-34C4E13CFFA6}" srcOrd="23" destOrd="0" presId="urn:microsoft.com/office/officeart/2005/8/layout/list1"/>
    <dgm:cxn modelId="{68B147F2-589A-4883-A1BB-1F8953385706}" type="presParOf" srcId="{3E049FED-E5E4-4F23-9875-32A4BFA89957}" destId="{201A4B99-F025-4D48-9BAF-C3BB18378528}" srcOrd="24" destOrd="0" presId="urn:microsoft.com/office/officeart/2005/8/layout/list1"/>
    <dgm:cxn modelId="{36C55549-B2BD-4DD8-A843-367E8FC4AB30}" type="presParOf" srcId="{201A4B99-F025-4D48-9BAF-C3BB18378528}" destId="{5B29E4BB-808A-4830-AA45-69E55381EDC2}" srcOrd="0" destOrd="0" presId="urn:microsoft.com/office/officeart/2005/8/layout/list1"/>
    <dgm:cxn modelId="{990BC157-287D-461E-A642-C0E57A443BCB}" type="presParOf" srcId="{201A4B99-F025-4D48-9BAF-C3BB18378528}" destId="{14480A3C-FCB2-4AA1-962E-1130682E9D96}" srcOrd="1" destOrd="0" presId="urn:microsoft.com/office/officeart/2005/8/layout/list1"/>
    <dgm:cxn modelId="{024DF6A0-A6DE-4026-AC94-33AA1D0E124B}" type="presParOf" srcId="{3E049FED-E5E4-4F23-9875-32A4BFA89957}" destId="{7BA4DA58-E988-4F15-B9D7-2CEBA7965F51}" srcOrd="25" destOrd="0" presId="urn:microsoft.com/office/officeart/2005/8/layout/list1"/>
    <dgm:cxn modelId="{0FB53547-718B-4D64-A871-3BBB9E37CBCB}" type="presParOf" srcId="{3E049FED-E5E4-4F23-9875-32A4BFA89957}" destId="{26FB8F1C-2A36-41BB-BB37-ECAC89D782B2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C217A7-B7BF-4439-8C16-ED3DAD729D65}">
      <dsp:nvSpPr>
        <dsp:cNvPr id="0" name=""/>
        <dsp:cNvSpPr/>
      </dsp:nvSpPr>
      <dsp:spPr>
        <a:xfrm rot="16200000">
          <a:off x="-1418497" y="1419489"/>
          <a:ext cx="5418667" cy="257968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5054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Коробочное решение –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 </a:t>
          </a:r>
          <a:r>
            <a:rPr lang="ru-RU" sz="2100" b="1" kern="1200" dirty="0">
              <a:solidFill>
                <a:srgbClr val="00B050"/>
              </a:solidFill>
            </a:rPr>
            <a:t>2 месяца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12 дней открытие и диагностика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40 дней внедрение КР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8 дней закрытие и отчетность</a:t>
          </a:r>
        </a:p>
      </dsp:txBody>
      <dsp:txXfrm rot="5400000">
        <a:off x="993" y="1083732"/>
        <a:ext cx="2579687" cy="3251201"/>
      </dsp:txXfrm>
    </dsp:sp>
    <dsp:sp modelId="{0D1B57E2-00F8-4C01-8372-4CFBD3A72D07}">
      <dsp:nvSpPr>
        <dsp:cNvPr id="0" name=""/>
        <dsp:cNvSpPr/>
      </dsp:nvSpPr>
      <dsp:spPr>
        <a:xfrm rot="16200000">
          <a:off x="1354666" y="1419489"/>
          <a:ext cx="5418667" cy="257968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5054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Адресная поддержка 2026 – </a:t>
          </a:r>
          <a:r>
            <a:rPr lang="ru-RU" sz="2100" b="1" kern="1200" dirty="0">
              <a:solidFill>
                <a:srgbClr val="00B050"/>
              </a:solidFill>
            </a:rPr>
            <a:t>6 месяцев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3 месяца диагностика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3 месяца внедрение</a:t>
          </a:r>
        </a:p>
      </dsp:txBody>
      <dsp:txXfrm rot="5400000">
        <a:off x="2774156" y="1083732"/>
        <a:ext cx="2579687" cy="3251201"/>
      </dsp:txXfrm>
    </dsp:sp>
    <dsp:sp modelId="{7116991C-42C3-4218-BBC1-39B05A70DE82}">
      <dsp:nvSpPr>
        <dsp:cNvPr id="0" name=""/>
        <dsp:cNvSpPr/>
      </dsp:nvSpPr>
      <dsp:spPr>
        <a:xfrm rot="16200000">
          <a:off x="4127830" y="1419489"/>
          <a:ext cx="5418667" cy="257968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5054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Адресная поддержка 2027 – </a:t>
          </a:r>
          <a:r>
            <a:rPr lang="ru-RU" sz="2100" b="1" kern="1200" dirty="0">
              <a:solidFill>
                <a:srgbClr val="00B050"/>
              </a:solidFill>
            </a:rPr>
            <a:t>4,5 месяца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3 недели диагностика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5 недель решение № 1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5 недель решение № 2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5 недель решение № 3</a:t>
          </a:r>
        </a:p>
      </dsp:txBody>
      <dsp:txXfrm rot="5400000">
        <a:off x="5547320" y="1083732"/>
        <a:ext cx="2579687" cy="32512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849940-8E44-4870-AA42-A5296580C50B}">
      <dsp:nvSpPr>
        <dsp:cNvPr id="0" name=""/>
        <dsp:cNvSpPr/>
      </dsp:nvSpPr>
      <dsp:spPr>
        <a:xfrm>
          <a:off x="3264392" y="1705318"/>
          <a:ext cx="2721769" cy="2751172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/>
            <a:t>31 ПРЕДПРИЯТИЕ В РЕГИОНАЛЬНОЙ ПРОГРАММЕ</a:t>
          </a:r>
        </a:p>
      </dsp:txBody>
      <dsp:txXfrm>
        <a:off x="3397258" y="1838184"/>
        <a:ext cx="2456037" cy="2485440"/>
      </dsp:txXfrm>
    </dsp:sp>
    <dsp:sp modelId="{1941293C-C6A5-4557-AAA7-668D303F4F82}">
      <dsp:nvSpPr>
        <dsp:cNvPr id="0" name=""/>
        <dsp:cNvSpPr/>
      </dsp:nvSpPr>
      <dsp:spPr>
        <a:xfrm rot="16200000">
          <a:off x="4457554" y="1537595"/>
          <a:ext cx="3354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5445" y="0"/>
              </a:lnTo>
            </a:path>
          </a:pathLst>
        </a:custGeom>
        <a:noFill/>
        <a:ln w="19050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4575EE-C931-4C7C-91F3-35D07B2C33EB}">
      <dsp:nvSpPr>
        <dsp:cNvPr id="0" name=""/>
        <dsp:cNvSpPr/>
      </dsp:nvSpPr>
      <dsp:spPr>
        <a:xfrm>
          <a:off x="3104261" y="289229"/>
          <a:ext cx="3042032" cy="1080643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939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1 ПРОЕКТ В СТАДИИ РЕАЛИЗАЦИИ</a:t>
          </a:r>
        </a:p>
      </dsp:txBody>
      <dsp:txXfrm>
        <a:off x="3157014" y="341982"/>
        <a:ext cx="2936526" cy="975137"/>
      </dsp:txXfrm>
    </dsp:sp>
    <dsp:sp modelId="{4D116051-2C54-4BD3-9F6D-F5B32FBCEE9E}">
      <dsp:nvSpPr>
        <dsp:cNvPr id="0" name=""/>
        <dsp:cNvSpPr/>
      </dsp:nvSpPr>
      <dsp:spPr>
        <a:xfrm rot="1632101">
          <a:off x="5940584" y="3968737"/>
          <a:ext cx="82420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24204" y="0"/>
              </a:lnTo>
            </a:path>
          </a:pathLst>
        </a:custGeom>
        <a:noFill/>
        <a:ln w="19050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B2174F-7EA6-413A-862A-6BFA686049DD}">
      <dsp:nvSpPr>
        <dsp:cNvPr id="0" name=""/>
        <dsp:cNvSpPr/>
      </dsp:nvSpPr>
      <dsp:spPr>
        <a:xfrm>
          <a:off x="6380861" y="4157118"/>
          <a:ext cx="2779252" cy="1080643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1878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27 ПРЕДПРИЯТИЙ НЕ СООТВЕТСТВУЮТ КРИТЕРИЯМ</a:t>
          </a:r>
        </a:p>
      </dsp:txBody>
      <dsp:txXfrm>
        <a:off x="6433614" y="4209871"/>
        <a:ext cx="2673746" cy="975137"/>
      </dsp:txXfrm>
    </dsp:sp>
    <dsp:sp modelId="{E2D28AEA-392A-4324-AE67-85B6AE2DCEE0}">
      <dsp:nvSpPr>
        <dsp:cNvPr id="0" name=""/>
        <dsp:cNvSpPr/>
      </dsp:nvSpPr>
      <dsp:spPr>
        <a:xfrm rot="9201386">
          <a:off x="2478253" y="3949830"/>
          <a:ext cx="83021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0218" y="0"/>
              </a:lnTo>
            </a:path>
          </a:pathLst>
        </a:custGeom>
        <a:noFill/>
        <a:ln w="19050" cap="rnd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E31761-AD9A-4A08-82BE-7EB9EEEE8BF5}">
      <dsp:nvSpPr>
        <dsp:cNvPr id="0" name=""/>
        <dsp:cNvSpPr/>
      </dsp:nvSpPr>
      <dsp:spPr>
        <a:xfrm>
          <a:off x="50800" y="4135981"/>
          <a:ext cx="2789161" cy="1080643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2818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3 КРУПНЫХ ПРЕДПРИЯТИЯ С ОКВЭД 35.30.14</a:t>
          </a:r>
        </a:p>
      </dsp:txBody>
      <dsp:txXfrm>
        <a:off x="103553" y="4188734"/>
        <a:ext cx="2683655" cy="9751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9204FE-68AF-46EC-A032-47861644239C}">
      <dsp:nvSpPr>
        <dsp:cNvPr id="0" name=""/>
        <dsp:cNvSpPr/>
      </dsp:nvSpPr>
      <dsp:spPr>
        <a:xfrm>
          <a:off x="0" y="307233"/>
          <a:ext cx="858774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7E8789-F9F4-4022-837E-7A53435C4170}">
      <dsp:nvSpPr>
        <dsp:cNvPr id="0" name=""/>
        <dsp:cNvSpPr/>
      </dsp:nvSpPr>
      <dsp:spPr>
        <a:xfrm>
          <a:off x="429387" y="56313"/>
          <a:ext cx="6011419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17" tIns="0" rIns="2272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Финансовые ограничения</a:t>
          </a:r>
        </a:p>
      </dsp:txBody>
      <dsp:txXfrm>
        <a:off x="453885" y="80811"/>
        <a:ext cx="5962423" cy="452844"/>
      </dsp:txXfrm>
    </dsp:sp>
    <dsp:sp modelId="{6627F49D-3574-4E71-9A0C-39C6F8B8CCF9}">
      <dsp:nvSpPr>
        <dsp:cNvPr id="0" name=""/>
        <dsp:cNvSpPr/>
      </dsp:nvSpPr>
      <dsp:spPr>
        <a:xfrm>
          <a:off x="0" y="1078353"/>
          <a:ext cx="858774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84DC63-9B2D-43B5-B903-55E495E9C1D1}">
      <dsp:nvSpPr>
        <dsp:cNvPr id="0" name=""/>
        <dsp:cNvSpPr/>
      </dsp:nvSpPr>
      <dsp:spPr>
        <a:xfrm>
          <a:off x="429387" y="827433"/>
          <a:ext cx="6011419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17" tIns="0" rIns="2272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Организационные и управленческие сложности</a:t>
          </a:r>
        </a:p>
      </dsp:txBody>
      <dsp:txXfrm>
        <a:off x="453885" y="851931"/>
        <a:ext cx="5962423" cy="452844"/>
      </dsp:txXfrm>
    </dsp:sp>
    <dsp:sp modelId="{ECDB999A-8544-45D3-A166-B015565CDAEB}">
      <dsp:nvSpPr>
        <dsp:cNvPr id="0" name=""/>
        <dsp:cNvSpPr/>
      </dsp:nvSpPr>
      <dsp:spPr>
        <a:xfrm>
          <a:off x="0" y="1849473"/>
          <a:ext cx="858774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84D5A1-F688-423D-BCCA-FE49C4EDCD4C}">
      <dsp:nvSpPr>
        <dsp:cNvPr id="0" name=""/>
        <dsp:cNvSpPr/>
      </dsp:nvSpPr>
      <dsp:spPr>
        <a:xfrm>
          <a:off x="429387" y="1598553"/>
          <a:ext cx="6011419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17" tIns="0" rIns="2272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Технические и интеграционные сложности</a:t>
          </a:r>
        </a:p>
      </dsp:txBody>
      <dsp:txXfrm>
        <a:off x="453885" y="1623051"/>
        <a:ext cx="5962423" cy="452844"/>
      </dsp:txXfrm>
    </dsp:sp>
    <dsp:sp modelId="{3CB814EB-8E6C-4BCD-BEE8-F43F3E143420}">
      <dsp:nvSpPr>
        <dsp:cNvPr id="0" name=""/>
        <dsp:cNvSpPr/>
      </dsp:nvSpPr>
      <dsp:spPr>
        <a:xfrm>
          <a:off x="0" y="2620593"/>
          <a:ext cx="858774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3806D7-17B0-44FC-89A7-92DFF36061BF}">
      <dsp:nvSpPr>
        <dsp:cNvPr id="0" name=""/>
        <dsp:cNvSpPr/>
      </dsp:nvSpPr>
      <dsp:spPr>
        <a:xfrm>
          <a:off x="429387" y="2369673"/>
          <a:ext cx="6011419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17" tIns="0" rIns="2272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Правовые и нормативные несоответствия</a:t>
          </a:r>
        </a:p>
      </dsp:txBody>
      <dsp:txXfrm>
        <a:off x="453885" y="2394171"/>
        <a:ext cx="5962423" cy="452844"/>
      </dsp:txXfrm>
    </dsp:sp>
    <dsp:sp modelId="{7AEF7F42-E82F-465C-A906-A35B30F846AD}">
      <dsp:nvSpPr>
        <dsp:cNvPr id="0" name=""/>
        <dsp:cNvSpPr/>
      </dsp:nvSpPr>
      <dsp:spPr>
        <a:xfrm>
          <a:off x="0" y="3391713"/>
          <a:ext cx="858774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843D0D-9B75-48FC-9F16-5CA09E52B716}">
      <dsp:nvSpPr>
        <dsp:cNvPr id="0" name=""/>
        <dsp:cNvSpPr/>
      </dsp:nvSpPr>
      <dsp:spPr>
        <a:xfrm>
          <a:off x="429387" y="3140793"/>
          <a:ext cx="6011419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17" tIns="0" rIns="2272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Бюрократические преграды</a:t>
          </a:r>
        </a:p>
      </dsp:txBody>
      <dsp:txXfrm>
        <a:off x="453885" y="3165291"/>
        <a:ext cx="5962423" cy="452844"/>
      </dsp:txXfrm>
    </dsp:sp>
    <dsp:sp modelId="{4DB6C9BC-0029-4BEE-9D8A-9C47AE509563}">
      <dsp:nvSpPr>
        <dsp:cNvPr id="0" name=""/>
        <dsp:cNvSpPr/>
      </dsp:nvSpPr>
      <dsp:spPr>
        <a:xfrm>
          <a:off x="0" y="4162833"/>
          <a:ext cx="858774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77AD7B-251C-41A9-8778-25779C63FAB4}">
      <dsp:nvSpPr>
        <dsp:cNvPr id="0" name=""/>
        <dsp:cNvSpPr/>
      </dsp:nvSpPr>
      <dsp:spPr>
        <a:xfrm>
          <a:off x="429387" y="3911913"/>
          <a:ext cx="6011419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17" tIns="0" rIns="2272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Кадровые дефициты</a:t>
          </a:r>
        </a:p>
      </dsp:txBody>
      <dsp:txXfrm>
        <a:off x="453885" y="3936411"/>
        <a:ext cx="5962423" cy="452844"/>
      </dsp:txXfrm>
    </dsp:sp>
    <dsp:sp modelId="{26FB8F1C-2A36-41BB-BB37-ECAC89D782B2}">
      <dsp:nvSpPr>
        <dsp:cNvPr id="0" name=""/>
        <dsp:cNvSpPr/>
      </dsp:nvSpPr>
      <dsp:spPr>
        <a:xfrm>
          <a:off x="0" y="4933953"/>
          <a:ext cx="858774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80A3C-FCB2-4AA1-962E-1130682E9D96}">
      <dsp:nvSpPr>
        <dsp:cNvPr id="0" name=""/>
        <dsp:cNvSpPr/>
      </dsp:nvSpPr>
      <dsp:spPr>
        <a:xfrm>
          <a:off x="429387" y="4683033"/>
          <a:ext cx="6011419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17" tIns="0" rIns="227217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Низкая культура непрерывных улучшений</a:t>
          </a:r>
        </a:p>
      </dsp:txBody>
      <dsp:txXfrm>
        <a:off x="453885" y="4707531"/>
        <a:ext cx="5962423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2E464-B0E4-4C9F-AD30-9B860DC95B92}" type="datetimeFigureOut">
              <a:rPr lang="ru-RU" smtClean="0"/>
              <a:t>12.10.2026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EBC62-22AE-4348-A62C-99E0451CEC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5997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1373114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782390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1484429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343652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91359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30139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40399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22847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800254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2888318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488117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2150870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2033444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1046136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921597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3940610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34305837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72CF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2919835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lang="ru-RU" spc="-50" smtClean="0"/>
              <a:t>‹#›</a:t>
            </a:fld>
            <a:endParaRPr lang="ru-RU" spc="-50" dirty="0"/>
          </a:p>
        </p:txBody>
      </p:sp>
    </p:spTree>
    <p:extLst>
      <p:ext uri="{BB962C8B-B14F-4D97-AF65-F5344CB8AC3E}">
        <p14:creationId xmlns:p14="http://schemas.microsoft.com/office/powerpoint/2010/main" val="4201519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jp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2464" y="7620"/>
            <a:ext cx="4669414" cy="685037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263603" y="692658"/>
            <a:ext cx="413384" cy="636270"/>
          </a:xfrm>
          <a:custGeom>
            <a:avLst/>
            <a:gdLst/>
            <a:ahLst/>
            <a:cxnLst/>
            <a:rect l="l" t="t" r="r" b="b"/>
            <a:pathLst>
              <a:path w="413385" h="636269">
                <a:moveTo>
                  <a:pt x="230660" y="0"/>
                </a:moveTo>
                <a:lnTo>
                  <a:pt x="12271" y="0"/>
                </a:lnTo>
                <a:lnTo>
                  <a:pt x="5704" y="1762"/>
                </a:lnTo>
                <a:lnTo>
                  <a:pt x="1363" y="6259"/>
                </a:lnTo>
                <a:lnTo>
                  <a:pt x="0" y="12305"/>
                </a:lnTo>
                <a:lnTo>
                  <a:pt x="2365" y="18714"/>
                </a:lnTo>
                <a:lnTo>
                  <a:pt x="175126" y="305440"/>
                </a:lnTo>
                <a:lnTo>
                  <a:pt x="2365" y="614994"/>
                </a:lnTo>
                <a:lnTo>
                  <a:pt x="0" y="621753"/>
                </a:lnTo>
                <a:lnTo>
                  <a:pt x="1363" y="628509"/>
                </a:lnTo>
                <a:lnTo>
                  <a:pt x="5704" y="633704"/>
                </a:lnTo>
                <a:lnTo>
                  <a:pt x="12271" y="635782"/>
                </a:lnTo>
                <a:lnTo>
                  <a:pt x="230660" y="635782"/>
                </a:lnTo>
                <a:lnTo>
                  <a:pt x="234623" y="633709"/>
                </a:lnTo>
                <a:lnTo>
                  <a:pt x="236634" y="629533"/>
                </a:lnTo>
                <a:lnTo>
                  <a:pt x="409395" y="317906"/>
                </a:lnTo>
                <a:lnTo>
                  <a:pt x="413357" y="309585"/>
                </a:lnTo>
                <a:lnTo>
                  <a:pt x="413357" y="301264"/>
                </a:lnTo>
                <a:lnTo>
                  <a:pt x="409395" y="295046"/>
                </a:lnTo>
                <a:lnTo>
                  <a:pt x="236634" y="6248"/>
                </a:lnTo>
                <a:lnTo>
                  <a:pt x="234623" y="2103"/>
                </a:lnTo>
                <a:lnTo>
                  <a:pt x="230660" y="0"/>
                </a:lnTo>
                <a:close/>
              </a:path>
            </a:pathLst>
          </a:custGeom>
          <a:solidFill>
            <a:srgbClr val="E8486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51151" y="875507"/>
            <a:ext cx="71506" cy="105948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4682215" y="869289"/>
            <a:ext cx="471170" cy="114300"/>
            <a:chOff x="4682215" y="869289"/>
            <a:chExt cx="471170" cy="114300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82215" y="869289"/>
              <a:ext cx="208483" cy="11426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914494" y="875029"/>
              <a:ext cx="57785" cy="106680"/>
            </a:xfrm>
            <a:custGeom>
              <a:avLst/>
              <a:gdLst/>
              <a:ahLst/>
              <a:cxnLst/>
              <a:rect l="l" t="t" r="r" b="b"/>
              <a:pathLst>
                <a:path w="57785" h="106680">
                  <a:moveTo>
                    <a:pt x="57607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0" y="41910"/>
                  </a:lnTo>
                  <a:lnTo>
                    <a:pt x="0" y="62230"/>
                  </a:lnTo>
                  <a:lnTo>
                    <a:pt x="0" y="85090"/>
                  </a:lnTo>
                  <a:lnTo>
                    <a:pt x="0" y="106680"/>
                  </a:lnTo>
                  <a:lnTo>
                    <a:pt x="57607" y="106680"/>
                  </a:lnTo>
                  <a:lnTo>
                    <a:pt x="57607" y="85090"/>
                  </a:lnTo>
                  <a:lnTo>
                    <a:pt x="23837" y="85090"/>
                  </a:lnTo>
                  <a:lnTo>
                    <a:pt x="23837" y="62230"/>
                  </a:lnTo>
                  <a:lnTo>
                    <a:pt x="55600" y="62230"/>
                  </a:lnTo>
                  <a:lnTo>
                    <a:pt x="55600" y="41910"/>
                  </a:lnTo>
                  <a:lnTo>
                    <a:pt x="23837" y="41910"/>
                  </a:lnTo>
                  <a:lnTo>
                    <a:pt x="23837" y="21590"/>
                  </a:lnTo>
                  <a:lnTo>
                    <a:pt x="57607" y="21590"/>
                  </a:lnTo>
                  <a:lnTo>
                    <a:pt x="57607" y="0"/>
                  </a:lnTo>
                  <a:close/>
                </a:path>
              </a:pathLst>
            </a:custGeom>
            <a:solidFill>
              <a:srgbClr val="E8486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99878" y="875507"/>
              <a:ext cx="71506" cy="10594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097170" y="875029"/>
              <a:ext cx="55880" cy="106680"/>
            </a:xfrm>
            <a:custGeom>
              <a:avLst/>
              <a:gdLst/>
              <a:ahLst/>
              <a:cxnLst/>
              <a:rect l="l" t="t" r="r" b="b"/>
              <a:pathLst>
                <a:path w="55879" h="106680">
                  <a:moveTo>
                    <a:pt x="55626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0" y="41910"/>
                  </a:lnTo>
                  <a:lnTo>
                    <a:pt x="0" y="62230"/>
                  </a:lnTo>
                  <a:lnTo>
                    <a:pt x="0" y="85090"/>
                  </a:lnTo>
                  <a:lnTo>
                    <a:pt x="0" y="106680"/>
                  </a:lnTo>
                  <a:lnTo>
                    <a:pt x="55626" y="106680"/>
                  </a:lnTo>
                  <a:lnTo>
                    <a:pt x="55626" y="85090"/>
                  </a:lnTo>
                  <a:lnTo>
                    <a:pt x="21818" y="85090"/>
                  </a:lnTo>
                  <a:lnTo>
                    <a:pt x="21818" y="62230"/>
                  </a:lnTo>
                  <a:lnTo>
                    <a:pt x="55626" y="62230"/>
                  </a:lnTo>
                  <a:lnTo>
                    <a:pt x="55626" y="41910"/>
                  </a:lnTo>
                  <a:lnTo>
                    <a:pt x="21818" y="41910"/>
                  </a:lnTo>
                  <a:lnTo>
                    <a:pt x="21818" y="21590"/>
                  </a:lnTo>
                  <a:lnTo>
                    <a:pt x="55626" y="21590"/>
                  </a:lnTo>
                  <a:lnTo>
                    <a:pt x="55626" y="0"/>
                  </a:lnTo>
                  <a:close/>
                </a:path>
              </a:pathLst>
            </a:custGeom>
            <a:solidFill>
              <a:srgbClr val="E8486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3318143" y="1043787"/>
            <a:ext cx="1838960" cy="131445"/>
            <a:chOff x="3318143" y="1043787"/>
            <a:chExt cx="1838960" cy="131445"/>
          </a:xfrm>
        </p:grpSpPr>
        <p:sp>
          <p:nvSpPr>
            <p:cNvPr id="32" name="object 32"/>
            <p:cNvSpPr/>
            <p:nvPr/>
          </p:nvSpPr>
          <p:spPr>
            <a:xfrm>
              <a:off x="3318141" y="1046479"/>
              <a:ext cx="85725" cy="102870"/>
            </a:xfrm>
            <a:custGeom>
              <a:avLst/>
              <a:gdLst/>
              <a:ahLst/>
              <a:cxnLst/>
              <a:rect l="l" t="t" r="r" b="b"/>
              <a:pathLst>
                <a:path w="85725" h="102869">
                  <a:moveTo>
                    <a:pt x="85369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102870"/>
                  </a:lnTo>
                  <a:lnTo>
                    <a:pt x="23863" y="102870"/>
                  </a:lnTo>
                  <a:lnTo>
                    <a:pt x="23863" y="20320"/>
                  </a:lnTo>
                  <a:lnTo>
                    <a:pt x="61595" y="20320"/>
                  </a:lnTo>
                  <a:lnTo>
                    <a:pt x="61595" y="102870"/>
                  </a:lnTo>
                  <a:lnTo>
                    <a:pt x="85369" y="102870"/>
                  </a:lnTo>
                  <a:lnTo>
                    <a:pt x="85369" y="20320"/>
                  </a:lnTo>
                  <a:lnTo>
                    <a:pt x="85369" y="0"/>
                  </a:lnTo>
                  <a:close/>
                </a:path>
              </a:pathLst>
            </a:custGeom>
            <a:solidFill>
              <a:srgbClr val="E8486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33358" y="1043787"/>
              <a:ext cx="194523" cy="11012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49705" y="1043787"/>
              <a:ext cx="89397" cy="10805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58945" y="1043787"/>
              <a:ext cx="77388" cy="11012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58188" y="1043787"/>
              <a:ext cx="311749" cy="13091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89841" y="1043787"/>
              <a:ext cx="351404" cy="10805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67031" y="1045890"/>
              <a:ext cx="176722" cy="10387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65608" y="1043787"/>
              <a:ext cx="391119" cy="110124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3326129" y="1214119"/>
            <a:ext cx="522605" cy="128905"/>
            <a:chOff x="3326129" y="1214119"/>
            <a:chExt cx="522605" cy="128905"/>
          </a:xfrm>
        </p:grpSpPr>
        <p:sp>
          <p:nvSpPr>
            <p:cNvPr id="41" name="object 41"/>
            <p:cNvSpPr/>
            <p:nvPr/>
          </p:nvSpPr>
          <p:spPr>
            <a:xfrm>
              <a:off x="3326130" y="1214119"/>
              <a:ext cx="67945" cy="105410"/>
            </a:xfrm>
            <a:custGeom>
              <a:avLst/>
              <a:gdLst/>
              <a:ahLst/>
              <a:cxnLst/>
              <a:rect l="l" t="t" r="r" b="b"/>
              <a:pathLst>
                <a:path w="67945" h="105409">
                  <a:moveTo>
                    <a:pt x="67475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21818" y="20320"/>
                  </a:lnTo>
                  <a:lnTo>
                    <a:pt x="21818" y="105410"/>
                  </a:lnTo>
                  <a:lnTo>
                    <a:pt x="45618" y="105410"/>
                  </a:lnTo>
                  <a:lnTo>
                    <a:pt x="45618" y="20320"/>
                  </a:lnTo>
                  <a:lnTo>
                    <a:pt x="67475" y="20320"/>
                  </a:lnTo>
                  <a:lnTo>
                    <a:pt x="67475" y="0"/>
                  </a:lnTo>
                  <a:close/>
                </a:path>
              </a:pathLst>
            </a:custGeom>
            <a:solidFill>
              <a:srgbClr val="E8486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29335" y="1214170"/>
              <a:ext cx="71475" cy="10594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20653" y="1214170"/>
              <a:ext cx="327629" cy="128808"/>
            </a:xfrm>
            <a:prstGeom prst="rect">
              <a:avLst/>
            </a:prstGeom>
          </p:spPr>
        </p:pic>
      </p:grpSp>
      <p:sp>
        <p:nvSpPr>
          <p:cNvPr id="44" name="object 44"/>
          <p:cNvSpPr/>
          <p:nvPr/>
        </p:nvSpPr>
        <p:spPr>
          <a:xfrm>
            <a:off x="2555697" y="692657"/>
            <a:ext cx="666115" cy="636270"/>
          </a:xfrm>
          <a:custGeom>
            <a:avLst/>
            <a:gdLst/>
            <a:ahLst/>
            <a:cxnLst/>
            <a:rect l="l" t="t" r="r" b="b"/>
            <a:pathLst>
              <a:path w="666114" h="636269">
                <a:moveTo>
                  <a:pt x="212483" y="4216"/>
                </a:moveTo>
                <a:lnTo>
                  <a:pt x="206527" y="0"/>
                </a:lnTo>
                <a:lnTo>
                  <a:pt x="200558" y="0"/>
                </a:lnTo>
                <a:lnTo>
                  <a:pt x="4013" y="0"/>
                </a:lnTo>
                <a:lnTo>
                  <a:pt x="0" y="4216"/>
                </a:lnTo>
                <a:lnTo>
                  <a:pt x="0" y="629539"/>
                </a:lnTo>
                <a:lnTo>
                  <a:pt x="4013" y="635787"/>
                </a:lnTo>
                <a:lnTo>
                  <a:pt x="206527" y="635787"/>
                </a:lnTo>
                <a:lnTo>
                  <a:pt x="212483" y="629539"/>
                </a:lnTo>
                <a:lnTo>
                  <a:pt x="212483" y="4216"/>
                </a:lnTo>
                <a:close/>
              </a:path>
              <a:path w="666114" h="636269">
                <a:moveTo>
                  <a:pt x="665556" y="12306"/>
                </a:moveTo>
                <a:lnTo>
                  <a:pt x="664197" y="6261"/>
                </a:lnTo>
                <a:lnTo>
                  <a:pt x="659828" y="1765"/>
                </a:lnTo>
                <a:lnTo>
                  <a:pt x="653237" y="0"/>
                </a:lnTo>
                <a:lnTo>
                  <a:pt x="436841" y="0"/>
                </a:lnTo>
                <a:lnTo>
                  <a:pt x="432879" y="2108"/>
                </a:lnTo>
                <a:lnTo>
                  <a:pt x="428866" y="6248"/>
                </a:lnTo>
                <a:lnTo>
                  <a:pt x="256184" y="295046"/>
                </a:lnTo>
                <a:lnTo>
                  <a:pt x="252158" y="301269"/>
                </a:lnTo>
                <a:lnTo>
                  <a:pt x="252158" y="309587"/>
                </a:lnTo>
                <a:lnTo>
                  <a:pt x="256184" y="317906"/>
                </a:lnTo>
                <a:lnTo>
                  <a:pt x="428866" y="629539"/>
                </a:lnTo>
                <a:lnTo>
                  <a:pt x="432879" y="633717"/>
                </a:lnTo>
                <a:lnTo>
                  <a:pt x="436841" y="635787"/>
                </a:lnTo>
                <a:lnTo>
                  <a:pt x="653237" y="635787"/>
                </a:lnTo>
                <a:lnTo>
                  <a:pt x="659828" y="633704"/>
                </a:lnTo>
                <a:lnTo>
                  <a:pt x="664197" y="628510"/>
                </a:lnTo>
                <a:lnTo>
                  <a:pt x="665556" y="621753"/>
                </a:lnTo>
                <a:lnTo>
                  <a:pt x="663194" y="614997"/>
                </a:lnTo>
                <a:lnTo>
                  <a:pt x="490448" y="305447"/>
                </a:lnTo>
                <a:lnTo>
                  <a:pt x="663194" y="18719"/>
                </a:lnTo>
                <a:lnTo>
                  <a:pt x="665556" y="12306"/>
                </a:lnTo>
                <a:close/>
              </a:path>
            </a:pathLst>
          </a:custGeom>
          <a:solidFill>
            <a:srgbClr val="1E84C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45"/>
          <p:cNvSpPr/>
          <p:nvPr/>
        </p:nvSpPr>
        <p:spPr>
          <a:xfrm>
            <a:off x="1007019" y="640781"/>
            <a:ext cx="212725" cy="802005"/>
          </a:xfrm>
          <a:custGeom>
            <a:avLst/>
            <a:gdLst/>
            <a:ahLst/>
            <a:cxnLst/>
            <a:rect l="l" t="t" r="r" b="b"/>
            <a:pathLst>
              <a:path w="212725" h="802005">
                <a:moveTo>
                  <a:pt x="208452" y="0"/>
                </a:moveTo>
                <a:lnTo>
                  <a:pt x="200549" y="0"/>
                </a:lnTo>
                <a:lnTo>
                  <a:pt x="5952" y="0"/>
                </a:lnTo>
                <a:lnTo>
                  <a:pt x="0" y="6217"/>
                </a:lnTo>
                <a:lnTo>
                  <a:pt x="0" y="797753"/>
                </a:lnTo>
                <a:lnTo>
                  <a:pt x="5952" y="801928"/>
                </a:lnTo>
                <a:lnTo>
                  <a:pt x="208452" y="801928"/>
                </a:lnTo>
                <a:lnTo>
                  <a:pt x="212479" y="797753"/>
                </a:lnTo>
                <a:lnTo>
                  <a:pt x="212479" y="6217"/>
                </a:lnTo>
                <a:lnTo>
                  <a:pt x="208452" y="0"/>
                </a:lnTo>
                <a:close/>
              </a:path>
            </a:pathLst>
          </a:custGeom>
          <a:solidFill>
            <a:srgbClr val="1E84C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6" name="object 46"/>
          <p:cNvSpPr/>
          <p:nvPr/>
        </p:nvSpPr>
        <p:spPr>
          <a:xfrm>
            <a:off x="1779376" y="692658"/>
            <a:ext cx="685165" cy="765175"/>
          </a:xfrm>
          <a:custGeom>
            <a:avLst/>
            <a:gdLst/>
            <a:ahLst/>
            <a:cxnLst/>
            <a:rect l="l" t="t" r="r" b="b"/>
            <a:pathLst>
              <a:path w="685164" h="765175">
                <a:moveTo>
                  <a:pt x="595658" y="0"/>
                </a:moveTo>
                <a:lnTo>
                  <a:pt x="393146" y="0"/>
                </a:lnTo>
                <a:lnTo>
                  <a:pt x="387190" y="4206"/>
                </a:lnTo>
                <a:lnTo>
                  <a:pt x="387190" y="444611"/>
                </a:lnTo>
                <a:lnTo>
                  <a:pt x="212491" y="444611"/>
                </a:lnTo>
                <a:lnTo>
                  <a:pt x="212491" y="4206"/>
                </a:lnTo>
                <a:lnTo>
                  <a:pt x="206526" y="0"/>
                </a:lnTo>
                <a:lnTo>
                  <a:pt x="3953" y="0"/>
                </a:lnTo>
                <a:lnTo>
                  <a:pt x="0" y="4206"/>
                </a:lnTo>
                <a:lnTo>
                  <a:pt x="0" y="629533"/>
                </a:lnTo>
                <a:lnTo>
                  <a:pt x="3953" y="635782"/>
                </a:lnTo>
                <a:lnTo>
                  <a:pt x="472558" y="635782"/>
                </a:lnTo>
                <a:lnTo>
                  <a:pt x="472558" y="760415"/>
                </a:lnTo>
                <a:lnTo>
                  <a:pt x="476512" y="764590"/>
                </a:lnTo>
                <a:lnTo>
                  <a:pt x="679027" y="764590"/>
                </a:lnTo>
                <a:lnTo>
                  <a:pt x="684980" y="760415"/>
                </a:lnTo>
                <a:lnTo>
                  <a:pt x="684980" y="479938"/>
                </a:lnTo>
                <a:lnTo>
                  <a:pt x="679027" y="475792"/>
                </a:lnTo>
                <a:lnTo>
                  <a:pt x="673120" y="475792"/>
                </a:lnTo>
                <a:lnTo>
                  <a:pt x="599611" y="475792"/>
                </a:lnTo>
                <a:lnTo>
                  <a:pt x="599611" y="4206"/>
                </a:lnTo>
                <a:lnTo>
                  <a:pt x="595658" y="0"/>
                </a:lnTo>
                <a:close/>
              </a:path>
            </a:pathLst>
          </a:custGeom>
          <a:solidFill>
            <a:srgbClr val="1E84C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8" name="object 48"/>
          <p:cNvSpPr/>
          <p:nvPr/>
        </p:nvSpPr>
        <p:spPr>
          <a:xfrm>
            <a:off x="1279806" y="692658"/>
            <a:ext cx="414655" cy="636270"/>
          </a:xfrm>
          <a:custGeom>
            <a:avLst/>
            <a:gdLst/>
            <a:ahLst/>
            <a:cxnLst/>
            <a:rect l="l" t="t" r="r" b="b"/>
            <a:pathLst>
              <a:path w="414655" h="636269">
                <a:moveTo>
                  <a:pt x="229572" y="0"/>
                </a:moveTo>
                <a:lnTo>
                  <a:pt x="13127" y="0"/>
                </a:lnTo>
                <a:lnTo>
                  <a:pt x="6525" y="1762"/>
                </a:lnTo>
                <a:lnTo>
                  <a:pt x="1962" y="6259"/>
                </a:lnTo>
                <a:lnTo>
                  <a:pt x="0" y="12305"/>
                </a:lnTo>
                <a:lnTo>
                  <a:pt x="1198" y="18714"/>
                </a:lnTo>
                <a:lnTo>
                  <a:pt x="175970" y="305440"/>
                </a:lnTo>
                <a:lnTo>
                  <a:pt x="1198" y="614994"/>
                </a:lnTo>
                <a:lnTo>
                  <a:pt x="0" y="621753"/>
                </a:lnTo>
                <a:lnTo>
                  <a:pt x="1962" y="628509"/>
                </a:lnTo>
                <a:lnTo>
                  <a:pt x="6525" y="633704"/>
                </a:lnTo>
                <a:lnTo>
                  <a:pt x="13127" y="635782"/>
                </a:lnTo>
                <a:lnTo>
                  <a:pt x="229572" y="635782"/>
                </a:lnTo>
                <a:lnTo>
                  <a:pt x="233525" y="633709"/>
                </a:lnTo>
                <a:lnTo>
                  <a:pt x="235479" y="629533"/>
                </a:lnTo>
                <a:lnTo>
                  <a:pt x="410239" y="317906"/>
                </a:lnTo>
                <a:lnTo>
                  <a:pt x="414189" y="309585"/>
                </a:lnTo>
                <a:lnTo>
                  <a:pt x="414189" y="301264"/>
                </a:lnTo>
                <a:lnTo>
                  <a:pt x="410239" y="295046"/>
                </a:lnTo>
                <a:lnTo>
                  <a:pt x="235479" y="6248"/>
                </a:lnTo>
                <a:lnTo>
                  <a:pt x="233525" y="2103"/>
                </a:lnTo>
                <a:lnTo>
                  <a:pt x="229572" y="0"/>
                </a:lnTo>
                <a:close/>
              </a:path>
            </a:pathLst>
          </a:custGeom>
          <a:solidFill>
            <a:srgbClr val="1E84C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49" name="object 49"/>
          <p:cNvGrpSpPr/>
          <p:nvPr/>
        </p:nvGrpSpPr>
        <p:grpSpPr>
          <a:xfrm>
            <a:off x="7985759" y="850392"/>
            <a:ext cx="3744595" cy="396240"/>
            <a:chOff x="7985759" y="850392"/>
            <a:chExt cx="3744595" cy="396240"/>
          </a:xfrm>
        </p:grpSpPr>
        <p:sp>
          <p:nvSpPr>
            <p:cNvPr id="50" name="object 50"/>
            <p:cNvSpPr/>
            <p:nvPr/>
          </p:nvSpPr>
          <p:spPr>
            <a:xfrm>
              <a:off x="7985759" y="850392"/>
              <a:ext cx="3744595" cy="396240"/>
            </a:xfrm>
            <a:custGeom>
              <a:avLst/>
              <a:gdLst/>
              <a:ahLst/>
              <a:cxnLst/>
              <a:rect l="l" t="t" r="r" b="b"/>
              <a:pathLst>
                <a:path w="3744595" h="396240">
                  <a:moveTo>
                    <a:pt x="3619957" y="0"/>
                  </a:moveTo>
                  <a:lnTo>
                    <a:pt x="131612" y="0"/>
                  </a:lnTo>
                  <a:lnTo>
                    <a:pt x="129296" y="2072"/>
                  </a:lnTo>
                  <a:lnTo>
                    <a:pt x="1158" y="183337"/>
                  </a:lnTo>
                  <a:lnTo>
                    <a:pt x="0" y="187482"/>
                  </a:lnTo>
                  <a:lnTo>
                    <a:pt x="0" y="192664"/>
                  </a:lnTo>
                  <a:lnTo>
                    <a:pt x="1158" y="197845"/>
                  </a:lnTo>
                  <a:lnTo>
                    <a:pt x="129296" y="392551"/>
                  </a:lnTo>
                  <a:lnTo>
                    <a:pt x="133441" y="396239"/>
                  </a:lnTo>
                  <a:lnTo>
                    <a:pt x="3618151" y="396239"/>
                  </a:lnTo>
                  <a:lnTo>
                    <a:pt x="3622273" y="392551"/>
                  </a:lnTo>
                  <a:lnTo>
                    <a:pt x="3744467" y="207053"/>
                  </a:lnTo>
                  <a:lnTo>
                    <a:pt x="3744467" y="174765"/>
                  </a:lnTo>
                  <a:lnTo>
                    <a:pt x="3622273" y="2072"/>
                  </a:lnTo>
                  <a:lnTo>
                    <a:pt x="3619957" y="0"/>
                  </a:lnTo>
                  <a:close/>
                </a:path>
              </a:pathLst>
            </a:custGeom>
            <a:solidFill>
              <a:srgbClr val="E82C6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51"/>
            <p:cNvSpPr/>
            <p:nvPr/>
          </p:nvSpPr>
          <p:spPr>
            <a:xfrm>
              <a:off x="8409699" y="977899"/>
              <a:ext cx="114300" cy="130810"/>
            </a:xfrm>
            <a:custGeom>
              <a:avLst/>
              <a:gdLst/>
              <a:ahLst/>
              <a:cxnLst/>
              <a:rect l="l" t="t" r="r" b="b"/>
              <a:pathLst>
                <a:path w="114300" h="130809">
                  <a:moveTo>
                    <a:pt x="114185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0" y="130810"/>
                  </a:lnTo>
                  <a:lnTo>
                    <a:pt x="27978" y="130810"/>
                  </a:lnTo>
                  <a:lnTo>
                    <a:pt x="27978" y="21590"/>
                  </a:lnTo>
                  <a:lnTo>
                    <a:pt x="86194" y="21590"/>
                  </a:lnTo>
                  <a:lnTo>
                    <a:pt x="86194" y="130810"/>
                  </a:lnTo>
                  <a:lnTo>
                    <a:pt x="114185" y="130810"/>
                  </a:lnTo>
                  <a:lnTo>
                    <a:pt x="114185" y="21590"/>
                  </a:lnTo>
                  <a:lnTo>
                    <a:pt x="114185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57656" y="974689"/>
              <a:ext cx="257403" cy="13566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44168" y="977798"/>
              <a:ext cx="116494" cy="13048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985107" y="974689"/>
              <a:ext cx="110642" cy="13566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122542" y="977798"/>
              <a:ext cx="112989" cy="13048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256471" y="974689"/>
              <a:ext cx="299344" cy="16157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580321" y="977798"/>
              <a:ext cx="116464" cy="130484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9720034" y="977899"/>
              <a:ext cx="111125" cy="130810"/>
            </a:xfrm>
            <a:custGeom>
              <a:avLst/>
              <a:gdLst/>
              <a:ahLst/>
              <a:cxnLst/>
              <a:rect l="l" t="t" r="r" b="b"/>
              <a:pathLst>
                <a:path w="111125" h="130809">
                  <a:moveTo>
                    <a:pt x="110705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41948" y="21590"/>
                  </a:lnTo>
                  <a:lnTo>
                    <a:pt x="41948" y="130810"/>
                  </a:lnTo>
                  <a:lnTo>
                    <a:pt x="69862" y="130810"/>
                  </a:lnTo>
                  <a:lnTo>
                    <a:pt x="69862" y="21590"/>
                  </a:lnTo>
                  <a:lnTo>
                    <a:pt x="110705" y="21590"/>
                  </a:lnTo>
                  <a:lnTo>
                    <a:pt x="110705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9" name="object 5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854031" y="977798"/>
              <a:ext cx="244510" cy="13152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133472" y="977798"/>
              <a:ext cx="113019" cy="130484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0271024" y="976629"/>
              <a:ext cx="118110" cy="132080"/>
            </a:xfrm>
            <a:custGeom>
              <a:avLst/>
              <a:gdLst/>
              <a:ahLst/>
              <a:cxnLst/>
              <a:rect l="l" t="t" r="r" b="b"/>
              <a:pathLst>
                <a:path w="118109" h="132080">
                  <a:moveTo>
                    <a:pt x="117525" y="0"/>
                  </a:moveTo>
                  <a:lnTo>
                    <a:pt x="89585" y="0"/>
                  </a:lnTo>
                  <a:lnTo>
                    <a:pt x="89585" y="54610"/>
                  </a:lnTo>
                  <a:lnTo>
                    <a:pt x="27952" y="54610"/>
                  </a:lnTo>
                  <a:lnTo>
                    <a:pt x="27952" y="0"/>
                  </a:lnTo>
                  <a:lnTo>
                    <a:pt x="0" y="0"/>
                  </a:lnTo>
                  <a:lnTo>
                    <a:pt x="0" y="54610"/>
                  </a:lnTo>
                  <a:lnTo>
                    <a:pt x="0" y="76200"/>
                  </a:lnTo>
                  <a:lnTo>
                    <a:pt x="0" y="132080"/>
                  </a:lnTo>
                  <a:lnTo>
                    <a:pt x="27952" y="132080"/>
                  </a:lnTo>
                  <a:lnTo>
                    <a:pt x="27952" y="76200"/>
                  </a:lnTo>
                  <a:lnTo>
                    <a:pt x="89585" y="76200"/>
                  </a:lnTo>
                  <a:lnTo>
                    <a:pt x="89585" y="132080"/>
                  </a:lnTo>
                  <a:lnTo>
                    <a:pt x="117525" y="132080"/>
                  </a:lnTo>
                  <a:lnTo>
                    <a:pt x="117525" y="76200"/>
                  </a:lnTo>
                  <a:lnTo>
                    <a:pt x="117525" y="54610"/>
                  </a:lnTo>
                  <a:lnTo>
                    <a:pt x="117525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2" name="object 6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416509" y="974689"/>
              <a:ext cx="128229" cy="13566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566775" y="974689"/>
              <a:ext cx="241096" cy="13566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831190" y="977798"/>
              <a:ext cx="113019" cy="130484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0966246" y="1079296"/>
              <a:ext cx="34290" cy="31115"/>
            </a:xfrm>
            <a:custGeom>
              <a:avLst/>
              <a:gdLst/>
              <a:ahLst/>
              <a:cxnLst/>
              <a:rect l="l" t="t" r="r" b="b"/>
              <a:pathLst>
                <a:path w="34290" h="31115">
                  <a:moveTo>
                    <a:pt x="23439" y="0"/>
                  </a:moveTo>
                  <a:lnTo>
                    <a:pt x="11643" y="0"/>
                  </a:lnTo>
                  <a:lnTo>
                    <a:pt x="6979" y="1036"/>
                  </a:lnTo>
                  <a:lnTo>
                    <a:pt x="4663" y="4145"/>
                  </a:lnTo>
                  <a:lnTo>
                    <a:pt x="1249" y="6217"/>
                  </a:lnTo>
                  <a:lnTo>
                    <a:pt x="0" y="10363"/>
                  </a:lnTo>
                  <a:lnTo>
                    <a:pt x="0" y="21732"/>
                  </a:lnTo>
                  <a:lnTo>
                    <a:pt x="1249" y="24841"/>
                  </a:lnTo>
                  <a:lnTo>
                    <a:pt x="4663" y="26913"/>
                  </a:lnTo>
                  <a:lnTo>
                    <a:pt x="6979" y="30022"/>
                  </a:lnTo>
                  <a:lnTo>
                    <a:pt x="11643" y="31059"/>
                  </a:lnTo>
                  <a:lnTo>
                    <a:pt x="16306" y="31059"/>
                  </a:lnTo>
                  <a:lnTo>
                    <a:pt x="23439" y="31059"/>
                  </a:lnTo>
                  <a:lnTo>
                    <a:pt x="26852" y="30022"/>
                  </a:lnTo>
                  <a:lnTo>
                    <a:pt x="32765" y="24841"/>
                  </a:lnTo>
                  <a:lnTo>
                    <a:pt x="33832" y="21732"/>
                  </a:lnTo>
                  <a:lnTo>
                    <a:pt x="33832" y="10363"/>
                  </a:lnTo>
                  <a:lnTo>
                    <a:pt x="32765" y="6217"/>
                  </a:lnTo>
                  <a:lnTo>
                    <a:pt x="26852" y="1036"/>
                  </a:lnTo>
                  <a:lnTo>
                    <a:pt x="23439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6" name="object 6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032693" y="970543"/>
              <a:ext cx="295899" cy="144993"/>
            </a:xfrm>
            <a:prstGeom prst="rect">
              <a:avLst/>
            </a:prstGeom>
          </p:spPr>
        </p:pic>
      </p:grpSp>
      <p:sp>
        <p:nvSpPr>
          <p:cNvPr id="67" name="object 67"/>
          <p:cNvSpPr/>
          <p:nvPr/>
        </p:nvSpPr>
        <p:spPr>
          <a:xfrm>
            <a:off x="7406639" y="7620"/>
            <a:ext cx="116205" cy="6850380"/>
          </a:xfrm>
          <a:custGeom>
            <a:avLst/>
            <a:gdLst/>
            <a:ahLst/>
            <a:cxnLst/>
            <a:rect l="l" t="t" r="r" b="b"/>
            <a:pathLst>
              <a:path w="116204" h="6850380">
                <a:moveTo>
                  <a:pt x="115823" y="0"/>
                </a:moveTo>
                <a:lnTo>
                  <a:pt x="0" y="0"/>
                </a:lnTo>
                <a:lnTo>
                  <a:pt x="0" y="6850379"/>
                </a:lnTo>
                <a:lnTo>
                  <a:pt x="115823" y="6850379"/>
                </a:lnTo>
                <a:lnTo>
                  <a:pt x="115823" y="0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8" name="object 68"/>
          <p:cNvSpPr txBox="1"/>
          <p:nvPr/>
        </p:nvSpPr>
        <p:spPr>
          <a:xfrm>
            <a:off x="220346" y="2160271"/>
            <a:ext cx="7302118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lang="ru-RU" sz="2400" b="1" dirty="0">
                <a:latin typeface="Verdana"/>
                <a:cs typeface="Verdana"/>
              </a:rPr>
              <a:t>Барьеры во взаимодействии ОЦК в ЖКХ Минстроя России, РЦК и предприятий при реализации проектов и создании коробочных решений</a:t>
            </a:r>
            <a:endParaRPr sz="2400" b="1" dirty="0">
              <a:latin typeface="Verdana"/>
              <a:cs typeface="Verdana"/>
            </a:endParaRPr>
          </a:p>
        </p:txBody>
      </p:sp>
      <p:pic>
        <p:nvPicPr>
          <p:cNvPr id="69" name="object 6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8184" y="5181600"/>
            <a:ext cx="2103119" cy="1549400"/>
          </a:xfrm>
          <a:prstGeom prst="rect">
            <a:avLst/>
          </a:prstGeom>
        </p:spPr>
      </p:pic>
      <p:sp>
        <p:nvSpPr>
          <p:cNvPr id="72" name="object 70">
            <a:extLst>
              <a:ext uri="{FF2B5EF4-FFF2-40B4-BE49-F238E27FC236}">
                <a16:creationId xmlns:a16="http://schemas.microsoft.com/office/drawing/2014/main" id="{49246241-22E7-64CE-EB62-15AB72867DF6}"/>
              </a:ext>
            </a:extLst>
          </p:cNvPr>
          <p:cNvSpPr txBox="1"/>
          <p:nvPr/>
        </p:nvSpPr>
        <p:spPr>
          <a:xfrm>
            <a:off x="3288407" y="585446"/>
            <a:ext cx="194659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региональный центр компетенций</a:t>
            </a:r>
            <a:endParaRPr sz="1400" dirty="0">
              <a:solidFill>
                <a:schemeClr val="tx2">
                  <a:lumMod val="60000"/>
                  <a:lumOff val="4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2BA477-AB9C-441F-826E-95B47B42D7F3}"/>
              </a:ext>
            </a:extLst>
          </p:cNvPr>
          <p:cNvSpPr/>
          <p:nvPr/>
        </p:nvSpPr>
        <p:spPr>
          <a:xfrm>
            <a:off x="2470662" y="6009294"/>
            <a:ext cx="51299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Докладчик: Климов Константин, руководитель РЦК Ставропольского края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>
            <a:extLst>
              <a:ext uri="{FF2B5EF4-FFF2-40B4-BE49-F238E27FC236}">
                <a16:creationId xmlns:a16="http://schemas.microsoft.com/office/drawing/2014/main" id="{50A5EB73-4C0D-449C-85CF-B7AE8CE60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49" y="156973"/>
            <a:ext cx="11645701" cy="738664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Реализация коробочных решений и адресная поддержка</a:t>
            </a:r>
            <a:b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dirty="0"/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12"/>
          </p:nvPr>
        </p:nvSpPr>
        <p:spPr>
          <a:xfrm>
            <a:off x="313693" y="6439334"/>
            <a:ext cx="219709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ru-RU" spc="-50" dirty="0"/>
              <a:t>2</a:t>
            </a:r>
            <a:endParaRPr spc="-50" dirty="0"/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41E1EA3-EA7C-E967-C563-6F930990B4A5}"/>
              </a:ext>
            </a:extLst>
          </p:cNvPr>
          <p:cNvGrpSpPr/>
          <p:nvPr/>
        </p:nvGrpSpPr>
        <p:grpSpPr>
          <a:xfrm>
            <a:off x="10789919" y="6481572"/>
            <a:ext cx="868679" cy="219455"/>
            <a:chOff x="10789919" y="6481572"/>
            <a:chExt cx="868679" cy="219455"/>
          </a:xfrm>
        </p:grpSpPr>
        <p:pic>
          <p:nvPicPr>
            <p:cNvPr id="42" name="object 2">
              <a:extLst>
                <a:ext uri="{FF2B5EF4-FFF2-40B4-BE49-F238E27FC236}">
                  <a16:creationId xmlns:a16="http://schemas.microsoft.com/office/drawing/2014/main" id="{E4A4D488-6CDC-F92B-7328-E927057DE44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89919" y="6481572"/>
              <a:ext cx="868679" cy="219455"/>
            </a:xfrm>
            <a:prstGeom prst="rect">
              <a:avLst/>
            </a:prstGeom>
          </p:spPr>
        </p:pic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2A47A8AC-3DC2-561D-1E36-5929FA465B7A}"/>
                </a:ext>
              </a:extLst>
            </p:cNvPr>
            <p:cNvSpPr/>
            <p:nvPr/>
          </p:nvSpPr>
          <p:spPr>
            <a:xfrm>
              <a:off x="10789919" y="6481572"/>
              <a:ext cx="123628" cy="186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FD76F61-3717-463C-81F8-BD42D17638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201261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2196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>
            <a:extLst>
              <a:ext uri="{FF2B5EF4-FFF2-40B4-BE49-F238E27FC236}">
                <a16:creationId xmlns:a16="http://schemas.microsoft.com/office/drawing/2014/main" id="{50A5EB73-4C0D-449C-85CF-B7AE8CE60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49" y="156973"/>
            <a:ext cx="11645701" cy="738664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Создание лучшей практики и коробочного решения</a:t>
            </a:r>
            <a:b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dirty="0"/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12"/>
          </p:nvPr>
        </p:nvSpPr>
        <p:spPr>
          <a:xfrm>
            <a:off x="313693" y="6439334"/>
            <a:ext cx="219709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ru-RU" spc="-50" dirty="0"/>
              <a:t>3</a:t>
            </a:r>
            <a:endParaRPr spc="-50" dirty="0"/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41E1EA3-EA7C-E967-C563-6F930990B4A5}"/>
              </a:ext>
            </a:extLst>
          </p:cNvPr>
          <p:cNvGrpSpPr/>
          <p:nvPr/>
        </p:nvGrpSpPr>
        <p:grpSpPr>
          <a:xfrm>
            <a:off x="10789919" y="6481572"/>
            <a:ext cx="868679" cy="219455"/>
            <a:chOff x="10789919" y="6481572"/>
            <a:chExt cx="868679" cy="219455"/>
          </a:xfrm>
        </p:grpSpPr>
        <p:pic>
          <p:nvPicPr>
            <p:cNvPr id="42" name="object 2">
              <a:extLst>
                <a:ext uri="{FF2B5EF4-FFF2-40B4-BE49-F238E27FC236}">
                  <a16:creationId xmlns:a16="http://schemas.microsoft.com/office/drawing/2014/main" id="{E4A4D488-6CDC-F92B-7328-E927057DE44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89919" y="6481572"/>
              <a:ext cx="868679" cy="219455"/>
            </a:xfrm>
            <a:prstGeom prst="rect">
              <a:avLst/>
            </a:prstGeom>
          </p:spPr>
        </p:pic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2A47A8AC-3DC2-561D-1E36-5929FA465B7A}"/>
                </a:ext>
              </a:extLst>
            </p:cNvPr>
            <p:cNvSpPr/>
            <p:nvPr/>
          </p:nvSpPr>
          <p:spPr>
            <a:xfrm>
              <a:off x="10789919" y="6481572"/>
              <a:ext cx="123628" cy="186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38CB6D4-11CE-4641-A61D-9EE07AE9112B}"/>
              </a:ext>
            </a:extLst>
          </p:cNvPr>
          <p:cNvSpPr/>
          <p:nvPr/>
        </p:nvSpPr>
        <p:spPr>
          <a:xfrm>
            <a:off x="3771899" y="895637"/>
            <a:ext cx="4648200" cy="1676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Успешный, универсальный, реализованный проект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C6A914F6-E98C-4E10-B966-2BF9A6430850}"/>
              </a:ext>
            </a:extLst>
          </p:cNvPr>
          <p:cNvSpPr/>
          <p:nvPr/>
        </p:nvSpPr>
        <p:spPr>
          <a:xfrm>
            <a:off x="4191000" y="2743200"/>
            <a:ext cx="7620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82BE4976-830A-47B3-89ED-4B5B47B03BAF}"/>
              </a:ext>
            </a:extLst>
          </p:cNvPr>
          <p:cNvSpPr/>
          <p:nvPr/>
        </p:nvSpPr>
        <p:spPr>
          <a:xfrm>
            <a:off x="7270104" y="2743200"/>
            <a:ext cx="7620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верхние углы 4">
            <a:extLst>
              <a:ext uri="{FF2B5EF4-FFF2-40B4-BE49-F238E27FC236}">
                <a16:creationId xmlns:a16="http://schemas.microsoft.com/office/drawing/2014/main" id="{A3D9037E-021D-4EC4-985F-CC7200CCD80D}"/>
              </a:ext>
            </a:extLst>
          </p:cNvPr>
          <p:cNvSpPr/>
          <p:nvPr/>
        </p:nvSpPr>
        <p:spPr>
          <a:xfrm>
            <a:off x="3352800" y="4343400"/>
            <a:ext cx="2514600" cy="1668622"/>
          </a:xfrm>
          <a:prstGeom prst="round2Same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Лучшая практика</a:t>
            </a:r>
          </a:p>
        </p:txBody>
      </p:sp>
      <p:sp>
        <p:nvSpPr>
          <p:cNvPr id="12" name="Прямоугольник: скругленные верхние углы 11">
            <a:extLst>
              <a:ext uri="{FF2B5EF4-FFF2-40B4-BE49-F238E27FC236}">
                <a16:creationId xmlns:a16="http://schemas.microsoft.com/office/drawing/2014/main" id="{F7319C33-D3C0-46A3-830E-D18DC976D7E6}"/>
              </a:ext>
            </a:extLst>
          </p:cNvPr>
          <p:cNvSpPr/>
          <p:nvPr/>
        </p:nvSpPr>
        <p:spPr>
          <a:xfrm>
            <a:off x="6400800" y="4343400"/>
            <a:ext cx="2514600" cy="1676399"/>
          </a:xfrm>
          <a:prstGeom prst="round2Same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Коробочное решение</a:t>
            </a:r>
          </a:p>
        </p:txBody>
      </p:sp>
    </p:spTree>
    <p:extLst>
      <p:ext uri="{BB962C8B-B14F-4D97-AF65-F5344CB8AC3E}">
        <p14:creationId xmlns:p14="http://schemas.microsoft.com/office/powerpoint/2010/main" val="617444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>
            <a:extLst>
              <a:ext uri="{FF2B5EF4-FFF2-40B4-BE49-F238E27FC236}">
                <a16:creationId xmlns:a16="http://schemas.microsoft.com/office/drawing/2014/main" id="{50A5EB73-4C0D-449C-85CF-B7AE8CE60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49" y="156973"/>
            <a:ext cx="11645701" cy="738664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ПРОГРАММА РАЗВИТИЯ ЖКХ СК И РЕСУРСНЫЙ ПЛАН</a:t>
            </a:r>
            <a:b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dirty="0"/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12"/>
          </p:nvPr>
        </p:nvSpPr>
        <p:spPr>
          <a:xfrm>
            <a:off x="313693" y="6439334"/>
            <a:ext cx="219709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ru-RU" spc="-50" dirty="0"/>
              <a:t>4</a:t>
            </a:r>
            <a:endParaRPr spc="-50" dirty="0"/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41E1EA3-EA7C-E967-C563-6F930990B4A5}"/>
              </a:ext>
            </a:extLst>
          </p:cNvPr>
          <p:cNvGrpSpPr/>
          <p:nvPr/>
        </p:nvGrpSpPr>
        <p:grpSpPr>
          <a:xfrm>
            <a:off x="10789919" y="6481572"/>
            <a:ext cx="868679" cy="219455"/>
            <a:chOff x="10789919" y="6481572"/>
            <a:chExt cx="868679" cy="219455"/>
          </a:xfrm>
        </p:grpSpPr>
        <p:pic>
          <p:nvPicPr>
            <p:cNvPr id="42" name="object 2">
              <a:extLst>
                <a:ext uri="{FF2B5EF4-FFF2-40B4-BE49-F238E27FC236}">
                  <a16:creationId xmlns:a16="http://schemas.microsoft.com/office/drawing/2014/main" id="{E4A4D488-6CDC-F92B-7328-E927057DE44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89919" y="6481572"/>
              <a:ext cx="868679" cy="219455"/>
            </a:xfrm>
            <a:prstGeom prst="rect">
              <a:avLst/>
            </a:prstGeom>
          </p:spPr>
        </p:pic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2A47A8AC-3DC2-561D-1E36-5929FA465B7A}"/>
                </a:ext>
              </a:extLst>
            </p:cNvPr>
            <p:cNvSpPr/>
            <p:nvPr/>
          </p:nvSpPr>
          <p:spPr>
            <a:xfrm>
              <a:off x="10789919" y="6481572"/>
              <a:ext cx="123628" cy="186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C50E4693-3874-4C3D-8A61-D9589DC04E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494428"/>
              </p:ext>
            </p:extLst>
          </p:nvPr>
        </p:nvGraphicFramePr>
        <p:xfrm>
          <a:off x="1473199" y="740833"/>
          <a:ext cx="9245600" cy="5376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172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>
            <a:extLst>
              <a:ext uri="{FF2B5EF4-FFF2-40B4-BE49-F238E27FC236}">
                <a16:creationId xmlns:a16="http://schemas.microsoft.com/office/drawing/2014/main" id="{50A5EB73-4C0D-449C-85CF-B7AE8CE60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49" y="216477"/>
            <a:ext cx="11645701" cy="73866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Барьеры при реализации проектов и внедрении коробочных решений</a:t>
            </a:r>
            <a:b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dirty="0"/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12"/>
          </p:nvPr>
        </p:nvSpPr>
        <p:spPr>
          <a:xfrm>
            <a:off x="313693" y="6439334"/>
            <a:ext cx="219709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ru-RU" spc="-50" dirty="0"/>
              <a:t>5</a:t>
            </a:r>
            <a:endParaRPr spc="-50" dirty="0"/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41E1EA3-EA7C-E967-C563-6F930990B4A5}"/>
              </a:ext>
            </a:extLst>
          </p:cNvPr>
          <p:cNvGrpSpPr/>
          <p:nvPr/>
        </p:nvGrpSpPr>
        <p:grpSpPr>
          <a:xfrm>
            <a:off x="10789919" y="6481572"/>
            <a:ext cx="868679" cy="219455"/>
            <a:chOff x="10789919" y="6481572"/>
            <a:chExt cx="868679" cy="219455"/>
          </a:xfrm>
        </p:grpSpPr>
        <p:pic>
          <p:nvPicPr>
            <p:cNvPr id="42" name="object 2">
              <a:extLst>
                <a:ext uri="{FF2B5EF4-FFF2-40B4-BE49-F238E27FC236}">
                  <a16:creationId xmlns:a16="http://schemas.microsoft.com/office/drawing/2014/main" id="{E4A4D488-6CDC-F92B-7328-E927057DE44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89919" y="6481572"/>
              <a:ext cx="868679" cy="219455"/>
            </a:xfrm>
            <a:prstGeom prst="rect">
              <a:avLst/>
            </a:prstGeom>
          </p:spPr>
        </p:pic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2A47A8AC-3DC2-561D-1E36-5929FA465B7A}"/>
                </a:ext>
              </a:extLst>
            </p:cNvPr>
            <p:cNvSpPr/>
            <p:nvPr/>
          </p:nvSpPr>
          <p:spPr>
            <a:xfrm>
              <a:off x="10789919" y="6481572"/>
              <a:ext cx="123628" cy="186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9417166-F5CC-46B3-B1B6-5F0B4EB087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0629473"/>
              </p:ext>
            </p:extLst>
          </p:nvPr>
        </p:nvGraphicFramePr>
        <p:xfrm>
          <a:off x="2156458" y="1029745"/>
          <a:ext cx="858774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4635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bject 55"/>
          <p:cNvSpPr txBox="1">
            <a:spLocks noGrp="1"/>
          </p:cNvSpPr>
          <p:nvPr>
            <p:ph type="sldNum" sz="quarter" idx="12"/>
          </p:nvPr>
        </p:nvSpPr>
        <p:spPr>
          <a:xfrm>
            <a:off x="499562" y="6509397"/>
            <a:ext cx="219709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ru-RU" spc="-25" dirty="0"/>
              <a:t>6</a:t>
            </a:r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67132" y="2687176"/>
            <a:ext cx="3222625" cy="1184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20"/>
              </a:spcBef>
              <a:buClr>
                <a:srgbClr val="006FC0"/>
              </a:buClr>
              <a:buFont typeface="Courier New"/>
              <a:buChar char="o"/>
              <a:tabLst>
                <a:tab pos="316865" algn="l"/>
              </a:tabLst>
            </a:pPr>
            <a:r>
              <a:rPr sz="1250" dirty="0">
                <a:latin typeface="Verdana"/>
                <a:cs typeface="Verdana"/>
              </a:rPr>
              <a:t>Выручка</a:t>
            </a:r>
            <a:r>
              <a:rPr sz="1250" spc="20" dirty="0">
                <a:latin typeface="Verdana"/>
                <a:cs typeface="Verdana"/>
              </a:rPr>
              <a:t> </a:t>
            </a:r>
            <a:r>
              <a:rPr sz="1250" dirty="0">
                <a:latin typeface="Verdana"/>
                <a:cs typeface="Verdana"/>
              </a:rPr>
              <a:t>предприятия</a:t>
            </a:r>
            <a:r>
              <a:rPr sz="1250" spc="25" dirty="0">
                <a:latin typeface="Verdana"/>
                <a:cs typeface="Verdana"/>
              </a:rPr>
              <a:t> </a:t>
            </a:r>
            <a:r>
              <a:rPr sz="1250" spc="-25" dirty="0">
                <a:latin typeface="Verdana"/>
                <a:cs typeface="Verdana"/>
              </a:rPr>
              <a:t>от</a:t>
            </a:r>
            <a:endParaRPr sz="1250" dirty="0">
              <a:latin typeface="Verdana"/>
              <a:cs typeface="Verdana"/>
            </a:endParaRPr>
          </a:p>
          <a:p>
            <a:pPr marL="317500" marR="5080">
              <a:lnSpc>
                <a:spcPct val="100800"/>
              </a:lnSpc>
              <a:spcBef>
                <a:spcPts val="15"/>
              </a:spcBef>
            </a:pPr>
            <a:r>
              <a:rPr sz="1250" b="1" dirty="0">
                <a:latin typeface="Verdana"/>
                <a:cs typeface="Verdana"/>
              </a:rPr>
              <a:t>400</a:t>
            </a:r>
            <a:r>
              <a:rPr sz="1250" b="1" spc="15" dirty="0">
                <a:latin typeface="Verdana"/>
                <a:cs typeface="Verdana"/>
              </a:rPr>
              <a:t> </a:t>
            </a:r>
            <a:r>
              <a:rPr sz="1250" b="1" dirty="0">
                <a:latin typeface="Verdana"/>
                <a:cs typeface="Verdana"/>
              </a:rPr>
              <a:t>млн</a:t>
            </a:r>
            <a:r>
              <a:rPr sz="1250" b="1" spc="15" dirty="0">
                <a:latin typeface="Verdana"/>
                <a:cs typeface="Verdana"/>
              </a:rPr>
              <a:t> </a:t>
            </a:r>
            <a:r>
              <a:rPr sz="1250" b="1" dirty="0">
                <a:latin typeface="Verdana"/>
                <a:cs typeface="Verdana"/>
              </a:rPr>
              <a:t>руб.</a:t>
            </a:r>
            <a:r>
              <a:rPr sz="1250" b="1" spc="25" dirty="0">
                <a:latin typeface="Verdana"/>
                <a:cs typeface="Verdana"/>
              </a:rPr>
              <a:t> </a:t>
            </a:r>
            <a:r>
              <a:rPr sz="1250" b="1" dirty="0">
                <a:latin typeface="Verdana"/>
                <a:cs typeface="Verdana"/>
              </a:rPr>
              <a:t>в</a:t>
            </a:r>
            <a:r>
              <a:rPr sz="1250" b="1" spc="20" dirty="0">
                <a:latin typeface="Verdana"/>
                <a:cs typeface="Verdana"/>
              </a:rPr>
              <a:t> </a:t>
            </a:r>
            <a:r>
              <a:rPr sz="1250" b="1" dirty="0">
                <a:latin typeface="Verdana"/>
                <a:cs typeface="Verdana"/>
              </a:rPr>
              <a:t>год</a:t>
            </a:r>
            <a:r>
              <a:rPr sz="1250" b="1" spc="25" dirty="0">
                <a:latin typeface="Verdana"/>
                <a:cs typeface="Verdana"/>
              </a:rPr>
              <a:t> </a:t>
            </a:r>
            <a:r>
              <a:rPr sz="1250" b="1" dirty="0">
                <a:latin typeface="Verdana"/>
                <a:cs typeface="Verdana"/>
              </a:rPr>
              <a:t>(от</a:t>
            </a:r>
            <a:r>
              <a:rPr sz="1250" b="1" spc="10" dirty="0">
                <a:latin typeface="Verdana"/>
                <a:cs typeface="Verdana"/>
              </a:rPr>
              <a:t> </a:t>
            </a:r>
            <a:r>
              <a:rPr sz="1250" b="1" dirty="0">
                <a:latin typeface="Verdana"/>
                <a:cs typeface="Verdana"/>
              </a:rPr>
              <a:t>180</a:t>
            </a:r>
            <a:r>
              <a:rPr sz="1250" b="1" spc="15" dirty="0">
                <a:latin typeface="Verdana"/>
                <a:cs typeface="Verdana"/>
              </a:rPr>
              <a:t> </a:t>
            </a:r>
            <a:r>
              <a:rPr sz="1250" b="1" spc="-25" dirty="0">
                <a:latin typeface="Verdana"/>
                <a:cs typeface="Verdana"/>
              </a:rPr>
              <a:t>млн </a:t>
            </a:r>
            <a:r>
              <a:rPr sz="1250" b="1" dirty="0">
                <a:latin typeface="Verdana"/>
                <a:cs typeface="Verdana"/>
              </a:rPr>
              <a:t>руб.</a:t>
            </a:r>
            <a:r>
              <a:rPr sz="1250" b="1" spc="30" dirty="0">
                <a:latin typeface="Verdana"/>
                <a:cs typeface="Verdana"/>
              </a:rPr>
              <a:t> </a:t>
            </a:r>
            <a:r>
              <a:rPr sz="1250" b="1" dirty="0">
                <a:latin typeface="Verdana"/>
                <a:cs typeface="Verdana"/>
              </a:rPr>
              <a:t>для</a:t>
            </a:r>
            <a:r>
              <a:rPr sz="1250" b="1" spc="20" dirty="0">
                <a:latin typeface="Verdana"/>
                <a:cs typeface="Verdana"/>
              </a:rPr>
              <a:t> </a:t>
            </a:r>
            <a:r>
              <a:rPr sz="1250" b="1" dirty="0">
                <a:latin typeface="Verdana"/>
                <a:cs typeface="Verdana"/>
              </a:rPr>
              <a:t>сферы</a:t>
            </a:r>
            <a:r>
              <a:rPr sz="1250" b="1" spc="35" dirty="0">
                <a:latin typeface="Verdana"/>
                <a:cs typeface="Verdana"/>
              </a:rPr>
              <a:t> </a:t>
            </a:r>
            <a:r>
              <a:rPr sz="1250" b="1" spc="-10" dirty="0">
                <a:latin typeface="Verdana"/>
                <a:cs typeface="Verdana"/>
              </a:rPr>
              <a:t>туризма)</a:t>
            </a:r>
            <a:endParaRPr sz="1250" dirty="0">
              <a:latin typeface="Verdana"/>
              <a:cs typeface="Verdana"/>
            </a:endParaRPr>
          </a:p>
          <a:p>
            <a:pPr marL="316865" indent="-304165">
              <a:lnSpc>
                <a:spcPct val="100000"/>
              </a:lnSpc>
              <a:spcBef>
                <a:spcPts val="20"/>
              </a:spcBef>
              <a:buClr>
                <a:srgbClr val="006FC0"/>
              </a:buClr>
              <a:buFont typeface="Courier New"/>
              <a:buChar char="o"/>
              <a:tabLst>
                <a:tab pos="316865" algn="l"/>
              </a:tabLst>
            </a:pPr>
            <a:r>
              <a:rPr sz="1250" dirty="0">
                <a:latin typeface="Verdana"/>
                <a:cs typeface="Verdana"/>
              </a:rPr>
              <a:t>Предприятие </a:t>
            </a:r>
            <a:r>
              <a:rPr sz="1250" spc="-10" dirty="0">
                <a:latin typeface="Verdana"/>
                <a:cs typeface="Verdana"/>
              </a:rPr>
              <a:t>входит</a:t>
            </a:r>
            <a:endParaRPr sz="1250" dirty="0">
              <a:latin typeface="Verdana"/>
              <a:cs typeface="Verdana"/>
            </a:endParaRPr>
          </a:p>
          <a:p>
            <a:pPr marL="317500">
              <a:lnSpc>
                <a:spcPct val="100000"/>
              </a:lnSpc>
              <a:spcBef>
                <a:spcPts val="25"/>
              </a:spcBef>
            </a:pPr>
            <a:r>
              <a:rPr sz="1250" dirty="0">
                <a:latin typeface="Verdana"/>
                <a:cs typeface="Verdana"/>
              </a:rPr>
              <a:t>в</a:t>
            </a:r>
            <a:r>
              <a:rPr sz="1250" spc="45" dirty="0">
                <a:latin typeface="Verdana"/>
                <a:cs typeface="Verdana"/>
              </a:rPr>
              <a:t> </a:t>
            </a:r>
            <a:r>
              <a:rPr sz="1250" dirty="0">
                <a:latin typeface="Verdana"/>
                <a:cs typeface="Verdana"/>
              </a:rPr>
              <a:t>состав</a:t>
            </a:r>
            <a:r>
              <a:rPr sz="1250" spc="30" dirty="0">
                <a:latin typeface="Verdana"/>
                <a:cs typeface="Verdana"/>
              </a:rPr>
              <a:t> </a:t>
            </a:r>
            <a:r>
              <a:rPr sz="1250" dirty="0">
                <a:latin typeface="Verdana"/>
                <a:cs typeface="Verdana"/>
              </a:rPr>
              <a:t>приоритетных</a:t>
            </a:r>
            <a:r>
              <a:rPr sz="1250" spc="15" dirty="0">
                <a:latin typeface="Verdana"/>
                <a:cs typeface="Verdana"/>
              </a:rPr>
              <a:t> </a:t>
            </a:r>
            <a:r>
              <a:rPr sz="1250" spc="-10" dirty="0">
                <a:latin typeface="Verdana"/>
                <a:cs typeface="Verdana"/>
              </a:rPr>
              <a:t>отраслей:</a:t>
            </a:r>
            <a:endParaRPr sz="1250" dirty="0">
              <a:latin typeface="Verdana"/>
              <a:cs typeface="Verdana"/>
            </a:endParaRPr>
          </a:p>
          <a:p>
            <a:pPr marL="317500">
              <a:lnSpc>
                <a:spcPct val="100000"/>
              </a:lnSpc>
              <a:spcBef>
                <a:spcPts val="15"/>
              </a:spcBef>
            </a:pPr>
            <a:r>
              <a:rPr sz="1250" b="1" spc="-10" dirty="0">
                <a:latin typeface="Verdana"/>
                <a:cs typeface="Verdana"/>
              </a:rPr>
              <a:t>обрабатывающее</a:t>
            </a:r>
            <a:endParaRPr sz="125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132" y="3845125"/>
            <a:ext cx="2954020" cy="1767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0" marR="382905">
              <a:lnSpc>
                <a:spcPct val="101699"/>
              </a:lnSpc>
              <a:spcBef>
                <a:spcPts val="95"/>
              </a:spcBef>
            </a:pPr>
            <a:r>
              <a:rPr sz="1250" b="1" dirty="0">
                <a:latin typeface="Verdana"/>
                <a:cs typeface="Verdana"/>
              </a:rPr>
              <a:t>производство,</a:t>
            </a:r>
            <a:r>
              <a:rPr sz="1250" b="1" spc="60" dirty="0">
                <a:latin typeface="Verdana"/>
                <a:cs typeface="Verdana"/>
              </a:rPr>
              <a:t> </a:t>
            </a:r>
            <a:r>
              <a:rPr sz="1250" b="1" spc="-10" dirty="0">
                <a:latin typeface="Verdana"/>
                <a:cs typeface="Verdana"/>
              </a:rPr>
              <a:t>сельское </a:t>
            </a:r>
            <a:r>
              <a:rPr sz="1250" b="1" dirty="0">
                <a:latin typeface="Verdana"/>
                <a:cs typeface="Verdana"/>
              </a:rPr>
              <a:t>хозяйство,</a:t>
            </a:r>
            <a:r>
              <a:rPr sz="1250" b="1" spc="55" dirty="0">
                <a:latin typeface="Verdana"/>
                <a:cs typeface="Verdana"/>
              </a:rPr>
              <a:t> </a:t>
            </a:r>
            <a:r>
              <a:rPr sz="1250" b="1" spc="-10" dirty="0">
                <a:latin typeface="Verdana"/>
                <a:cs typeface="Verdana"/>
              </a:rPr>
              <a:t>транспорт, </a:t>
            </a:r>
            <a:r>
              <a:rPr sz="1250" b="1" dirty="0">
                <a:latin typeface="Verdana"/>
                <a:cs typeface="Verdana"/>
              </a:rPr>
              <a:t>строительство,</a:t>
            </a:r>
            <a:r>
              <a:rPr sz="1250" b="1" spc="40" dirty="0">
                <a:latin typeface="Verdana"/>
                <a:cs typeface="Verdana"/>
              </a:rPr>
              <a:t> </a:t>
            </a:r>
            <a:r>
              <a:rPr sz="1250" b="1" spc="-10" dirty="0">
                <a:latin typeface="Verdana"/>
                <a:cs typeface="Verdana"/>
              </a:rPr>
              <a:t>туризм</a:t>
            </a:r>
            <a:endParaRPr sz="1250" dirty="0">
              <a:latin typeface="Verdana"/>
              <a:cs typeface="Verdana"/>
            </a:endParaRPr>
          </a:p>
          <a:p>
            <a:pPr marL="317500" marR="517525" indent="-304800">
              <a:lnSpc>
                <a:spcPts val="1520"/>
              </a:lnSpc>
              <a:spcBef>
                <a:spcPts val="50"/>
              </a:spcBef>
              <a:buClr>
                <a:srgbClr val="006FC0"/>
              </a:buClr>
              <a:buFont typeface="Courier New"/>
              <a:buChar char="o"/>
              <a:tabLst>
                <a:tab pos="317500" algn="l"/>
              </a:tabLst>
            </a:pPr>
            <a:r>
              <a:rPr sz="1250" dirty="0">
                <a:latin typeface="Verdana"/>
                <a:cs typeface="Verdana"/>
              </a:rPr>
              <a:t>Доля</a:t>
            </a:r>
            <a:r>
              <a:rPr sz="1250" spc="35" dirty="0">
                <a:latin typeface="Verdana"/>
                <a:cs typeface="Verdana"/>
              </a:rPr>
              <a:t> </a:t>
            </a:r>
            <a:r>
              <a:rPr sz="1250" dirty="0">
                <a:latin typeface="Verdana"/>
                <a:cs typeface="Verdana"/>
              </a:rPr>
              <a:t>участия </a:t>
            </a:r>
            <a:r>
              <a:rPr sz="1250" spc="-10" dirty="0">
                <a:latin typeface="Verdana"/>
                <a:cs typeface="Verdana"/>
              </a:rPr>
              <a:t>налоговых </a:t>
            </a:r>
            <a:r>
              <a:rPr sz="1250" dirty="0">
                <a:latin typeface="Verdana"/>
                <a:cs typeface="Verdana"/>
              </a:rPr>
              <a:t>резидентов</a:t>
            </a:r>
            <a:r>
              <a:rPr sz="1250" spc="15" dirty="0">
                <a:latin typeface="Verdana"/>
                <a:cs typeface="Verdana"/>
              </a:rPr>
              <a:t> </a:t>
            </a:r>
            <a:r>
              <a:rPr sz="1250" spc="-10" dirty="0">
                <a:latin typeface="Verdana"/>
                <a:cs typeface="Verdana"/>
              </a:rPr>
              <a:t>иностранных</a:t>
            </a:r>
            <a:endParaRPr sz="1250" dirty="0">
              <a:latin typeface="Verdana"/>
              <a:cs typeface="Verdana"/>
            </a:endParaRPr>
          </a:p>
          <a:p>
            <a:pPr marL="317500" marR="663575">
              <a:lnSpc>
                <a:spcPts val="1510"/>
              </a:lnSpc>
              <a:spcBef>
                <a:spcPts val="15"/>
              </a:spcBef>
            </a:pPr>
            <a:r>
              <a:rPr sz="1250" dirty="0">
                <a:latin typeface="Verdana"/>
                <a:cs typeface="Verdana"/>
              </a:rPr>
              <a:t>государств</a:t>
            </a:r>
            <a:r>
              <a:rPr sz="1250" spc="5" dirty="0">
                <a:latin typeface="Verdana"/>
                <a:cs typeface="Verdana"/>
              </a:rPr>
              <a:t> </a:t>
            </a:r>
            <a:r>
              <a:rPr sz="1250" dirty="0">
                <a:latin typeface="Verdana"/>
                <a:cs typeface="Verdana"/>
              </a:rPr>
              <a:t>в</a:t>
            </a:r>
            <a:r>
              <a:rPr sz="1250" spc="45" dirty="0">
                <a:latin typeface="Verdana"/>
                <a:cs typeface="Verdana"/>
              </a:rPr>
              <a:t> </a:t>
            </a:r>
            <a:r>
              <a:rPr sz="1250" spc="-10" dirty="0">
                <a:latin typeface="Verdana"/>
                <a:cs typeface="Verdana"/>
              </a:rPr>
              <a:t>уставном </a:t>
            </a:r>
            <a:r>
              <a:rPr sz="1250" dirty="0">
                <a:latin typeface="Verdana"/>
                <a:cs typeface="Verdana"/>
              </a:rPr>
              <a:t>(складочном)</a:t>
            </a:r>
            <a:r>
              <a:rPr sz="1250" spc="60" dirty="0">
                <a:latin typeface="Verdana"/>
                <a:cs typeface="Verdana"/>
              </a:rPr>
              <a:t> </a:t>
            </a:r>
            <a:r>
              <a:rPr sz="1250" spc="-10" dirty="0">
                <a:latin typeface="Verdana"/>
                <a:cs typeface="Verdana"/>
              </a:rPr>
              <a:t>капитале</a:t>
            </a:r>
            <a:endParaRPr sz="1250" dirty="0">
              <a:latin typeface="Verdana"/>
              <a:cs typeface="Verdana"/>
            </a:endParaRPr>
          </a:p>
          <a:p>
            <a:pPr marL="317500">
              <a:lnSpc>
                <a:spcPts val="1475"/>
              </a:lnSpc>
            </a:pPr>
            <a:r>
              <a:rPr sz="1250" dirty="0">
                <a:latin typeface="Verdana"/>
                <a:cs typeface="Verdana"/>
              </a:rPr>
              <a:t>юридического</a:t>
            </a:r>
            <a:r>
              <a:rPr sz="1250" spc="20" dirty="0">
                <a:latin typeface="Verdana"/>
                <a:cs typeface="Verdana"/>
              </a:rPr>
              <a:t> </a:t>
            </a:r>
            <a:r>
              <a:rPr sz="1250" dirty="0">
                <a:latin typeface="Verdana"/>
                <a:cs typeface="Verdana"/>
              </a:rPr>
              <a:t>лица</a:t>
            </a:r>
            <a:r>
              <a:rPr sz="1250" spc="35" dirty="0">
                <a:latin typeface="Verdana"/>
                <a:cs typeface="Verdana"/>
              </a:rPr>
              <a:t> </a:t>
            </a:r>
            <a:r>
              <a:rPr sz="1250" b="1" dirty="0">
                <a:latin typeface="Verdana"/>
                <a:cs typeface="Verdana"/>
              </a:rPr>
              <a:t>не</a:t>
            </a:r>
            <a:r>
              <a:rPr sz="1250" b="1" spc="35" dirty="0">
                <a:latin typeface="Verdana"/>
                <a:cs typeface="Verdana"/>
              </a:rPr>
              <a:t> </a:t>
            </a:r>
            <a:r>
              <a:rPr sz="1250" b="1" spc="-20" dirty="0">
                <a:latin typeface="Verdana"/>
                <a:cs typeface="Verdana"/>
              </a:rPr>
              <a:t>выше</a:t>
            </a:r>
            <a:endParaRPr sz="1250" dirty="0">
              <a:latin typeface="Verdana"/>
              <a:cs typeface="Verdana"/>
            </a:endParaRPr>
          </a:p>
          <a:p>
            <a:pPr marL="317500">
              <a:lnSpc>
                <a:spcPct val="100000"/>
              </a:lnSpc>
              <a:spcBef>
                <a:spcPts val="25"/>
              </a:spcBef>
            </a:pPr>
            <a:r>
              <a:rPr sz="1250" b="1" spc="-25" dirty="0">
                <a:latin typeface="Verdana"/>
                <a:cs typeface="Verdana"/>
              </a:rPr>
              <a:t>50%</a:t>
            </a:r>
            <a:endParaRPr sz="125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0523" y="2835982"/>
            <a:ext cx="2713355" cy="10414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35"/>
              </a:spcBef>
              <a:buClr>
                <a:srgbClr val="1B68DC"/>
              </a:buClr>
              <a:buFont typeface="Courier New"/>
              <a:buChar char="o"/>
              <a:tabLst>
                <a:tab pos="316865" algn="l"/>
              </a:tabLst>
            </a:pPr>
            <a:r>
              <a:rPr sz="1300" dirty="0">
                <a:latin typeface="Verdana"/>
                <a:cs typeface="Verdana"/>
              </a:rPr>
              <a:t>Зайти</a:t>
            </a:r>
            <a:r>
              <a:rPr sz="1300" spc="55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на</a:t>
            </a:r>
            <a:r>
              <a:rPr sz="1300" spc="55" dirty="0">
                <a:latin typeface="Verdana"/>
                <a:cs typeface="Verdana"/>
              </a:rPr>
              <a:t> </a:t>
            </a:r>
            <a:r>
              <a:rPr sz="1300" spc="-20" dirty="0">
                <a:latin typeface="Verdana"/>
                <a:cs typeface="Verdana"/>
              </a:rPr>
              <a:t>сайт</a:t>
            </a:r>
            <a:endParaRPr sz="1300" dirty="0">
              <a:latin typeface="Verdana"/>
              <a:cs typeface="Verdana"/>
            </a:endParaRPr>
          </a:p>
          <a:p>
            <a:pPr marL="317500">
              <a:lnSpc>
                <a:spcPct val="100000"/>
              </a:lnSpc>
              <a:spcBef>
                <a:spcPts val="50"/>
              </a:spcBef>
            </a:pPr>
            <a:r>
              <a:rPr sz="1300" b="1" spc="-10" dirty="0">
                <a:latin typeface="Verdana"/>
                <a:cs typeface="Verdana"/>
              </a:rPr>
              <a:t>Производительность.РФ</a:t>
            </a:r>
            <a:endParaRPr sz="1300" dirty="0">
              <a:latin typeface="Verdana"/>
              <a:cs typeface="Verdana"/>
            </a:endParaRPr>
          </a:p>
          <a:p>
            <a:pPr marL="316865" indent="-304165">
              <a:lnSpc>
                <a:spcPct val="100000"/>
              </a:lnSpc>
              <a:spcBef>
                <a:spcPts val="840"/>
              </a:spcBef>
              <a:buClr>
                <a:srgbClr val="1B68DC"/>
              </a:buClr>
              <a:buFont typeface="Courier New"/>
              <a:buChar char="o"/>
              <a:tabLst>
                <a:tab pos="316865" algn="l"/>
              </a:tabLst>
            </a:pPr>
            <a:r>
              <a:rPr sz="1300" b="1" dirty="0">
                <a:latin typeface="Verdana"/>
                <a:cs typeface="Verdana"/>
              </a:rPr>
              <a:t>Заполнит</a:t>
            </a:r>
            <a:r>
              <a:rPr sz="1300" dirty="0">
                <a:latin typeface="Verdana"/>
                <a:cs typeface="Verdana"/>
              </a:rPr>
              <a:t>ь</a:t>
            </a:r>
            <a:r>
              <a:rPr sz="1300" spc="150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анкету</a:t>
            </a:r>
            <a:endParaRPr sz="1300" dirty="0">
              <a:latin typeface="Verdana"/>
              <a:cs typeface="Verdana"/>
            </a:endParaRPr>
          </a:p>
          <a:p>
            <a:pPr marL="316865" indent="-304165">
              <a:lnSpc>
                <a:spcPct val="100000"/>
              </a:lnSpc>
              <a:spcBef>
                <a:spcPts val="825"/>
              </a:spcBef>
              <a:buClr>
                <a:srgbClr val="1B68DC"/>
              </a:buClr>
              <a:buFont typeface="Courier New"/>
              <a:buChar char="o"/>
              <a:tabLst>
                <a:tab pos="316865" algn="l"/>
              </a:tabLst>
            </a:pPr>
            <a:r>
              <a:rPr sz="1300" b="1" dirty="0">
                <a:latin typeface="Verdana"/>
                <a:cs typeface="Verdana"/>
              </a:rPr>
              <a:t>Получить</a:t>
            </a:r>
            <a:r>
              <a:rPr sz="1300" b="1" spc="120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обратную</a:t>
            </a:r>
            <a:r>
              <a:rPr sz="1300" spc="125" dirty="0">
                <a:latin typeface="Verdana"/>
                <a:cs typeface="Verdana"/>
              </a:rPr>
              <a:t> </a:t>
            </a:r>
            <a:r>
              <a:rPr sz="1300" spc="-20" dirty="0">
                <a:latin typeface="Verdana"/>
                <a:cs typeface="Verdana"/>
              </a:rPr>
              <a:t>связь</a:t>
            </a:r>
            <a:endParaRPr sz="13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1446" y="2652112"/>
            <a:ext cx="3091567" cy="346902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35"/>
              </a:spcBef>
              <a:buClr>
                <a:srgbClr val="1E85C7"/>
              </a:buClr>
              <a:buFont typeface="Courier New"/>
              <a:buChar char="o"/>
              <a:tabLst>
                <a:tab pos="240665" algn="l"/>
              </a:tabLst>
            </a:pPr>
            <a:endParaRPr lang="ru-RU" sz="1300" dirty="0">
              <a:solidFill>
                <a:srgbClr val="515253"/>
              </a:solidFill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35"/>
              </a:spcBef>
              <a:buClr>
                <a:srgbClr val="1E85C7"/>
              </a:buClr>
              <a:buFont typeface="Courier New"/>
              <a:buChar char="o"/>
              <a:tabLst>
                <a:tab pos="240665" algn="l"/>
              </a:tabLst>
            </a:pPr>
            <a:r>
              <a:rPr lang="ru-RU" sz="1300" dirty="0">
                <a:latin typeface="Verdana"/>
                <a:cs typeface="Verdana"/>
              </a:rPr>
              <a:t>Если Ваша компания соответствует критериям, то:</a:t>
            </a:r>
          </a:p>
          <a:p>
            <a:pPr marL="240665" indent="-227965">
              <a:lnSpc>
                <a:spcPct val="100000"/>
              </a:lnSpc>
              <a:spcBef>
                <a:spcPts val="135"/>
              </a:spcBef>
              <a:buClr>
                <a:srgbClr val="1E85C7"/>
              </a:buClr>
              <a:buFont typeface="Courier New"/>
              <a:buChar char="o"/>
              <a:tabLst>
                <a:tab pos="240665" algn="l"/>
              </a:tabLst>
            </a:pPr>
            <a:r>
              <a:rPr lang="ru-RU" sz="1300" dirty="0">
                <a:latin typeface="Verdana"/>
                <a:cs typeface="Verdana"/>
              </a:rPr>
              <a:t>Заключается </a:t>
            </a:r>
            <a:r>
              <a:rPr lang="ru-RU" sz="1300" b="1" dirty="0">
                <a:latin typeface="Verdana"/>
                <a:cs typeface="Verdana"/>
              </a:rPr>
              <a:t>соглашение между предприятием и минэкономразвития Ставропольского края </a:t>
            </a:r>
          </a:p>
          <a:p>
            <a:pPr marL="240665" indent="-227965">
              <a:lnSpc>
                <a:spcPct val="100000"/>
              </a:lnSpc>
              <a:spcBef>
                <a:spcPts val="135"/>
              </a:spcBef>
              <a:buClr>
                <a:srgbClr val="1E85C7"/>
              </a:buClr>
              <a:buFont typeface="Courier New"/>
              <a:buChar char="o"/>
              <a:tabLst>
                <a:tab pos="240665" algn="l"/>
              </a:tabLst>
            </a:pPr>
            <a:r>
              <a:rPr lang="ru-RU" sz="1300" dirty="0">
                <a:latin typeface="Verdana"/>
                <a:cs typeface="Verdana"/>
              </a:rPr>
              <a:t>Заключается</a:t>
            </a:r>
            <a:r>
              <a:rPr lang="ru-RU" sz="1300" b="1" dirty="0">
                <a:latin typeface="Verdana"/>
                <a:cs typeface="Verdana"/>
              </a:rPr>
              <a:t> соглашение между предприятием и РЦК</a:t>
            </a:r>
          </a:p>
          <a:p>
            <a:pPr marL="240665" indent="-227965">
              <a:lnSpc>
                <a:spcPct val="100000"/>
              </a:lnSpc>
              <a:spcBef>
                <a:spcPts val="135"/>
              </a:spcBef>
              <a:buClr>
                <a:srgbClr val="1E85C7"/>
              </a:buClr>
              <a:buFont typeface="Courier New"/>
              <a:buChar char="o"/>
              <a:tabLst>
                <a:tab pos="240665" algn="l"/>
              </a:tabLst>
            </a:pPr>
            <a:r>
              <a:rPr sz="1300" dirty="0">
                <a:latin typeface="Verdana"/>
                <a:cs typeface="Verdana"/>
              </a:rPr>
              <a:t>Соглашени</a:t>
            </a:r>
            <a:r>
              <a:rPr lang="ru-RU" sz="1300" dirty="0">
                <a:latin typeface="Verdana"/>
                <a:cs typeface="Verdana"/>
              </a:rPr>
              <a:t>я</a:t>
            </a:r>
            <a:r>
              <a:rPr sz="1300" spc="95" dirty="0">
                <a:latin typeface="Verdana"/>
                <a:cs typeface="Verdana"/>
              </a:rPr>
              <a:t> </a:t>
            </a:r>
            <a:r>
              <a:rPr sz="1300" b="1" dirty="0">
                <a:latin typeface="Verdana"/>
                <a:cs typeface="Verdana"/>
              </a:rPr>
              <a:t>не</a:t>
            </a:r>
            <a:r>
              <a:rPr sz="1300" b="1" spc="85" dirty="0">
                <a:latin typeface="Verdana"/>
                <a:cs typeface="Verdana"/>
              </a:rPr>
              <a:t> </a:t>
            </a:r>
            <a:r>
              <a:rPr sz="1300" b="1" spc="-10" dirty="0">
                <a:latin typeface="Verdana"/>
                <a:cs typeface="Verdana"/>
              </a:rPr>
              <a:t>вле</a:t>
            </a:r>
            <a:r>
              <a:rPr lang="ru-RU" sz="1300" b="1" spc="-10" dirty="0">
                <a:latin typeface="Verdana"/>
                <a:cs typeface="Verdana"/>
              </a:rPr>
              <a:t>кут </a:t>
            </a:r>
            <a:r>
              <a:rPr sz="1300" b="1" dirty="0">
                <a:latin typeface="Verdana"/>
                <a:cs typeface="Verdana"/>
              </a:rPr>
              <a:t>финансовых</a:t>
            </a:r>
            <a:r>
              <a:rPr sz="1300" b="1" spc="170" dirty="0">
                <a:latin typeface="Verdana"/>
                <a:cs typeface="Verdana"/>
              </a:rPr>
              <a:t> </a:t>
            </a:r>
            <a:r>
              <a:rPr sz="1300" b="1" spc="-10" dirty="0">
                <a:latin typeface="Verdana"/>
                <a:cs typeface="Verdana"/>
              </a:rPr>
              <a:t>затрат</a:t>
            </a:r>
            <a:endParaRPr sz="1300" dirty="0">
              <a:latin typeface="Verdana"/>
              <a:cs typeface="Verdana"/>
            </a:endParaRPr>
          </a:p>
          <a:p>
            <a:pPr marL="241300" marR="5080" indent="-228600">
              <a:lnSpc>
                <a:spcPct val="102299"/>
              </a:lnSpc>
              <a:buClr>
                <a:srgbClr val="1E85C7"/>
              </a:buClr>
              <a:buFont typeface="Courier New"/>
              <a:buChar char="o"/>
              <a:tabLst>
                <a:tab pos="241300" algn="l"/>
              </a:tabLst>
            </a:pPr>
            <a:r>
              <a:rPr sz="1300" dirty="0">
                <a:latin typeface="Verdana"/>
                <a:cs typeface="Verdana"/>
              </a:rPr>
              <a:t>Описыва</a:t>
            </a:r>
            <a:r>
              <a:rPr lang="ru-RU" sz="1300" dirty="0">
                <a:latin typeface="Verdana"/>
                <a:cs typeface="Verdana"/>
              </a:rPr>
              <a:t>ю</a:t>
            </a:r>
            <a:r>
              <a:rPr sz="1300" dirty="0">
                <a:latin typeface="Verdana"/>
                <a:cs typeface="Verdana"/>
              </a:rPr>
              <a:t>т</a:t>
            </a:r>
            <a:r>
              <a:rPr sz="1300" spc="120" dirty="0">
                <a:latin typeface="Verdana"/>
                <a:cs typeface="Verdana"/>
              </a:rPr>
              <a:t> </a:t>
            </a:r>
            <a:r>
              <a:rPr sz="1300" b="1" spc="-10" dirty="0">
                <a:latin typeface="Verdana"/>
                <a:cs typeface="Verdana"/>
              </a:rPr>
              <a:t>целевые </a:t>
            </a:r>
            <a:r>
              <a:rPr sz="1300" b="1" dirty="0">
                <a:latin typeface="Verdana"/>
                <a:cs typeface="Verdana"/>
              </a:rPr>
              <a:t>значения,</a:t>
            </a:r>
            <a:r>
              <a:rPr sz="1300" b="1" spc="100" dirty="0">
                <a:latin typeface="Verdana"/>
                <a:cs typeface="Verdana"/>
              </a:rPr>
              <a:t> </a:t>
            </a:r>
            <a:r>
              <a:rPr sz="1300" b="1" dirty="0">
                <a:latin typeface="Verdana"/>
                <a:cs typeface="Verdana"/>
              </a:rPr>
              <a:t>роли</a:t>
            </a:r>
            <a:r>
              <a:rPr lang="ru-RU" sz="1300" b="1" spc="75" dirty="0">
                <a:latin typeface="Verdana"/>
                <a:cs typeface="Verdana"/>
              </a:rPr>
              <a:t>, </a:t>
            </a:r>
            <a:r>
              <a:rPr sz="1300" b="1" dirty="0">
                <a:latin typeface="Verdana"/>
                <a:cs typeface="Verdana"/>
              </a:rPr>
              <a:t>ответственность</a:t>
            </a:r>
            <a:r>
              <a:rPr sz="1300" b="1" spc="105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в</a:t>
            </a:r>
            <a:r>
              <a:rPr sz="1300" spc="75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рамках</a:t>
            </a:r>
            <a:endParaRPr sz="1300" dirty="0">
              <a:latin typeface="Verdana"/>
              <a:cs typeface="Verdana"/>
            </a:endParaRPr>
          </a:p>
          <a:p>
            <a:pPr marL="241300">
              <a:lnSpc>
                <a:spcPct val="100000"/>
              </a:lnSpc>
              <a:spcBef>
                <a:spcPts val="45"/>
              </a:spcBef>
            </a:pPr>
            <a:r>
              <a:rPr lang="ru-RU" sz="1300" spc="-10" dirty="0">
                <a:latin typeface="Verdana"/>
                <a:cs typeface="Verdana"/>
              </a:rPr>
              <a:t>проекта</a:t>
            </a:r>
            <a:r>
              <a:rPr lang="ru-RU" sz="1300" dirty="0">
                <a:latin typeface="Verdana"/>
                <a:cs typeface="Verdana"/>
              </a:rPr>
              <a:t> и </a:t>
            </a:r>
            <a:r>
              <a:rPr sz="1300" b="1" spc="-10" dirty="0">
                <a:latin typeface="Verdana"/>
                <a:cs typeface="Verdana"/>
              </a:rPr>
              <a:t>процесс</a:t>
            </a:r>
            <a:r>
              <a:rPr lang="ru-RU" sz="1300" b="1" spc="-10" dirty="0">
                <a:latin typeface="Verdana"/>
                <a:cs typeface="Verdana"/>
              </a:rPr>
              <a:t> </a:t>
            </a:r>
            <a:r>
              <a:rPr sz="1300" dirty="0">
                <a:latin typeface="Verdana"/>
                <a:cs typeface="Verdana"/>
              </a:rPr>
              <a:t>реализации</a:t>
            </a:r>
            <a:r>
              <a:rPr sz="1300" spc="105" dirty="0">
                <a:latin typeface="Verdana"/>
                <a:cs typeface="Verdana"/>
              </a:rPr>
              <a:t> </a:t>
            </a:r>
            <a:r>
              <a:rPr sz="1300" spc="-10" dirty="0">
                <a:latin typeface="Verdana"/>
                <a:cs typeface="Verdana"/>
              </a:rPr>
              <a:t>проекта</a:t>
            </a:r>
            <a:endParaRPr sz="1300" dirty="0">
              <a:latin typeface="Verdana"/>
              <a:cs typeface="Verdana"/>
            </a:endParaRPr>
          </a:p>
          <a:p>
            <a:pPr marL="12700" marR="10795">
              <a:lnSpc>
                <a:spcPct val="102299"/>
              </a:lnSpc>
              <a:spcBef>
                <a:spcPts val="15"/>
              </a:spcBef>
              <a:buClr>
                <a:srgbClr val="1E85C7"/>
              </a:buClr>
              <a:tabLst>
                <a:tab pos="241300" algn="l"/>
              </a:tabLst>
            </a:pPr>
            <a:endParaRPr sz="1300" dirty="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30523" y="688848"/>
            <a:ext cx="2813685" cy="2051685"/>
          </a:xfrm>
          <a:custGeom>
            <a:avLst/>
            <a:gdLst/>
            <a:ahLst/>
            <a:cxnLst/>
            <a:rect l="l" t="t" r="r" b="b"/>
            <a:pathLst>
              <a:path w="2813685" h="2051685">
                <a:moveTo>
                  <a:pt x="1767596" y="0"/>
                </a:moveTo>
                <a:lnTo>
                  <a:pt x="0" y="0"/>
                </a:lnTo>
                <a:lnTo>
                  <a:pt x="0" y="2051303"/>
                </a:lnTo>
                <a:lnTo>
                  <a:pt x="1767596" y="2051303"/>
                </a:lnTo>
                <a:lnTo>
                  <a:pt x="2813303" y="1025651"/>
                </a:lnTo>
                <a:lnTo>
                  <a:pt x="1767596" y="0"/>
                </a:lnTo>
                <a:close/>
              </a:path>
            </a:pathLst>
          </a:custGeom>
          <a:solidFill>
            <a:srgbClr val="009FD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3658885" y="1394823"/>
            <a:ext cx="17227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Подать</a:t>
            </a:r>
            <a:r>
              <a:rPr sz="1600" b="1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Verdana"/>
                <a:cs typeface="Verdana"/>
              </a:rPr>
              <a:t>заявку </a:t>
            </a:r>
            <a:r>
              <a:rPr sz="1600" b="1" dirty="0">
                <a:solidFill>
                  <a:srgbClr val="FFFFFF"/>
                </a:solidFill>
                <a:latin typeface="Verdana"/>
                <a:cs typeface="Verdana"/>
              </a:rPr>
              <a:t>на</a:t>
            </a:r>
            <a:r>
              <a:rPr sz="1600" b="1" spc="-20" dirty="0">
                <a:solidFill>
                  <a:srgbClr val="FFFFFF"/>
                </a:solidFill>
                <a:latin typeface="Verdana"/>
                <a:cs typeface="Verdana"/>
              </a:rPr>
              <a:t> сайте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b="1" spc="-25" dirty="0">
                <a:solidFill>
                  <a:srgbClr val="FFFFFF"/>
                </a:solidFill>
                <a:latin typeface="Verdana"/>
                <a:cs typeface="Verdana"/>
              </a:rPr>
              <a:t>ФЦК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00515" y="814060"/>
            <a:ext cx="1414780" cy="1842770"/>
            <a:chOff x="3700515" y="814060"/>
            <a:chExt cx="1414780" cy="1842770"/>
          </a:xfrm>
        </p:grpSpPr>
        <p:sp>
          <p:nvSpPr>
            <p:cNvPr id="11" name="object 11"/>
            <p:cNvSpPr/>
            <p:nvPr/>
          </p:nvSpPr>
          <p:spPr>
            <a:xfrm>
              <a:off x="3705087" y="818632"/>
              <a:ext cx="348615" cy="452120"/>
            </a:xfrm>
            <a:custGeom>
              <a:avLst/>
              <a:gdLst/>
              <a:ahLst/>
              <a:cxnLst/>
              <a:rect l="l" t="t" r="r" b="b"/>
              <a:pathLst>
                <a:path w="348614" h="452119">
                  <a:moveTo>
                    <a:pt x="156606" y="0"/>
                  </a:moveTo>
                  <a:lnTo>
                    <a:pt x="115271" y="2301"/>
                  </a:lnTo>
                  <a:lnTo>
                    <a:pt x="73913" y="9265"/>
                  </a:lnTo>
                  <a:lnTo>
                    <a:pt x="23404" y="23046"/>
                  </a:lnTo>
                  <a:lnTo>
                    <a:pt x="11582" y="27706"/>
                  </a:lnTo>
                  <a:lnTo>
                    <a:pt x="11582" y="126248"/>
                  </a:lnTo>
                  <a:lnTo>
                    <a:pt x="21092" y="126248"/>
                  </a:lnTo>
                  <a:lnTo>
                    <a:pt x="34330" y="117806"/>
                  </a:lnTo>
                  <a:lnTo>
                    <a:pt x="48112" y="110192"/>
                  </a:lnTo>
                  <a:lnTo>
                    <a:pt x="92182" y="92362"/>
                  </a:lnTo>
                  <a:lnTo>
                    <a:pt x="134873" y="85984"/>
                  </a:lnTo>
                  <a:lnTo>
                    <a:pt x="152092" y="87026"/>
                  </a:lnTo>
                  <a:lnTo>
                    <a:pt x="190896" y="102504"/>
                  </a:lnTo>
                  <a:lnTo>
                    <a:pt x="210464" y="149351"/>
                  </a:lnTo>
                  <a:lnTo>
                    <a:pt x="209510" y="162065"/>
                  </a:lnTo>
                  <a:lnTo>
                    <a:pt x="195224" y="200680"/>
                  </a:lnTo>
                  <a:lnTo>
                    <a:pt x="160737" y="244511"/>
                  </a:lnTo>
                  <a:lnTo>
                    <a:pt x="130997" y="273658"/>
                  </a:lnTo>
                  <a:lnTo>
                    <a:pt x="98909" y="301613"/>
                  </a:lnTo>
                  <a:lnTo>
                    <a:pt x="59887" y="333307"/>
                  </a:lnTo>
                  <a:lnTo>
                    <a:pt x="19932" y="363973"/>
                  </a:lnTo>
                  <a:lnTo>
                    <a:pt x="0" y="378592"/>
                  </a:lnTo>
                  <a:lnTo>
                    <a:pt x="0" y="451865"/>
                  </a:lnTo>
                  <a:lnTo>
                    <a:pt x="347990" y="451865"/>
                  </a:lnTo>
                  <a:lnTo>
                    <a:pt x="347990" y="367040"/>
                  </a:lnTo>
                  <a:lnTo>
                    <a:pt x="148864" y="367040"/>
                  </a:lnTo>
                  <a:lnTo>
                    <a:pt x="155649" y="362068"/>
                  </a:lnTo>
                  <a:lnTo>
                    <a:pt x="187848" y="337687"/>
                  </a:lnTo>
                  <a:lnTo>
                    <a:pt x="228777" y="303963"/>
                  </a:lnTo>
                  <a:lnTo>
                    <a:pt x="262486" y="271774"/>
                  </a:lnTo>
                  <a:lnTo>
                    <a:pt x="294586" y="232779"/>
                  </a:lnTo>
                  <a:lnTo>
                    <a:pt x="315637" y="194563"/>
                  </a:lnTo>
                  <a:lnTo>
                    <a:pt x="326107" y="154691"/>
                  </a:lnTo>
                  <a:lnTo>
                    <a:pt x="327416" y="133990"/>
                  </a:lnTo>
                  <a:lnTo>
                    <a:pt x="324680" y="103797"/>
                  </a:lnTo>
                  <a:lnTo>
                    <a:pt x="302830" y="54270"/>
                  </a:lnTo>
                  <a:lnTo>
                    <a:pt x="259347" y="19673"/>
                  </a:lnTo>
                  <a:lnTo>
                    <a:pt x="195775" y="2191"/>
                  </a:lnTo>
                  <a:lnTo>
                    <a:pt x="156606" y="0"/>
                  </a:lnTo>
                  <a:close/>
                </a:path>
              </a:pathLst>
            </a:custGeom>
            <a:solidFill>
              <a:srgbClr val="00C2F3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3705087" y="818632"/>
              <a:ext cx="348615" cy="452120"/>
            </a:xfrm>
            <a:custGeom>
              <a:avLst/>
              <a:gdLst/>
              <a:ahLst/>
              <a:cxnLst/>
              <a:rect l="l" t="t" r="r" b="b"/>
              <a:pathLst>
                <a:path w="348614" h="452119">
                  <a:moveTo>
                    <a:pt x="156606" y="0"/>
                  </a:moveTo>
                  <a:lnTo>
                    <a:pt x="195775" y="2191"/>
                  </a:lnTo>
                  <a:lnTo>
                    <a:pt x="259347" y="19673"/>
                  </a:lnTo>
                  <a:lnTo>
                    <a:pt x="302830" y="54270"/>
                  </a:lnTo>
                  <a:lnTo>
                    <a:pt x="324680" y="103797"/>
                  </a:lnTo>
                  <a:lnTo>
                    <a:pt x="327416" y="133990"/>
                  </a:lnTo>
                  <a:lnTo>
                    <a:pt x="326107" y="154691"/>
                  </a:lnTo>
                  <a:lnTo>
                    <a:pt x="315637" y="194563"/>
                  </a:lnTo>
                  <a:lnTo>
                    <a:pt x="294586" y="232779"/>
                  </a:lnTo>
                  <a:lnTo>
                    <a:pt x="262486" y="271774"/>
                  </a:lnTo>
                  <a:lnTo>
                    <a:pt x="228777" y="303963"/>
                  </a:lnTo>
                  <a:lnTo>
                    <a:pt x="187848" y="337687"/>
                  </a:lnTo>
                  <a:lnTo>
                    <a:pt x="155649" y="362068"/>
                  </a:lnTo>
                  <a:lnTo>
                    <a:pt x="148864" y="367040"/>
                  </a:lnTo>
                  <a:lnTo>
                    <a:pt x="347990" y="367040"/>
                  </a:lnTo>
                  <a:lnTo>
                    <a:pt x="347990" y="451865"/>
                  </a:lnTo>
                  <a:lnTo>
                    <a:pt x="0" y="451865"/>
                  </a:lnTo>
                  <a:lnTo>
                    <a:pt x="0" y="378592"/>
                  </a:lnTo>
                  <a:lnTo>
                    <a:pt x="19932" y="363973"/>
                  </a:lnTo>
                  <a:lnTo>
                    <a:pt x="39898" y="348877"/>
                  </a:lnTo>
                  <a:lnTo>
                    <a:pt x="79888" y="317266"/>
                  </a:lnTo>
                  <a:lnTo>
                    <a:pt x="115953" y="287075"/>
                  </a:lnTo>
                  <a:lnTo>
                    <a:pt x="160737" y="244511"/>
                  </a:lnTo>
                  <a:lnTo>
                    <a:pt x="186357" y="214174"/>
                  </a:lnTo>
                  <a:lnTo>
                    <a:pt x="206650" y="174867"/>
                  </a:lnTo>
                  <a:lnTo>
                    <a:pt x="210464" y="149351"/>
                  </a:lnTo>
                  <a:lnTo>
                    <a:pt x="209245" y="135071"/>
                  </a:lnTo>
                  <a:lnTo>
                    <a:pt x="180106" y="95306"/>
                  </a:lnTo>
                  <a:lnTo>
                    <a:pt x="134873" y="85984"/>
                  </a:lnTo>
                  <a:lnTo>
                    <a:pt x="120990" y="86696"/>
                  </a:lnTo>
                  <a:lnTo>
                    <a:pt x="77236" y="97292"/>
                  </a:lnTo>
                  <a:lnTo>
                    <a:pt x="34330" y="117806"/>
                  </a:lnTo>
                  <a:lnTo>
                    <a:pt x="21092" y="126248"/>
                  </a:lnTo>
                  <a:lnTo>
                    <a:pt x="11582" y="126248"/>
                  </a:lnTo>
                  <a:lnTo>
                    <a:pt x="11582" y="27706"/>
                  </a:lnTo>
                  <a:lnTo>
                    <a:pt x="23404" y="23046"/>
                  </a:lnTo>
                  <a:lnTo>
                    <a:pt x="73913" y="9265"/>
                  </a:lnTo>
                  <a:lnTo>
                    <a:pt x="115271" y="2301"/>
                  </a:lnTo>
                  <a:lnTo>
                    <a:pt x="135940" y="573"/>
                  </a:lnTo>
                  <a:lnTo>
                    <a:pt x="156606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4508845" y="2231288"/>
              <a:ext cx="511809" cy="346075"/>
            </a:xfrm>
            <a:custGeom>
              <a:avLst/>
              <a:gdLst/>
              <a:ahLst/>
              <a:cxnLst/>
              <a:rect l="l" t="t" r="r" b="b"/>
              <a:pathLst>
                <a:path w="511810" h="346075">
                  <a:moveTo>
                    <a:pt x="481218" y="0"/>
                  </a:moveTo>
                  <a:lnTo>
                    <a:pt x="30083" y="0"/>
                  </a:lnTo>
                  <a:lnTo>
                    <a:pt x="18400" y="2373"/>
                  </a:lnTo>
                  <a:lnTo>
                    <a:pt x="8835" y="8835"/>
                  </a:lnTo>
                  <a:lnTo>
                    <a:pt x="2373" y="18400"/>
                  </a:lnTo>
                  <a:lnTo>
                    <a:pt x="0" y="30083"/>
                  </a:lnTo>
                  <a:lnTo>
                    <a:pt x="0" y="345673"/>
                  </a:lnTo>
                  <a:lnTo>
                    <a:pt x="511271" y="345673"/>
                  </a:lnTo>
                  <a:lnTo>
                    <a:pt x="511271" y="300593"/>
                  </a:lnTo>
                  <a:lnTo>
                    <a:pt x="45110" y="300593"/>
                  </a:lnTo>
                  <a:lnTo>
                    <a:pt x="45110" y="45110"/>
                  </a:lnTo>
                  <a:lnTo>
                    <a:pt x="511271" y="45110"/>
                  </a:lnTo>
                  <a:lnTo>
                    <a:pt x="511271" y="30083"/>
                  </a:lnTo>
                  <a:lnTo>
                    <a:pt x="508898" y="18400"/>
                  </a:lnTo>
                  <a:lnTo>
                    <a:pt x="502439" y="8835"/>
                  </a:lnTo>
                  <a:lnTo>
                    <a:pt x="492883" y="2373"/>
                  </a:lnTo>
                  <a:lnTo>
                    <a:pt x="481218" y="0"/>
                  </a:lnTo>
                  <a:close/>
                </a:path>
                <a:path w="511810" h="346075">
                  <a:moveTo>
                    <a:pt x="511271" y="45110"/>
                  </a:moveTo>
                  <a:lnTo>
                    <a:pt x="466161" y="45110"/>
                  </a:lnTo>
                  <a:lnTo>
                    <a:pt x="466161" y="300593"/>
                  </a:lnTo>
                  <a:lnTo>
                    <a:pt x="511271" y="300593"/>
                  </a:lnTo>
                  <a:lnTo>
                    <a:pt x="511271" y="451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4508825" y="2231285"/>
              <a:ext cx="511809" cy="346075"/>
            </a:xfrm>
            <a:custGeom>
              <a:avLst/>
              <a:gdLst/>
              <a:ahLst/>
              <a:cxnLst/>
              <a:rect l="l" t="t" r="r" b="b"/>
              <a:pathLst>
                <a:path w="511810" h="346075">
                  <a:moveTo>
                    <a:pt x="466169" y="300600"/>
                  </a:moveTo>
                  <a:lnTo>
                    <a:pt x="45123" y="300600"/>
                  </a:lnTo>
                  <a:lnTo>
                    <a:pt x="45123" y="45097"/>
                  </a:lnTo>
                  <a:lnTo>
                    <a:pt x="466169" y="45097"/>
                  </a:lnTo>
                  <a:lnTo>
                    <a:pt x="466169" y="300600"/>
                  </a:lnTo>
                  <a:close/>
                </a:path>
                <a:path w="511810" h="346075">
                  <a:moveTo>
                    <a:pt x="511292" y="30075"/>
                  </a:moveTo>
                  <a:lnTo>
                    <a:pt x="481200" y="0"/>
                  </a:lnTo>
                  <a:lnTo>
                    <a:pt x="30092" y="0"/>
                  </a:lnTo>
                  <a:lnTo>
                    <a:pt x="18406" y="2372"/>
                  </a:lnTo>
                  <a:lnTo>
                    <a:pt x="8837" y="8832"/>
                  </a:lnTo>
                  <a:lnTo>
                    <a:pt x="2373" y="18395"/>
                  </a:lnTo>
                  <a:lnTo>
                    <a:pt x="0" y="30075"/>
                  </a:lnTo>
                  <a:lnTo>
                    <a:pt x="0" y="345667"/>
                  </a:lnTo>
                  <a:lnTo>
                    <a:pt x="511292" y="345667"/>
                  </a:lnTo>
                  <a:lnTo>
                    <a:pt x="511292" y="30075"/>
                  </a:lnTo>
                  <a:close/>
                </a:path>
              </a:pathLst>
            </a:custGeom>
            <a:ln w="8769">
              <a:solidFill>
                <a:srgbClr val="16151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418624" y="2607015"/>
              <a:ext cx="692150" cy="45720"/>
            </a:xfrm>
            <a:custGeom>
              <a:avLst/>
              <a:gdLst/>
              <a:ahLst/>
              <a:cxnLst/>
              <a:rect l="l" t="t" r="r" b="b"/>
              <a:pathLst>
                <a:path w="692150" h="45719">
                  <a:moveTo>
                    <a:pt x="691713" y="0"/>
                  </a:moveTo>
                  <a:lnTo>
                    <a:pt x="390966" y="0"/>
                  </a:lnTo>
                  <a:lnTo>
                    <a:pt x="390966" y="12039"/>
                  </a:lnTo>
                  <a:lnTo>
                    <a:pt x="387949" y="15026"/>
                  </a:lnTo>
                  <a:lnTo>
                    <a:pt x="303763" y="15026"/>
                  </a:lnTo>
                  <a:lnTo>
                    <a:pt x="300746" y="12039"/>
                  </a:lnTo>
                  <a:lnTo>
                    <a:pt x="300746" y="0"/>
                  </a:lnTo>
                  <a:lnTo>
                    <a:pt x="0" y="0"/>
                  </a:lnTo>
                  <a:lnTo>
                    <a:pt x="0" y="15026"/>
                  </a:lnTo>
                  <a:lnTo>
                    <a:pt x="2373" y="26709"/>
                  </a:lnTo>
                  <a:lnTo>
                    <a:pt x="8835" y="36275"/>
                  </a:lnTo>
                  <a:lnTo>
                    <a:pt x="18400" y="42737"/>
                  </a:lnTo>
                  <a:lnTo>
                    <a:pt x="30083" y="45110"/>
                  </a:lnTo>
                  <a:lnTo>
                    <a:pt x="661629" y="45110"/>
                  </a:lnTo>
                  <a:lnTo>
                    <a:pt x="673312" y="42737"/>
                  </a:lnTo>
                  <a:lnTo>
                    <a:pt x="682877" y="36275"/>
                  </a:lnTo>
                  <a:lnTo>
                    <a:pt x="689339" y="26709"/>
                  </a:lnTo>
                  <a:lnTo>
                    <a:pt x="691713" y="15026"/>
                  </a:lnTo>
                  <a:lnTo>
                    <a:pt x="6917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4418609" y="2607027"/>
              <a:ext cx="692150" cy="45085"/>
            </a:xfrm>
            <a:custGeom>
              <a:avLst/>
              <a:gdLst/>
              <a:ahLst/>
              <a:cxnLst/>
              <a:rect l="l" t="t" r="r" b="b"/>
              <a:pathLst>
                <a:path w="692150" h="45085">
                  <a:moveTo>
                    <a:pt x="390984" y="0"/>
                  </a:moveTo>
                  <a:lnTo>
                    <a:pt x="390984" y="7496"/>
                  </a:lnTo>
                  <a:lnTo>
                    <a:pt x="390984" y="12005"/>
                  </a:lnTo>
                  <a:lnTo>
                    <a:pt x="387966" y="15022"/>
                  </a:lnTo>
                  <a:lnTo>
                    <a:pt x="383454" y="15022"/>
                  </a:lnTo>
                  <a:lnTo>
                    <a:pt x="308269" y="15022"/>
                  </a:lnTo>
                  <a:lnTo>
                    <a:pt x="303757" y="15022"/>
                  </a:lnTo>
                  <a:lnTo>
                    <a:pt x="300738" y="12005"/>
                  </a:lnTo>
                  <a:lnTo>
                    <a:pt x="300738" y="7496"/>
                  </a:lnTo>
                  <a:lnTo>
                    <a:pt x="300738" y="0"/>
                  </a:lnTo>
                  <a:lnTo>
                    <a:pt x="0" y="0"/>
                  </a:lnTo>
                  <a:lnTo>
                    <a:pt x="0" y="15022"/>
                  </a:lnTo>
                  <a:lnTo>
                    <a:pt x="2373" y="26697"/>
                  </a:lnTo>
                  <a:lnTo>
                    <a:pt x="8834" y="36249"/>
                  </a:lnTo>
                  <a:lnTo>
                    <a:pt x="18393" y="42699"/>
                  </a:lnTo>
                  <a:lnTo>
                    <a:pt x="30061" y="45067"/>
                  </a:lnTo>
                  <a:lnTo>
                    <a:pt x="661631" y="45067"/>
                  </a:lnTo>
                  <a:lnTo>
                    <a:pt x="673317" y="42699"/>
                  </a:lnTo>
                  <a:lnTo>
                    <a:pt x="682886" y="36249"/>
                  </a:lnTo>
                  <a:lnTo>
                    <a:pt x="689350" y="26697"/>
                  </a:lnTo>
                  <a:lnTo>
                    <a:pt x="691723" y="15022"/>
                  </a:lnTo>
                  <a:lnTo>
                    <a:pt x="691723" y="0"/>
                  </a:lnTo>
                  <a:lnTo>
                    <a:pt x="390984" y="0"/>
                  </a:lnTo>
                  <a:close/>
                </a:path>
              </a:pathLst>
            </a:custGeom>
            <a:ln w="8766">
              <a:solidFill>
                <a:srgbClr val="16151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619457" y="2297643"/>
              <a:ext cx="288925" cy="201930"/>
            </a:xfrm>
            <a:custGeom>
              <a:avLst/>
              <a:gdLst/>
              <a:ahLst/>
              <a:cxnLst/>
              <a:rect l="l" t="t" r="r" b="b"/>
              <a:pathLst>
                <a:path w="288925" h="201930">
                  <a:moveTo>
                    <a:pt x="263316" y="0"/>
                  </a:moveTo>
                  <a:lnTo>
                    <a:pt x="103388" y="150357"/>
                  </a:lnTo>
                  <a:lnTo>
                    <a:pt x="26548" y="72085"/>
                  </a:lnTo>
                  <a:lnTo>
                    <a:pt x="0" y="97231"/>
                  </a:lnTo>
                  <a:lnTo>
                    <a:pt x="102138" y="201594"/>
                  </a:lnTo>
                  <a:lnTo>
                    <a:pt x="128991" y="176753"/>
                  </a:lnTo>
                  <a:lnTo>
                    <a:pt x="288645" y="26090"/>
                  </a:lnTo>
                  <a:lnTo>
                    <a:pt x="2633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4619473" y="2297667"/>
              <a:ext cx="288925" cy="201930"/>
            </a:xfrm>
            <a:custGeom>
              <a:avLst/>
              <a:gdLst/>
              <a:ahLst/>
              <a:cxnLst/>
              <a:rect l="l" t="t" r="r" b="b"/>
              <a:pathLst>
                <a:path w="288925" h="201930">
                  <a:moveTo>
                    <a:pt x="263322" y="0"/>
                  </a:moveTo>
                  <a:lnTo>
                    <a:pt x="103403" y="150330"/>
                  </a:lnTo>
                  <a:lnTo>
                    <a:pt x="26561" y="72064"/>
                  </a:lnTo>
                  <a:lnTo>
                    <a:pt x="0" y="97231"/>
                  </a:lnTo>
                  <a:lnTo>
                    <a:pt x="102150" y="201605"/>
                  </a:lnTo>
                  <a:lnTo>
                    <a:pt x="129017" y="176742"/>
                  </a:lnTo>
                  <a:lnTo>
                    <a:pt x="288631" y="26047"/>
                  </a:lnTo>
                  <a:lnTo>
                    <a:pt x="263322" y="0"/>
                  </a:lnTo>
                  <a:close/>
                </a:path>
              </a:pathLst>
            </a:custGeom>
            <a:ln w="3630">
              <a:solidFill>
                <a:srgbClr val="16151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9" name="object 19"/>
          <p:cNvSpPr/>
          <p:nvPr/>
        </p:nvSpPr>
        <p:spPr>
          <a:xfrm>
            <a:off x="6313932" y="688848"/>
            <a:ext cx="2811780" cy="2051685"/>
          </a:xfrm>
          <a:custGeom>
            <a:avLst/>
            <a:gdLst/>
            <a:ahLst/>
            <a:cxnLst/>
            <a:rect l="l" t="t" r="r" b="b"/>
            <a:pathLst>
              <a:path w="2811779" h="2051685">
                <a:moveTo>
                  <a:pt x="1880372" y="0"/>
                </a:moveTo>
                <a:lnTo>
                  <a:pt x="0" y="0"/>
                </a:lnTo>
                <a:lnTo>
                  <a:pt x="0" y="2051303"/>
                </a:lnTo>
                <a:lnTo>
                  <a:pt x="1880372" y="2051303"/>
                </a:lnTo>
                <a:lnTo>
                  <a:pt x="2811779" y="1025651"/>
                </a:lnTo>
                <a:lnTo>
                  <a:pt x="1880372" y="0"/>
                </a:lnTo>
                <a:close/>
              </a:path>
            </a:pathLst>
          </a:custGeom>
          <a:solidFill>
            <a:srgbClr val="1E85C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6541775" y="1394823"/>
            <a:ext cx="14370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Verdana"/>
                <a:cs typeface="Verdana"/>
              </a:rPr>
              <a:t>Заключить соглашени</a:t>
            </a:r>
            <a:r>
              <a:rPr lang="ru-RU" sz="1600" b="1" spc="-10" dirty="0">
                <a:solidFill>
                  <a:srgbClr val="FFFFFF"/>
                </a:solidFill>
                <a:latin typeface="Verdana"/>
                <a:cs typeface="Verdana"/>
              </a:rPr>
              <a:t>я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544055" y="813419"/>
            <a:ext cx="1734820" cy="1774825"/>
            <a:chOff x="6544055" y="813419"/>
            <a:chExt cx="1734820" cy="1774825"/>
          </a:xfrm>
        </p:grpSpPr>
        <p:sp>
          <p:nvSpPr>
            <p:cNvPr id="22" name="object 22"/>
            <p:cNvSpPr/>
            <p:nvPr/>
          </p:nvSpPr>
          <p:spPr>
            <a:xfrm>
              <a:off x="6548627" y="817991"/>
              <a:ext cx="349885" cy="461645"/>
            </a:xfrm>
            <a:custGeom>
              <a:avLst/>
              <a:gdLst/>
              <a:ahLst/>
              <a:cxnLst/>
              <a:rect l="l" t="t" r="r" b="b"/>
              <a:pathLst>
                <a:path w="349884" h="461644">
                  <a:moveTo>
                    <a:pt x="164226" y="0"/>
                  </a:moveTo>
                  <a:lnTo>
                    <a:pt x="121390" y="2285"/>
                  </a:lnTo>
                  <a:lnTo>
                    <a:pt x="79126" y="9143"/>
                  </a:lnTo>
                  <a:lnTo>
                    <a:pt x="41528" y="18379"/>
                  </a:lnTo>
                  <a:lnTo>
                    <a:pt x="12710" y="28072"/>
                  </a:lnTo>
                  <a:lnTo>
                    <a:pt x="12710" y="124205"/>
                  </a:lnTo>
                  <a:lnTo>
                    <a:pt x="23743" y="124205"/>
                  </a:lnTo>
                  <a:lnTo>
                    <a:pt x="39204" y="115608"/>
                  </a:lnTo>
                  <a:lnTo>
                    <a:pt x="54913" y="108097"/>
                  </a:lnTo>
                  <a:lnTo>
                    <a:pt x="103195" y="92089"/>
                  </a:lnTo>
                  <a:lnTo>
                    <a:pt x="147827" y="86624"/>
                  </a:lnTo>
                  <a:lnTo>
                    <a:pt x="153807" y="86741"/>
                  </a:lnTo>
                  <a:lnTo>
                    <a:pt x="196241" y="93136"/>
                  </a:lnTo>
                  <a:lnTo>
                    <a:pt x="226435" y="121157"/>
                  </a:lnTo>
                  <a:lnTo>
                    <a:pt x="226435" y="130058"/>
                  </a:lnTo>
                  <a:lnTo>
                    <a:pt x="209031" y="168920"/>
                  </a:lnTo>
                  <a:lnTo>
                    <a:pt x="169925" y="179466"/>
                  </a:lnTo>
                  <a:lnTo>
                    <a:pt x="128777" y="180990"/>
                  </a:lnTo>
                  <a:lnTo>
                    <a:pt x="103510" y="180990"/>
                  </a:lnTo>
                  <a:lnTo>
                    <a:pt x="103510" y="260238"/>
                  </a:lnTo>
                  <a:lnTo>
                    <a:pt x="127894" y="260238"/>
                  </a:lnTo>
                  <a:lnTo>
                    <a:pt x="146269" y="260329"/>
                  </a:lnTo>
                  <a:lnTo>
                    <a:pt x="185055" y="262124"/>
                  </a:lnTo>
                  <a:lnTo>
                    <a:pt x="224668" y="280934"/>
                  </a:lnTo>
                  <a:lnTo>
                    <a:pt x="233568" y="310774"/>
                  </a:lnTo>
                  <a:lnTo>
                    <a:pt x="233162" y="320187"/>
                  </a:lnTo>
                  <a:lnTo>
                    <a:pt x="209549" y="359298"/>
                  </a:lnTo>
                  <a:lnTo>
                    <a:pt x="165330" y="372879"/>
                  </a:lnTo>
                  <a:lnTo>
                    <a:pt x="137800" y="374538"/>
                  </a:lnTo>
                  <a:lnTo>
                    <a:pt x="122656" y="373825"/>
                  </a:lnTo>
                  <a:lnTo>
                    <a:pt x="72786" y="363230"/>
                  </a:lnTo>
                  <a:lnTo>
                    <a:pt x="24964" y="343886"/>
                  </a:lnTo>
                  <a:lnTo>
                    <a:pt x="11551" y="336438"/>
                  </a:lnTo>
                  <a:lnTo>
                    <a:pt x="0" y="336438"/>
                  </a:lnTo>
                  <a:lnTo>
                    <a:pt x="0" y="433730"/>
                  </a:lnTo>
                  <a:lnTo>
                    <a:pt x="13243" y="438935"/>
                  </a:lnTo>
                  <a:lnTo>
                    <a:pt x="64129" y="453024"/>
                  </a:lnTo>
                  <a:lnTo>
                    <a:pt x="107476" y="459531"/>
                  </a:lnTo>
                  <a:lnTo>
                    <a:pt x="158617" y="461650"/>
                  </a:lnTo>
                  <a:lnTo>
                    <a:pt x="181809" y="461032"/>
                  </a:lnTo>
                  <a:lnTo>
                    <a:pt x="222774" y="456082"/>
                  </a:lnTo>
                  <a:lnTo>
                    <a:pt x="272174" y="439540"/>
                  </a:lnTo>
                  <a:lnTo>
                    <a:pt x="311343" y="412867"/>
                  </a:lnTo>
                  <a:lnTo>
                    <a:pt x="337322" y="376580"/>
                  </a:lnTo>
                  <a:lnTo>
                    <a:pt x="348873" y="333627"/>
                  </a:lnTo>
                  <a:lnTo>
                    <a:pt x="349636" y="318272"/>
                  </a:lnTo>
                  <a:lnTo>
                    <a:pt x="349106" y="305079"/>
                  </a:lnTo>
                  <a:lnTo>
                    <a:pt x="336336" y="265778"/>
                  </a:lnTo>
                  <a:lnTo>
                    <a:pt x="303100" y="234231"/>
                  </a:lnTo>
                  <a:lnTo>
                    <a:pt x="262429" y="219516"/>
                  </a:lnTo>
                  <a:lnTo>
                    <a:pt x="254751" y="218206"/>
                  </a:lnTo>
                  <a:lnTo>
                    <a:pt x="254751" y="214000"/>
                  </a:lnTo>
                  <a:lnTo>
                    <a:pt x="302813" y="190219"/>
                  </a:lnTo>
                  <a:lnTo>
                    <a:pt x="332369" y="145976"/>
                  </a:lnTo>
                  <a:lnTo>
                    <a:pt x="338084" y="111008"/>
                  </a:lnTo>
                  <a:lnTo>
                    <a:pt x="337344" y="97515"/>
                  </a:lnTo>
                  <a:lnTo>
                    <a:pt x="319430" y="52239"/>
                  </a:lnTo>
                  <a:lnTo>
                    <a:pt x="289803" y="26822"/>
                  </a:lnTo>
                  <a:lnTo>
                    <a:pt x="252869" y="11301"/>
                  </a:lnTo>
                  <a:lnTo>
                    <a:pt x="203648" y="1836"/>
                  </a:lnTo>
                  <a:lnTo>
                    <a:pt x="184598" y="458"/>
                  </a:lnTo>
                  <a:lnTo>
                    <a:pt x="164226" y="0"/>
                  </a:lnTo>
                  <a:close/>
                </a:path>
              </a:pathLst>
            </a:custGeom>
            <a:solidFill>
              <a:srgbClr val="00C2F3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23"/>
            <p:cNvSpPr/>
            <p:nvPr/>
          </p:nvSpPr>
          <p:spPr>
            <a:xfrm>
              <a:off x="6548627" y="817991"/>
              <a:ext cx="349885" cy="461645"/>
            </a:xfrm>
            <a:custGeom>
              <a:avLst/>
              <a:gdLst/>
              <a:ahLst/>
              <a:cxnLst/>
              <a:rect l="l" t="t" r="r" b="b"/>
              <a:pathLst>
                <a:path w="349884" h="461644">
                  <a:moveTo>
                    <a:pt x="164226" y="0"/>
                  </a:moveTo>
                  <a:lnTo>
                    <a:pt x="203648" y="1836"/>
                  </a:lnTo>
                  <a:lnTo>
                    <a:pt x="252869" y="11301"/>
                  </a:lnTo>
                  <a:lnTo>
                    <a:pt x="289803" y="26822"/>
                  </a:lnTo>
                  <a:lnTo>
                    <a:pt x="319430" y="52239"/>
                  </a:lnTo>
                  <a:lnTo>
                    <a:pt x="337344" y="97515"/>
                  </a:lnTo>
                  <a:lnTo>
                    <a:pt x="338084" y="111008"/>
                  </a:lnTo>
                  <a:lnTo>
                    <a:pt x="336655" y="128983"/>
                  </a:lnTo>
                  <a:lnTo>
                    <a:pt x="315224" y="177058"/>
                  </a:lnTo>
                  <a:lnTo>
                    <a:pt x="272597" y="208690"/>
                  </a:lnTo>
                  <a:lnTo>
                    <a:pt x="254751" y="214000"/>
                  </a:lnTo>
                  <a:lnTo>
                    <a:pt x="254751" y="218206"/>
                  </a:lnTo>
                  <a:lnTo>
                    <a:pt x="295184" y="230061"/>
                  </a:lnTo>
                  <a:lnTo>
                    <a:pt x="330917" y="258230"/>
                  </a:lnTo>
                  <a:lnTo>
                    <a:pt x="347506" y="293286"/>
                  </a:lnTo>
                  <a:lnTo>
                    <a:pt x="349636" y="318272"/>
                  </a:lnTo>
                  <a:lnTo>
                    <a:pt x="348873" y="333627"/>
                  </a:lnTo>
                  <a:lnTo>
                    <a:pt x="337322" y="376580"/>
                  </a:lnTo>
                  <a:lnTo>
                    <a:pt x="311343" y="412867"/>
                  </a:lnTo>
                  <a:lnTo>
                    <a:pt x="272174" y="439540"/>
                  </a:lnTo>
                  <a:lnTo>
                    <a:pt x="222774" y="456082"/>
                  </a:lnTo>
                  <a:lnTo>
                    <a:pt x="181809" y="461032"/>
                  </a:lnTo>
                  <a:lnTo>
                    <a:pt x="158617" y="461650"/>
                  </a:lnTo>
                  <a:lnTo>
                    <a:pt x="132071" y="461125"/>
                  </a:lnTo>
                  <a:lnTo>
                    <a:pt x="84830" y="456840"/>
                  </a:lnTo>
                  <a:lnTo>
                    <a:pt x="45331" y="448590"/>
                  </a:lnTo>
                  <a:lnTo>
                    <a:pt x="0" y="433730"/>
                  </a:lnTo>
                  <a:lnTo>
                    <a:pt x="0" y="336438"/>
                  </a:lnTo>
                  <a:lnTo>
                    <a:pt x="11551" y="336438"/>
                  </a:lnTo>
                  <a:lnTo>
                    <a:pt x="24964" y="343886"/>
                  </a:lnTo>
                  <a:lnTo>
                    <a:pt x="39643" y="350828"/>
                  </a:lnTo>
                  <a:lnTo>
                    <a:pt x="90141" y="368160"/>
                  </a:lnTo>
                  <a:lnTo>
                    <a:pt x="137800" y="374538"/>
                  </a:lnTo>
                  <a:lnTo>
                    <a:pt x="146580" y="374351"/>
                  </a:lnTo>
                  <a:lnTo>
                    <a:pt x="184981" y="369833"/>
                  </a:lnTo>
                  <a:lnTo>
                    <a:pt x="222625" y="348386"/>
                  </a:lnTo>
                  <a:lnTo>
                    <a:pt x="233568" y="310774"/>
                  </a:lnTo>
                  <a:lnTo>
                    <a:pt x="233017" y="301679"/>
                  </a:lnTo>
                  <a:lnTo>
                    <a:pt x="208076" y="268465"/>
                  </a:lnTo>
                  <a:lnTo>
                    <a:pt x="165994" y="260603"/>
                  </a:lnTo>
                  <a:lnTo>
                    <a:pt x="127894" y="260238"/>
                  </a:lnTo>
                  <a:lnTo>
                    <a:pt x="103510" y="260238"/>
                  </a:lnTo>
                  <a:lnTo>
                    <a:pt x="103510" y="180990"/>
                  </a:lnTo>
                  <a:lnTo>
                    <a:pt x="128777" y="180990"/>
                  </a:lnTo>
                  <a:lnTo>
                    <a:pt x="140059" y="180893"/>
                  </a:lnTo>
                  <a:lnTo>
                    <a:pt x="178531" y="178542"/>
                  </a:lnTo>
                  <a:lnTo>
                    <a:pt x="215524" y="163829"/>
                  </a:lnTo>
                  <a:lnTo>
                    <a:pt x="226435" y="130058"/>
                  </a:lnTo>
                  <a:lnTo>
                    <a:pt x="226435" y="121157"/>
                  </a:lnTo>
                  <a:lnTo>
                    <a:pt x="196241" y="93136"/>
                  </a:lnTo>
                  <a:lnTo>
                    <a:pt x="153807" y="86741"/>
                  </a:lnTo>
                  <a:lnTo>
                    <a:pt x="147827" y="86624"/>
                  </a:lnTo>
                  <a:lnTo>
                    <a:pt x="133544" y="87238"/>
                  </a:lnTo>
                  <a:lnTo>
                    <a:pt x="87111" y="96286"/>
                  </a:lnTo>
                  <a:lnTo>
                    <a:pt x="39204" y="115608"/>
                  </a:lnTo>
                  <a:lnTo>
                    <a:pt x="23743" y="124205"/>
                  </a:lnTo>
                  <a:lnTo>
                    <a:pt x="12710" y="124205"/>
                  </a:lnTo>
                  <a:lnTo>
                    <a:pt x="12710" y="28072"/>
                  </a:lnTo>
                  <a:lnTo>
                    <a:pt x="26010" y="23177"/>
                  </a:lnTo>
                  <a:lnTo>
                    <a:pt x="79126" y="9143"/>
                  </a:lnTo>
                  <a:lnTo>
                    <a:pt x="121390" y="2285"/>
                  </a:lnTo>
                  <a:lnTo>
                    <a:pt x="142746" y="571"/>
                  </a:lnTo>
                  <a:lnTo>
                    <a:pt x="164226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8140" y="2404923"/>
              <a:ext cx="225394" cy="17117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17408" y="2187833"/>
              <a:ext cx="161395" cy="18989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714274" y="2259878"/>
              <a:ext cx="403860" cy="323850"/>
            </a:xfrm>
            <a:custGeom>
              <a:avLst/>
              <a:gdLst/>
              <a:ahLst/>
              <a:cxnLst/>
              <a:rect l="l" t="t" r="r" b="b"/>
              <a:pathLst>
                <a:path w="403859" h="323850">
                  <a:moveTo>
                    <a:pt x="360348" y="231434"/>
                  </a:moveTo>
                  <a:lnTo>
                    <a:pt x="246613" y="231434"/>
                  </a:lnTo>
                  <a:lnTo>
                    <a:pt x="253410" y="233690"/>
                  </a:lnTo>
                  <a:lnTo>
                    <a:pt x="258653" y="238963"/>
                  </a:lnTo>
                  <a:lnTo>
                    <a:pt x="264688" y="244205"/>
                  </a:lnTo>
                  <a:lnTo>
                    <a:pt x="268437" y="251734"/>
                  </a:lnTo>
                  <a:lnTo>
                    <a:pt x="269047" y="257738"/>
                  </a:lnTo>
                  <a:lnTo>
                    <a:pt x="269930" y="267522"/>
                  </a:lnTo>
                  <a:lnTo>
                    <a:pt x="266913" y="275021"/>
                  </a:lnTo>
                  <a:lnTo>
                    <a:pt x="236098" y="310347"/>
                  </a:lnTo>
                  <a:lnTo>
                    <a:pt x="246613" y="318607"/>
                  </a:lnTo>
                  <a:lnTo>
                    <a:pt x="251886" y="321624"/>
                  </a:lnTo>
                  <a:lnTo>
                    <a:pt x="257921" y="323850"/>
                  </a:lnTo>
                  <a:lnTo>
                    <a:pt x="264688" y="323118"/>
                  </a:lnTo>
                  <a:lnTo>
                    <a:pt x="276096" y="319763"/>
                  </a:lnTo>
                  <a:lnTo>
                    <a:pt x="284972" y="312599"/>
                  </a:lnTo>
                  <a:lnTo>
                    <a:pt x="290465" y="302617"/>
                  </a:lnTo>
                  <a:lnTo>
                    <a:pt x="291724" y="290809"/>
                  </a:lnTo>
                  <a:lnTo>
                    <a:pt x="291724" y="290047"/>
                  </a:lnTo>
                  <a:lnTo>
                    <a:pt x="301836" y="290047"/>
                  </a:lnTo>
                  <a:lnTo>
                    <a:pt x="326240" y="259232"/>
                  </a:lnTo>
                  <a:lnTo>
                    <a:pt x="326318" y="257738"/>
                  </a:lnTo>
                  <a:lnTo>
                    <a:pt x="336431" y="257738"/>
                  </a:lnTo>
                  <a:lnTo>
                    <a:pt x="360266" y="232196"/>
                  </a:lnTo>
                  <a:lnTo>
                    <a:pt x="360348" y="231434"/>
                  </a:lnTo>
                  <a:close/>
                </a:path>
                <a:path w="403859" h="323850">
                  <a:moveTo>
                    <a:pt x="301836" y="290047"/>
                  </a:moveTo>
                  <a:lnTo>
                    <a:pt x="291724" y="290047"/>
                  </a:lnTo>
                  <a:lnTo>
                    <a:pt x="294010" y="290809"/>
                  </a:lnTo>
                  <a:lnTo>
                    <a:pt x="299252" y="290809"/>
                  </a:lnTo>
                  <a:lnTo>
                    <a:pt x="301836" y="290047"/>
                  </a:lnTo>
                  <a:close/>
                </a:path>
                <a:path w="403859" h="323850">
                  <a:moveTo>
                    <a:pt x="336431" y="257738"/>
                  </a:moveTo>
                  <a:lnTo>
                    <a:pt x="326318" y="257738"/>
                  </a:lnTo>
                  <a:lnTo>
                    <a:pt x="328574" y="258500"/>
                  </a:lnTo>
                  <a:lnTo>
                    <a:pt x="333847" y="258500"/>
                  </a:lnTo>
                  <a:lnTo>
                    <a:pt x="336431" y="257738"/>
                  </a:lnTo>
                  <a:close/>
                </a:path>
                <a:path w="403859" h="323850">
                  <a:moveTo>
                    <a:pt x="402044" y="201381"/>
                  </a:moveTo>
                  <a:lnTo>
                    <a:pt x="205282" y="201381"/>
                  </a:lnTo>
                  <a:lnTo>
                    <a:pt x="212811" y="204368"/>
                  </a:lnTo>
                  <a:lnTo>
                    <a:pt x="219547" y="209641"/>
                  </a:lnTo>
                  <a:lnTo>
                    <a:pt x="230825" y="232958"/>
                  </a:lnTo>
                  <a:lnTo>
                    <a:pt x="233111" y="232196"/>
                  </a:lnTo>
                  <a:lnTo>
                    <a:pt x="236098" y="231434"/>
                  </a:lnTo>
                  <a:lnTo>
                    <a:pt x="360348" y="231434"/>
                  </a:lnTo>
                  <a:lnTo>
                    <a:pt x="360897" y="226340"/>
                  </a:lnTo>
                  <a:lnTo>
                    <a:pt x="360913" y="224668"/>
                  </a:lnTo>
                  <a:lnTo>
                    <a:pt x="360151" y="223174"/>
                  </a:lnTo>
                  <a:lnTo>
                    <a:pt x="360151" y="221681"/>
                  </a:lnTo>
                  <a:lnTo>
                    <a:pt x="386112" y="221681"/>
                  </a:lnTo>
                  <a:lnTo>
                    <a:pt x="387366" y="221312"/>
                  </a:lnTo>
                  <a:lnTo>
                    <a:pt x="396251" y="214148"/>
                  </a:lnTo>
                  <a:lnTo>
                    <a:pt x="401636" y="204368"/>
                  </a:lnTo>
                  <a:lnTo>
                    <a:pt x="401747" y="204166"/>
                  </a:lnTo>
                  <a:lnTo>
                    <a:pt x="401885" y="202874"/>
                  </a:lnTo>
                  <a:lnTo>
                    <a:pt x="401963" y="202143"/>
                  </a:lnTo>
                  <a:lnTo>
                    <a:pt x="402044" y="201381"/>
                  </a:lnTo>
                  <a:close/>
                </a:path>
                <a:path w="403859" h="323850">
                  <a:moveTo>
                    <a:pt x="386112" y="221681"/>
                  </a:moveTo>
                  <a:lnTo>
                    <a:pt x="360151" y="221681"/>
                  </a:lnTo>
                  <a:lnTo>
                    <a:pt x="364662" y="223906"/>
                  </a:lnTo>
                  <a:lnTo>
                    <a:pt x="369935" y="225430"/>
                  </a:lnTo>
                  <a:lnTo>
                    <a:pt x="375940" y="224668"/>
                  </a:lnTo>
                  <a:lnTo>
                    <a:pt x="386112" y="221681"/>
                  </a:lnTo>
                  <a:close/>
                </a:path>
                <a:path w="403859" h="323850">
                  <a:moveTo>
                    <a:pt x="387704" y="166055"/>
                  </a:moveTo>
                  <a:lnTo>
                    <a:pt x="149626" y="166055"/>
                  </a:lnTo>
                  <a:lnTo>
                    <a:pt x="156361" y="166620"/>
                  </a:lnTo>
                  <a:lnTo>
                    <a:pt x="162888" y="168314"/>
                  </a:lnTo>
                  <a:lnTo>
                    <a:pt x="187077" y="201381"/>
                  </a:lnTo>
                  <a:lnTo>
                    <a:pt x="187159" y="202143"/>
                  </a:lnTo>
                  <a:lnTo>
                    <a:pt x="187238" y="202874"/>
                  </a:lnTo>
                  <a:lnTo>
                    <a:pt x="190225" y="202143"/>
                  </a:lnTo>
                  <a:lnTo>
                    <a:pt x="194005" y="201381"/>
                  </a:lnTo>
                  <a:lnTo>
                    <a:pt x="402044" y="201381"/>
                  </a:lnTo>
                  <a:lnTo>
                    <a:pt x="403006" y="192359"/>
                  </a:lnTo>
                  <a:lnTo>
                    <a:pt x="403768" y="184099"/>
                  </a:lnTo>
                  <a:lnTo>
                    <a:pt x="400019" y="177332"/>
                  </a:lnTo>
                  <a:lnTo>
                    <a:pt x="394746" y="172090"/>
                  </a:lnTo>
                  <a:lnTo>
                    <a:pt x="387704" y="166055"/>
                  </a:lnTo>
                  <a:close/>
                </a:path>
                <a:path w="403859" h="323850">
                  <a:moveTo>
                    <a:pt x="163290" y="132252"/>
                  </a:moveTo>
                  <a:lnTo>
                    <a:pt x="99273" y="132252"/>
                  </a:lnTo>
                  <a:lnTo>
                    <a:pt x="106004" y="132813"/>
                  </a:lnTo>
                  <a:lnTo>
                    <a:pt x="112602" y="134536"/>
                  </a:lnTo>
                  <a:lnTo>
                    <a:pt x="136517" y="166055"/>
                  </a:lnTo>
                  <a:lnTo>
                    <a:pt x="136631" y="166817"/>
                  </a:lnTo>
                  <a:lnTo>
                    <a:pt x="136745" y="167579"/>
                  </a:lnTo>
                  <a:lnTo>
                    <a:pt x="136855" y="168314"/>
                  </a:lnTo>
                  <a:lnTo>
                    <a:pt x="140604" y="166817"/>
                  </a:lnTo>
                  <a:lnTo>
                    <a:pt x="145115" y="166055"/>
                  </a:lnTo>
                  <a:lnTo>
                    <a:pt x="387704" y="166055"/>
                  </a:lnTo>
                  <a:lnTo>
                    <a:pt x="351745" y="135239"/>
                  </a:lnTo>
                  <a:lnTo>
                    <a:pt x="179710" y="135239"/>
                  </a:lnTo>
                  <a:lnTo>
                    <a:pt x="171429" y="134536"/>
                  </a:lnTo>
                  <a:lnTo>
                    <a:pt x="163643" y="132427"/>
                  </a:lnTo>
                  <a:lnTo>
                    <a:pt x="163290" y="132252"/>
                  </a:lnTo>
                  <a:close/>
                </a:path>
                <a:path w="403859" h="323850">
                  <a:moveTo>
                    <a:pt x="65410" y="0"/>
                  </a:moveTo>
                  <a:lnTo>
                    <a:pt x="0" y="108204"/>
                  </a:lnTo>
                  <a:lnTo>
                    <a:pt x="51145" y="167579"/>
                  </a:lnTo>
                  <a:lnTo>
                    <a:pt x="70683" y="145023"/>
                  </a:lnTo>
                  <a:lnTo>
                    <a:pt x="76419" y="139543"/>
                  </a:lnTo>
                  <a:lnTo>
                    <a:pt x="83286" y="135540"/>
                  </a:lnTo>
                  <a:lnTo>
                    <a:pt x="90999" y="133086"/>
                  </a:lnTo>
                  <a:lnTo>
                    <a:pt x="99273" y="132252"/>
                  </a:lnTo>
                  <a:lnTo>
                    <a:pt x="163290" y="132252"/>
                  </a:lnTo>
                  <a:lnTo>
                    <a:pt x="156560" y="128913"/>
                  </a:lnTo>
                  <a:lnTo>
                    <a:pt x="150388" y="123992"/>
                  </a:lnTo>
                  <a:lnTo>
                    <a:pt x="139542" y="109672"/>
                  </a:lnTo>
                  <a:lnTo>
                    <a:pt x="135171" y="92895"/>
                  </a:lnTo>
                  <a:lnTo>
                    <a:pt x="137280" y="75695"/>
                  </a:lnTo>
                  <a:lnTo>
                    <a:pt x="145877" y="60106"/>
                  </a:lnTo>
                  <a:lnTo>
                    <a:pt x="188277" y="11266"/>
                  </a:lnTo>
                  <a:lnTo>
                    <a:pt x="132069" y="11266"/>
                  </a:lnTo>
                  <a:lnTo>
                    <a:pt x="99417" y="10277"/>
                  </a:lnTo>
                  <a:lnTo>
                    <a:pt x="65410" y="0"/>
                  </a:lnTo>
                  <a:close/>
                </a:path>
                <a:path w="403859" h="323850">
                  <a:moveTo>
                    <a:pt x="265419" y="60868"/>
                  </a:moveTo>
                  <a:lnTo>
                    <a:pt x="213542" y="120213"/>
                  </a:lnTo>
                  <a:lnTo>
                    <a:pt x="183489" y="135239"/>
                  </a:lnTo>
                  <a:lnTo>
                    <a:pt x="351745" y="135239"/>
                  </a:lnTo>
                  <a:lnTo>
                    <a:pt x="273710" y="68366"/>
                  </a:lnTo>
                  <a:lnTo>
                    <a:pt x="265419" y="60868"/>
                  </a:lnTo>
                  <a:close/>
                </a:path>
                <a:path w="403859" h="323850">
                  <a:moveTo>
                    <a:pt x="162596" y="8876"/>
                  </a:moveTo>
                  <a:lnTo>
                    <a:pt x="132069" y="11266"/>
                  </a:lnTo>
                  <a:lnTo>
                    <a:pt x="188277" y="11266"/>
                  </a:lnTo>
                  <a:lnTo>
                    <a:pt x="190225" y="9022"/>
                  </a:lnTo>
                  <a:lnTo>
                    <a:pt x="162596" y="88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7714234" y="2259865"/>
              <a:ext cx="403860" cy="324485"/>
            </a:xfrm>
            <a:custGeom>
              <a:avLst/>
              <a:gdLst/>
              <a:ahLst/>
              <a:cxnLst/>
              <a:rect l="l" t="t" r="r" b="b"/>
              <a:pathLst>
                <a:path w="403859" h="324485">
                  <a:moveTo>
                    <a:pt x="394765" y="172072"/>
                  </a:moveTo>
                  <a:lnTo>
                    <a:pt x="273726" y="68377"/>
                  </a:lnTo>
                  <a:lnTo>
                    <a:pt x="265402" y="60881"/>
                  </a:lnTo>
                  <a:lnTo>
                    <a:pt x="213572" y="120240"/>
                  </a:lnTo>
                  <a:lnTo>
                    <a:pt x="207386" y="126285"/>
                  </a:lnTo>
                  <a:lnTo>
                    <a:pt x="200218" y="130848"/>
                  </a:lnTo>
                  <a:lnTo>
                    <a:pt x="192203" y="133862"/>
                  </a:lnTo>
                  <a:lnTo>
                    <a:pt x="183480" y="135262"/>
                  </a:lnTo>
                  <a:lnTo>
                    <a:pt x="181986" y="135262"/>
                  </a:lnTo>
                  <a:lnTo>
                    <a:pt x="180461" y="135262"/>
                  </a:lnTo>
                  <a:lnTo>
                    <a:pt x="179729" y="135262"/>
                  </a:lnTo>
                  <a:lnTo>
                    <a:pt x="171442" y="134555"/>
                  </a:lnTo>
                  <a:lnTo>
                    <a:pt x="139533" y="109685"/>
                  </a:lnTo>
                  <a:lnTo>
                    <a:pt x="135155" y="92911"/>
                  </a:lnTo>
                  <a:lnTo>
                    <a:pt x="137271" y="75708"/>
                  </a:lnTo>
                  <a:lnTo>
                    <a:pt x="145887" y="60120"/>
                  </a:lnTo>
                  <a:lnTo>
                    <a:pt x="190248" y="9019"/>
                  </a:lnTo>
                  <a:lnTo>
                    <a:pt x="162611" y="8878"/>
                  </a:lnTo>
                  <a:lnTo>
                    <a:pt x="132080" y="11274"/>
                  </a:lnTo>
                  <a:lnTo>
                    <a:pt x="99427" y="10287"/>
                  </a:lnTo>
                  <a:lnTo>
                    <a:pt x="65428" y="0"/>
                  </a:lnTo>
                  <a:lnTo>
                    <a:pt x="0" y="108203"/>
                  </a:lnTo>
                  <a:lnTo>
                    <a:pt x="51159" y="167562"/>
                  </a:lnTo>
                  <a:lnTo>
                    <a:pt x="70702" y="145043"/>
                  </a:lnTo>
                  <a:lnTo>
                    <a:pt x="76435" y="139547"/>
                  </a:lnTo>
                  <a:lnTo>
                    <a:pt x="83290" y="135536"/>
                  </a:lnTo>
                  <a:lnTo>
                    <a:pt x="90986" y="133080"/>
                  </a:lnTo>
                  <a:lnTo>
                    <a:pt x="99240" y="132245"/>
                  </a:lnTo>
                  <a:lnTo>
                    <a:pt x="133288" y="153389"/>
                  </a:lnTo>
                  <a:lnTo>
                    <a:pt x="136863" y="168324"/>
                  </a:lnTo>
                  <a:lnTo>
                    <a:pt x="140613" y="166830"/>
                  </a:lnTo>
                  <a:lnTo>
                    <a:pt x="145125" y="166069"/>
                  </a:lnTo>
                  <a:lnTo>
                    <a:pt x="149637" y="166069"/>
                  </a:lnTo>
                  <a:lnTo>
                    <a:pt x="183967" y="187852"/>
                  </a:lnTo>
                  <a:lnTo>
                    <a:pt x="187260" y="202878"/>
                  </a:lnTo>
                  <a:lnTo>
                    <a:pt x="190248" y="202147"/>
                  </a:lnTo>
                  <a:lnTo>
                    <a:pt x="194029" y="201385"/>
                  </a:lnTo>
                  <a:lnTo>
                    <a:pt x="197016" y="201385"/>
                  </a:lnTo>
                  <a:lnTo>
                    <a:pt x="205279" y="201385"/>
                  </a:lnTo>
                  <a:lnTo>
                    <a:pt x="212810" y="204402"/>
                  </a:lnTo>
                  <a:lnTo>
                    <a:pt x="230828" y="232953"/>
                  </a:lnTo>
                  <a:lnTo>
                    <a:pt x="233115" y="232192"/>
                  </a:lnTo>
                  <a:lnTo>
                    <a:pt x="236103" y="231460"/>
                  </a:lnTo>
                  <a:lnTo>
                    <a:pt x="239091" y="231460"/>
                  </a:lnTo>
                  <a:lnTo>
                    <a:pt x="246652" y="231460"/>
                  </a:lnTo>
                  <a:lnTo>
                    <a:pt x="253390" y="233715"/>
                  </a:lnTo>
                  <a:lnTo>
                    <a:pt x="258664" y="238956"/>
                  </a:lnTo>
                  <a:lnTo>
                    <a:pt x="264701" y="244228"/>
                  </a:lnTo>
                  <a:lnTo>
                    <a:pt x="268451" y="251724"/>
                  </a:lnTo>
                  <a:lnTo>
                    <a:pt x="269213" y="259250"/>
                  </a:lnTo>
                  <a:lnTo>
                    <a:pt x="269915" y="267508"/>
                  </a:lnTo>
                  <a:lnTo>
                    <a:pt x="266927" y="275034"/>
                  </a:lnTo>
                  <a:lnTo>
                    <a:pt x="261652" y="281037"/>
                  </a:lnTo>
                  <a:lnTo>
                    <a:pt x="236103" y="310351"/>
                  </a:lnTo>
                  <a:lnTo>
                    <a:pt x="246652" y="318608"/>
                  </a:lnTo>
                  <a:lnTo>
                    <a:pt x="251865" y="321625"/>
                  </a:lnTo>
                  <a:lnTo>
                    <a:pt x="257902" y="323880"/>
                  </a:lnTo>
                  <a:lnTo>
                    <a:pt x="264701" y="323118"/>
                  </a:lnTo>
                  <a:lnTo>
                    <a:pt x="276108" y="319764"/>
                  </a:lnTo>
                  <a:lnTo>
                    <a:pt x="284976" y="312598"/>
                  </a:lnTo>
                  <a:lnTo>
                    <a:pt x="290460" y="302610"/>
                  </a:lnTo>
                  <a:lnTo>
                    <a:pt x="291714" y="290788"/>
                  </a:lnTo>
                  <a:lnTo>
                    <a:pt x="291714" y="290057"/>
                  </a:lnTo>
                  <a:lnTo>
                    <a:pt x="294001" y="290788"/>
                  </a:lnTo>
                  <a:lnTo>
                    <a:pt x="296988" y="290788"/>
                  </a:lnTo>
                  <a:lnTo>
                    <a:pt x="299275" y="290788"/>
                  </a:lnTo>
                  <a:lnTo>
                    <a:pt x="310687" y="287438"/>
                  </a:lnTo>
                  <a:lnTo>
                    <a:pt x="319569" y="280283"/>
                  </a:lnTo>
                  <a:lnTo>
                    <a:pt x="325073" y="270306"/>
                  </a:lnTo>
                  <a:lnTo>
                    <a:pt x="326349" y="258488"/>
                  </a:lnTo>
                  <a:lnTo>
                    <a:pt x="326349" y="257727"/>
                  </a:lnTo>
                  <a:lnTo>
                    <a:pt x="328575" y="258488"/>
                  </a:lnTo>
                  <a:lnTo>
                    <a:pt x="331593" y="258488"/>
                  </a:lnTo>
                  <a:lnTo>
                    <a:pt x="333849" y="258488"/>
                  </a:lnTo>
                  <a:lnTo>
                    <a:pt x="345274" y="255134"/>
                  </a:lnTo>
                  <a:lnTo>
                    <a:pt x="354154" y="247972"/>
                  </a:lnTo>
                  <a:lnTo>
                    <a:pt x="359651" y="237993"/>
                  </a:lnTo>
                  <a:lnTo>
                    <a:pt x="360923" y="226189"/>
                  </a:lnTo>
                  <a:lnTo>
                    <a:pt x="360923" y="224696"/>
                  </a:lnTo>
                  <a:lnTo>
                    <a:pt x="360191" y="223172"/>
                  </a:lnTo>
                  <a:lnTo>
                    <a:pt x="360191" y="221679"/>
                  </a:lnTo>
                  <a:lnTo>
                    <a:pt x="364703" y="223934"/>
                  </a:lnTo>
                  <a:lnTo>
                    <a:pt x="369917" y="225427"/>
                  </a:lnTo>
                  <a:lnTo>
                    <a:pt x="375954" y="224696"/>
                  </a:lnTo>
                  <a:lnTo>
                    <a:pt x="403028" y="192365"/>
                  </a:lnTo>
                  <a:lnTo>
                    <a:pt x="403790" y="184108"/>
                  </a:lnTo>
                  <a:lnTo>
                    <a:pt x="400040" y="177343"/>
                  </a:lnTo>
                  <a:lnTo>
                    <a:pt x="394765" y="172072"/>
                  </a:lnTo>
                  <a:close/>
                </a:path>
              </a:pathLst>
            </a:custGeom>
            <a:ln w="8768">
              <a:solidFill>
                <a:srgbClr val="16151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17390" y="2187833"/>
              <a:ext cx="161395" cy="18989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863158" y="2253111"/>
              <a:ext cx="318135" cy="177165"/>
            </a:xfrm>
            <a:custGeom>
              <a:avLst/>
              <a:gdLst/>
              <a:ahLst/>
              <a:cxnLst/>
              <a:rect l="l" t="t" r="r" b="b"/>
              <a:pathLst>
                <a:path w="318134" h="177164">
                  <a:moveTo>
                    <a:pt x="276205" y="45841"/>
                  </a:moveTo>
                  <a:lnTo>
                    <a:pt x="115042" y="45841"/>
                  </a:lnTo>
                  <a:lnTo>
                    <a:pt x="255647" y="166817"/>
                  </a:lnTo>
                  <a:lnTo>
                    <a:pt x="260920" y="172090"/>
                  </a:lnTo>
                  <a:lnTo>
                    <a:pt x="263907" y="176570"/>
                  </a:lnTo>
                  <a:lnTo>
                    <a:pt x="318039" y="114208"/>
                  </a:lnTo>
                  <a:lnTo>
                    <a:pt x="276205" y="45841"/>
                  </a:lnTo>
                  <a:close/>
                </a:path>
                <a:path w="318134" h="177164">
                  <a:moveTo>
                    <a:pt x="92487" y="0"/>
                  </a:moveTo>
                  <a:lnTo>
                    <a:pt x="7509" y="77388"/>
                  </a:lnTo>
                  <a:lnTo>
                    <a:pt x="0" y="99280"/>
                  </a:lnTo>
                  <a:lnTo>
                    <a:pt x="3081" y="110264"/>
                  </a:lnTo>
                  <a:lnTo>
                    <a:pt x="10527" y="119481"/>
                  </a:lnTo>
                  <a:lnTo>
                    <a:pt x="17293" y="124724"/>
                  </a:lnTo>
                  <a:lnTo>
                    <a:pt x="24822" y="127741"/>
                  </a:lnTo>
                  <a:lnTo>
                    <a:pt x="40610" y="126248"/>
                  </a:lnTo>
                  <a:lnTo>
                    <a:pt x="48139" y="123230"/>
                  </a:lnTo>
                  <a:lnTo>
                    <a:pt x="53381" y="116464"/>
                  </a:lnTo>
                  <a:lnTo>
                    <a:pt x="115042" y="45841"/>
                  </a:lnTo>
                  <a:lnTo>
                    <a:pt x="276205" y="45841"/>
                  </a:lnTo>
                  <a:lnTo>
                    <a:pt x="259925" y="19235"/>
                  </a:lnTo>
                  <a:lnTo>
                    <a:pt x="210216" y="19235"/>
                  </a:lnTo>
                  <a:lnTo>
                    <a:pt x="170676" y="17373"/>
                  </a:lnTo>
                  <a:lnTo>
                    <a:pt x="133388" y="9453"/>
                  </a:lnTo>
                  <a:lnTo>
                    <a:pt x="96236" y="762"/>
                  </a:lnTo>
                  <a:lnTo>
                    <a:pt x="95505" y="762"/>
                  </a:lnTo>
                  <a:lnTo>
                    <a:pt x="92487" y="0"/>
                  </a:lnTo>
                  <a:close/>
                </a:path>
                <a:path w="318134" h="177164">
                  <a:moveTo>
                    <a:pt x="254123" y="9753"/>
                  </a:moveTo>
                  <a:lnTo>
                    <a:pt x="210216" y="19235"/>
                  </a:lnTo>
                  <a:lnTo>
                    <a:pt x="259925" y="19235"/>
                  </a:lnTo>
                  <a:lnTo>
                    <a:pt x="254123" y="97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30"/>
            <p:cNvSpPr/>
            <p:nvPr/>
          </p:nvSpPr>
          <p:spPr>
            <a:xfrm>
              <a:off x="7863125" y="2253100"/>
              <a:ext cx="318135" cy="177165"/>
            </a:xfrm>
            <a:custGeom>
              <a:avLst/>
              <a:gdLst/>
              <a:ahLst/>
              <a:cxnLst/>
              <a:rect l="l" t="t" r="r" b="b"/>
              <a:pathLst>
                <a:path w="318134" h="177164">
                  <a:moveTo>
                    <a:pt x="254137" y="9781"/>
                  </a:moveTo>
                  <a:lnTo>
                    <a:pt x="210223" y="19243"/>
                  </a:lnTo>
                  <a:lnTo>
                    <a:pt x="170682" y="17372"/>
                  </a:lnTo>
                  <a:lnTo>
                    <a:pt x="133393" y="9451"/>
                  </a:lnTo>
                  <a:lnTo>
                    <a:pt x="96236" y="761"/>
                  </a:lnTo>
                  <a:lnTo>
                    <a:pt x="95474" y="761"/>
                  </a:lnTo>
                  <a:lnTo>
                    <a:pt x="92486" y="0"/>
                  </a:lnTo>
                  <a:lnTo>
                    <a:pt x="85639" y="161"/>
                  </a:lnTo>
                  <a:lnTo>
                    <a:pt x="78866" y="1794"/>
                  </a:lnTo>
                  <a:lnTo>
                    <a:pt x="7484" y="77397"/>
                  </a:lnTo>
                  <a:lnTo>
                    <a:pt x="0" y="99283"/>
                  </a:lnTo>
                  <a:lnTo>
                    <a:pt x="3086" y="110263"/>
                  </a:lnTo>
                  <a:lnTo>
                    <a:pt x="10533" y="119478"/>
                  </a:lnTo>
                  <a:lnTo>
                    <a:pt x="17302" y="124749"/>
                  </a:lnTo>
                  <a:lnTo>
                    <a:pt x="24832" y="127736"/>
                  </a:lnTo>
                  <a:lnTo>
                    <a:pt x="33095" y="127004"/>
                  </a:lnTo>
                  <a:lnTo>
                    <a:pt x="40625" y="126243"/>
                  </a:lnTo>
                  <a:lnTo>
                    <a:pt x="48126" y="123226"/>
                  </a:lnTo>
                  <a:lnTo>
                    <a:pt x="53400" y="116461"/>
                  </a:lnTo>
                  <a:lnTo>
                    <a:pt x="115048" y="45859"/>
                  </a:lnTo>
                  <a:lnTo>
                    <a:pt x="255661" y="166830"/>
                  </a:lnTo>
                  <a:lnTo>
                    <a:pt x="259411" y="170578"/>
                  </a:lnTo>
                  <a:lnTo>
                    <a:pt x="260875" y="172102"/>
                  </a:lnTo>
                  <a:lnTo>
                    <a:pt x="263924" y="176581"/>
                  </a:lnTo>
                  <a:lnTo>
                    <a:pt x="318041" y="114237"/>
                  </a:lnTo>
                  <a:lnTo>
                    <a:pt x="254137" y="9781"/>
                  </a:lnTo>
                  <a:close/>
                </a:path>
              </a:pathLst>
            </a:custGeom>
            <a:ln w="8767">
              <a:solidFill>
                <a:srgbClr val="16151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1" name="object 31"/>
          <p:cNvSpPr/>
          <p:nvPr/>
        </p:nvSpPr>
        <p:spPr>
          <a:xfrm>
            <a:off x="9195436" y="635434"/>
            <a:ext cx="2813685" cy="2052955"/>
          </a:xfrm>
          <a:custGeom>
            <a:avLst/>
            <a:gdLst/>
            <a:ahLst/>
            <a:cxnLst/>
            <a:rect l="l" t="t" r="r" b="b"/>
            <a:pathLst>
              <a:path w="2813684" h="2052955">
                <a:moveTo>
                  <a:pt x="1893813" y="0"/>
                </a:moveTo>
                <a:lnTo>
                  <a:pt x="0" y="0"/>
                </a:lnTo>
                <a:lnTo>
                  <a:pt x="0" y="2052827"/>
                </a:lnTo>
                <a:lnTo>
                  <a:pt x="1893813" y="2052827"/>
                </a:lnTo>
                <a:lnTo>
                  <a:pt x="2813303" y="1026413"/>
                </a:lnTo>
                <a:lnTo>
                  <a:pt x="1893813" y="0"/>
                </a:lnTo>
                <a:close/>
              </a:path>
            </a:pathLst>
          </a:custGeom>
          <a:solidFill>
            <a:srgbClr val="1B68A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32"/>
          <p:cNvSpPr txBox="1"/>
          <p:nvPr/>
        </p:nvSpPr>
        <p:spPr>
          <a:xfrm>
            <a:off x="9353555" y="1354907"/>
            <a:ext cx="2218134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200" b="1" spc="-10" dirty="0">
                <a:solidFill>
                  <a:srgbClr val="FFFFFF"/>
                </a:solidFill>
                <a:latin typeface="Verdana"/>
                <a:cs typeface="Verdana"/>
              </a:rPr>
              <a:t>Что делать, если хотим участвовать, но не проходим по критериям</a:t>
            </a:r>
            <a:r>
              <a:rPr lang="en-US" sz="1200" b="1" spc="-10" dirty="0">
                <a:solidFill>
                  <a:srgbClr val="FFFFFF"/>
                </a:solidFill>
                <a:latin typeface="Verdana"/>
                <a:cs typeface="Verdana"/>
              </a:rPr>
              <a:t>?</a:t>
            </a:r>
            <a:endParaRPr sz="1200" dirty="0">
              <a:latin typeface="Verdana"/>
              <a:cs typeface="Verdan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9431277" y="788173"/>
            <a:ext cx="1715207" cy="1813408"/>
            <a:chOff x="9399787" y="827287"/>
            <a:chExt cx="1715207" cy="1813408"/>
          </a:xfrm>
        </p:grpSpPr>
        <p:sp>
          <p:nvSpPr>
            <p:cNvPr id="34" name="object 34"/>
            <p:cNvSpPr/>
            <p:nvPr/>
          </p:nvSpPr>
          <p:spPr>
            <a:xfrm>
              <a:off x="9399788" y="827287"/>
              <a:ext cx="384810" cy="444500"/>
            </a:xfrm>
            <a:custGeom>
              <a:avLst/>
              <a:gdLst/>
              <a:ahLst/>
              <a:cxnLst/>
              <a:rect l="l" t="t" r="r" b="b"/>
              <a:pathLst>
                <a:path w="384809" h="444500">
                  <a:moveTo>
                    <a:pt x="323850" y="341101"/>
                  </a:moveTo>
                  <a:lnTo>
                    <a:pt x="214609" y="341101"/>
                  </a:lnTo>
                  <a:lnTo>
                    <a:pt x="214609" y="444367"/>
                  </a:lnTo>
                  <a:lnTo>
                    <a:pt x="323850" y="444367"/>
                  </a:lnTo>
                  <a:lnTo>
                    <a:pt x="323850" y="341101"/>
                  </a:lnTo>
                  <a:close/>
                </a:path>
                <a:path w="384809" h="444500">
                  <a:moveTo>
                    <a:pt x="323850" y="0"/>
                  </a:moveTo>
                  <a:lnTo>
                    <a:pt x="207385" y="0"/>
                  </a:lnTo>
                  <a:lnTo>
                    <a:pt x="0" y="257159"/>
                  </a:lnTo>
                  <a:lnTo>
                    <a:pt x="0" y="341101"/>
                  </a:lnTo>
                  <a:lnTo>
                    <a:pt x="384291" y="341101"/>
                  </a:lnTo>
                  <a:lnTo>
                    <a:pt x="384291" y="260085"/>
                  </a:lnTo>
                  <a:lnTo>
                    <a:pt x="85465" y="260085"/>
                  </a:lnTo>
                  <a:lnTo>
                    <a:pt x="214609" y="99669"/>
                  </a:lnTo>
                  <a:lnTo>
                    <a:pt x="323850" y="99669"/>
                  </a:lnTo>
                  <a:lnTo>
                    <a:pt x="323850" y="0"/>
                  </a:lnTo>
                  <a:close/>
                </a:path>
                <a:path w="384809" h="444500">
                  <a:moveTo>
                    <a:pt x="323850" y="99669"/>
                  </a:moveTo>
                  <a:lnTo>
                    <a:pt x="214609" y="99669"/>
                  </a:lnTo>
                  <a:lnTo>
                    <a:pt x="214609" y="260085"/>
                  </a:lnTo>
                  <a:lnTo>
                    <a:pt x="323850" y="260085"/>
                  </a:lnTo>
                  <a:lnTo>
                    <a:pt x="323850" y="99669"/>
                  </a:lnTo>
                  <a:close/>
                </a:path>
              </a:pathLst>
            </a:custGeom>
            <a:solidFill>
              <a:srgbClr val="00C2F3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35"/>
            <p:cNvSpPr/>
            <p:nvPr/>
          </p:nvSpPr>
          <p:spPr>
            <a:xfrm>
              <a:off x="9399787" y="827288"/>
              <a:ext cx="384810" cy="444500"/>
            </a:xfrm>
            <a:custGeom>
              <a:avLst/>
              <a:gdLst/>
              <a:ahLst/>
              <a:cxnLst/>
              <a:rect l="l" t="t" r="r" b="b"/>
              <a:pathLst>
                <a:path w="384809" h="444500">
                  <a:moveTo>
                    <a:pt x="214609" y="99669"/>
                  </a:moveTo>
                  <a:lnTo>
                    <a:pt x="85465" y="260085"/>
                  </a:lnTo>
                  <a:lnTo>
                    <a:pt x="214609" y="260085"/>
                  </a:lnTo>
                  <a:lnTo>
                    <a:pt x="214609" y="99669"/>
                  </a:lnTo>
                  <a:close/>
                </a:path>
                <a:path w="384809" h="444500">
                  <a:moveTo>
                    <a:pt x="207385" y="0"/>
                  </a:moveTo>
                  <a:lnTo>
                    <a:pt x="323849" y="0"/>
                  </a:lnTo>
                  <a:lnTo>
                    <a:pt x="323849" y="260085"/>
                  </a:lnTo>
                  <a:lnTo>
                    <a:pt x="384291" y="260085"/>
                  </a:lnTo>
                  <a:lnTo>
                    <a:pt x="384291" y="341101"/>
                  </a:lnTo>
                  <a:lnTo>
                    <a:pt x="323849" y="341101"/>
                  </a:lnTo>
                  <a:lnTo>
                    <a:pt x="323849" y="444367"/>
                  </a:lnTo>
                  <a:lnTo>
                    <a:pt x="214609" y="444367"/>
                  </a:lnTo>
                  <a:lnTo>
                    <a:pt x="214609" y="341101"/>
                  </a:lnTo>
                  <a:lnTo>
                    <a:pt x="0" y="341101"/>
                  </a:lnTo>
                  <a:lnTo>
                    <a:pt x="0" y="257159"/>
                  </a:lnTo>
                  <a:lnTo>
                    <a:pt x="207385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10544129" y="2076815"/>
              <a:ext cx="570865" cy="563880"/>
            </a:xfrm>
            <a:custGeom>
              <a:avLst/>
              <a:gdLst/>
              <a:ahLst/>
              <a:cxnLst/>
              <a:rect l="l" t="t" r="r" b="b"/>
              <a:pathLst>
                <a:path w="570865" h="563880">
                  <a:moveTo>
                    <a:pt x="300106" y="415015"/>
                  </a:moveTo>
                  <a:lnTo>
                    <a:pt x="270113" y="415015"/>
                  </a:lnTo>
                  <a:lnTo>
                    <a:pt x="270113" y="556839"/>
                  </a:lnTo>
                  <a:lnTo>
                    <a:pt x="276819" y="563575"/>
                  </a:lnTo>
                  <a:lnTo>
                    <a:pt x="293400" y="563575"/>
                  </a:lnTo>
                  <a:lnTo>
                    <a:pt x="300106" y="556839"/>
                  </a:lnTo>
                  <a:lnTo>
                    <a:pt x="300106" y="415015"/>
                  </a:lnTo>
                  <a:close/>
                </a:path>
                <a:path w="570865" h="563880">
                  <a:moveTo>
                    <a:pt x="326075" y="398251"/>
                  </a:moveTo>
                  <a:lnTo>
                    <a:pt x="244144" y="398251"/>
                  </a:lnTo>
                  <a:lnTo>
                    <a:pt x="128595" y="513984"/>
                  </a:lnTo>
                  <a:lnTo>
                    <a:pt x="122742" y="519927"/>
                  </a:lnTo>
                  <a:lnTo>
                    <a:pt x="122773" y="529498"/>
                  </a:lnTo>
                  <a:lnTo>
                    <a:pt x="134660" y="541233"/>
                  </a:lnTo>
                  <a:lnTo>
                    <a:pt x="144140" y="541233"/>
                  </a:lnTo>
                  <a:lnTo>
                    <a:pt x="270113" y="415015"/>
                  </a:lnTo>
                  <a:lnTo>
                    <a:pt x="300106" y="415015"/>
                  </a:lnTo>
                  <a:lnTo>
                    <a:pt x="300106" y="414802"/>
                  </a:lnTo>
                  <a:lnTo>
                    <a:pt x="342600" y="414802"/>
                  </a:lnTo>
                  <a:lnTo>
                    <a:pt x="326075" y="398251"/>
                  </a:lnTo>
                  <a:close/>
                </a:path>
                <a:path w="570865" h="563880">
                  <a:moveTo>
                    <a:pt x="342600" y="414802"/>
                  </a:moveTo>
                  <a:lnTo>
                    <a:pt x="300106" y="414802"/>
                  </a:lnTo>
                  <a:lnTo>
                    <a:pt x="426049" y="540898"/>
                  </a:lnTo>
                  <a:lnTo>
                    <a:pt x="435528" y="540898"/>
                  </a:lnTo>
                  <a:lnTo>
                    <a:pt x="447263" y="529132"/>
                  </a:lnTo>
                  <a:lnTo>
                    <a:pt x="447263" y="519623"/>
                  </a:lnTo>
                  <a:lnTo>
                    <a:pt x="342600" y="414802"/>
                  </a:lnTo>
                  <a:close/>
                </a:path>
                <a:path w="570865" h="563880">
                  <a:moveTo>
                    <a:pt x="563544" y="368198"/>
                  </a:moveTo>
                  <a:lnTo>
                    <a:pt x="6705" y="368198"/>
                  </a:lnTo>
                  <a:lnTo>
                    <a:pt x="0" y="374934"/>
                  </a:lnTo>
                  <a:lnTo>
                    <a:pt x="0" y="391515"/>
                  </a:lnTo>
                  <a:lnTo>
                    <a:pt x="6705" y="398251"/>
                  </a:lnTo>
                  <a:lnTo>
                    <a:pt x="563544" y="398251"/>
                  </a:lnTo>
                  <a:lnTo>
                    <a:pt x="570250" y="391515"/>
                  </a:lnTo>
                  <a:lnTo>
                    <a:pt x="570250" y="374934"/>
                  </a:lnTo>
                  <a:lnTo>
                    <a:pt x="563544" y="368198"/>
                  </a:lnTo>
                  <a:close/>
                </a:path>
                <a:path w="570865" h="563880">
                  <a:moveTo>
                    <a:pt x="540227" y="60106"/>
                  </a:moveTo>
                  <a:lnTo>
                    <a:pt x="30022" y="60106"/>
                  </a:lnTo>
                  <a:lnTo>
                    <a:pt x="30022" y="368198"/>
                  </a:lnTo>
                  <a:lnTo>
                    <a:pt x="540227" y="368198"/>
                  </a:lnTo>
                  <a:lnTo>
                    <a:pt x="540227" y="353171"/>
                  </a:lnTo>
                  <a:lnTo>
                    <a:pt x="75035" y="353171"/>
                  </a:lnTo>
                  <a:lnTo>
                    <a:pt x="75035" y="82661"/>
                  </a:lnTo>
                  <a:lnTo>
                    <a:pt x="540227" y="82661"/>
                  </a:lnTo>
                  <a:lnTo>
                    <a:pt x="540227" y="60106"/>
                  </a:lnTo>
                  <a:close/>
                </a:path>
                <a:path w="570865" h="563880">
                  <a:moveTo>
                    <a:pt x="540227" y="82661"/>
                  </a:moveTo>
                  <a:lnTo>
                    <a:pt x="495208" y="82661"/>
                  </a:lnTo>
                  <a:lnTo>
                    <a:pt x="495208" y="353171"/>
                  </a:lnTo>
                  <a:lnTo>
                    <a:pt x="540227" y="353171"/>
                  </a:lnTo>
                  <a:lnTo>
                    <a:pt x="540227" y="82661"/>
                  </a:lnTo>
                  <a:close/>
                </a:path>
                <a:path w="570865" h="563880">
                  <a:moveTo>
                    <a:pt x="563544" y="30053"/>
                  </a:moveTo>
                  <a:lnTo>
                    <a:pt x="6705" y="30053"/>
                  </a:lnTo>
                  <a:lnTo>
                    <a:pt x="0" y="36789"/>
                  </a:lnTo>
                  <a:lnTo>
                    <a:pt x="0" y="53370"/>
                  </a:lnTo>
                  <a:lnTo>
                    <a:pt x="6705" y="60106"/>
                  </a:lnTo>
                  <a:lnTo>
                    <a:pt x="563544" y="60106"/>
                  </a:lnTo>
                  <a:lnTo>
                    <a:pt x="570250" y="53370"/>
                  </a:lnTo>
                  <a:lnTo>
                    <a:pt x="570250" y="36789"/>
                  </a:lnTo>
                  <a:lnTo>
                    <a:pt x="563544" y="30053"/>
                  </a:lnTo>
                  <a:close/>
                </a:path>
                <a:path w="570865" h="563880">
                  <a:moveTo>
                    <a:pt x="293400" y="0"/>
                  </a:moveTo>
                  <a:lnTo>
                    <a:pt x="276819" y="0"/>
                  </a:lnTo>
                  <a:lnTo>
                    <a:pt x="270113" y="6705"/>
                  </a:lnTo>
                  <a:lnTo>
                    <a:pt x="270113" y="30053"/>
                  </a:lnTo>
                  <a:lnTo>
                    <a:pt x="300106" y="30053"/>
                  </a:lnTo>
                  <a:lnTo>
                    <a:pt x="300106" y="6705"/>
                  </a:lnTo>
                  <a:lnTo>
                    <a:pt x="29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39"/>
            <p:cNvSpPr/>
            <p:nvPr/>
          </p:nvSpPr>
          <p:spPr>
            <a:xfrm>
              <a:off x="10889243" y="2189495"/>
              <a:ext cx="60325" cy="210820"/>
            </a:xfrm>
            <a:custGeom>
              <a:avLst/>
              <a:gdLst/>
              <a:ahLst/>
              <a:cxnLst/>
              <a:rect l="l" t="t" r="r" b="b"/>
              <a:pathLst>
                <a:path w="60325" h="210819">
                  <a:moveTo>
                    <a:pt x="0" y="210410"/>
                  </a:moveTo>
                  <a:lnTo>
                    <a:pt x="60030" y="210410"/>
                  </a:lnTo>
                  <a:lnTo>
                    <a:pt x="60030" y="0"/>
                  </a:lnTo>
                  <a:lnTo>
                    <a:pt x="0" y="0"/>
                  </a:lnTo>
                  <a:lnTo>
                    <a:pt x="0" y="210410"/>
                  </a:lnTo>
                  <a:close/>
                </a:path>
              </a:pathLst>
            </a:custGeom>
            <a:ln w="8754">
              <a:solidFill>
                <a:srgbClr val="16151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" name="object 40"/>
            <p:cNvSpPr/>
            <p:nvPr/>
          </p:nvSpPr>
          <p:spPr>
            <a:xfrm>
              <a:off x="10799215" y="2257154"/>
              <a:ext cx="60325" cy="142875"/>
            </a:xfrm>
            <a:custGeom>
              <a:avLst/>
              <a:gdLst/>
              <a:ahLst/>
              <a:cxnLst/>
              <a:rect l="l" t="t" r="r" b="b"/>
              <a:pathLst>
                <a:path w="60325" h="142875">
                  <a:moveTo>
                    <a:pt x="60031" y="0"/>
                  </a:moveTo>
                  <a:lnTo>
                    <a:pt x="0" y="0"/>
                  </a:lnTo>
                  <a:lnTo>
                    <a:pt x="0" y="142779"/>
                  </a:lnTo>
                  <a:lnTo>
                    <a:pt x="60031" y="142779"/>
                  </a:lnTo>
                  <a:lnTo>
                    <a:pt x="600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1" name="object 41"/>
            <p:cNvSpPr/>
            <p:nvPr/>
          </p:nvSpPr>
          <p:spPr>
            <a:xfrm>
              <a:off x="10799212" y="2257151"/>
              <a:ext cx="60325" cy="142875"/>
            </a:xfrm>
            <a:custGeom>
              <a:avLst/>
              <a:gdLst/>
              <a:ahLst/>
              <a:cxnLst/>
              <a:rect l="l" t="t" r="r" b="b"/>
              <a:pathLst>
                <a:path w="60325" h="142875">
                  <a:moveTo>
                    <a:pt x="0" y="142754"/>
                  </a:moveTo>
                  <a:lnTo>
                    <a:pt x="60030" y="142754"/>
                  </a:lnTo>
                  <a:lnTo>
                    <a:pt x="60030" y="0"/>
                  </a:lnTo>
                  <a:lnTo>
                    <a:pt x="0" y="0"/>
                  </a:lnTo>
                  <a:lnTo>
                    <a:pt x="0" y="142754"/>
                  </a:lnTo>
                  <a:close/>
                </a:path>
              </a:pathLst>
            </a:custGeom>
            <a:ln w="8755">
              <a:solidFill>
                <a:srgbClr val="16151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2" name="object 42"/>
            <p:cNvSpPr/>
            <p:nvPr/>
          </p:nvSpPr>
          <p:spPr>
            <a:xfrm>
              <a:off x="10709208" y="2309756"/>
              <a:ext cx="60325" cy="90805"/>
            </a:xfrm>
            <a:custGeom>
              <a:avLst/>
              <a:gdLst/>
              <a:ahLst/>
              <a:cxnLst/>
              <a:rect l="l" t="t" r="r" b="b"/>
              <a:pathLst>
                <a:path w="60325" h="90805">
                  <a:moveTo>
                    <a:pt x="60019" y="0"/>
                  </a:moveTo>
                  <a:lnTo>
                    <a:pt x="0" y="0"/>
                  </a:lnTo>
                  <a:lnTo>
                    <a:pt x="0" y="90177"/>
                  </a:lnTo>
                  <a:lnTo>
                    <a:pt x="60019" y="90177"/>
                  </a:lnTo>
                  <a:lnTo>
                    <a:pt x="600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43"/>
            <p:cNvSpPr/>
            <p:nvPr/>
          </p:nvSpPr>
          <p:spPr>
            <a:xfrm>
              <a:off x="10709212" y="2309739"/>
              <a:ext cx="60325" cy="90170"/>
            </a:xfrm>
            <a:custGeom>
              <a:avLst/>
              <a:gdLst/>
              <a:ahLst/>
              <a:cxnLst/>
              <a:rect l="l" t="t" r="r" b="b"/>
              <a:pathLst>
                <a:path w="60325" h="90169">
                  <a:moveTo>
                    <a:pt x="0" y="90167"/>
                  </a:moveTo>
                  <a:lnTo>
                    <a:pt x="60030" y="90167"/>
                  </a:lnTo>
                  <a:lnTo>
                    <a:pt x="60030" y="0"/>
                  </a:lnTo>
                  <a:lnTo>
                    <a:pt x="0" y="0"/>
                  </a:lnTo>
                  <a:lnTo>
                    <a:pt x="0" y="90167"/>
                  </a:lnTo>
                  <a:close/>
                </a:path>
              </a:pathLst>
            </a:custGeom>
            <a:ln w="8757">
              <a:solidFill>
                <a:srgbClr val="16151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4" name="object 44"/>
          <p:cNvSpPr/>
          <p:nvPr/>
        </p:nvSpPr>
        <p:spPr>
          <a:xfrm>
            <a:off x="527304" y="669036"/>
            <a:ext cx="2811780" cy="2051685"/>
          </a:xfrm>
          <a:custGeom>
            <a:avLst/>
            <a:gdLst/>
            <a:ahLst/>
            <a:cxnLst/>
            <a:rect l="l" t="t" r="r" b="b"/>
            <a:pathLst>
              <a:path w="2811779" h="2051685">
                <a:moveTo>
                  <a:pt x="1727966" y="0"/>
                </a:moveTo>
                <a:lnTo>
                  <a:pt x="0" y="0"/>
                </a:lnTo>
                <a:lnTo>
                  <a:pt x="0" y="2051303"/>
                </a:lnTo>
                <a:lnTo>
                  <a:pt x="1727966" y="2051303"/>
                </a:lnTo>
                <a:lnTo>
                  <a:pt x="2811779" y="1025651"/>
                </a:lnTo>
                <a:lnTo>
                  <a:pt x="1727966" y="0"/>
                </a:lnTo>
                <a:close/>
              </a:path>
            </a:pathLst>
          </a:custGeom>
          <a:solidFill>
            <a:srgbClr val="00C2F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45"/>
          <p:cNvSpPr txBox="1"/>
          <p:nvPr/>
        </p:nvSpPr>
        <p:spPr>
          <a:xfrm>
            <a:off x="754479" y="1374084"/>
            <a:ext cx="1563370" cy="757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Verdana"/>
                <a:cs typeface="Verdana"/>
              </a:rPr>
              <a:t>Проверить соответствие критериев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845938" y="801105"/>
            <a:ext cx="1478280" cy="1823720"/>
            <a:chOff x="845938" y="801105"/>
            <a:chExt cx="1478280" cy="1823720"/>
          </a:xfrm>
        </p:grpSpPr>
        <p:sp>
          <p:nvSpPr>
            <p:cNvPr id="47" name="object 47"/>
            <p:cNvSpPr/>
            <p:nvPr/>
          </p:nvSpPr>
          <p:spPr>
            <a:xfrm>
              <a:off x="850510" y="805677"/>
              <a:ext cx="295910" cy="445134"/>
            </a:xfrm>
            <a:custGeom>
              <a:avLst/>
              <a:gdLst/>
              <a:ahLst/>
              <a:cxnLst/>
              <a:rect l="l" t="t" r="r" b="b"/>
              <a:pathLst>
                <a:path w="295909" h="445134">
                  <a:moveTo>
                    <a:pt x="204490" y="0"/>
                  </a:moveTo>
                  <a:lnTo>
                    <a:pt x="105966" y="0"/>
                  </a:lnTo>
                  <a:lnTo>
                    <a:pt x="104959" y="8580"/>
                  </a:lnTo>
                  <a:lnTo>
                    <a:pt x="103134" y="16405"/>
                  </a:lnTo>
                  <a:lnTo>
                    <a:pt x="73819" y="49164"/>
                  </a:lnTo>
                  <a:lnTo>
                    <a:pt x="31133" y="59070"/>
                  </a:lnTo>
                  <a:lnTo>
                    <a:pt x="0" y="60472"/>
                  </a:lnTo>
                  <a:lnTo>
                    <a:pt x="0" y="132862"/>
                  </a:lnTo>
                  <a:lnTo>
                    <a:pt x="93451" y="132862"/>
                  </a:lnTo>
                  <a:lnTo>
                    <a:pt x="93451" y="367040"/>
                  </a:lnTo>
                  <a:lnTo>
                    <a:pt x="0" y="367040"/>
                  </a:lnTo>
                  <a:lnTo>
                    <a:pt x="0" y="444520"/>
                  </a:lnTo>
                  <a:lnTo>
                    <a:pt x="295869" y="444520"/>
                  </a:lnTo>
                  <a:lnTo>
                    <a:pt x="295869" y="367040"/>
                  </a:lnTo>
                  <a:lnTo>
                    <a:pt x="204490" y="367040"/>
                  </a:lnTo>
                  <a:lnTo>
                    <a:pt x="204490" y="0"/>
                  </a:lnTo>
                  <a:close/>
                </a:path>
              </a:pathLst>
            </a:custGeom>
            <a:solidFill>
              <a:srgbClr val="009FDC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8" name="object 48"/>
            <p:cNvSpPr/>
            <p:nvPr/>
          </p:nvSpPr>
          <p:spPr>
            <a:xfrm>
              <a:off x="850510" y="805677"/>
              <a:ext cx="295910" cy="445134"/>
            </a:xfrm>
            <a:custGeom>
              <a:avLst/>
              <a:gdLst/>
              <a:ahLst/>
              <a:cxnLst/>
              <a:rect l="l" t="t" r="r" b="b"/>
              <a:pathLst>
                <a:path w="295909" h="445134">
                  <a:moveTo>
                    <a:pt x="105966" y="0"/>
                  </a:moveTo>
                  <a:lnTo>
                    <a:pt x="204490" y="0"/>
                  </a:lnTo>
                  <a:lnTo>
                    <a:pt x="204490" y="367040"/>
                  </a:lnTo>
                  <a:lnTo>
                    <a:pt x="295869" y="367040"/>
                  </a:lnTo>
                  <a:lnTo>
                    <a:pt x="295869" y="444520"/>
                  </a:lnTo>
                  <a:lnTo>
                    <a:pt x="0" y="444520"/>
                  </a:lnTo>
                  <a:lnTo>
                    <a:pt x="0" y="367040"/>
                  </a:lnTo>
                  <a:lnTo>
                    <a:pt x="93451" y="367040"/>
                  </a:lnTo>
                  <a:lnTo>
                    <a:pt x="93451" y="132862"/>
                  </a:lnTo>
                  <a:lnTo>
                    <a:pt x="0" y="132862"/>
                  </a:lnTo>
                  <a:lnTo>
                    <a:pt x="0" y="60472"/>
                  </a:lnTo>
                  <a:lnTo>
                    <a:pt x="10602" y="60325"/>
                  </a:lnTo>
                  <a:lnTo>
                    <a:pt x="20979" y="59866"/>
                  </a:lnTo>
                  <a:lnTo>
                    <a:pt x="59081" y="54486"/>
                  </a:lnTo>
                  <a:lnTo>
                    <a:pt x="92679" y="35491"/>
                  </a:lnTo>
                  <a:lnTo>
                    <a:pt x="104959" y="8580"/>
                  </a:lnTo>
                  <a:lnTo>
                    <a:pt x="105966" y="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49"/>
            <p:cNvSpPr/>
            <p:nvPr/>
          </p:nvSpPr>
          <p:spPr>
            <a:xfrm>
              <a:off x="1992355" y="2114824"/>
              <a:ext cx="328295" cy="327025"/>
            </a:xfrm>
            <a:custGeom>
              <a:avLst/>
              <a:gdLst/>
              <a:ahLst/>
              <a:cxnLst/>
              <a:rect l="l" t="t" r="r" b="b"/>
              <a:pathLst>
                <a:path w="328294" h="327025">
                  <a:moveTo>
                    <a:pt x="263865" y="0"/>
                  </a:moveTo>
                  <a:lnTo>
                    <a:pt x="193240" y="70408"/>
                  </a:lnTo>
                  <a:lnTo>
                    <a:pt x="197095" y="103692"/>
                  </a:lnTo>
                  <a:lnTo>
                    <a:pt x="94381" y="206105"/>
                  </a:lnTo>
                  <a:lnTo>
                    <a:pt x="87408" y="203015"/>
                  </a:lnTo>
                  <a:lnTo>
                    <a:pt x="80014" y="200585"/>
                  </a:lnTo>
                  <a:lnTo>
                    <a:pt x="72257" y="198994"/>
                  </a:lnTo>
                  <a:lnTo>
                    <a:pt x="64200" y="198424"/>
                  </a:lnTo>
                  <a:lnTo>
                    <a:pt x="39275" y="203475"/>
                  </a:lnTo>
                  <a:lnTo>
                    <a:pt x="18861" y="217227"/>
                  </a:lnTo>
                  <a:lnTo>
                    <a:pt x="5066" y="237579"/>
                  </a:lnTo>
                  <a:lnTo>
                    <a:pt x="0" y="262432"/>
                  </a:lnTo>
                  <a:lnTo>
                    <a:pt x="5066" y="287268"/>
                  </a:lnTo>
                  <a:lnTo>
                    <a:pt x="18861" y="307611"/>
                  </a:lnTo>
                  <a:lnTo>
                    <a:pt x="39275" y="321360"/>
                  </a:lnTo>
                  <a:lnTo>
                    <a:pt x="64200" y="326410"/>
                  </a:lnTo>
                  <a:lnTo>
                    <a:pt x="89128" y="321360"/>
                  </a:lnTo>
                  <a:lnTo>
                    <a:pt x="109541" y="307611"/>
                  </a:lnTo>
                  <a:lnTo>
                    <a:pt x="123332" y="287268"/>
                  </a:lnTo>
                  <a:lnTo>
                    <a:pt x="128396" y="262432"/>
                  </a:lnTo>
                  <a:lnTo>
                    <a:pt x="127926" y="254497"/>
                  </a:lnTo>
                  <a:lnTo>
                    <a:pt x="126554" y="246979"/>
                  </a:lnTo>
                  <a:lnTo>
                    <a:pt x="124338" y="239827"/>
                  </a:lnTo>
                  <a:lnTo>
                    <a:pt x="121337" y="232989"/>
                  </a:lnTo>
                  <a:lnTo>
                    <a:pt x="224064" y="130576"/>
                  </a:lnTo>
                  <a:lnTo>
                    <a:pt x="257449" y="134416"/>
                  </a:lnTo>
                  <a:lnTo>
                    <a:pt x="328065" y="64007"/>
                  </a:lnTo>
                  <a:lnTo>
                    <a:pt x="270284" y="57607"/>
                  </a:lnTo>
                  <a:lnTo>
                    <a:pt x="2638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50"/>
            <p:cNvSpPr/>
            <p:nvPr/>
          </p:nvSpPr>
          <p:spPr>
            <a:xfrm>
              <a:off x="1992356" y="2114835"/>
              <a:ext cx="328295" cy="327025"/>
            </a:xfrm>
            <a:custGeom>
              <a:avLst/>
              <a:gdLst/>
              <a:ahLst/>
              <a:cxnLst/>
              <a:rect l="l" t="t" r="r" b="b"/>
              <a:pathLst>
                <a:path w="328294" h="327025">
                  <a:moveTo>
                    <a:pt x="270283" y="57581"/>
                  </a:moveTo>
                  <a:lnTo>
                    <a:pt x="263866" y="0"/>
                  </a:lnTo>
                  <a:lnTo>
                    <a:pt x="193238" y="70393"/>
                  </a:lnTo>
                  <a:lnTo>
                    <a:pt x="197097" y="103658"/>
                  </a:lnTo>
                  <a:lnTo>
                    <a:pt x="94380" y="206098"/>
                  </a:lnTo>
                  <a:lnTo>
                    <a:pt x="87408" y="202995"/>
                  </a:lnTo>
                  <a:lnTo>
                    <a:pt x="80014" y="200559"/>
                  </a:lnTo>
                  <a:lnTo>
                    <a:pt x="72257" y="198968"/>
                  </a:lnTo>
                  <a:lnTo>
                    <a:pt x="64199" y="198398"/>
                  </a:lnTo>
                  <a:lnTo>
                    <a:pt x="39275" y="203451"/>
                  </a:lnTo>
                  <a:lnTo>
                    <a:pt x="18862" y="217207"/>
                  </a:lnTo>
                  <a:lnTo>
                    <a:pt x="5067" y="237558"/>
                  </a:lnTo>
                  <a:lnTo>
                    <a:pt x="0" y="262401"/>
                  </a:lnTo>
                  <a:lnTo>
                    <a:pt x="5067" y="287257"/>
                  </a:lnTo>
                  <a:lnTo>
                    <a:pt x="18862" y="307607"/>
                  </a:lnTo>
                  <a:lnTo>
                    <a:pt x="39275" y="321355"/>
                  </a:lnTo>
                  <a:lnTo>
                    <a:pt x="64199" y="326404"/>
                  </a:lnTo>
                  <a:lnTo>
                    <a:pt x="89129" y="321355"/>
                  </a:lnTo>
                  <a:lnTo>
                    <a:pt x="109542" y="307607"/>
                  </a:lnTo>
                  <a:lnTo>
                    <a:pt x="123333" y="287257"/>
                  </a:lnTo>
                  <a:lnTo>
                    <a:pt x="128398" y="262401"/>
                  </a:lnTo>
                  <a:lnTo>
                    <a:pt x="127928" y="254477"/>
                  </a:lnTo>
                  <a:lnTo>
                    <a:pt x="126555" y="246967"/>
                  </a:lnTo>
                  <a:lnTo>
                    <a:pt x="124339" y="239817"/>
                  </a:lnTo>
                  <a:lnTo>
                    <a:pt x="121337" y="232972"/>
                  </a:lnTo>
                  <a:lnTo>
                    <a:pt x="224064" y="130561"/>
                  </a:lnTo>
                  <a:lnTo>
                    <a:pt x="257450" y="134396"/>
                  </a:lnTo>
                  <a:lnTo>
                    <a:pt x="328066" y="63972"/>
                  </a:lnTo>
                  <a:lnTo>
                    <a:pt x="270283" y="57581"/>
                  </a:lnTo>
                  <a:close/>
                </a:path>
              </a:pathLst>
            </a:custGeom>
            <a:ln w="7478">
              <a:solidFill>
                <a:srgbClr val="16151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51"/>
            <p:cNvSpPr/>
            <p:nvPr/>
          </p:nvSpPr>
          <p:spPr>
            <a:xfrm>
              <a:off x="1813239" y="2134026"/>
              <a:ext cx="488315" cy="487045"/>
            </a:xfrm>
            <a:custGeom>
              <a:avLst/>
              <a:gdLst/>
              <a:ahLst/>
              <a:cxnLst/>
              <a:rect l="l" t="t" r="r" b="b"/>
              <a:pathLst>
                <a:path w="488314" h="487044">
                  <a:moveTo>
                    <a:pt x="243958" y="0"/>
                  </a:moveTo>
                  <a:lnTo>
                    <a:pt x="194769" y="4938"/>
                  </a:lnTo>
                  <a:lnTo>
                    <a:pt x="148964" y="19102"/>
                  </a:lnTo>
                  <a:lnTo>
                    <a:pt x="107523" y="41517"/>
                  </a:lnTo>
                  <a:lnTo>
                    <a:pt x="71423" y="71208"/>
                  </a:lnTo>
                  <a:lnTo>
                    <a:pt x="41642" y="107200"/>
                  </a:lnTo>
                  <a:lnTo>
                    <a:pt x="19160" y="148518"/>
                  </a:lnTo>
                  <a:lnTo>
                    <a:pt x="4953" y="194186"/>
                  </a:lnTo>
                  <a:lnTo>
                    <a:pt x="0" y="243230"/>
                  </a:lnTo>
                  <a:lnTo>
                    <a:pt x="4953" y="292272"/>
                  </a:lnTo>
                  <a:lnTo>
                    <a:pt x="19160" y="337937"/>
                  </a:lnTo>
                  <a:lnTo>
                    <a:pt x="41642" y="379250"/>
                  </a:lnTo>
                  <a:lnTo>
                    <a:pt x="71423" y="415236"/>
                  </a:lnTo>
                  <a:lnTo>
                    <a:pt x="107523" y="444922"/>
                  </a:lnTo>
                  <a:lnTo>
                    <a:pt x="148964" y="467332"/>
                  </a:lnTo>
                  <a:lnTo>
                    <a:pt x="194769" y="481493"/>
                  </a:lnTo>
                  <a:lnTo>
                    <a:pt x="243958" y="486430"/>
                  </a:lnTo>
                  <a:lnTo>
                    <a:pt x="293151" y="481493"/>
                  </a:lnTo>
                  <a:lnTo>
                    <a:pt x="338956" y="467332"/>
                  </a:lnTo>
                  <a:lnTo>
                    <a:pt x="380398" y="444922"/>
                  </a:lnTo>
                  <a:lnTo>
                    <a:pt x="416497" y="415236"/>
                  </a:lnTo>
                  <a:lnTo>
                    <a:pt x="446277" y="379250"/>
                  </a:lnTo>
                  <a:lnTo>
                    <a:pt x="468758" y="337937"/>
                  </a:lnTo>
                  <a:lnTo>
                    <a:pt x="482965" y="292272"/>
                  </a:lnTo>
                  <a:lnTo>
                    <a:pt x="487917" y="243230"/>
                  </a:lnTo>
                  <a:lnTo>
                    <a:pt x="486021" y="212646"/>
                  </a:lnTo>
                  <a:lnTo>
                    <a:pt x="471396" y="155559"/>
                  </a:lnTo>
                  <a:lnTo>
                    <a:pt x="446184" y="142097"/>
                  </a:lnTo>
                  <a:lnTo>
                    <a:pt x="433992" y="140817"/>
                  </a:lnTo>
                  <a:lnTo>
                    <a:pt x="420514" y="138897"/>
                  </a:lnTo>
                  <a:lnTo>
                    <a:pt x="432607" y="162760"/>
                  </a:lnTo>
                  <a:lnTo>
                    <a:pt x="441695" y="188183"/>
                  </a:lnTo>
                  <a:lnTo>
                    <a:pt x="447413" y="215046"/>
                  </a:lnTo>
                  <a:lnTo>
                    <a:pt x="449400" y="243230"/>
                  </a:lnTo>
                  <a:lnTo>
                    <a:pt x="443949" y="290036"/>
                  </a:lnTo>
                  <a:lnTo>
                    <a:pt x="428436" y="333083"/>
                  </a:lnTo>
                  <a:lnTo>
                    <a:pt x="404118" y="371117"/>
                  </a:lnTo>
                  <a:lnTo>
                    <a:pt x="372253" y="402882"/>
                  </a:lnTo>
                  <a:lnTo>
                    <a:pt x="334100" y="427125"/>
                  </a:lnTo>
                  <a:lnTo>
                    <a:pt x="290915" y="442591"/>
                  </a:lnTo>
                  <a:lnTo>
                    <a:pt x="243958" y="448025"/>
                  </a:lnTo>
                  <a:lnTo>
                    <a:pt x="197000" y="442591"/>
                  </a:lnTo>
                  <a:lnTo>
                    <a:pt x="153815" y="427125"/>
                  </a:lnTo>
                  <a:lnTo>
                    <a:pt x="115661" y="402882"/>
                  </a:lnTo>
                  <a:lnTo>
                    <a:pt x="83796" y="371117"/>
                  </a:lnTo>
                  <a:lnTo>
                    <a:pt x="59478" y="333083"/>
                  </a:lnTo>
                  <a:lnTo>
                    <a:pt x="43965" y="290036"/>
                  </a:lnTo>
                  <a:lnTo>
                    <a:pt x="38514" y="243230"/>
                  </a:lnTo>
                  <a:lnTo>
                    <a:pt x="43965" y="196413"/>
                  </a:lnTo>
                  <a:lnTo>
                    <a:pt x="59478" y="153357"/>
                  </a:lnTo>
                  <a:lnTo>
                    <a:pt x="83796" y="115318"/>
                  </a:lnTo>
                  <a:lnTo>
                    <a:pt x="115661" y="83550"/>
                  </a:lnTo>
                  <a:lnTo>
                    <a:pt x="153815" y="59305"/>
                  </a:lnTo>
                  <a:lnTo>
                    <a:pt x="197000" y="43838"/>
                  </a:lnTo>
                  <a:lnTo>
                    <a:pt x="243958" y="38404"/>
                  </a:lnTo>
                  <a:lnTo>
                    <a:pt x="271958" y="40295"/>
                  </a:lnTo>
                  <a:lnTo>
                    <a:pt x="298931" y="45845"/>
                  </a:lnTo>
                  <a:lnTo>
                    <a:pt x="324579" y="54876"/>
                  </a:lnTo>
                  <a:lnTo>
                    <a:pt x="348602" y="67208"/>
                  </a:lnTo>
                  <a:lnTo>
                    <a:pt x="347328" y="54406"/>
                  </a:lnTo>
                  <a:lnTo>
                    <a:pt x="345399" y="41605"/>
                  </a:lnTo>
                  <a:lnTo>
                    <a:pt x="358877" y="28163"/>
                  </a:lnTo>
                  <a:lnTo>
                    <a:pt x="332163" y="16202"/>
                  </a:lnTo>
                  <a:lnTo>
                    <a:pt x="304065" y="7360"/>
                  </a:lnTo>
                  <a:lnTo>
                    <a:pt x="274644" y="1880"/>
                  </a:lnTo>
                  <a:lnTo>
                    <a:pt x="2439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52"/>
            <p:cNvSpPr/>
            <p:nvPr/>
          </p:nvSpPr>
          <p:spPr>
            <a:xfrm>
              <a:off x="1813238" y="2134039"/>
              <a:ext cx="488315" cy="487045"/>
            </a:xfrm>
            <a:custGeom>
              <a:avLst/>
              <a:gdLst/>
              <a:ahLst/>
              <a:cxnLst/>
              <a:rect l="l" t="t" r="r" b="b"/>
              <a:pathLst>
                <a:path w="488314" h="487044">
                  <a:moveTo>
                    <a:pt x="454532" y="133118"/>
                  </a:moveTo>
                  <a:lnTo>
                    <a:pt x="446186" y="142065"/>
                  </a:lnTo>
                  <a:lnTo>
                    <a:pt x="433994" y="140787"/>
                  </a:lnTo>
                  <a:lnTo>
                    <a:pt x="420517" y="138870"/>
                  </a:lnTo>
                  <a:lnTo>
                    <a:pt x="432610" y="162725"/>
                  </a:lnTo>
                  <a:lnTo>
                    <a:pt x="441697" y="188146"/>
                  </a:lnTo>
                  <a:lnTo>
                    <a:pt x="447414" y="215011"/>
                  </a:lnTo>
                  <a:lnTo>
                    <a:pt x="449401" y="243198"/>
                  </a:lnTo>
                  <a:lnTo>
                    <a:pt x="443950" y="290018"/>
                  </a:lnTo>
                  <a:lnTo>
                    <a:pt x="428437" y="333074"/>
                  </a:lnTo>
                  <a:lnTo>
                    <a:pt x="404119" y="371112"/>
                  </a:lnTo>
                  <a:lnTo>
                    <a:pt x="372254" y="402879"/>
                  </a:lnTo>
                  <a:lnTo>
                    <a:pt x="334101" y="427121"/>
                  </a:lnTo>
                  <a:lnTo>
                    <a:pt x="290917" y="442585"/>
                  </a:lnTo>
                  <a:lnTo>
                    <a:pt x="243961" y="448018"/>
                  </a:lnTo>
                  <a:lnTo>
                    <a:pt x="197003" y="442585"/>
                  </a:lnTo>
                  <a:lnTo>
                    <a:pt x="153818" y="427121"/>
                  </a:lnTo>
                  <a:lnTo>
                    <a:pt x="115664" y="402879"/>
                  </a:lnTo>
                  <a:lnTo>
                    <a:pt x="83799" y="371112"/>
                  </a:lnTo>
                  <a:lnTo>
                    <a:pt x="59481" y="333074"/>
                  </a:lnTo>
                  <a:lnTo>
                    <a:pt x="43968" y="290018"/>
                  </a:lnTo>
                  <a:lnTo>
                    <a:pt x="38517" y="243197"/>
                  </a:lnTo>
                  <a:lnTo>
                    <a:pt x="43968" y="196386"/>
                  </a:lnTo>
                  <a:lnTo>
                    <a:pt x="59481" y="153334"/>
                  </a:lnTo>
                  <a:lnTo>
                    <a:pt x="83799" y="115295"/>
                  </a:lnTo>
                  <a:lnTo>
                    <a:pt x="115664" y="83526"/>
                  </a:lnTo>
                  <a:lnTo>
                    <a:pt x="153818" y="59279"/>
                  </a:lnTo>
                  <a:lnTo>
                    <a:pt x="197002" y="43812"/>
                  </a:lnTo>
                  <a:lnTo>
                    <a:pt x="243960" y="38377"/>
                  </a:lnTo>
                  <a:lnTo>
                    <a:pt x="271961" y="40269"/>
                  </a:lnTo>
                  <a:lnTo>
                    <a:pt x="298934" y="45825"/>
                  </a:lnTo>
                  <a:lnTo>
                    <a:pt x="324582" y="54862"/>
                  </a:lnTo>
                  <a:lnTo>
                    <a:pt x="348604" y="67198"/>
                  </a:lnTo>
                  <a:lnTo>
                    <a:pt x="347331" y="54385"/>
                  </a:lnTo>
                  <a:lnTo>
                    <a:pt x="345401" y="41603"/>
                  </a:lnTo>
                  <a:lnTo>
                    <a:pt x="354391" y="32625"/>
                  </a:lnTo>
                  <a:lnTo>
                    <a:pt x="358879" y="28151"/>
                  </a:lnTo>
                  <a:lnTo>
                    <a:pt x="332164" y="16190"/>
                  </a:lnTo>
                  <a:lnTo>
                    <a:pt x="304066" y="7353"/>
                  </a:lnTo>
                  <a:lnTo>
                    <a:pt x="274645" y="1877"/>
                  </a:lnTo>
                  <a:lnTo>
                    <a:pt x="243960" y="0"/>
                  </a:lnTo>
                  <a:lnTo>
                    <a:pt x="194771" y="4937"/>
                  </a:lnTo>
                  <a:lnTo>
                    <a:pt x="148966" y="19100"/>
                  </a:lnTo>
                  <a:lnTo>
                    <a:pt x="107525" y="41512"/>
                  </a:lnTo>
                  <a:lnTo>
                    <a:pt x="71424" y="71200"/>
                  </a:lnTo>
                  <a:lnTo>
                    <a:pt x="41643" y="107187"/>
                  </a:lnTo>
                  <a:lnTo>
                    <a:pt x="19160" y="148499"/>
                  </a:lnTo>
                  <a:lnTo>
                    <a:pt x="4953" y="194161"/>
                  </a:lnTo>
                  <a:lnTo>
                    <a:pt x="0" y="243197"/>
                  </a:lnTo>
                  <a:lnTo>
                    <a:pt x="4953" y="292244"/>
                  </a:lnTo>
                  <a:lnTo>
                    <a:pt x="19160" y="337913"/>
                  </a:lnTo>
                  <a:lnTo>
                    <a:pt x="41643" y="379231"/>
                  </a:lnTo>
                  <a:lnTo>
                    <a:pt x="71424" y="415222"/>
                  </a:lnTo>
                  <a:lnTo>
                    <a:pt x="107525" y="444911"/>
                  </a:lnTo>
                  <a:lnTo>
                    <a:pt x="148966" y="467325"/>
                  </a:lnTo>
                  <a:lnTo>
                    <a:pt x="194771" y="481488"/>
                  </a:lnTo>
                  <a:lnTo>
                    <a:pt x="243961" y="486426"/>
                  </a:lnTo>
                  <a:lnTo>
                    <a:pt x="293152" y="481488"/>
                  </a:lnTo>
                  <a:lnTo>
                    <a:pt x="338958" y="467325"/>
                  </a:lnTo>
                  <a:lnTo>
                    <a:pt x="380399" y="444911"/>
                  </a:lnTo>
                  <a:lnTo>
                    <a:pt x="416499" y="415222"/>
                  </a:lnTo>
                  <a:lnTo>
                    <a:pt x="446278" y="379231"/>
                  </a:lnTo>
                  <a:lnTo>
                    <a:pt x="468760" y="337913"/>
                  </a:lnTo>
                  <a:lnTo>
                    <a:pt x="482966" y="292244"/>
                  </a:lnTo>
                  <a:lnTo>
                    <a:pt x="487918" y="243198"/>
                  </a:lnTo>
                  <a:lnTo>
                    <a:pt x="486022" y="212615"/>
                  </a:lnTo>
                  <a:lnTo>
                    <a:pt x="480455" y="183353"/>
                  </a:lnTo>
                  <a:lnTo>
                    <a:pt x="471398" y="155535"/>
                  </a:lnTo>
                  <a:lnTo>
                    <a:pt x="459035" y="129283"/>
                  </a:lnTo>
                  <a:lnTo>
                    <a:pt x="454532" y="133118"/>
                  </a:lnTo>
                  <a:close/>
                </a:path>
              </a:pathLst>
            </a:custGeom>
            <a:ln w="7478">
              <a:solidFill>
                <a:srgbClr val="16151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53"/>
            <p:cNvSpPr/>
            <p:nvPr/>
          </p:nvSpPr>
          <p:spPr>
            <a:xfrm>
              <a:off x="1903119" y="2223638"/>
              <a:ext cx="308610" cy="307340"/>
            </a:xfrm>
            <a:custGeom>
              <a:avLst/>
              <a:gdLst/>
              <a:ahLst/>
              <a:cxnLst/>
              <a:rect l="l" t="t" r="r" b="b"/>
              <a:pathLst>
                <a:path w="308610" h="307339">
                  <a:moveTo>
                    <a:pt x="154079" y="0"/>
                  </a:moveTo>
                  <a:lnTo>
                    <a:pt x="105516" y="7862"/>
                  </a:lnTo>
                  <a:lnTo>
                    <a:pt x="63236" y="29731"/>
                  </a:lnTo>
                  <a:lnTo>
                    <a:pt x="29831" y="63032"/>
                  </a:lnTo>
                  <a:lnTo>
                    <a:pt x="7889" y="105186"/>
                  </a:lnTo>
                  <a:lnTo>
                    <a:pt x="0" y="153619"/>
                  </a:lnTo>
                  <a:lnTo>
                    <a:pt x="7889" y="202039"/>
                  </a:lnTo>
                  <a:lnTo>
                    <a:pt x="29831" y="244193"/>
                  </a:lnTo>
                  <a:lnTo>
                    <a:pt x="63236" y="277497"/>
                  </a:lnTo>
                  <a:lnTo>
                    <a:pt x="105516" y="299373"/>
                  </a:lnTo>
                  <a:lnTo>
                    <a:pt x="154079" y="307238"/>
                  </a:lnTo>
                  <a:lnTo>
                    <a:pt x="202646" y="299373"/>
                  </a:lnTo>
                  <a:lnTo>
                    <a:pt x="244924" y="277497"/>
                  </a:lnTo>
                  <a:lnTo>
                    <a:pt x="278327" y="244193"/>
                  </a:lnTo>
                  <a:lnTo>
                    <a:pt x="300267" y="202039"/>
                  </a:lnTo>
                  <a:lnTo>
                    <a:pt x="308155" y="153619"/>
                  </a:lnTo>
                  <a:lnTo>
                    <a:pt x="306972" y="134293"/>
                  </a:lnTo>
                  <a:lnTo>
                    <a:pt x="290178" y="81290"/>
                  </a:lnTo>
                  <a:lnTo>
                    <a:pt x="261292" y="110093"/>
                  </a:lnTo>
                  <a:lnTo>
                    <a:pt x="265034" y="120400"/>
                  </a:lnTo>
                  <a:lnTo>
                    <a:pt x="267633" y="131124"/>
                  </a:lnTo>
                  <a:lnTo>
                    <a:pt x="269149" y="142214"/>
                  </a:lnTo>
                  <a:lnTo>
                    <a:pt x="269641" y="153619"/>
                  </a:lnTo>
                  <a:lnTo>
                    <a:pt x="260522" y="198350"/>
                  </a:lnTo>
                  <a:lnTo>
                    <a:pt x="235693" y="234974"/>
                  </a:lnTo>
                  <a:lnTo>
                    <a:pt x="198947" y="259716"/>
                  </a:lnTo>
                  <a:lnTo>
                    <a:pt x="154079" y="268803"/>
                  </a:lnTo>
                  <a:lnTo>
                    <a:pt x="109209" y="259716"/>
                  </a:lnTo>
                  <a:lnTo>
                    <a:pt x="72464" y="234974"/>
                  </a:lnTo>
                  <a:lnTo>
                    <a:pt x="47636" y="198350"/>
                  </a:lnTo>
                  <a:lnTo>
                    <a:pt x="38517" y="153619"/>
                  </a:lnTo>
                  <a:lnTo>
                    <a:pt x="47636" y="108870"/>
                  </a:lnTo>
                  <a:lnTo>
                    <a:pt x="72464" y="72237"/>
                  </a:lnTo>
                  <a:lnTo>
                    <a:pt x="109209" y="47491"/>
                  </a:lnTo>
                  <a:lnTo>
                    <a:pt x="154079" y="38404"/>
                  </a:lnTo>
                  <a:lnTo>
                    <a:pt x="165504" y="38984"/>
                  </a:lnTo>
                  <a:lnTo>
                    <a:pt x="176631" y="40645"/>
                  </a:lnTo>
                  <a:lnTo>
                    <a:pt x="187397" y="43265"/>
                  </a:lnTo>
                  <a:lnTo>
                    <a:pt x="197738" y="46725"/>
                  </a:lnTo>
                  <a:lnTo>
                    <a:pt x="226621" y="17922"/>
                  </a:lnTo>
                  <a:lnTo>
                    <a:pt x="209781" y="10261"/>
                  </a:lnTo>
                  <a:lnTo>
                    <a:pt x="192037" y="4640"/>
                  </a:lnTo>
                  <a:lnTo>
                    <a:pt x="173450" y="1180"/>
                  </a:lnTo>
                  <a:lnTo>
                    <a:pt x="1540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54"/>
            <p:cNvSpPr/>
            <p:nvPr/>
          </p:nvSpPr>
          <p:spPr>
            <a:xfrm>
              <a:off x="1903119" y="2223637"/>
              <a:ext cx="308610" cy="307340"/>
            </a:xfrm>
            <a:custGeom>
              <a:avLst/>
              <a:gdLst/>
              <a:ahLst/>
              <a:cxnLst/>
              <a:rect l="l" t="t" r="r" b="b"/>
              <a:pathLst>
                <a:path w="308610" h="307339">
                  <a:moveTo>
                    <a:pt x="261293" y="110079"/>
                  </a:moveTo>
                  <a:lnTo>
                    <a:pt x="265034" y="120393"/>
                  </a:lnTo>
                  <a:lnTo>
                    <a:pt x="267633" y="131121"/>
                  </a:lnTo>
                  <a:lnTo>
                    <a:pt x="269150" y="142208"/>
                  </a:lnTo>
                  <a:lnTo>
                    <a:pt x="269642" y="153600"/>
                  </a:lnTo>
                  <a:lnTo>
                    <a:pt x="260523" y="198335"/>
                  </a:lnTo>
                  <a:lnTo>
                    <a:pt x="235694" y="234973"/>
                  </a:lnTo>
                  <a:lnTo>
                    <a:pt x="198949" y="259730"/>
                  </a:lnTo>
                  <a:lnTo>
                    <a:pt x="154080" y="268823"/>
                  </a:lnTo>
                  <a:lnTo>
                    <a:pt x="109211" y="259730"/>
                  </a:lnTo>
                  <a:lnTo>
                    <a:pt x="72465" y="234973"/>
                  </a:lnTo>
                  <a:lnTo>
                    <a:pt x="47636" y="198335"/>
                  </a:lnTo>
                  <a:lnTo>
                    <a:pt x="38517" y="153600"/>
                  </a:lnTo>
                  <a:lnTo>
                    <a:pt x="47636" y="108869"/>
                  </a:lnTo>
                  <a:lnTo>
                    <a:pt x="72465" y="72242"/>
                  </a:lnTo>
                  <a:lnTo>
                    <a:pt x="109211" y="47495"/>
                  </a:lnTo>
                  <a:lnTo>
                    <a:pt x="154080" y="38407"/>
                  </a:lnTo>
                  <a:lnTo>
                    <a:pt x="165506" y="38986"/>
                  </a:lnTo>
                  <a:lnTo>
                    <a:pt x="176632" y="40644"/>
                  </a:lnTo>
                  <a:lnTo>
                    <a:pt x="187397" y="43260"/>
                  </a:lnTo>
                  <a:lnTo>
                    <a:pt x="197738" y="46716"/>
                  </a:lnTo>
                  <a:lnTo>
                    <a:pt x="226625" y="17925"/>
                  </a:lnTo>
                  <a:lnTo>
                    <a:pt x="209783" y="10258"/>
                  </a:lnTo>
                  <a:lnTo>
                    <a:pt x="192038" y="4637"/>
                  </a:lnTo>
                  <a:lnTo>
                    <a:pt x="173450" y="1178"/>
                  </a:lnTo>
                  <a:lnTo>
                    <a:pt x="154080" y="0"/>
                  </a:lnTo>
                  <a:lnTo>
                    <a:pt x="105516" y="7863"/>
                  </a:lnTo>
                  <a:lnTo>
                    <a:pt x="63237" y="29735"/>
                  </a:lnTo>
                  <a:lnTo>
                    <a:pt x="29831" y="63035"/>
                  </a:lnTo>
                  <a:lnTo>
                    <a:pt x="7889" y="105183"/>
                  </a:lnTo>
                  <a:lnTo>
                    <a:pt x="0" y="153600"/>
                  </a:lnTo>
                  <a:lnTo>
                    <a:pt x="7889" y="202019"/>
                  </a:lnTo>
                  <a:lnTo>
                    <a:pt x="29831" y="244175"/>
                  </a:lnTo>
                  <a:lnTo>
                    <a:pt x="63237" y="277484"/>
                  </a:lnTo>
                  <a:lnTo>
                    <a:pt x="105516" y="299363"/>
                  </a:lnTo>
                  <a:lnTo>
                    <a:pt x="154080" y="307230"/>
                  </a:lnTo>
                  <a:lnTo>
                    <a:pt x="202646" y="299363"/>
                  </a:lnTo>
                  <a:lnTo>
                    <a:pt x="244925" y="277484"/>
                  </a:lnTo>
                  <a:lnTo>
                    <a:pt x="278329" y="244175"/>
                  </a:lnTo>
                  <a:lnTo>
                    <a:pt x="300268" y="202020"/>
                  </a:lnTo>
                  <a:lnTo>
                    <a:pt x="308157" y="153600"/>
                  </a:lnTo>
                  <a:lnTo>
                    <a:pt x="306973" y="134294"/>
                  </a:lnTo>
                  <a:lnTo>
                    <a:pt x="303503" y="115767"/>
                  </a:lnTo>
                  <a:lnTo>
                    <a:pt x="297866" y="98078"/>
                  </a:lnTo>
                  <a:lnTo>
                    <a:pt x="290180" y="81289"/>
                  </a:lnTo>
                  <a:lnTo>
                    <a:pt x="261293" y="110079"/>
                  </a:lnTo>
                  <a:close/>
                </a:path>
              </a:pathLst>
            </a:custGeom>
            <a:ln w="7478">
              <a:solidFill>
                <a:srgbClr val="161515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8B20C65D-422A-761E-D275-11347B55857A}"/>
              </a:ext>
            </a:extLst>
          </p:cNvPr>
          <p:cNvGrpSpPr/>
          <p:nvPr/>
        </p:nvGrpSpPr>
        <p:grpSpPr>
          <a:xfrm>
            <a:off x="10789919" y="6481572"/>
            <a:ext cx="868679" cy="219455"/>
            <a:chOff x="10789919" y="6481572"/>
            <a:chExt cx="868679" cy="219455"/>
          </a:xfrm>
        </p:grpSpPr>
        <p:pic>
          <p:nvPicPr>
            <p:cNvPr id="57" name="object 2">
              <a:extLst>
                <a:ext uri="{FF2B5EF4-FFF2-40B4-BE49-F238E27FC236}">
                  <a16:creationId xmlns:a16="http://schemas.microsoft.com/office/drawing/2014/main" id="{8ADE2544-BF2C-C763-2928-75339E29AB0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89919" y="6481572"/>
              <a:ext cx="868679" cy="219455"/>
            </a:xfrm>
            <a:prstGeom prst="rect">
              <a:avLst/>
            </a:prstGeom>
          </p:spPr>
        </p:pic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A665DE02-9A45-856C-3A9E-EFBCC98DE6F8}"/>
                </a:ext>
              </a:extLst>
            </p:cNvPr>
            <p:cNvSpPr/>
            <p:nvPr/>
          </p:nvSpPr>
          <p:spPr>
            <a:xfrm>
              <a:off x="10789919" y="6481572"/>
              <a:ext cx="123628" cy="186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F1FDE84D-0EF2-4612-A1B8-B7BBD4251D8A}"/>
              </a:ext>
            </a:extLst>
          </p:cNvPr>
          <p:cNvSpPr/>
          <p:nvPr/>
        </p:nvSpPr>
        <p:spPr>
          <a:xfrm>
            <a:off x="9001251" y="2871535"/>
            <a:ext cx="2943452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0665" marR="0" lvl="0" indent="-227965" defTabSz="91440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1E85C7"/>
              </a:buClr>
              <a:buSzTx/>
              <a:buFont typeface="Courier New"/>
              <a:buChar char="o"/>
              <a:tabLst>
                <a:tab pos="240665" algn="l"/>
              </a:tabLst>
              <a:defRPr/>
            </a:pPr>
            <a:r>
              <a:rPr lang="ru-RU" sz="1300" dirty="0">
                <a:latin typeface="Verdana"/>
                <a:cs typeface="Verdana"/>
              </a:rPr>
              <a:t>Если Ваша компания не соответствует критериям, то </a:t>
            </a:r>
            <a:r>
              <a:rPr lang="ru-RU" sz="1300" b="1" dirty="0">
                <a:latin typeface="Verdana"/>
                <a:cs typeface="Verdana"/>
              </a:rPr>
              <a:t>ОЦК в сфере ЖКХ </a:t>
            </a:r>
            <a:r>
              <a:rPr lang="ru-RU" sz="1300" dirty="0">
                <a:latin typeface="Verdana"/>
                <a:cs typeface="Verdana"/>
              </a:rPr>
              <a:t>подберет для вас наиболее оптимальное коробочное решение для его внедрения на Вашем предприятии </a:t>
            </a:r>
          </a:p>
        </p:txBody>
      </p:sp>
      <p:sp>
        <p:nvSpPr>
          <p:cNvPr id="37" name="Заголовок 36">
            <a:extLst>
              <a:ext uri="{FF2B5EF4-FFF2-40B4-BE49-F238E27FC236}">
                <a16:creationId xmlns:a16="http://schemas.microsoft.com/office/drawing/2014/main" id="{6029C88A-8576-4D03-BF14-38849320D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562" y="-71541"/>
            <a:ext cx="9905998" cy="744345"/>
          </a:xfrm>
        </p:spPr>
        <p:txBody>
          <a:bodyPr/>
          <a:lstStyle/>
          <a:p>
            <a:r>
              <a:rPr lang="ru-RU" dirty="0"/>
              <a:t>Как стать участником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>
            <a:extLst>
              <a:ext uri="{FF2B5EF4-FFF2-40B4-BE49-F238E27FC236}">
                <a16:creationId xmlns:a16="http://schemas.microsoft.com/office/drawing/2014/main" id="{50A5EB73-4C0D-449C-85CF-B7AE8CE60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49" y="1600200"/>
            <a:ext cx="11645701" cy="738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СПАСИБО ЗА ВНИМАНИЕ!</a:t>
            </a:r>
            <a:b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dirty="0"/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12"/>
          </p:nvPr>
        </p:nvSpPr>
        <p:spPr>
          <a:xfrm>
            <a:off x="313693" y="6439334"/>
            <a:ext cx="219709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ru-RU" spc="-50" dirty="0"/>
              <a:t>7</a:t>
            </a:r>
            <a:endParaRPr spc="-50" dirty="0"/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41E1EA3-EA7C-E967-C563-6F930990B4A5}"/>
              </a:ext>
            </a:extLst>
          </p:cNvPr>
          <p:cNvGrpSpPr/>
          <p:nvPr/>
        </p:nvGrpSpPr>
        <p:grpSpPr>
          <a:xfrm>
            <a:off x="10789919" y="6481572"/>
            <a:ext cx="868679" cy="219455"/>
            <a:chOff x="10789919" y="6481572"/>
            <a:chExt cx="868679" cy="219455"/>
          </a:xfrm>
        </p:grpSpPr>
        <p:pic>
          <p:nvPicPr>
            <p:cNvPr id="42" name="object 2">
              <a:extLst>
                <a:ext uri="{FF2B5EF4-FFF2-40B4-BE49-F238E27FC236}">
                  <a16:creationId xmlns:a16="http://schemas.microsoft.com/office/drawing/2014/main" id="{E4A4D488-6CDC-F92B-7328-E927057DE44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89919" y="6481572"/>
              <a:ext cx="868679" cy="219455"/>
            </a:xfrm>
            <a:prstGeom prst="rect">
              <a:avLst/>
            </a:prstGeom>
          </p:spPr>
        </p:pic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2A47A8AC-3DC2-561D-1E36-5929FA465B7A}"/>
                </a:ext>
              </a:extLst>
            </p:cNvPr>
            <p:cNvSpPr/>
            <p:nvPr/>
          </p:nvSpPr>
          <p:spPr>
            <a:xfrm>
              <a:off x="10789919" y="6481572"/>
              <a:ext cx="123628" cy="186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" name="Блок-схема: альтернативный процесс 2">
            <a:extLst>
              <a:ext uri="{FF2B5EF4-FFF2-40B4-BE49-F238E27FC236}">
                <a16:creationId xmlns:a16="http://schemas.microsoft.com/office/drawing/2014/main" id="{52B79AAB-2EA0-40B2-A86C-0878BEC70380}"/>
              </a:ext>
            </a:extLst>
          </p:cNvPr>
          <p:cNvSpPr/>
          <p:nvPr/>
        </p:nvSpPr>
        <p:spPr>
          <a:xfrm>
            <a:off x="4553339" y="2438400"/>
            <a:ext cx="2895600" cy="2895600"/>
          </a:xfrm>
          <a:prstGeom prst="flowChartAlternate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329E13-62DA-4EB3-8B44-81D54FB64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939" y="2681287"/>
            <a:ext cx="243840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144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2424</TotalTime>
  <Words>340</Words>
  <Application>Microsoft Office PowerPoint</Application>
  <PresentationFormat>Широкоэкранный</PresentationFormat>
  <Paragraphs>69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Courier New</vt:lpstr>
      <vt:lpstr>Verdana</vt:lpstr>
      <vt:lpstr>Сетка</vt:lpstr>
      <vt:lpstr>Презентация PowerPoint</vt:lpstr>
      <vt:lpstr>Реализация коробочных решений и адресная поддержка </vt:lpstr>
      <vt:lpstr>Создание лучшей практики и коробочного решения </vt:lpstr>
      <vt:lpstr>ПРОГРАММА РАЗВИТИЯ ЖКХ СК И РЕСУРСНЫЙ ПЛАН </vt:lpstr>
      <vt:lpstr>Барьеры при реализации проектов и внедрении коробочных решений </vt:lpstr>
      <vt:lpstr>Как стать участником</vt:lpstr>
      <vt:lpstr>СПАСИБО ЗА ВНИМАНИЕ!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:creator>User</dc:creator>
  <cp:lastModifiedBy> </cp:lastModifiedBy>
  <cp:revision>85</cp:revision>
  <dcterms:created xsi:type="dcterms:W3CDTF">2025-08-07T11:35:52Z</dcterms:created>
  <dcterms:modified xsi:type="dcterms:W3CDTF">2026-10-12T11:04:08Z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2024-11-07T00:00:00Z</vt:filetime>
  </property>
  <property fmtid="{D5CDD505-2E9C-101B-9397-08002B2CF9AE}" pid="3" name="Creator">
    <vt:lpwstr>PDF24 Creator</vt:lpwstr>
  </property>
  <property fmtid="{D5CDD505-2E9C-101B-9397-08002B2CF9AE}" pid="4" name="LastSaved">
    <vt:filetime>2025-08-07T00:00:00Z</vt:filetime>
  </property>
  <property fmtid="{D5CDD505-2E9C-101B-9397-08002B2CF9AE}" pid="5" name="Producer">
    <vt:lpwstr>3-Heights(TM) PDF Security Shell 4.8.25.2 (http://www.pdf-tools.com)</vt:lpwstr>
  </property>
</Properties>
</file>