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2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drawings/drawing1.xml" ContentType="application/vnd.openxmlformats-officedocument.drawingml.chartshapes+xml"/>
  <Override PartName="/ppt/notesSlides/notesSlide3.xml" ContentType="application/vnd.openxmlformats-officedocument.presentationml.notesSl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drawings/drawing2.xml" ContentType="application/vnd.openxmlformats-officedocument.drawingml.chartshapes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drawings/drawing3.xml" ContentType="application/vnd.openxmlformats-officedocument.drawingml.chartshape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7" r:id="rId1"/>
  </p:sldMasterIdLst>
  <p:notesMasterIdLst>
    <p:notesMasterId r:id="rId21"/>
  </p:notesMasterIdLst>
  <p:handoutMasterIdLst>
    <p:handoutMasterId r:id="rId22"/>
  </p:handoutMasterIdLst>
  <p:sldIdLst>
    <p:sldId id="301" r:id="rId2"/>
    <p:sldId id="896" r:id="rId3"/>
    <p:sldId id="890" r:id="rId4"/>
    <p:sldId id="891" r:id="rId5"/>
    <p:sldId id="886" r:id="rId6"/>
    <p:sldId id="892" r:id="rId7"/>
    <p:sldId id="893" r:id="rId8"/>
    <p:sldId id="874" r:id="rId9"/>
    <p:sldId id="888" r:id="rId10"/>
    <p:sldId id="876" r:id="rId11"/>
    <p:sldId id="878" r:id="rId12"/>
    <p:sldId id="887" r:id="rId13"/>
    <p:sldId id="883" r:id="rId14"/>
    <p:sldId id="884" r:id="rId15"/>
    <p:sldId id="885" r:id="rId16"/>
    <p:sldId id="871" r:id="rId17"/>
    <p:sldId id="872" r:id="rId18"/>
    <p:sldId id="897" r:id="rId19"/>
    <p:sldId id="867" r:id="rId20"/>
  </p:sldIdLst>
  <p:sldSz cx="12192000" cy="6858000"/>
  <p:notesSz cx="9926638" cy="679767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Гатиятуллина Алсу Зуфаровна" initials="ГАЗ" lastIdx="1" clrIdx="0">
    <p:extLst>
      <p:ext uri="{19B8F6BF-5375-455C-9EA6-DF929625EA0E}">
        <p15:presenceInfo xmlns:p15="http://schemas.microsoft.com/office/powerpoint/2012/main" userId="S-1-5-21-697069067-3277065547-3630998968-1154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6365E"/>
    <a:srgbClr val="8497B0"/>
    <a:srgbClr val="17375E"/>
    <a:srgbClr val="FFE699"/>
    <a:srgbClr val="C5E0B4"/>
    <a:srgbClr val="F2F0EF"/>
    <a:srgbClr val="E2F0D9"/>
    <a:srgbClr val="E6B9B8"/>
    <a:srgbClr val="0E191B"/>
    <a:srgbClr val="1C28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Темный стиль 1 — акцент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FD0F851-EC5A-4D38-B0AD-8093EC10F338}" styleName="Светлый стиль 1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6404" autoAdjust="0"/>
  </p:normalViewPr>
  <p:slideViewPr>
    <p:cSldViewPr snapToGrid="0">
      <p:cViewPr varScale="1">
        <p:scale>
          <a:sx n="115" d="100"/>
          <a:sy n="115" d="100"/>
        </p:scale>
        <p:origin x="372" y="8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117" d="100"/>
          <a:sy n="117" d="100"/>
        </p:scale>
        <p:origin x="2082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4.xlsx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chartUserShapes" Target="../drawings/drawing1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5.xlsx"/><Relationship Id="rId2" Type="http://schemas.microsoft.com/office/2011/relationships/chartColorStyle" Target="colors6.xml"/><Relationship Id="rId1" Type="http://schemas.microsoft.com/office/2011/relationships/chartStyle" Target="style6.xml"/><Relationship Id="rId4" Type="http://schemas.openxmlformats.org/officeDocument/2006/relationships/chartUserShapes" Target="../drawings/drawing2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6.xlsx"/><Relationship Id="rId2" Type="http://schemas.microsoft.com/office/2011/relationships/chartColorStyle" Target="colors7.xml"/><Relationship Id="rId1" Type="http://schemas.microsoft.com/office/2011/relationships/chartStyle" Target="style7.xml"/><Relationship Id="rId4" Type="http://schemas.openxmlformats.org/officeDocument/2006/relationships/chartUserShapes" Target="../drawings/drawing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0" i="0" u="none" strike="noStrike" kern="1200" spc="0" baseline="0">
                <a:solidFill>
                  <a:srgbClr val="003B75"/>
                </a:solidFill>
                <a:latin typeface="+mn-lt"/>
                <a:ea typeface="+mn-ea"/>
                <a:cs typeface="+mn-cs"/>
              </a:defRPr>
            </a:pPr>
            <a:r>
              <a:rPr lang="ru-RU" sz="2400" b="1" i="0" u="none" strike="noStrike" kern="1200" spc="0" baseline="0" dirty="0" smtClean="0">
                <a:solidFill>
                  <a:srgbClr val="003B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сети водоснабжения</a:t>
            </a:r>
            <a:endParaRPr lang="ru-RU" sz="2400" b="1" i="0" u="none" strike="noStrike" kern="1200" spc="0" baseline="0" dirty="0">
              <a:solidFill>
                <a:srgbClr val="003B75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c:rich>
      </c:tx>
      <c:layout>
        <c:manualLayout>
          <c:xMode val="edge"/>
          <c:yMode val="edge"/>
          <c:x val="0.25300105365532061"/>
          <c:y val="2.392516937379732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spc="0" baseline="0">
              <a:solidFill>
                <a:srgbClr val="003B75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5.2489750033064407E-2"/>
          <c:y val="0.24793694885372769"/>
          <c:w val="0.91117119225173715"/>
          <c:h val="0.72890006126779316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ln>
              <a:solidFill>
                <a:schemeClr val="accent1">
                  <a:lumMod val="60000"/>
                  <a:lumOff val="40000"/>
                </a:schemeClr>
              </a:solidFill>
            </a:ln>
          </c:spPr>
          <c:dPt>
            <c:idx val="0"/>
            <c:bubble3D val="0"/>
            <c:explosion val="4"/>
            <c:spPr>
              <a:solidFill>
                <a:srgbClr val="8497B0"/>
              </a:solidFill>
              <a:ln w="19050">
                <a:solidFill>
                  <a:schemeClr val="accent1">
                    <a:lumMod val="60000"/>
                    <a:lumOff val="40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DA03-4A34-8B90-5D71AA7A6AEC}"/>
              </c:ext>
            </c:extLst>
          </c:dPt>
          <c:dPt>
            <c:idx val="1"/>
            <c:bubble3D val="0"/>
            <c:spPr>
              <a:solidFill>
                <a:srgbClr val="003B75"/>
              </a:solidFill>
              <a:ln w="19050">
                <a:solidFill>
                  <a:schemeClr val="accent1">
                    <a:lumMod val="60000"/>
                    <a:lumOff val="40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DA03-4A34-8B90-5D71AA7A6AEC}"/>
              </c:ext>
            </c:extLst>
          </c:dPt>
          <c:dLbls>
            <c:dLbl>
              <c:idx val="0"/>
              <c:layout>
                <c:manualLayout>
                  <c:x val="-0.42034437720206441"/>
                  <c:y val="-0.36987867788684758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197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ru-RU" sz="1800" b="1" baseline="0" dirty="0" smtClean="0">
                        <a:solidFill>
                          <a:schemeClr val="bg1"/>
                        </a:solidFill>
                      </a:rPr>
                      <a:t>5,86 </a:t>
                    </a:r>
                    <a:r>
                      <a:rPr lang="ru-RU" sz="1800" b="1" baseline="0" dirty="0" err="1" smtClean="0">
                        <a:solidFill>
                          <a:schemeClr val="bg1"/>
                        </a:solidFill>
                      </a:rPr>
                      <a:t>тыс.км</a:t>
                    </a:r>
                    <a:r>
                      <a:rPr lang="ru-RU" sz="1800" b="1" baseline="0" dirty="0" smtClean="0">
                        <a:solidFill>
                          <a:schemeClr val="bg1"/>
                        </a:solidFill>
                      </a:rPr>
                      <a:t>   </a:t>
                    </a:r>
                  </a:p>
                  <a:p>
                    <a:pPr>
                      <a:defRPr/>
                    </a:pPr>
                    <a:r>
                      <a:rPr lang="ru-RU" sz="1800" b="1" baseline="0" dirty="0" smtClean="0">
                        <a:solidFill>
                          <a:schemeClr val="bg1"/>
                        </a:solidFill>
                      </a:rPr>
                      <a:t>30,7%</a:t>
                    </a:r>
                    <a:endParaRPr lang="ru-RU" sz="1800" b="1" dirty="0">
                      <a:solidFill>
                        <a:schemeClr val="bg1"/>
                      </a:solidFill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7090064907979203"/>
                      <c:h val="0.25607241654774676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DA03-4A34-8B90-5D71AA7A6AEC}"/>
                </c:ext>
              </c:extLst>
            </c:dLbl>
            <c:dLbl>
              <c:idx val="1"/>
              <c:layout>
                <c:manualLayout>
                  <c:x val="0.40630970141200279"/>
                  <c:y val="0.50758895284747485"/>
                </c:manualLayout>
              </c:layout>
              <c:tx>
                <c:rich>
                  <a:bodyPr/>
                  <a:lstStyle/>
                  <a:p>
                    <a:r>
                      <a:rPr lang="ru-RU" sz="2000" b="1" baseline="0" dirty="0" smtClean="0">
                        <a:solidFill>
                          <a:schemeClr val="bg1"/>
                        </a:solidFill>
                      </a:rPr>
                      <a:t> 13,24 </a:t>
                    </a:r>
                    <a:r>
                      <a:rPr lang="ru-RU" sz="2000" b="1" baseline="0" dirty="0" err="1" smtClean="0">
                        <a:solidFill>
                          <a:schemeClr val="bg1"/>
                        </a:solidFill>
                      </a:rPr>
                      <a:t>тыс.км</a:t>
                    </a:r>
                    <a:r>
                      <a:rPr lang="ru-RU" sz="2000" b="1" baseline="0" dirty="0" smtClean="0">
                        <a:solidFill>
                          <a:schemeClr val="bg1"/>
                        </a:solidFill>
                      </a:rPr>
                      <a:t> 69,3 %</a:t>
                    </a:r>
                    <a:endParaRPr lang="ru-RU" sz="2000" b="1" dirty="0">
                      <a:solidFill>
                        <a:schemeClr val="bg1"/>
                      </a:solidFill>
                    </a:endParaRP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4356560233180389"/>
                      <c:h val="0.45542647241715811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DA03-4A34-8B90-5D71AA7A6AE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 formatCode="#,##0">
                  <c:v>18.7</c:v>
                </c:pt>
                <c:pt idx="1">
                  <c:v>5.75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A03-4A34-8B90-5D71AA7A6AEC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1" i="0" u="none" strike="noStrike" kern="1200" spc="0" baseline="0">
                <a:solidFill>
                  <a:srgbClr val="003B75"/>
                </a:solidFill>
                <a:latin typeface="+mn-lt"/>
                <a:ea typeface="+mn-ea"/>
                <a:cs typeface="+mn-cs"/>
              </a:defRPr>
            </a:pPr>
            <a:r>
              <a:rPr lang="ru-RU" sz="2400" b="1" dirty="0" smtClean="0">
                <a:solidFill>
                  <a:srgbClr val="003B75"/>
                </a:solidFill>
              </a:rPr>
              <a:t>сети</a:t>
            </a:r>
            <a:r>
              <a:rPr lang="ru-RU" sz="2400" b="1" baseline="0" dirty="0" smtClean="0">
                <a:solidFill>
                  <a:srgbClr val="003B75"/>
                </a:solidFill>
              </a:rPr>
              <a:t> водоотведения</a:t>
            </a:r>
            <a:endParaRPr lang="ru-RU" sz="2400" b="1" dirty="0">
              <a:solidFill>
                <a:srgbClr val="003B75"/>
              </a:solidFill>
            </a:endParaRPr>
          </a:p>
        </c:rich>
      </c:tx>
      <c:layout>
        <c:manualLayout>
          <c:xMode val="edge"/>
          <c:yMode val="edge"/>
          <c:x val="0.23807304008082833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spc="0" baseline="0">
              <a:solidFill>
                <a:srgbClr val="003B75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ln>
              <a:solidFill>
                <a:schemeClr val="accent1">
                  <a:lumMod val="60000"/>
                  <a:lumOff val="40000"/>
                </a:schemeClr>
              </a:solidFill>
            </a:ln>
          </c:spPr>
          <c:dPt>
            <c:idx val="0"/>
            <c:bubble3D val="0"/>
            <c:explosion val="7"/>
            <c:spPr>
              <a:solidFill>
                <a:srgbClr val="8497B0"/>
              </a:solidFill>
              <a:ln w="19050">
                <a:solidFill>
                  <a:schemeClr val="accent1">
                    <a:lumMod val="60000"/>
                    <a:lumOff val="40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B51E-425B-90E6-8B60D7F09A8B}"/>
              </c:ext>
            </c:extLst>
          </c:dPt>
          <c:dPt>
            <c:idx val="1"/>
            <c:bubble3D val="0"/>
            <c:spPr>
              <a:solidFill>
                <a:srgbClr val="003B75"/>
              </a:solidFill>
              <a:ln w="19050">
                <a:solidFill>
                  <a:schemeClr val="accent1">
                    <a:lumMod val="60000"/>
                    <a:lumOff val="40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B51E-425B-90E6-8B60D7F09A8B}"/>
              </c:ext>
            </c:extLst>
          </c:dPt>
          <c:dLbls>
            <c:dLbl>
              <c:idx val="0"/>
              <c:layout>
                <c:manualLayout>
                  <c:x val="-0.2635633824635949"/>
                  <c:y val="-0.21814659244587084"/>
                </c:manualLayout>
              </c:layout>
              <c:tx>
                <c:rich>
                  <a:bodyPr/>
                  <a:lstStyle/>
                  <a:p>
                    <a:r>
                      <a:rPr lang="ru-RU" sz="2000" b="1" dirty="0" smtClean="0">
                        <a:solidFill>
                          <a:schemeClr val="bg1"/>
                        </a:solidFill>
                        <a:latin typeface="+mn-lt"/>
                      </a:rPr>
                      <a:t>3,02</a:t>
                    </a:r>
                    <a:r>
                      <a:rPr lang="ru-RU" sz="2000" b="1" baseline="0" dirty="0" smtClean="0">
                        <a:solidFill>
                          <a:schemeClr val="bg1"/>
                        </a:solidFill>
                        <a:latin typeface="+mn-lt"/>
                      </a:rPr>
                      <a:t> </a:t>
                    </a:r>
                    <a:r>
                      <a:rPr lang="ru-RU" sz="2000" b="1" baseline="0" dirty="0" err="1" smtClean="0">
                        <a:solidFill>
                          <a:schemeClr val="bg1"/>
                        </a:solidFill>
                        <a:latin typeface="+mn-lt"/>
                      </a:rPr>
                      <a:t>тыс.км</a:t>
                    </a:r>
                    <a:r>
                      <a:rPr lang="ru-RU" sz="2000" b="1" baseline="0" dirty="0" smtClean="0">
                        <a:solidFill>
                          <a:schemeClr val="bg1"/>
                        </a:solidFill>
                        <a:latin typeface="+mn-lt"/>
                      </a:rPr>
                      <a:t> 59,2%</a:t>
                    </a:r>
                    <a:endParaRPr lang="ru-RU" sz="2000" b="1" dirty="0">
                      <a:solidFill>
                        <a:schemeClr val="bg1"/>
                      </a:solidFill>
                      <a:latin typeface="+mn-lt"/>
                    </a:endParaRPr>
                  </a:p>
                </c:rich>
              </c:tx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2237531502064914"/>
                      <c:h val="0.38546179561365368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2-B51E-425B-90E6-8B60D7F09A8B}"/>
                </c:ext>
              </c:extLst>
            </c:dLbl>
            <c:dLbl>
              <c:idx val="1"/>
              <c:layout>
                <c:manualLayout>
                  <c:x val="0.21253935811159366"/>
                  <c:y val="0.16513605027253075"/>
                </c:manualLayout>
              </c:layout>
              <c:tx>
                <c:rich>
                  <a:bodyPr/>
                  <a:lstStyle/>
                  <a:p>
                    <a:r>
                      <a:rPr lang="ru-RU" sz="2000" b="1" dirty="0" smtClean="0">
                        <a:solidFill>
                          <a:schemeClr val="bg1"/>
                        </a:solidFill>
                      </a:rPr>
                      <a:t>2,08</a:t>
                    </a:r>
                  </a:p>
                  <a:p>
                    <a:r>
                      <a:rPr lang="ru-RU" sz="2000" b="1" baseline="0" dirty="0" smtClean="0">
                        <a:solidFill>
                          <a:schemeClr val="bg1"/>
                        </a:solidFill>
                      </a:rPr>
                      <a:t> </a:t>
                    </a:r>
                    <a:r>
                      <a:rPr lang="ru-RU" sz="2000" b="1" baseline="0" dirty="0" err="1" smtClean="0">
                        <a:solidFill>
                          <a:schemeClr val="bg1"/>
                        </a:solidFill>
                      </a:rPr>
                      <a:t>тыс.км</a:t>
                    </a:r>
                    <a:r>
                      <a:rPr lang="ru-RU" sz="2000" b="1" baseline="0" dirty="0" smtClean="0">
                        <a:solidFill>
                          <a:schemeClr val="bg1"/>
                        </a:solidFill>
                      </a:rPr>
                      <a:t> 40,8%</a:t>
                    </a:r>
                    <a:endParaRPr lang="ru-RU" sz="2000" b="1" dirty="0">
                      <a:solidFill>
                        <a:schemeClr val="bg1"/>
                      </a:solidFill>
                    </a:endParaRPr>
                  </a:p>
                </c:rich>
              </c:tx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5384639397423409"/>
                      <c:h val="0.3931410966238818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B51E-425B-90E6-8B60D7F09A8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в нормативном состоянии</c:v>
                </c:pt>
                <c:pt idx="1">
                  <c:v>нуждается в замене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5.03</c:v>
                </c:pt>
                <c:pt idx="1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51E-425B-90E6-8B60D7F09A8B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2400" b="1" i="0" u="none" strike="noStrike" kern="1200" spc="0" baseline="0" dirty="0" smtClean="0">
                <a:solidFill>
                  <a:srgbClr val="003B75"/>
                </a:solidFill>
                <a:latin typeface="+mn-lt"/>
                <a:ea typeface="+mn-ea"/>
                <a:cs typeface="+mn-cs"/>
              </a:rPr>
              <a:t>сети теплоснабжения</a:t>
            </a:r>
            <a:endParaRPr lang="ru-RU" sz="2400" b="1" i="0" u="none" strike="noStrike" kern="1200" spc="0" baseline="0" dirty="0">
              <a:solidFill>
                <a:srgbClr val="003B75"/>
              </a:solidFill>
              <a:latin typeface="+mn-lt"/>
              <a:ea typeface="+mn-ea"/>
              <a:cs typeface="+mn-cs"/>
            </a:endParaRPr>
          </a:p>
        </c:rich>
      </c:tx>
      <c:layout>
        <c:manualLayout>
          <c:xMode val="edge"/>
          <c:yMode val="edge"/>
          <c:x val="0.18982018292431954"/>
          <c:y val="1.888531383668851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5.6527423112530902E-2"/>
          <c:y val="0.16718757431167838"/>
          <c:w val="0.91117119225173715"/>
          <c:h val="0.72890006126779316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solidFill>
              <a:srgbClr val="8497B0"/>
            </a:solidFill>
          </c:spPr>
          <c:explosion val="1"/>
          <c:dPt>
            <c:idx val="0"/>
            <c:bubble3D val="0"/>
            <c:spPr>
              <a:solidFill>
                <a:srgbClr val="8497B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4-6FEA-4592-8D9A-B2EDCFBB6EF8}"/>
              </c:ext>
            </c:extLst>
          </c:dPt>
          <c:dPt>
            <c:idx val="1"/>
            <c:bubble3D val="0"/>
            <c:spPr>
              <a:solidFill>
                <a:srgbClr val="003B7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6FEA-4592-8D9A-B2EDCFBB6EF8}"/>
              </c:ext>
            </c:extLst>
          </c:dPt>
          <c:dLbls>
            <c:dLbl>
              <c:idx val="0"/>
              <c:layout>
                <c:manualLayout>
                  <c:x val="-0.461054382863127"/>
                  <c:y val="-0.492525411529559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197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ru-RU" sz="2000" b="1" baseline="0" dirty="0" smtClean="0">
                        <a:solidFill>
                          <a:schemeClr val="bg1"/>
                        </a:solidFill>
                      </a:rPr>
                      <a:t> 1,5 </a:t>
                    </a:r>
                    <a:r>
                      <a:rPr lang="ru-RU" sz="2000" b="1" baseline="0" dirty="0" err="1" smtClean="0">
                        <a:solidFill>
                          <a:schemeClr val="bg1"/>
                        </a:solidFill>
                      </a:rPr>
                      <a:t>тыс.км</a:t>
                    </a:r>
                    <a:r>
                      <a:rPr lang="ru-RU" sz="2000" b="1" baseline="0" dirty="0" smtClean="0">
                        <a:solidFill>
                          <a:schemeClr val="bg1"/>
                        </a:solidFill>
                      </a:rPr>
                      <a:t>   </a:t>
                    </a:r>
                  </a:p>
                  <a:p>
                    <a:pPr>
                      <a:defRPr/>
                    </a:pPr>
                    <a:r>
                      <a:rPr lang="ru-RU" sz="2000" b="1" baseline="0" dirty="0" smtClean="0">
                        <a:solidFill>
                          <a:schemeClr val="bg1"/>
                        </a:solidFill>
                      </a:rPr>
                      <a:t>43,1%</a:t>
                    </a:r>
                    <a:endParaRPr lang="ru-RU" sz="2000" b="1" dirty="0">
                      <a:solidFill>
                        <a:schemeClr val="bg1"/>
                      </a:solidFill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1"/>
              <c:showSerName val="1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7090064907979203"/>
                      <c:h val="0.25607241654774676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4-6FEA-4592-8D9A-B2EDCFBB6EF8}"/>
                </c:ext>
              </c:extLst>
            </c:dLbl>
            <c:dLbl>
              <c:idx val="1"/>
              <c:layout>
                <c:manualLayout>
                  <c:x val="0.50226721322526013"/>
                  <c:y val="0.31970940498443973"/>
                </c:manualLayout>
              </c:layout>
              <c:tx>
                <c:rich>
                  <a:bodyPr/>
                  <a:lstStyle/>
                  <a:p>
                    <a:r>
                      <a:rPr lang="ru-RU" sz="2000" b="1" baseline="0" dirty="0" smtClean="0">
                        <a:solidFill>
                          <a:schemeClr val="bg1"/>
                        </a:solidFill>
                      </a:rPr>
                      <a:t> 1,99 </a:t>
                    </a:r>
                    <a:r>
                      <a:rPr lang="ru-RU" sz="2000" b="1" baseline="0" dirty="0" err="1" smtClean="0">
                        <a:solidFill>
                          <a:schemeClr val="bg1"/>
                        </a:solidFill>
                      </a:rPr>
                      <a:t>тыс.км</a:t>
                    </a:r>
                    <a:r>
                      <a:rPr lang="ru-RU" sz="2000" b="1" baseline="0" dirty="0" smtClean="0">
                        <a:solidFill>
                          <a:schemeClr val="bg1"/>
                        </a:solidFill>
                      </a:rPr>
                      <a:t> 56,9 %</a:t>
                    </a:r>
                    <a:endParaRPr lang="ru-RU" sz="2000" b="1" dirty="0">
                      <a:solidFill>
                        <a:schemeClr val="bg1"/>
                      </a:solidFill>
                    </a:endParaRPr>
                  </a:p>
                </c:rich>
              </c:tx>
              <c:dLblPos val="bestFit"/>
              <c:showLegendKey val="0"/>
              <c:showVal val="0"/>
              <c:showCatName val="1"/>
              <c:showSerName val="1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4356560233180389"/>
                      <c:h val="0.45542647241715811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6FEA-4592-8D9A-B2EDCFBB6EF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0"/>
            <c:showCatName val="1"/>
            <c:showSerName val="1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 formatCode="#,##0">
                  <c:v>3.1</c:v>
                </c:pt>
                <c:pt idx="1">
                  <c:v>1.1000000000000001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FEA-4592-8D9A-B2EDCFBB6EF8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4.512397353061785E-4"/>
          <c:y val="0.15571300079467898"/>
          <c:w val="0.98228959753459022"/>
          <c:h val="0.83850148731408569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ln>
              <a:solidFill>
                <a:schemeClr val="accent1">
                  <a:lumMod val="40000"/>
                  <a:lumOff val="60000"/>
                </a:schemeClr>
              </a:solidFill>
            </a:ln>
          </c:spPr>
          <c:dPt>
            <c:idx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>
                <a:solidFill>
                  <a:schemeClr val="accent1">
                    <a:lumMod val="40000"/>
                    <a:lumOff val="60000"/>
                  </a:schemeClr>
                </a:solidFill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  <a:contourClr>
                  <a:schemeClr val="accent1">
                    <a:lumMod val="40000"/>
                    <a:lumOff val="60000"/>
                  </a:schemeClr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F1F1-4ABF-B7FA-9E47AA3C8359}"/>
              </c:ext>
            </c:extLst>
          </c:dPt>
          <c:dPt>
            <c:idx val="1"/>
            <c:bubble3D val="0"/>
            <c:explosion val="1"/>
            <c:spPr>
              <a:solidFill>
                <a:srgbClr val="003B75"/>
              </a:solidFill>
              <a:ln>
                <a:solidFill>
                  <a:schemeClr val="accent1">
                    <a:lumMod val="40000"/>
                    <a:lumOff val="60000"/>
                  </a:schemeClr>
                </a:solidFill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  <a:contourClr>
                  <a:schemeClr val="accent1">
                    <a:lumMod val="40000"/>
                    <a:lumOff val="60000"/>
                  </a:schemeClr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F1F1-4ABF-B7FA-9E47AA3C8359}"/>
              </c:ext>
            </c:extLst>
          </c:dPt>
          <c:dPt>
            <c:idx val="2"/>
            <c:bubble3D val="0"/>
            <c:spPr>
              <a:solidFill>
                <a:srgbClr val="8497B0"/>
              </a:solidFill>
              <a:ln>
                <a:solidFill>
                  <a:schemeClr val="accent1">
                    <a:lumMod val="40000"/>
                    <a:lumOff val="60000"/>
                  </a:schemeClr>
                </a:solidFill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  <a:contourClr>
                  <a:schemeClr val="accent1">
                    <a:lumMod val="40000"/>
                    <a:lumOff val="60000"/>
                  </a:schemeClr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F1F1-4ABF-B7FA-9E47AA3C8359}"/>
              </c:ext>
            </c:extLst>
          </c:dPt>
          <c:dLbls>
            <c:dLbl>
              <c:idx val="0"/>
              <c:layout>
                <c:manualLayout>
                  <c:x val="-0.14916432205200508"/>
                  <c:y val="8.4705880827133942E-2"/>
                </c:manualLayout>
              </c:layout>
              <c:tx>
                <c:rich>
                  <a:bodyPr/>
                  <a:lstStyle/>
                  <a:p>
                    <a:fld id="{AC8A743F-D7FD-4032-B145-BAC636F16B96}" type="VALUE">
                      <a:rPr lang="ru-RU" sz="2000" smtClean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pPr/>
                      <a:t>[ЗНАЧЕНИЕ]</a:t>
                    </a:fld>
                    <a:r>
                      <a:rPr lang="ru-RU" sz="2000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 км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41855567939697358"/>
                      <c:h val="0.12076470588235294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F1F1-4ABF-B7FA-9E47AA3C8359}"/>
                </c:ext>
              </c:extLst>
            </c:dLbl>
            <c:dLbl>
              <c:idx val="1"/>
              <c:layout>
                <c:manualLayout>
                  <c:x val="0.20525036138663744"/>
                  <c:y val="-0.31091616686823298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2000" b="1" i="0" u="none" strike="noStrike" kern="1200" baseline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defRPr>
                    </a:pPr>
                    <a:fld id="{8F6D0D25-D899-46BE-8EEA-71FE3B2AE904}" type="VALUE">
                      <a:rPr lang="ru-RU" sz="2000" baseline="0" smtClean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pPr>
                        <a:defRPr sz="200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pPr>
                      <a:t>[ЗНАЧЕНИЕ]</a:t>
                    </a:fld>
                    <a:r>
                      <a:rPr lang="ru-RU" sz="2000" baseline="0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 км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2000" b="1" i="0" u="none" strike="noStrike" kern="1200" baseline="0">
                      <a:solidFill>
                        <a:schemeClr val="bg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8325829442992628"/>
                      <c:h val="6.9095370018749644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F1F1-4ABF-B7FA-9E47AA3C8359}"/>
                </c:ext>
              </c:extLst>
            </c:dLbl>
            <c:dLbl>
              <c:idx val="2"/>
              <c:layout>
                <c:manualLayout>
                  <c:x val="0.16302608006229119"/>
                  <c:y val="0.13206551822210261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2000" b="1" i="0" u="none" strike="noStrike" kern="1200" baseline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defRPr>
                    </a:pPr>
                    <a:fld id="{A85DCDB1-AACB-4F31-BD3D-95E0E928DC42}" type="VALUE">
                      <a:rPr lang="ru-RU" sz="2000" baseline="0" smtClean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pPr>
                        <a:defRPr sz="200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pPr>
                      <a:t>[ЗНАЧЕНИЕ]</a:t>
                    </a:fld>
                    <a:r>
                      <a:rPr lang="ru-RU" sz="2000" baseline="0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 км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2000" b="1" i="0" u="none" strike="noStrike" kern="1200" baseline="0">
                      <a:solidFill>
                        <a:schemeClr val="bg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3387501866710111"/>
                      <c:h val="0.16288927880804144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F1F1-4ABF-B7FA-9E47AA3C835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Лист1!$A$2:$A$4</c:f>
              <c:strCache>
                <c:ptCount val="3"/>
                <c:pt idx="0">
                  <c:v>водоснабжение</c:v>
                </c:pt>
                <c:pt idx="1">
                  <c:v>теплоснабжение</c:v>
                </c:pt>
                <c:pt idx="2">
                  <c:v>канализация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42.8</c:v>
                </c:pt>
                <c:pt idx="1">
                  <c:v>66.099999999999994</c:v>
                </c:pt>
                <c:pt idx="2">
                  <c:v>19.3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F1F1-4ABF-B7FA-9E47AA3C8359}"/>
            </c:ext>
          </c:extLst>
        </c:ser>
        <c:dLbls>
          <c:dLblPos val="inEnd"/>
          <c:showLegendKey val="0"/>
          <c:showVal val="0"/>
          <c:showCatName val="1"/>
          <c:showSerName val="0"/>
          <c:showPercent val="0"/>
          <c:showBubbleSize val="0"/>
          <c:showLeaderLines val="0"/>
        </c:dLbls>
      </c:pie3DChart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ru-RU"/>
          </a:p>
        </c:txPr>
      </c:legendEntry>
      <c:legendEntry>
        <c:idx val="2"/>
        <c:txPr>
          <a:bodyPr rot="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ru-RU"/>
          </a:p>
        </c:txPr>
      </c:legendEntry>
      <c:layout>
        <c:manualLayout>
          <c:xMode val="edge"/>
          <c:yMode val="edge"/>
          <c:x val="0.1494821172229536"/>
          <c:y val="4.5945978533896918E-2"/>
          <c:w val="0.68160290079419339"/>
          <c:h val="8.305857137177685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4139847418366481"/>
          <c:y val="0.23668241317722574"/>
          <c:w val="0.32012237241016595"/>
          <c:h val="0.70542054124366704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километров</c:v>
                </c:pt>
              </c:strCache>
            </c:strRef>
          </c:tx>
          <c:dPt>
            <c:idx val="0"/>
            <c:bubble3D val="0"/>
            <c:spPr>
              <a:pattFill prst="ltUpDiag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1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1-BCD0-4403-827A-6848A8059E63}"/>
              </c:ext>
            </c:extLst>
          </c:dPt>
          <c:dPt>
            <c:idx val="1"/>
            <c:bubble3D val="0"/>
            <c:spPr>
              <a:pattFill prst="ltUpDiag">
                <a:fgClr>
                  <a:schemeClr val="accent2"/>
                </a:fgClr>
                <a:bgClr>
                  <a:schemeClr val="accent2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2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3-BCD0-4403-827A-6848A8059E63}"/>
              </c:ext>
            </c:extLst>
          </c:dPt>
          <c:dPt>
            <c:idx val="2"/>
            <c:bubble3D val="0"/>
            <c:spPr>
              <a:pattFill prst="ltUpDiag">
                <a:fgClr>
                  <a:schemeClr val="accent3"/>
                </a:fgClr>
                <a:bgClr>
                  <a:schemeClr val="accent3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3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5-BCD0-4403-827A-6848A8059E63}"/>
              </c:ext>
            </c:extLst>
          </c:dPt>
          <c:dLbls>
            <c:delete val="1"/>
          </c:dLbls>
          <c:cat>
            <c:strRef>
              <c:f>Лист1!$A$2:$A$4</c:f>
              <c:strCache>
                <c:ptCount val="3"/>
                <c:pt idx="0">
                  <c:v>Протяженность сетей</c:v>
                </c:pt>
                <c:pt idx="1">
                  <c:v>Меняется в 2025 году</c:v>
                </c:pt>
                <c:pt idx="2">
                  <c:v>Требует замены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 formatCode="#,##0">
                  <c:v>27700</c:v>
                </c:pt>
                <c:pt idx="1">
                  <c:v>683</c:v>
                </c:pt>
                <c:pt idx="2" formatCode="#,##0">
                  <c:v>9400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BCD0-4403-827A-6848A8059E63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41"/>
        <c:holeSize val="66"/>
      </c:doughnutChart>
      <c:spPr>
        <a:noFill/>
        <a:ln>
          <a:noFill/>
        </a:ln>
        <a:effectLst/>
      </c:spPr>
    </c:plotArea>
    <c:legend>
      <c:legendPos val="t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rgbClr val="16365E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rgbClr val="16365E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legendEntry>
        <c:idx val="2"/>
        <c:txPr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rgbClr val="16365E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rgbClr val="16365E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userShapes r:id="rId4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2592955146654255E-2"/>
          <c:y val="0.13081452199221391"/>
          <c:w val="0.70781010612025286"/>
          <c:h val="0.72497427366358969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explosion val="12"/>
          <c:dPt>
            <c:idx val="0"/>
            <c:bubble3D val="0"/>
            <c:explosion val="1"/>
            <c:spPr>
              <a:solidFill>
                <a:srgbClr val="8497B0"/>
              </a:soli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4-FC89-4F80-B094-F9FBE5FE0641}"/>
              </c:ext>
            </c:extLst>
          </c:dPt>
          <c:dPt>
            <c:idx val="1"/>
            <c:bubble3D val="0"/>
            <c:explosion val="3"/>
            <c:spPr>
              <a:solidFill>
                <a:schemeClr val="accent6"/>
              </a:soli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FC89-4F80-B094-F9FBE5FE0641}"/>
              </c:ext>
            </c:extLst>
          </c:dPt>
          <c:dPt>
            <c:idx val="2"/>
            <c:bubble3D val="0"/>
            <c:explosion val="2"/>
            <c:spPr>
              <a:solidFill>
                <a:srgbClr val="17375E"/>
              </a:soli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FC89-4F80-B094-F9FBE5FE0641}"/>
              </c:ext>
            </c:extLst>
          </c:dPt>
          <c:dPt>
            <c:idx val="3"/>
            <c:bubble3D val="0"/>
            <c:explosion val="4"/>
            <c:spPr>
              <a:solidFill>
                <a:srgbClr val="C5E0B4"/>
              </a:soli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FC89-4F80-B094-F9FBE5FE0641}"/>
              </c:ext>
            </c:extLst>
          </c:dPt>
          <c:dLbls>
            <c:dLbl>
              <c:idx val="0"/>
              <c:layout>
                <c:manualLayout>
                  <c:x val="-0.1397116852466522"/>
                  <c:y val="0.1408730346422005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FC89-4F80-B094-F9FBE5FE0641}"/>
                </c:ext>
              </c:extLst>
            </c:dLbl>
            <c:dLbl>
              <c:idx val="1"/>
              <c:layout>
                <c:manualLayout>
                  <c:x val="-0.25397515026171807"/>
                  <c:y val="3.084530353311500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C89-4F80-B094-F9FBE5FE0641}"/>
                </c:ext>
              </c:extLst>
            </c:dLbl>
            <c:dLbl>
              <c:idx val="2"/>
              <c:layout>
                <c:manualLayout>
                  <c:x val="-0.16263179907338243"/>
                  <c:y val="-0.18692645178701181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3600" b="1" i="0" u="none" strike="noStrike" kern="1200" baseline="0">
                      <a:solidFill>
                        <a:schemeClr val="accent3">
                          <a:lumMod val="40000"/>
                          <a:lumOff val="60000"/>
                        </a:schemeClr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FC89-4F80-B094-F9FBE5FE0641}"/>
                </c:ext>
              </c:extLst>
            </c:dLbl>
            <c:dLbl>
              <c:idx val="3"/>
              <c:layout>
                <c:manualLayout>
                  <c:x val="0.151614496663594"/>
                  <c:y val="2.318671976694223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45,1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FC89-4F80-B094-F9FBE5FE064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3600" b="1" i="0" u="none" strike="noStrike" kern="1200" baseline="0">
                    <a:solidFill>
                      <a:srgbClr val="16365E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4"/>
                <c:pt idx="0">
                  <c:v>Федеральный бюджет</c:v>
                </c:pt>
                <c:pt idx="1">
                  <c:v>Бюджет РТ</c:v>
                </c:pt>
                <c:pt idx="2">
                  <c:v>Местный бюджет</c:v>
                </c:pt>
                <c:pt idx="3">
                  <c:v>Средства жильцов</c:v>
                </c:pt>
              </c:strCache>
            </c:strRef>
          </c:cat>
          <c:val>
            <c:numRef>
              <c:f>Лист1!$B$2:$B$5</c:f>
              <c:numCache>
                <c:formatCode>#\ ##0.0</c:formatCode>
                <c:ptCount val="4"/>
                <c:pt idx="0">
                  <c:v>10.55</c:v>
                </c:pt>
                <c:pt idx="1">
                  <c:v>23.1</c:v>
                </c:pt>
                <c:pt idx="2">
                  <c:v>18.3</c:v>
                </c:pt>
                <c:pt idx="3">
                  <c:v>45.1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FC89-4F80-B094-F9FBE5FE0641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4.2731262236818434E-4"/>
          <c:y val="0.83049361802534605"/>
          <c:w val="0.58006303007777205"/>
          <c:h val="0.1684651044409933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rgbClr val="17375E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ru-RU"/>
        </a:p>
      </c:txPr>
    </c:legend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userShapes r:id="rId4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2000" dirty="0">
                <a:solidFill>
                  <a:srgbClr val="2128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Количество домов, включенных в Региональную программу – </a:t>
            </a:r>
          </a:p>
          <a:p>
            <a:pPr>
              <a:defRPr sz="2000"/>
            </a:pPr>
            <a:r>
              <a:rPr lang="ru-RU" sz="2400" dirty="0">
                <a:solidFill>
                  <a:srgbClr val="8497B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17 635 </a:t>
            </a:r>
          </a:p>
        </c:rich>
      </c:tx>
      <c:layout>
        <c:manualLayout>
          <c:xMode val="edge"/>
          <c:yMode val="edge"/>
          <c:x val="8.0549646473137476E-2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0.13335638936619837"/>
          <c:y val="0.18901200161990658"/>
          <c:w val="0.68581751763140653"/>
          <c:h val="0.71567514804451093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explosion val="13"/>
          <c:dPt>
            <c:idx val="0"/>
            <c:bubble3D val="0"/>
            <c:explosion val="5"/>
            <c:spPr>
              <a:solidFill>
                <a:srgbClr val="8497B0"/>
              </a:soli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4-0874-406C-B380-1271393F5728}"/>
              </c:ext>
            </c:extLst>
          </c:dPt>
          <c:dPt>
            <c:idx val="1"/>
            <c:bubble3D val="0"/>
            <c:explosion val="0"/>
            <c:spPr>
              <a:solidFill>
                <a:srgbClr val="16365E"/>
              </a:soli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0874-406C-B380-1271393F5728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4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4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4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0874-406C-B380-1271393F5728}"/>
              </c:ext>
            </c:extLst>
          </c:dPt>
          <c:dLbls>
            <c:dLbl>
              <c:idx val="0"/>
              <c:layout>
                <c:manualLayout>
                  <c:x val="-0.23552125119701595"/>
                  <c:y val="0.17181781227353271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3600" b="1" i="0" u="none" strike="noStrike" kern="1200" baseline="0">
                      <a:solidFill>
                        <a:srgbClr val="17375E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2283145184909323"/>
                      <c:h val="0.10827796622555677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4-0874-406C-B380-1271393F5728}"/>
                </c:ext>
              </c:extLst>
            </c:dLbl>
            <c:dLbl>
              <c:idx val="1"/>
              <c:layout>
                <c:manualLayout>
                  <c:x val="0.14937421140893462"/>
                  <c:y val="-0.2584657817571723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3600" b="1" i="0" u="none" strike="noStrike" kern="1200" baseline="0">
                      <a:solidFill>
                        <a:schemeClr val="accent3">
                          <a:lumMod val="40000"/>
                          <a:lumOff val="60000"/>
                        </a:schemeClr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5020206939582915"/>
                      <c:h val="0.11745026856345951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0874-406C-B380-1271393F5728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en-US"/>
                      <a:t>35,84</a:t>
                    </a:r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0874-406C-B380-1271393F572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3200" b="1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ремонт не проводился</c:v>
                </c:pt>
                <c:pt idx="1">
                  <c:v>ремонт проведен</c:v>
                </c:pt>
              </c:strCache>
            </c:strRef>
          </c:cat>
          <c:val>
            <c:numRef>
              <c:f>Лист1!$B$2:$B$3</c:f>
              <c:numCache>
                <c:formatCode>#,##0</c:formatCode>
                <c:ptCount val="2"/>
                <c:pt idx="0">
                  <c:v>5611</c:v>
                </c:pt>
                <c:pt idx="1">
                  <c:v>12024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0874-406C-B380-1271393F5728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5.4445332934220332E-2"/>
          <c:y val="0.8797310711480022"/>
          <c:w val="0.52891191457407638"/>
          <c:h val="0.1178520099630344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rgbClr val="17375E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ru-RU"/>
        </a:p>
      </c:txPr>
    </c:legend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345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25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b="1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9050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>
      <cs:styleClr val="auto"/>
    </cs:effectRef>
    <cs:fontRef idx="minor">
      <a:schemeClr val="dk1"/>
    </cs:fontRef>
    <cs:spPr>
      <a:pattFill prst="ltUpDiag">
        <a:fgClr>
          <a:schemeClr val="phClr"/>
        </a:fgClr>
        <a:bgClr>
          <a:schemeClr val="phClr">
            <a:lumMod val="20000"/>
            <a:lumOff val="80000"/>
          </a:schemeClr>
        </a:bgClr>
      </a:pattFill>
      <a:ln w="19050">
        <a:solidFill>
          <a:schemeClr val="lt1"/>
        </a:solidFill>
      </a:ln>
      <a:effectLst>
        <a:innerShdw blurRad="114300">
          <a:schemeClr val="phClr"/>
        </a:inn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pattFill prst="ltUpDiag">
        <a:fgClr>
          <a:schemeClr val="phClr"/>
        </a:fgClr>
        <a:bgClr>
          <a:schemeClr val="phClr">
            <a:lumMod val="20000"/>
            <a:lumOff val="80000"/>
          </a:schemeClr>
        </a:bgClr>
      </a:pattFill>
      <a:ln w="19050">
        <a:solidFill>
          <a:schemeClr val="lt1"/>
        </a:solidFill>
      </a:ln>
      <a:effectLst>
        <a:innerShdw blurRad="114300">
          <a:schemeClr val="phClr"/>
        </a:inn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>
        <a:solidFill>
          <a:schemeClr val="tx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2200" b="1" kern="1200" cap="all" spc="1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344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7.xml><?xml version="1.0" encoding="utf-8"?>
<cs:chartStyle xmlns:cs="http://schemas.microsoft.com/office/drawing/2012/chartStyle" xmlns:a="http://schemas.openxmlformats.org/drawingml/2006/main" id="344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0.3358</cdr:x>
      <cdr:y>0.31761</cdr:y>
    </cdr:from>
    <cdr:to>
      <cdr:x>0.67855</cdr:x>
      <cdr:y>0.76138</cdr:y>
    </cdr:to>
    <cdr:sp macro="" textlink="">
      <cdr:nvSpPr>
        <cdr:cNvPr id="10" name="Прямоугольник 9"/>
        <cdr:cNvSpPr/>
      </cdr:nvSpPr>
      <cdr:spPr>
        <a:xfrm xmlns:a="http://schemas.openxmlformats.org/drawingml/2006/main">
          <a:off x="2921694" y="1155470"/>
          <a:ext cx="2982149" cy="1614446"/>
        </a:xfrm>
        <a:custGeom xmlns:a="http://schemas.openxmlformats.org/drawingml/2006/main">
          <a:avLst/>
          <a:gdLst>
            <a:gd name="connsiteX0" fmla="*/ 0 w 2887330"/>
            <a:gd name="connsiteY0" fmla="*/ 0 h 923330"/>
            <a:gd name="connsiteX1" fmla="*/ 2887330 w 2887330"/>
            <a:gd name="connsiteY1" fmla="*/ 0 h 923330"/>
            <a:gd name="connsiteX2" fmla="*/ 2887330 w 2887330"/>
            <a:gd name="connsiteY2" fmla="*/ 923330 h 923330"/>
            <a:gd name="connsiteX3" fmla="*/ 0 w 2887330"/>
            <a:gd name="connsiteY3" fmla="*/ 923330 h 923330"/>
            <a:gd name="connsiteX4" fmla="*/ 0 w 2887330"/>
            <a:gd name="connsiteY4" fmla="*/ 0 h 923330"/>
            <a:gd name="connsiteX0" fmla="*/ 0 w 2890375"/>
            <a:gd name="connsiteY0" fmla="*/ 0 h 1365637"/>
            <a:gd name="connsiteX1" fmla="*/ 2887330 w 2890375"/>
            <a:gd name="connsiteY1" fmla="*/ 0 h 1365637"/>
            <a:gd name="connsiteX2" fmla="*/ 2890375 w 2890375"/>
            <a:gd name="connsiteY2" fmla="*/ 1365637 h 1365637"/>
            <a:gd name="connsiteX3" fmla="*/ 0 w 2890375"/>
            <a:gd name="connsiteY3" fmla="*/ 923330 h 1365637"/>
            <a:gd name="connsiteX4" fmla="*/ 0 w 2890375"/>
            <a:gd name="connsiteY4" fmla="*/ 0 h 1365637"/>
            <a:gd name="connsiteX0" fmla="*/ 0 w 2887330"/>
            <a:gd name="connsiteY0" fmla="*/ 0 h 1669183"/>
            <a:gd name="connsiteX1" fmla="*/ 2887330 w 2887330"/>
            <a:gd name="connsiteY1" fmla="*/ 0 h 1669183"/>
            <a:gd name="connsiteX2" fmla="*/ 2762283 w 2887330"/>
            <a:gd name="connsiteY2" fmla="*/ 1669183 h 1669183"/>
            <a:gd name="connsiteX3" fmla="*/ 0 w 2887330"/>
            <a:gd name="connsiteY3" fmla="*/ 923330 h 1669183"/>
            <a:gd name="connsiteX4" fmla="*/ 0 w 2887330"/>
            <a:gd name="connsiteY4" fmla="*/ 0 h 1669183"/>
            <a:gd name="connsiteX0" fmla="*/ 0 w 2887330"/>
            <a:gd name="connsiteY0" fmla="*/ 0 h 1904611"/>
            <a:gd name="connsiteX1" fmla="*/ 2887330 w 2887330"/>
            <a:gd name="connsiteY1" fmla="*/ 0 h 1904611"/>
            <a:gd name="connsiteX2" fmla="*/ 2677591 w 2887330"/>
            <a:gd name="connsiteY2" fmla="*/ 1904611 h 1904611"/>
            <a:gd name="connsiteX3" fmla="*/ 0 w 2887330"/>
            <a:gd name="connsiteY3" fmla="*/ 923330 h 1904611"/>
            <a:gd name="connsiteX4" fmla="*/ 0 w 2887330"/>
            <a:gd name="connsiteY4" fmla="*/ 0 h 1904611"/>
            <a:gd name="connsiteX0" fmla="*/ 0 w 2887330"/>
            <a:gd name="connsiteY0" fmla="*/ 0 h 1995300"/>
            <a:gd name="connsiteX1" fmla="*/ 2887330 w 2887330"/>
            <a:gd name="connsiteY1" fmla="*/ 0 h 1995300"/>
            <a:gd name="connsiteX2" fmla="*/ 2588665 w 2887330"/>
            <a:gd name="connsiteY2" fmla="*/ 1995300 h 1995300"/>
            <a:gd name="connsiteX3" fmla="*/ 0 w 2887330"/>
            <a:gd name="connsiteY3" fmla="*/ 923330 h 1995300"/>
            <a:gd name="connsiteX4" fmla="*/ 0 w 2887330"/>
            <a:gd name="connsiteY4" fmla="*/ 0 h 1995300"/>
            <a:gd name="connsiteX0" fmla="*/ 0 w 2936263"/>
            <a:gd name="connsiteY0" fmla="*/ 0 h 1995300"/>
            <a:gd name="connsiteX1" fmla="*/ 2936263 w 2936263"/>
            <a:gd name="connsiteY1" fmla="*/ 239239 h 1995300"/>
            <a:gd name="connsiteX2" fmla="*/ 2588665 w 2936263"/>
            <a:gd name="connsiteY2" fmla="*/ 1995300 h 1995300"/>
            <a:gd name="connsiteX3" fmla="*/ 0 w 2936263"/>
            <a:gd name="connsiteY3" fmla="*/ 923330 h 1995300"/>
            <a:gd name="connsiteX4" fmla="*/ 0 w 2936263"/>
            <a:gd name="connsiteY4" fmla="*/ 0 h 1995300"/>
            <a:gd name="connsiteX0" fmla="*/ 0 w 2713250"/>
            <a:gd name="connsiteY0" fmla="*/ 0 h 1995300"/>
            <a:gd name="connsiteX1" fmla="*/ 2713250 w 2713250"/>
            <a:gd name="connsiteY1" fmla="*/ 46429 h 1995300"/>
            <a:gd name="connsiteX2" fmla="*/ 2588665 w 2713250"/>
            <a:gd name="connsiteY2" fmla="*/ 1995300 h 1995300"/>
            <a:gd name="connsiteX3" fmla="*/ 0 w 2713250"/>
            <a:gd name="connsiteY3" fmla="*/ 923330 h 1995300"/>
            <a:gd name="connsiteX4" fmla="*/ 0 w 2713250"/>
            <a:gd name="connsiteY4" fmla="*/ 0 h 1995300"/>
            <a:gd name="connsiteX0" fmla="*/ 179132 w 2892382"/>
            <a:gd name="connsiteY0" fmla="*/ 0 h 1995300"/>
            <a:gd name="connsiteX1" fmla="*/ 2892382 w 2892382"/>
            <a:gd name="connsiteY1" fmla="*/ 46429 h 1995300"/>
            <a:gd name="connsiteX2" fmla="*/ 2767797 w 2892382"/>
            <a:gd name="connsiteY2" fmla="*/ 1995300 h 1995300"/>
            <a:gd name="connsiteX3" fmla="*/ 0 w 2892382"/>
            <a:gd name="connsiteY3" fmla="*/ 1023398 h 1995300"/>
            <a:gd name="connsiteX4" fmla="*/ 179132 w 2892382"/>
            <a:gd name="connsiteY4" fmla="*/ 0 h 1995300"/>
            <a:gd name="connsiteX0" fmla="*/ 262603 w 2892382"/>
            <a:gd name="connsiteY0" fmla="*/ 15712 h 1948871"/>
            <a:gd name="connsiteX1" fmla="*/ 2892382 w 2892382"/>
            <a:gd name="connsiteY1" fmla="*/ 0 h 1948871"/>
            <a:gd name="connsiteX2" fmla="*/ 2767797 w 2892382"/>
            <a:gd name="connsiteY2" fmla="*/ 1948871 h 1948871"/>
            <a:gd name="connsiteX3" fmla="*/ 0 w 2892382"/>
            <a:gd name="connsiteY3" fmla="*/ 976969 h 1948871"/>
            <a:gd name="connsiteX4" fmla="*/ 262603 w 2892382"/>
            <a:gd name="connsiteY4" fmla="*/ 15712 h 1948871"/>
            <a:gd name="connsiteX0" fmla="*/ 465764 w 2892382"/>
            <a:gd name="connsiteY0" fmla="*/ 0 h 2003857"/>
            <a:gd name="connsiteX1" fmla="*/ 2892382 w 2892382"/>
            <a:gd name="connsiteY1" fmla="*/ 54986 h 2003857"/>
            <a:gd name="connsiteX2" fmla="*/ 2767797 w 2892382"/>
            <a:gd name="connsiteY2" fmla="*/ 2003857 h 2003857"/>
            <a:gd name="connsiteX3" fmla="*/ 0 w 2892382"/>
            <a:gd name="connsiteY3" fmla="*/ 1031955 h 2003857"/>
            <a:gd name="connsiteX4" fmla="*/ 465764 w 2892382"/>
            <a:gd name="connsiteY4" fmla="*/ 0 h 2003857"/>
            <a:gd name="connsiteX0" fmla="*/ 810208 w 2892382"/>
            <a:gd name="connsiteY0" fmla="*/ 365984 h 1948871"/>
            <a:gd name="connsiteX1" fmla="*/ 2892382 w 2892382"/>
            <a:gd name="connsiteY1" fmla="*/ 0 h 1948871"/>
            <a:gd name="connsiteX2" fmla="*/ 2767797 w 2892382"/>
            <a:gd name="connsiteY2" fmla="*/ 1948871 h 1948871"/>
            <a:gd name="connsiteX3" fmla="*/ 0 w 2892382"/>
            <a:gd name="connsiteY3" fmla="*/ 976969 h 1948871"/>
            <a:gd name="connsiteX4" fmla="*/ 810208 w 2892382"/>
            <a:gd name="connsiteY4" fmla="*/ 365984 h 1948871"/>
            <a:gd name="connsiteX0" fmla="*/ 1008726 w 2892382"/>
            <a:gd name="connsiteY0" fmla="*/ 249737 h 1948871"/>
            <a:gd name="connsiteX1" fmla="*/ 2892382 w 2892382"/>
            <a:gd name="connsiteY1" fmla="*/ 0 h 1948871"/>
            <a:gd name="connsiteX2" fmla="*/ 2767797 w 2892382"/>
            <a:gd name="connsiteY2" fmla="*/ 1948871 h 1948871"/>
            <a:gd name="connsiteX3" fmla="*/ 0 w 2892382"/>
            <a:gd name="connsiteY3" fmla="*/ 976969 h 1948871"/>
            <a:gd name="connsiteX4" fmla="*/ 1008726 w 2892382"/>
            <a:gd name="connsiteY4" fmla="*/ 249737 h 1948871"/>
            <a:gd name="connsiteX0" fmla="*/ 1287348 w 2892382"/>
            <a:gd name="connsiteY0" fmla="*/ 231390 h 1948871"/>
            <a:gd name="connsiteX1" fmla="*/ 2892382 w 2892382"/>
            <a:gd name="connsiteY1" fmla="*/ 0 h 1948871"/>
            <a:gd name="connsiteX2" fmla="*/ 2767797 w 2892382"/>
            <a:gd name="connsiteY2" fmla="*/ 1948871 h 1948871"/>
            <a:gd name="connsiteX3" fmla="*/ 0 w 2892382"/>
            <a:gd name="connsiteY3" fmla="*/ 976969 h 1948871"/>
            <a:gd name="connsiteX4" fmla="*/ 1287348 w 2892382"/>
            <a:gd name="connsiteY4" fmla="*/ 231390 h 1948871"/>
            <a:gd name="connsiteX0" fmla="*/ 1287348 w 2892382"/>
            <a:gd name="connsiteY0" fmla="*/ 231390 h 1948871"/>
            <a:gd name="connsiteX1" fmla="*/ 2892382 w 2892382"/>
            <a:gd name="connsiteY1" fmla="*/ 0 h 1948871"/>
            <a:gd name="connsiteX2" fmla="*/ 2767797 w 2892382"/>
            <a:gd name="connsiteY2" fmla="*/ 1948871 h 1948871"/>
            <a:gd name="connsiteX3" fmla="*/ 0 w 2892382"/>
            <a:gd name="connsiteY3" fmla="*/ 976969 h 1948871"/>
            <a:gd name="connsiteX4" fmla="*/ 1287348 w 2892382"/>
            <a:gd name="connsiteY4" fmla="*/ 231390 h 1948871"/>
            <a:gd name="connsiteX0" fmla="*/ 1082502 w 2687536"/>
            <a:gd name="connsiteY0" fmla="*/ 231390 h 1948871"/>
            <a:gd name="connsiteX1" fmla="*/ 2687536 w 2687536"/>
            <a:gd name="connsiteY1" fmla="*/ 0 h 1948871"/>
            <a:gd name="connsiteX2" fmla="*/ 2562951 w 2687536"/>
            <a:gd name="connsiteY2" fmla="*/ 1948871 h 1948871"/>
            <a:gd name="connsiteX3" fmla="*/ 0 w 2687536"/>
            <a:gd name="connsiteY3" fmla="*/ 888391 h 1948871"/>
            <a:gd name="connsiteX4" fmla="*/ 1082502 w 2687536"/>
            <a:gd name="connsiteY4" fmla="*/ 231390 h 1948871"/>
            <a:gd name="connsiteX0" fmla="*/ 1006635 w 2611669"/>
            <a:gd name="connsiteY0" fmla="*/ 231390 h 1948871"/>
            <a:gd name="connsiteX1" fmla="*/ 2611669 w 2611669"/>
            <a:gd name="connsiteY1" fmla="*/ 0 h 1948871"/>
            <a:gd name="connsiteX2" fmla="*/ 2487084 w 2611669"/>
            <a:gd name="connsiteY2" fmla="*/ 1948871 h 1948871"/>
            <a:gd name="connsiteX3" fmla="*/ 0 w 2611669"/>
            <a:gd name="connsiteY3" fmla="*/ 841552 h 1948871"/>
            <a:gd name="connsiteX4" fmla="*/ 1006635 w 2611669"/>
            <a:gd name="connsiteY4" fmla="*/ 231390 h 1948871"/>
          </a:gdLst>
          <a:ahLst/>
          <a:cxnLst>
            <a:cxn ang="0">
              <a:pos x="connsiteX0" y="connsiteY0"/>
            </a:cxn>
            <a:cxn ang="0">
              <a:pos x="connsiteX1" y="connsiteY1"/>
            </a:cxn>
            <a:cxn ang="0">
              <a:pos x="connsiteX2" y="connsiteY2"/>
            </a:cxn>
            <a:cxn ang="0">
              <a:pos x="connsiteX3" y="connsiteY3"/>
            </a:cxn>
            <a:cxn ang="0">
              <a:pos x="connsiteX4" y="connsiteY4"/>
            </a:cxn>
          </a:cxnLst>
          <a:rect l="l" t="t" r="r" b="b"/>
          <a:pathLst>
            <a:path w="2611669" h="1948871">
              <a:moveTo>
                <a:pt x="1006635" y="231390"/>
              </a:moveTo>
              <a:lnTo>
                <a:pt x="2611669" y="0"/>
              </a:lnTo>
              <a:lnTo>
                <a:pt x="2487084" y="1948871"/>
              </a:lnTo>
              <a:lnTo>
                <a:pt x="0" y="841552"/>
              </a:lnTo>
              <a:cubicBezTo>
                <a:pt x="429116" y="593026"/>
                <a:pt x="764660" y="389637"/>
                <a:pt x="1006635" y="231390"/>
              </a:cubicBezTo>
              <a:close/>
            </a:path>
          </a:pathLst>
        </a:custGeom>
        <a:noFill xmlns:a="http://schemas.openxmlformats.org/drawingml/2006/main"/>
      </cdr:spPr>
      <cdr:txBody>
        <a:bodyPr xmlns:a="http://schemas.openxmlformats.org/drawingml/2006/main" wrap="none" lIns="91440" tIns="45720" rIns="91440" bIns="45720">
          <a:prstTxWarp prst="textArchUp">
            <a:avLst/>
          </a:prstTxWarp>
          <a:spAutoFit/>
        </a:bodyPr>
        <a:lstStyle xmlns:a="http://schemas.openxmlformats.org/drawingml/2006/main"/>
        <a:p xmlns:a="http://schemas.openxmlformats.org/drawingml/2006/main">
          <a:pPr algn="ctr"/>
          <a:r>
            <a:rPr lang="ru-RU" sz="2800" b="1" dirty="0" smtClean="0">
              <a:ln w="0"/>
              <a:solidFill>
                <a:srgbClr val="00206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9 400 км</a:t>
          </a:r>
          <a:endParaRPr lang="ru-RU" sz="2800" b="1" dirty="0">
            <a:ln w="0"/>
            <a:solidFill>
              <a:srgbClr val="002060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  <a:latin typeface="Arial" panose="020B0604020202020204" pitchFamily="34" charset="0"/>
            <a:cs typeface="Arial" panose="020B0604020202020204" pitchFamily="34" charset="0"/>
          </a:endParaRPr>
        </a:p>
      </cdr:txBody>
    </cdr:sp>
  </cdr:relSizeAnchor>
  <cdr:relSizeAnchor xmlns:cdr="http://schemas.openxmlformats.org/drawingml/2006/chartDrawing">
    <cdr:from>
      <cdr:x>0.42093</cdr:x>
      <cdr:y>0.45812</cdr:y>
    </cdr:from>
    <cdr:to>
      <cdr:x>0.46409</cdr:x>
      <cdr:y>0.50196</cdr:y>
    </cdr:to>
    <cdr:sp macro="" textlink="">
      <cdr:nvSpPr>
        <cdr:cNvPr id="6" name="Стрелка вниз 5"/>
        <cdr:cNvSpPr/>
      </cdr:nvSpPr>
      <cdr:spPr>
        <a:xfrm xmlns:a="http://schemas.openxmlformats.org/drawingml/2006/main" rot="18853503">
          <a:off x="3770338" y="1558629"/>
          <a:ext cx="159491" cy="375520"/>
        </a:xfrm>
        <a:prstGeom xmlns:a="http://schemas.openxmlformats.org/drawingml/2006/main" prst="downArrow">
          <a:avLst/>
        </a:prstGeom>
        <a:solidFill xmlns:a="http://schemas.openxmlformats.org/drawingml/2006/main">
          <a:srgbClr val="EB6022"/>
        </a:solidFill>
        <a:ln xmlns:a="http://schemas.openxmlformats.org/drawingml/2006/main">
          <a:solidFill>
            <a:schemeClr val="bg1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ru-RU" sz="1200"/>
        </a:p>
      </cdr:txBody>
    </cdr:sp>
  </cdr:relSizeAnchor>
  <cdr:relSizeAnchor xmlns:cdr="http://schemas.openxmlformats.org/drawingml/2006/chartDrawing">
    <cdr:from>
      <cdr:x>0.34592</cdr:x>
      <cdr:y>0.09667</cdr:y>
    </cdr:from>
    <cdr:to>
      <cdr:x>0.65408</cdr:x>
      <cdr:y>0.90333</cdr:y>
    </cdr:to>
    <cdr:sp macro="" textlink="">
      <cdr:nvSpPr>
        <cdr:cNvPr id="5" name="Прямоугольник 3"/>
        <cdr:cNvSpPr/>
      </cdr:nvSpPr>
      <cdr:spPr>
        <a:xfrm xmlns:a="http://schemas.openxmlformats.org/drawingml/2006/main">
          <a:off x="3009730" y="392160"/>
          <a:ext cx="2681194" cy="3272289"/>
        </a:xfrm>
        <a:custGeom xmlns:a="http://schemas.openxmlformats.org/drawingml/2006/main">
          <a:avLst/>
          <a:gdLst>
            <a:gd name="connsiteX0" fmla="*/ 0 w 3416300"/>
            <a:gd name="connsiteY0" fmla="*/ 0 h 3133854"/>
            <a:gd name="connsiteX1" fmla="*/ 3416300 w 3416300"/>
            <a:gd name="connsiteY1" fmla="*/ 0 h 3133854"/>
            <a:gd name="connsiteX2" fmla="*/ 3416300 w 3416300"/>
            <a:gd name="connsiteY2" fmla="*/ 3133854 h 3133854"/>
            <a:gd name="connsiteX3" fmla="*/ 0 w 3416300"/>
            <a:gd name="connsiteY3" fmla="*/ 3133854 h 3133854"/>
            <a:gd name="connsiteX4" fmla="*/ 0 w 3416300"/>
            <a:gd name="connsiteY4" fmla="*/ 0 h 3133854"/>
            <a:gd name="connsiteX0" fmla="*/ 0 w 3797300"/>
            <a:gd name="connsiteY0" fmla="*/ 241300 h 3133854"/>
            <a:gd name="connsiteX1" fmla="*/ 3797300 w 3797300"/>
            <a:gd name="connsiteY1" fmla="*/ 0 h 3133854"/>
            <a:gd name="connsiteX2" fmla="*/ 3797300 w 3797300"/>
            <a:gd name="connsiteY2" fmla="*/ 3133854 h 3133854"/>
            <a:gd name="connsiteX3" fmla="*/ 381000 w 3797300"/>
            <a:gd name="connsiteY3" fmla="*/ 3133854 h 3133854"/>
            <a:gd name="connsiteX4" fmla="*/ 0 w 3797300"/>
            <a:gd name="connsiteY4" fmla="*/ 241300 h 3133854"/>
            <a:gd name="connsiteX0" fmla="*/ 0 w 3568700"/>
            <a:gd name="connsiteY0" fmla="*/ 127000 h 3133854"/>
            <a:gd name="connsiteX1" fmla="*/ 3568700 w 3568700"/>
            <a:gd name="connsiteY1" fmla="*/ 0 h 3133854"/>
            <a:gd name="connsiteX2" fmla="*/ 3568700 w 3568700"/>
            <a:gd name="connsiteY2" fmla="*/ 3133854 h 3133854"/>
            <a:gd name="connsiteX3" fmla="*/ 152400 w 3568700"/>
            <a:gd name="connsiteY3" fmla="*/ 3133854 h 3133854"/>
            <a:gd name="connsiteX4" fmla="*/ 0 w 3568700"/>
            <a:gd name="connsiteY4" fmla="*/ 127000 h 3133854"/>
            <a:gd name="connsiteX0" fmla="*/ 0 w 3568700"/>
            <a:gd name="connsiteY0" fmla="*/ 203200 h 3210054"/>
            <a:gd name="connsiteX1" fmla="*/ 3479800 w 3568700"/>
            <a:gd name="connsiteY1" fmla="*/ 0 h 3210054"/>
            <a:gd name="connsiteX2" fmla="*/ 3568700 w 3568700"/>
            <a:gd name="connsiteY2" fmla="*/ 3210054 h 3210054"/>
            <a:gd name="connsiteX3" fmla="*/ 152400 w 3568700"/>
            <a:gd name="connsiteY3" fmla="*/ 3210054 h 3210054"/>
            <a:gd name="connsiteX4" fmla="*/ 0 w 3568700"/>
            <a:gd name="connsiteY4" fmla="*/ 203200 h 3210054"/>
            <a:gd name="connsiteX0" fmla="*/ 0 w 3797300"/>
            <a:gd name="connsiteY0" fmla="*/ 63500 h 3070354"/>
            <a:gd name="connsiteX1" fmla="*/ 3797300 w 3797300"/>
            <a:gd name="connsiteY1" fmla="*/ 0 h 3070354"/>
            <a:gd name="connsiteX2" fmla="*/ 3568700 w 3797300"/>
            <a:gd name="connsiteY2" fmla="*/ 3070354 h 3070354"/>
            <a:gd name="connsiteX3" fmla="*/ 152400 w 3797300"/>
            <a:gd name="connsiteY3" fmla="*/ 3070354 h 3070354"/>
            <a:gd name="connsiteX4" fmla="*/ 0 w 3797300"/>
            <a:gd name="connsiteY4" fmla="*/ 63500 h 3070354"/>
            <a:gd name="connsiteX0" fmla="*/ 0 w 3568700"/>
            <a:gd name="connsiteY0" fmla="*/ 63500 h 3070354"/>
            <a:gd name="connsiteX1" fmla="*/ 3543300 w 3568700"/>
            <a:gd name="connsiteY1" fmla="*/ 0 h 3070354"/>
            <a:gd name="connsiteX2" fmla="*/ 3568700 w 3568700"/>
            <a:gd name="connsiteY2" fmla="*/ 3070354 h 3070354"/>
            <a:gd name="connsiteX3" fmla="*/ 152400 w 3568700"/>
            <a:gd name="connsiteY3" fmla="*/ 3070354 h 3070354"/>
            <a:gd name="connsiteX4" fmla="*/ 0 w 3568700"/>
            <a:gd name="connsiteY4" fmla="*/ 63500 h 3070354"/>
            <a:gd name="connsiteX0" fmla="*/ 0 w 3543300"/>
            <a:gd name="connsiteY0" fmla="*/ 63500 h 3070354"/>
            <a:gd name="connsiteX1" fmla="*/ 3543300 w 3543300"/>
            <a:gd name="connsiteY1" fmla="*/ 0 h 3070354"/>
            <a:gd name="connsiteX2" fmla="*/ 3543300 w 3543300"/>
            <a:gd name="connsiteY2" fmla="*/ 2867154 h 3070354"/>
            <a:gd name="connsiteX3" fmla="*/ 152400 w 3543300"/>
            <a:gd name="connsiteY3" fmla="*/ 3070354 h 3070354"/>
            <a:gd name="connsiteX4" fmla="*/ 0 w 3543300"/>
            <a:gd name="connsiteY4" fmla="*/ 63500 h 3070354"/>
            <a:gd name="connsiteX0" fmla="*/ 0 w 3594100"/>
            <a:gd name="connsiteY0" fmla="*/ 63500 h 3070354"/>
            <a:gd name="connsiteX1" fmla="*/ 3543300 w 3594100"/>
            <a:gd name="connsiteY1" fmla="*/ 0 h 3070354"/>
            <a:gd name="connsiteX2" fmla="*/ 3594100 w 3594100"/>
            <a:gd name="connsiteY2" fmla="*/ 2714754 h 3070354"/>
            <a:gd name="connsiteX3" fmla="*/ 152400 w 3594100"/>
            <a:gd name="connsiteY3" fmla="*/ 3070354 h 3070354"/>
            <a:gd name="connsiteX4" fmla="*/ 0 w 3594100"/>
            <a:gd name="connsiteY4" fmla="*/ 63500 h 3070354"/>
            <a:gd name="connsiteX0" fmla="*/ 0 w 3568700"/>
            <a:gd name="connsiteY0" fmla="*/ 63500 h 3070354"/>
            <a:gd name="connsiteX1" fmla="*/ 3543300 w 3568700"/>
            <a:gd name="connsiteY1" fmla="*/ 0 h 3070354"/>
            <a:gd name="connsiteX2" fmla="*/ 3568700 w 3568700"/>
            <a:gd name="connsiteY2" fmla="*/ 2575054 h 3070354"/>
            <a:gd name="connsiteX3" fmla="*/ 152400 w 3568700"/>
            <a:gd name="connsiteY3" fmla="*/ 3070354 h 3070354"/>
            <a:gd name="connsiteX4" fmla="*/ 0 w 3568700"/>
            <a:gd name="connsiteY4" fmla="*/ 63500 h 3070354"/>
            <a:gd name="connsiteX0" fmla="*/ 0 w 3543300"/>
            <a:gd name="connsiteY0" fmla="*/ 63500 h 3070354"/>
            <a:gd name="connsiteX1" fmla="*/ 3543300 w 3543300"/>
            <a:gd name="connsiteY1" fmla="*/ 0 h 3070354"/>
            <a:gd name="connsiteX2" fmla="*/ 3009900 w 3543300"/>
            <a:gd name="connsiteY2" fmla="*/ 1787654 h 3070354"/>
            <a:gd name="connsiteX3" fmla="*/ 152400 w 3543300"/>
            <a:gd name="connsiteY3" fmla="*/ 3070354 h 3070354"/>
            <a:gd name="connsiteX4" fmla="*/ 0 w 3543300"/>
            <a:gd name="connsiteY4" fmla="*/ 63500 h 3070354"/>
            <a:gd name="connsiteX0" fmla="*/ 0 w 3543300"/>
            <a:gd name="connsiteY0" fmla="*/ 63500 h 3070354"/>
            <a:gd name="connsiteX1" fmla="*/ 3543300 w 3543300"/>
            <a:gd name="connsiteY1" fmla="*/ 0 h 3070354"/>
            <a:gd name="connsiteX2" fmla="*/ 2844800 w 3543300"/>
            <a:gd name="connsiteY2" fmla="*/ 1546354 h 3070354"/>
            <a:gd name="connsiteX3" fmla="*/ 152400 w 3543300"/>
            <a:gd name="connsiteY3" fmla="*/ 3070354 h 3070354"/>
            <a:gd name="connsiteX4" fmla="*/ 0 w 3543300"/>
            <a:gd name="connsiteY4" fmla="*/ 63500 h 3070354"/>
            <a:gd name="connsiteX0" fmla="*/ 0 w 3543300"/>
            <a:gd name="connsiteY0" fmla="*/ 63500 h 2524254"/>
            <a:gd name="connsiteX1" fmla="*/ 3543300 w 3543300"/>
            <a:gd name="connsiteY1" fmla="*/ 0 h 2524254"/>
            <a:gd name="connsiteX2" fmla="*/ 2844800 w 3543300"/>
            <a:gd name="connsiteY2" fmla="*/ 1546354 h 2524254"/>
            <a:gd name="connsiteX3" fmla="*/ 635000 w 3543300"/>
            <a:gd name="connsiteY3" fmla="*/ 2524254 h 2524254"/>
            <a:gd name="connsiteX4" fmla="*/ 0 w 3543300"/>
            <a:gd name="connsiteY4" fmla="*/ 63500 h 2524254"/>
            <a:gd name="connsiteX0" fmla="*/ 0 w 3543300"/>
            <a:gd name="connsiteY0" fmla="*/ 63500 h 3248154"/>
            <a:gd name="connsiteX1" fmla="*/ 3543300 w 3543300"/>
            <a:gd name="connsiteY1" fmla="*/ 0 h 3248154"/>
            <a:gd name="connsiteX2" fmla="*/ 2844800 w 3543300"/>
            <a:gd name="connsiteY2" fmla="*/ 1546354 h 3248154"/>
            <a:gd name="connsiteX3" fmla="*/ 1663700 w 3543300"/>
            <a:gd name="connsiteY3" fmla="*/ 3248154 h 3248154"/>
            <a:gd name="connsiteX4" fmla="*/ 0 w 3543300"/>
            <a:gd name="connsiteY4" fmla="*/ 63500 h 3248154"/>
            <a:gd name="connsiteX0" fmla="*/ 0 w 3543300"/>
            <a:gd name="connsiteY0" fmla="*/ 63500 h 3044954"/>
            <a:gd name="connsiteX1" fmla="*/ 3543300 w 3543300"/>
            <a:gd name="connsiteY1" fmla="*/ 0 h 3044954"/>
            <a:gd name="connsiteX2" fmla="*/ 2844800 w 3543300"/>
            <a:gd name="connsiteY2" fmla="*/ 1546354 h 3044954"/>
            <a:gd name="connsiteX3" fmla="*/ 1676400 w 3543300"/>
            <a:gd name="connsiteY3" fmla="*/ 3044954 h 3044954"/>
            <a:gd name="connsiteX4" fmla="*/ 0 w 3543300"/>
            <a:gd name="connsiteY4" fmla="*/ 63500 h 3044954"/>
            <a:gd name="connsiteX0" fmla="*/ 0 w 3543300"/>
            <a:gd name="connsiteY0" fmla="*/ 63500 h 3044954"/>
            <a:gd name="connsiteX1" fmla="*/ 3543300 w 3543300"/>
            <a:gd name="connsiteY1" fmla="*/ 0 h 3044954"/>
            <a:gd name="connsiteX2" fmla="*/ 2844800 w 3543300"/>
            <a:gd name="connsiteY2" fmla="*/ 1546354 h 3044954"/>
            <a:gd name="connsiteX3" fmla="*/ 2578100 w 3543300"/>
            <a:gd name="connsiteY3" fmla="*/ 1574800 h 3044954"/>
            <a:gd name="connsiteX4" fmla="*/ 1676400 w 3543300"/>
            <a:gd name="connsiteY4" fmla="*/ 3044954 h 3044954"/>
            <a:gd name="connsiteX5" fmla="*/ 0 w 3543300"/>
            <a:gd name="connsiteY5" fmla="*/ 63500 h 3044954"/>
            <a:gd name="connsiteX0" fmla="*/ 0 w 3543300"/>
            <a:gd name="connsiteY0" fmla="*/ 63500 h 3044954"/>
            <a:gd name="connsiteX1" fmla="*/ 3543300 w 3543300"/>
            <a:gd name="connsiteY1" fmla="*/ 0 h 3044954"/>
            <a:gd name="connsiteX2" fmla="*/ 2425700 w 3543300"/>
            <a:gd name="connsiteY2" fmla="*/ 1292354 h 3044954"/>
            <a:gd name="connsiteX3" fmla="*/ 2578100 w 3543300"/>
            <a:gd name="connsiteY3" fmla="*/ 1574800 h 3044954"/>
            <a:gd name="connsiteX4" fmla="*/ 1676400 w 3543300"/>
            <a:gd name="connsiteY4" fmla="*/ 3044954 h 3044954"/>
            <a:gd name="connsiteX5" fmla="*/ 0 w 3543300"/>
            <a:gd name="connsiteY5" fmla="*/ 63500 h 3044954"/>
            <a:gd name="connsiteX0" fmla="*/ 0 w 3060700"/>
            <a:gd name="connsiteY0" fmla="*/ 50800 h 3032254"/>
            <a:gd name="connsiteX1" fmla="*/ 3060700 w 3060700"/>
            <a:gd name="connsiteY1" fmla="*/ 0 h 3032254"/>
            <a:gd name="connsiteX2" fmla="*/ 2425700 w 3060700"/>
            <a:gd name="connsiteY2" fmla="*/ 1279654 h 3032254"/>
            <a:gd name="connsiteX3" fmla="*/ 2578100 w 3060700"/>
            <a:gd name="connsiteY3" fmla="*/ 1562100 h 3032254"/>
            <a:gd name="connsiteX4" fmla="*/ 1676400 w 3060700"/>
            <a:gd name="connsiteY4" fmla="*/ 3032254 h 3032254"/>
            <a:gd name="connsiteX5" fmla="*/ 0 w 3060700"/>
            <a:gd name="connsiteY5" fmla="*/ 50800 h 3032254"/>
            <a:gd name="connsiteX0" fmla="*/ 0 w 3340100"/>
            <a:gd name="connsiteY0" fmla="*/ 0 h 2981454"/>
            <a:gd name="connsiteX1" fmla="*/ 3340100 w 3340100"/>
            <a:gd name="connsiteY1" fmla="*/ 38100 h 2981454"/>
            <a:gd name="connsiteX2" fmla="*/ 2425700 w 3340100"/>
            <a:gd name="connsiteY2" fmla="*/ 1228854 h 2981454"/>
            <a:gd name="connsiteX3" fmla="*/ 2578100 w 3340100"/>
            <a:gd name="connsiteY3" fmla="*/ 1511300 h 2981454"/>
            <a:gd name="connsiteX4" fmla="*/ 1676400 w 3340100"/>
            <a:gd name="connsiteY4" fmla="*/ 2981454 h 2981454"/>
            <a:gd name="connsiteX5" fmla="*/ 0 w 3340100"/>
            <a:gd name="connsiteY5" fmla="*/ 0 h 2981454"/>
          </a:gdLst>
          <a:ahLst/>
          <a:cxnLst>
            <a:cxn ang="0">
              <a:pos x="connsiteX0" y="connsiteY0"/>
            </a:cxn>
            <a:cxn ang="0">
              <a:pos x="connsiteX1" y="connsiteY1"/>
            </a:cxn>
            <a:cxn ang="0">
              <a:pos x="connsiteX2" y="connsiteY2"/>
            </a:cxn>
            <a:cxn ang="0">
              <a:pos x="connsiteX3" y="connsiteY3"/>
            </a:cxn>
            <a:cxn ang="0">
              <a:pos x="connsiteX4" y="connsiteY4"/>
            </a:cxn>
            <a:cxn ang="0">
              <a:pos x="connsiteX5" y="connsiteY5"/>
            </a:cxn>
          </a:cxnLst>
          <a:rect l="l" t="t" r="r" b="b"/>
          <a:pathLst>
            <a:path w="3340100" h="2981454">
              <a:moveTo>
                <a:pt x="0" y="0"/>
              </a:moveTo>
              <a:lnTo>
                <a:pt x="3340100" y="38100"/>
              </a:lnTo>
              <a:lnTo>
                <a:pt x="2425700" y="1228854"/>
              </a:lnTo>
              <a:cubicBezTo>
                <a:pt x="2408767" y="1263736"/>
                <a:pt x="2595033" y="1476418"/>
                <a:pt x="2578100" y="1511300"/>
              </a:cubicBezTo>
              <a:lnTo>
                <a:pt x="1676400" y="2981454"/>
              </a:lnTo>
              <a:lnTo>
                <a:pt x="0" y="0"/>
              </a:lnTo>
              <a:close/>
            </a:path>
          </a:pathLst>
        </a:custGeom>
        <a:noFill xmlns:a="http://schemas.openxmlformats.org/drawingml/2006/main"/>
      </cdr:spPr>
      <cdr:txBody>
        <a:bodyPr xmlns:a="http://schemas.openxmlformats.org/drawingml/2006/main" spcFirstLastPara="1" wrap="none" lIns="91440" tIns="45720" rIns="91440" bIns="45720" numCol="1" anchor="t" anchorCtr="0">
          <a:prstTxWarp prst="textArchDown">
            <a:avLst/>
          </a:prstTxWarp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2800" b="1" cap="none" spc="0" dirty="0" smtClean="0">
              <a:ln w="0"/>
              <a:solidFill>
                <a:srgbClr val="00206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    </a:t>
          </a:r>
          <a:r>
            <a:rPr lang="en-US" sz="2800" b="1" cap="none" spc="0" dirty="0" smtClean="0">
              <a:ln w="0"/>
              <a:solidFill>
                <a:srgbClr val="00206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2</a:t>
          </a:r>
          <a:r>
            <a:rPr lang="ru-RU" sz="2800" b="1" cap="none" spc="0" dirty="0" smtClean="0">
              <a:ln w="0"/>
              <a:solidFill>
                <a:srgbClr val="00206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7 700 </a:t>
          </a:r>
          <a:r>
            <a:rPr lang="ru-RU" sz="2800" b="1" cap="none" spc="0" dirty="0">
              <a:ln w="0"/>
              <a:solidFill>
                <a:srgbClr val="00206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км</a:t>
          </a:r>
          <a:endParaRPr lang="ru-RU" sz="2800" b="1" cap="none" spc="0" dirty="0">
            <a:ln w="0"/>
            <a:solidFill>
              <a:srgbClr val="002060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0.39221</cdr:x>
      <cdr:y>0.5</cdr:y>
    </cdr:from>
    <cdr:to>
      <cdr:x>0.63114</cdr:x>
      <cdr:y>0.76226</cdr:y>
    </cdr:to>
    <cdr:sp macro="" textlink="">
      <cdr:nvSpPr>
        <cdr:cNvPr id="7" name="Прямоугольник 6"/>
        <cdr:cNvSpPr/>
      </cdr:nvSpPr>
      <cdr:spPr>
        <a:xfrm xmlns:a="http://schemas.openxmlformats.org/drawingml/2006/main">
          <a:off x="3412484" y="1819021"/>
          <a:ext cx="2078847" cy="954107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spcFirstLastPara="1" wrap="square" lIns="91440" tIns="45720" rIns="91440" bIns="45720" numCol="1" anchor="t" anchorCtr="0">
          <a:spAutoFit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marL="0" marR="0" lvl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>
              <a:srgbClr val="000000"/>
            </a:buClr>
            <a:buSzTx/>
            <a:buFont typeface="Arial"/>
            <a:buNone/>
            <a:tabLst/>
            <a:defRPr/>
          </a:pPr>
          <a:r>
            <a:rPr lang="ru-RU" sz="3200" b="1" kern="0" dirty="0" smtClean="0">
              <a:ln w="0"/>
              <a:solidFill>
                <a:srgbClr val="EB6022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latin typeface="Arial" panose="020B0604020202020204" pitchFamily="34" charset="0"/>
              <a:cs typeface="Arial" panose="020B0604020202020204" pitchFamily="34" charset="0"/>
              <a:sym typeface="Arial"/>
            </a:rPr>
            <a:t>688</a:t>
          </a:r>
          <a:r>
            <a:rPr kumimoji="0" lang="ru-RU" sz="3200" b="1" i="0" u="none" strike="noStrike" kern="0" cap="none" spc="0" normalizeH="0" baseline="0" noProof="0" dirty="0" smtClean="0">
              <a:ln w="0"/>
              <a:solidFill>
                <a:srgbClr val="EB6022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rPr>
            <a:t> </a:t>
          </a:r>
          <a:r>
            <a:rPr kumimoji="0" lang="ru-RU" sz="3200" b="1" i="0" u="none" strike="noStrike" kern="0" cap="none" spc="0" normalizeH="0" baseline="0" noProof="0" dirty="0">
              <a:ln w="0"/>
              <a:solidFill>
                <a:srgbClr val="EB6022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rPr>
            <a:t>км</a:t>
          </a:r>
          <a:br>
            <a:rPr kumimoji="0" lang="ru-RU" sz="3200" b="1" i="0" u="none" strike="noStrike" kern="0" cap="none" spc="0" normalizeH="0" baseline="0" noProof="0" dirty="0">
              <a:ln w="0"/>
              <a:solidFill>
                <a:srgbClr val="EB6022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rPr>
          </a:br>
          <a:r>
            <a:rPr kumimoji="0" lang="ru-RU" sz="2400" b="1" i="0" u="none" strike="noStrike" kern="0" cap="none" spc="0" normalizeH="0" baseline="0" noProof="0" dirty="0" smtClean="0">
              <a:ln w="0"/>
              <a:solidFill>
                <a:srgbClr val="EB6022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rPr>
            <a:t>2,5%</a:t>
          </a:r>
          <a:endParaRPr kumimoji="0" lang="ru-RU" sz="2400" b="1" i="0" u="none" strike="noStrike" kern="0" cap="none" spc="0" normalizeH="0" baseline="0" noProof="0" dirty="0">
            <a:ln w="0"/>
            <a:solidFill>
              <a:srgbClr val="EB6022"/>
            </a:solidFill>
            <a:effectLst>
              <a:outerShdw blurRad="38100" dist="19050" dir="2700000" algn="tl" rotWithShape="0">
                <a:prstClr val="black">
                  <a:alpha val="40000"/>
                </a:prstClr>
              </a:outerShdw>
            </a:effectLst>
            <a:uLnTx/>
            <a:uFillTx/>
            <a:latin typeface="Calibri" panose="020F0502020204030204"/>
            <a:ea typeface="+mn-ea"/>
            <a:sym typeface="Arial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0.15094</cdr:x>
      <cdr:y>0.0555</cdr:y>
    </cdr:from>
    <cdr:to>
      <cdr:x>0.39054</cdr:x>
      <cdr:y>0.40826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576064" y="143876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</cdr:x>
      <cdr:y>0.02796</cdr:y>
    </cdr:from>
    <cdr:to>
      <cdr:x>0.90475</cdr:x>
      <cdr:y>0.14881</cdr:y>
    </cdr:to>
    <cdr:sp macro="" textlink="">
      <cdr:nvSpPr>
        <cdr:cNvPr id="3" name="Заголовок 1"/>
        <cdr:cNvSpPr>
          <a:spLocks xmlns:a="http://schemas.openxmlformats.org/drawingml/2006/main" noGrp="1"/>
        </cdr:cNvSpPr>
      </cdr:nvSpPr>
      <cdr:spPr>
        <a:xfrm xmlns:a="http://schemas.openxmlformats.org/drawingml/2006/main">
          <a:off x="0" y="156652"/>
          <a:ext cx="5185274" cy="67710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lIns="0" tIns="0" rIns="0" bIns="0">
          <a:spAutoFit/>
        </a:bodyPr>
        <a:lstStyle xmlns:a="http://schemas.openxmlformats.org/drawingml/2006/main">
          <a:lvl1pPr>
            <a:defRPr sz="4850" b="1" i="0">
              <a:solidFill>
                <a:srgbClr val="494949"/>
              </a:solidFill>
              <a:latin typeface="Calibri" panose="020F0502020204030204"/>
              <a:ea typeface="+mj-ea"/>
              <a:cs typeface="Calibri" panose="020F0502020204030204"/>
            </a:defRPr>
          </a:lvl1pPr>
        </a:lstStyle>
        <a:p xmlns:a="http://schemas.openxmlformats.org/drawingml/2006/main">
          <a:pPr algn="ctr"/>
          <a:r>
            <a:rPr lang="ru-RU" sz="2000" kern="1200" dirty="0">
              <a:solidFill>
                <a:srgbClr val="212850"/>
              </a:solidFill>
              <a:latin typeface="Arial" panose="020B0604020202020204" pitchFamily="34" charset="0"/>
              <a:cs typeface="Arial" panose="020B0604020202020204" pitchFamily="34" charset="0"/>
            </a:rPr>
            <a:t>Объем финансирования </a:t>
          </a:r>
        </a:p>
        <a:p xmlns:a="http://schemas.openxmlformats.org/drawingml/2006/main">
          <a:pPr algn="ctr"/>
          <a:r>
            <a:rPr lang="ru-RU" sz="2400" kern="1200" dirty="0">
              <a:solidFill>
                <a:srgbClr val="8497B0"/>
              </a:solidFill>
              <a:latin typeface="Arial" panose="020B0604020202020204" pitchFamily="34" charset="0"/>
              <a:cs typeface="Arial" panose="020B0604020202020204" pitchFamily="34" charset="0"/>
            </a:rPr>
            <a:t>97,1</a:t>
          </a:r>
          <a:r>
            <a:rPr lang="ru-RU" sz="2000" kern="1200" dirty="0">
              <a:solidFill>
                <a:srgbClr val="EB6022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2000" kern="1200" dirty="0">
              <a:solidFill>
                <a:srgbClr val="8497B0"/>
              </a:solidFill>
              <a:latin typeface="Arial" panose="020B0604020202020204" pitchFamily="34" charset="0"/>
              <a:cs typeface="Arial" panose="020B0604020202020204" pitchFamily="34" charset="0"/>
            </a:rPr>
            <a:t>млрд рублей</a:t>
          </a:r>
          <a:r>
            <a:rPr lang="ru-RU" sz="2000" kern="1200" dirty="0">
              <a:solidFill>
                <a:srgbClr val="212850"/>
              </a:solidFill>
              <a:latin typeface="Arial" panose="020B0604020202020204" pitchFamily="34" charset="0"/>
              <a:cs typeface="Arial" panose="020B0604020202020204" pitchFamily="34" charset="0"/>
            </a:rPr>
            <a:t>, в том числе:</a:t>
          </a:r>
          <a:endParaRPr lang="ru-RU" sz="2000" dirty="0"/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0.15094</cdr:x>
      <cdr:y>0.0555</cdr:y>
    </cdr:from>
    <cdr:to>
      <cdr:x>0.39054</cdr:x>
      <cdr:y>0.40826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576064" y="143876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14"/>
            <a:ext cx="4302625" cy="341031"/>
          </a:xfrm>
          <a:prstGeom prst="rect">
            <a:avLst/>
          </a:prstGeom>
        </p:spPr>
        <p:txBody>
          <a:bodyPr vert="horz" lIns="91433" tIns="45717" rIns="91433" bIns="45717" rtlCol="0"/>
          <a:lstStyle>
            <a:lvl1pPr algn="l">
              <a:defRPr sz="1200"/>
            </a:lvl1pPr>
          </a:lstStyle>
          <a:p>
            <a:endParaRPr lang="ru-RU" dirty="0">
              <a:latin typeface="Arial" panose="020B0604020202020204" pitchFamily="34" charset="0"/>
            </a:endParaRPr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5621696" y="14"/>
            <a:ext cx="4302625" cy="341031"/>
          </a:xfrm>
          <a:prstGeom prst="rect">
            <a:avLst/>
          </a:prstGeom>
        </p:spPr>
        <p:txBody>
          <a:bodyPr vert="horz" lIns="91433" tIns="45717" rIns="91433" bIns="45717" rtlCol="0"/>
          <a:lstStyle>
            <a:lvl1pPr algn="r">
              <a:defRPr sz="1200"/>
            </a:lvl1pPr>
          </a:lstStyle>
          <a:p>
            <a:fld id="{FF83106F-C8C1-4C1C-B697-9AE2799FEEAB}" type="datetimeFigureOut">
              <a:rPr lang="ru-RU" smtClean="0">
                <a:latin typeface="Arial" panose="020B0604020202020204" pitchFamily="34" charset="0"/>
              </a:rPr>
              <a:t>09.12.2025</a:t>
            </a:fld>
            <a:endParaRPr lang="ru-RU" dirty="0">
              <a:latin typeface="Arial" panose="020B0604020202020204" pitchFamily="34" charset="0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1" y="6456658"/>
            <a:ext cx="4302625" cy="341031"/>
          </a:xfrm>
          <a:prstGeom prst="rect">
            <a:avLst/>
          </a:prstGeom>
        </p:spPr>
        <p:txBody>
          <a:bodyPr vert="horz" lIns="91433" tIns="45717" rIns="91433" bIns="45717" rtlCol="0" anchor="b"/>
          <a:lstStyle>
            <a:lvl1pPr algn="l">
              <a:defRPr sz="1200"/>
            </a:lvl1pPr>
          </a:lstStyle>
          <a:p>
            <a:endParaRPr lang="ru-RU" dirty="0">
              <a:latin typeface="Arial" panose="020B0604020202020204" pitchFamily="34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5621696" y="6456658"/>
            <a:ext cx="4302625" cy="341031"/>
          </a:xfrm>
          <a:prstGeom prst="rect">
            <a:avLst/>
          </a:prstGeom>
        </p:spPr>
        <p:txBody>
          <a:bodyPr vert="horz" lIns="91433" tIns="45717" rIns="91433" bIns="45717" rtlCol="0" anchor="b"/>
          <a:lstStyle>
            <a:lvl1pPr algn="r">
              <a:defRPr sz="1200"/>
            </a:lvl1pPr>
          </a:lstStyle>
          <a:p>
            <a:fld id="{61C70D5F-0A0E-4454-997C-7E1024BD5BE1}" type="slidenum">
              <a:rPr lang="ru-RU" smtClean="0">
                <a:latin typeface="Arial" panose="020B0604020202020204" pitchFamily="34" charset="0"/>
              </a:rPr>
              <a:t>‹#›</a:t>
            </a:fld>
            <a:endParaRPr lang="ru-RU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884652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301543" cy="341064"/>
          </a:xfrm>
          <a:prstGeom prst="rect">
            <a:avLst/>
          </a:prstGeom>
        </p:spPr>
        <p:txBody>
          <a:bodyPr vert="horz" lIns="91433" tIns="45717" rIns="91433" bIns="45717" rtlCol="0"/>
          <a:lstStyle>
            <a:lvl1pPr algn="l">
              <a:defRPr sz="1200">
                <a:latin typeface="Arial" panose="020B0604020202020204" pitchFamily="34" charset="0"/>
              </a:defRPr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622799" y="0"/>
            <a:ext cx="4301543" cy="341064"/>
          </a:xfrm>
          <a:prstGeom prst="rect">
            <a:avLst/>
          </a:prstGeom>
        </p:spPr>
        <p:txBody>
          <a:bodyPr vert="horz" lIns="91433" tIns="45717" rIns="91433" bIns="45717" rtlCol="0"/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fld id="{2ED3763C-A92A-4168-8204-A24557C1714F}" type="datetimeFigureOut">
              <a:rPr lang="ru-RU" smtClean="0"/>
              <a:pPr/>
              <a:t>09.12.2025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924175" y="849313"/>
            <a:ext cx="4078288" cy="22939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33" tIns="45717" rIns="91433" bIns="45717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92665" y="3271382"/>
            <a:ext cx="7941310" cy="2676584"/>
          </a:xfrm>
          <a:prstGeom prst="rect">
            <a:avLst/>
          </a:prstGeom>
        </p:spPr>
        <p:txBody>
          <a:bodyPr vert="horz" lIns="91433" tIns="45717" rIns="91433" bIns="45717" rtlCol="0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6456612"/>
            <a:ext cx="4301543" cy="341064"/>
          </a:xfrm>
          <a:prstGeom prst="rect">
            <a:avLst/>
          </a:prstGeom>
        </p:spPr>
        <p:txBody>
          <a:bodyPr vert="horz" lIns="91433" tIns="45717" rIns="91433" bIns="45717" rtlCol="0" anchor="b"/>
          <a:lstStyle>
            <a:lvl1pPr algn="l">
              <a:defRPr sz="1200">
                <a:latin typeface="Arial" panose="020B0604020202020204" pitchFamily="34" charset="0"/>
              </a:defRPr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622799" y="6456612"/>
            <a:ext cx="4301543" cy="341064"/>
          </a:xfrm>
          <a:prstGeom prst="rect">
            <a:avLst/>
          </a:prstGeom>
        </p:spPr>
        <p:txBody>
          <a:bodyPr vert="horz" lIns="91433" tIns="45717" rIns="91433" bIns="45717" rtlCol="0" anchor="b"/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fld id="{F95FA153-C484-43BF-A4D0-F2D1A290551D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007913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6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461963" y="1241425"/>
            <a:ext cx="5954712" cy="3349625"/>
          </a:xfrm>
          <a:prstGeom prst="rect">
            <a:avLst/>
          </a:prstGeom>
          <a:ln w="0">
            <a:noFill/>
          </a:ln>
        </p:spPr>
      </p:sp>
      <p:sp>
        <p:nvSpPr>
          <p:cNvPr id="1107" name="PlaceHolder 2"/>
          <p:cNvSpPr>
            <a:spLocks noGrp="1"/>
          </p:cNvSpPr>
          <p:nvPr>
            <p:ph type="body"/>
          </p:nvPr>
        </p:nvSpPr>
        <p:spPr>
          <a:xfrm>
            <a:off x="687576" y="4777200"/>
            <a:ext cx="5500936" cy="390816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marL="216000" indent="0">
              <a:buNone/>
            </a:pPr>
            <a:endParaRPr lang="ru-RU" sz="18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08" name="PlaceHolder 3"/>
          <p:cNvSpPr>
            <a:spLocks noGrp="1"/>
          </p:cNvSpPr>
          <p:nvPr>
            <p:ph type="sldNum" idx="79"/>
          </p:nvPr>
        </p:nvSpPr>
        <p:spPr>
          <a:xfrm>
            <a:off x="3895274" y="9428760"/>
            <a:ext cx="2979355" cy="49752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lstStyle>
            <a:lvl1pPr indent="0" algn="r">
              <a:lnSpc>
                <a:spcPct val="100000"/>
              </a:lnSpc>
              <a:buNone/>
              <a:defRPr lang="ru-RU" sz="1200" b="0" strike="noStrike" spc="-1">
                <a:solidFill>
                  <a:srgbClr val="000000"/>
                </a:solidFill>
                <a:latin typeface="+mn-lt"/>
                <a:ea typeface="+mn-ea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B50FDCE3-BB20-470B-97E4-4AA12D42AC80}" type="slidenum">
              <a:rPr lang="ru-RU" sz="1200" b="0" strike="noStrike" spc="-1">
                <a:solidFill>
                  <a:srgbClr val="000000"/>
                </a:solidFill>
                <a:latin typeface="Arial" panose="020B0604020202020204" pitchFamily="34" charset="0"/>
                <a:ea typeface="+mn-ea"/>
              </a:rPr>
              <a:t>4</a:t>
            </a:fld>
            <a:endParaRPr lang="ru-RU" sz="1200" b="0" strike="noStrike" spc="-1" dirty="0">
              <a:solidFill>
                <a:srgbClr val="000000"/>
              </a:solid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6854681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13E870-A7BB-4D18-A646-869F368C6860}" type="slidenum">
              <a:rPr lang="ru-RU" smtClean="0">
                <a:solidFill>
                  <a:prstClr val="black"/>
                </a:solidFill>
              </a:rPr>
              <a:pPr/>
              <a:t>11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79004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13E870-A7BB-4D18-A646-869F368C6860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55697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-2008188" y="1812925"/>
            <a:ext cx="8694738" cy="4891088"/>
          </a:xfrm>
          <a:prstGeom prst="rect">
            <a:avLst/>
          </a:prstGeom>
          <a:ln w="0">
            <a:noFill/>
          </a:ln>
        </p:spPr>
      </p:sp>
      <p:sp>
        <p:nvSpPr>
          <p:cNvPr id="52" name="PlaceHolder 2"/>
          <p:cNvSpPr>
            <a:spLocks noGrp="1"/>
          </p:cNvSpPr>
          <p:nvPr>
            <p:ph type="body"/>
          </p:nvPr>
        </p:nvSpPr>
        <p:spPr>
          <a:xfrm>
            <a:off x="467987" y="6976141"/>
            <a:ext cx="3743868" cy="5706556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15983"/>
            <a:endParaRPr lang="ru-RU" sz="1800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3" name="PlaceHolder 3"/>
          <p:cNvSpPr>
            <a:spLocks noGrp="1"/>
          </p:cNvSpPr>
          <p:nvPr>
            <p:ph type="sldNum" idx="5"/>
          </p:nvPr>
        </p:nvSpPr>
        <p:spPr>
          <a:xfrm>
            <a:off x="2651247" y="13768809"/>
            <a:ext cx="2027598" cy="726002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ru-RU" sz="1200" b="0" strike="noStrike" spc="-1">
                <a:solidFill>
                  <a:srgbClr val="000000"/>
                </a:solidFill>
                <a:latin typeface="+mn-lt"/>
                <a:ea typeface="+mn-ea"/>
              </a:defRPr>
            </a:lvl1pPr>
          </a:lstStyle>
          <a:p>
            <a:fld id="{E633272B-01EC-436F-A701-7945A66BA8D3}" type="slidenum">
              <a:rPr lang="ru-RU">
                <a:latin typeface="Arial" panose="020B0604020202020204" pitchFamily="34" charset="0"/>
              </a:rPr>
              <a:pPr/>
              <a:t>16</a:t>
            </a:fld>
            <a:endParaRPr lang="ru-RU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02483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3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401638" y="1228725"/>
            <a:ext cx="5891212" cy="3313113"/>
          </a:xfrm>
          <a:prstGeom prst="rect">
            <a:avLst/>
          </a:prstGeom>
          <a:ln w="0">
            <a:noFill/>
          </a:ln>
        </p:spPr>
      </p:sp>
      <p:sp>
        <p:nvSpPr>
          <p:cNvPr id="1164" name="PlaceHolder 2"/>
          <p:cNvSpPr>
            <a:spLocks noGrp="1"/>
          </p:cNvSpPr>
          <p:nvPr>
            <p:ph type="body"/>
          </p:nvPr>
        </p:nvSpPr>
        <p:spPr>
          <a:xfrm>
            <a:off x="669246" y="4725880"/>
            <a:ext cx="5354316" cy="3866176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marL="213062"/>
            <a:endParaRPr lang="ru-RU" sz="1800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65" name="PlaceHolder 3"/>
          <p:cNvSpPr>
            <a:spLocks noGrp="1"/>
          </p:cNvSpPr>
          <p:nvPr>
            <p:ph type="sldNum" idx="98"/>
          </p:nvPr>
        </p:nvSpPr>
        <p:spPr>
          <a:xfrm>
            <a:off x="3791445" y="9327472"/>
            <a:ext cx="2899944" cy="492175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lstStyle>
            <a:lvl1pPr indent="0" algn="r">
              <a:lnSpc>
                <a:spcPct val="100000"/>
              </a:lnSpc>
              <a:buNone/>
              <a:defRPr lang="ru-RU" sz="1200" b="0" strike="noStrike" spc="-1">
                <a:solidFill>
                  <a:srgbClr val="000000"/>
                </a:solidFill>
                <a:latin typeface="+mn-lt"/>
                <a:ea typeface="+mn-ea"/>
              </a:defRPr>
            </a:lvl1pPr>
          </a:lstStyle>
          <a:p>
            <a:fld id="{398AAE8E-6B7B-4E53-97E2-FC649FABFCB4}" type="slidenum">
              <a:rPr lang="ru-RU"/>
              <a:pPr/>
              <a:t>17</a:t>
            </a:fld>
            <a:endParaRPr lang="ru-RU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8393331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png"/><Relationship Id="rId5" Type="http://schemas.microsoft.com/office/2007/relationships/hdphoto" Target="../media/hdphoto2.wdp"/><Relationship Id="rId4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microsoft.com/office/2007/relationships/hdphoto" Target="../media/hdphoto2.wdp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microsoft.com/office/2007/relationships/hdphoto" Target="../media/hdphoto2.wdp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итульный слайд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3AC541B8-2484-4CBE-BD7B-C10CE5DE45AB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25000"/>
                    </a14:imgEffect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8801" r="38801"/>
          <a:stretch/>
        </p:blipFill>
        <p:spPr>
          <a:xfrm>
            <a:off x="8030633" y="-47655"/>
            <a:ext cx="4152900" cy="6873239"/>
          </a:xfrm>
          <a:prstGeom prst="rect">
            <a:avLst/>
          </a:prstGeom>
          <a:effectLst/>
        </p:spPr>
      </p:pic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09802F-CAAD-41C1-B26C-420901448346}" type="datetime1">
              <a:rPr lang="ru-RU" smtClean="0"/>
              <a:t>09.12.2025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402233" y="6552142"/>
            <a:ext cx="2743200" cy="365125"/>
          </a:xfrm>
        </p:spPr>
        <p:txBody>
          <a:bodyPr/>
          <a:lstStyle/>
          <a:p>
            <a:fld id="{87CEBFE4-2CC4-46CB-A6A5-EB06252BCC49}" type="slidenum">
              <a:rPr lang="ru-RU" smtClean="0"/>
              <a:t>‹#›</a:t>
            </a:fld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82782" y="1"/>
            <a:ext cx="682934" cy="685800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BC149EFE-967A-4565-88E5-196082B88B06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8901"/>
          <a:stretch/>
        </p:blipFill>
        <p:spPr>
          <a:xfrm>
            <a:off x="10964977" y="191259"/>
            <a:ext cx="811985" cy="685350"/>
          </a:xfrm>
          <a:prstGeom prst="rect">
            <a:avLst/>
          </a:prstGeom>
          <a:effectLst/>
        </p:spPr>
      </p:pic>
      <p:sp>
        <p:nvSpPr>
          <p:cNvPr id="10" name="Номер слайда 10"/>
          <p:cNvSpPr txBox="1"/>
          <p:nvPr userDrawn="1"/>
        </p:nvSpPr>
        <p:spPr bwMode="auto">
          <a:xfrm>
            <a:off x="11689242" y="6614193"/>
            <a:ext cx="554531" cy="231039"/>
          </a:xfrm>
          <a:prstGeom prst="roundRect">
            <a:avLst>
              <a:gd name="adj" fmla="val 16667"/>
            </a:avLst>
          </a:prstGeom>
          <a:noFill/>
        </p:spPr>
        <p:txBody>
          <a:bodyPr lIns="58214" anchor="ctr"/>
          <a:lstStyle/>
          <a:p>
            <a:pPr algn="ctr">
              <a:defRPr/>
            </a:pPr>
            <a:fld id="{9290B0AC-1095-4A1C-BD1C-6C83E51E764D}" type="slidenum">
              <a:rPr lang="ru-RU" sz="1450" b="1">
                <a:solidFill>
                  <a:srgbClr val="212850"/>
                </a:solidFill>
                <a:latin typeface="Arial"/>
                <a:cs typeface="Arial"/>
              </a:rPr>
              <a:t>‹#›</a:t>
            </a:fld>
            <a:endParaRPr lang="ru-RU" sz="850" b="1" dirty="0">
              <a:solidFill>
                <a:srgbClr val="21285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13971963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объект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A076B1BA-DA48-4A39-87D5-AFD2E14000D4}"/>
              </a:ext>
            </a:extLst>
          </p:cNvPr>
          <p:cNvSpPr/>
          <p:nvPr userDrawn="1"/>
        </p:nvSpPr>
        <p:spPr>
          <a:xfrm>
            <a:off x="838200" y="1611083"/>
            <a:ext cx="10668000" cy="3134185"/>
          </a:xfrm>
          <a:prstGeom prst="rect">
            <a:avLst/>
          </a:prstGeom>
          <a:solidFill>
            <a:srgbClr val="F2F0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0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09802F-CAAD-41C1-B26C-420901448346}" type="datetime1">
              <a:rPr lang="ru-RU" smtClean="0"/>
              <a:t>09.12.2025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EBFE4-2CC4-46CB-A6A5-EB06252BCC49}" type="slidenum">
              <a:rPr lang="ru-RU" smtClean="0"/>
              <a:t>‹#›</a:t>
            </a:fld>
            <a:endParaRPr lang="ru-RU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AC541B8-2484-4CBE-BD7B-C10CE5DE45AB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8801" r="38801"/>
          <a:stretch/>
        </p:blipFill>
        <p:spPr>
          <a:xfrm>
            <a:off x="8030633" y="-47655"/>
            <a:ext cx="4152900" cy="6873239"/>
          </a:xfrm>
          <a:prstGeom prst="rect">
            <a:avLst/>
          </a:prstGeom>
          <a:effectLst/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BC149EFE-967A-4565-88E5-196082B88B0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8901"/>
          <a:stretch/>
        </p:blipFill>
        <p:spPr>
          <a:xfrm>
            <a:off x="10964977" y="191259"/>
            <a:ext cx="811985" cy="685350"/>
          </a:xfrm>
          <a:prstGeom prst="rect">
            <a:avLst/>
          </a:prstGeom>
          <a:effectLst/>
        </p:spPr>
      </p:pic>
      <p:sp>
        <p:nvSpPr>
          <p:cNvPr id="10" name="Номер слайда 10"/>
          <p:cNvSpPr txBox="1"/>
          <p:nvPr userDrawn="1"/>
        </p:nvSpPr>
        <p:spPr bwMode="auto">
          <a:xfrm>
            <a:off x="11776962" y="6634128"/>
            <a:ext cx="554531" cy="231039"/>
          </a:xfrm>
          <a:prstGeom prst="roundRect">
            <a:avLst>
              <a:gd name="adj" fmla="val 16667"/>
            </a:avLst>
          </a:prstGeom>
          <a:noFill/>
        </p:spPr>
        <p:txBody>
          <a:bodyPr lIns="58214" anchor="ctr"/>
          <a:lstStyle/>
          <a:p>
            <a:pPr algn="ctr">
              <a:defRPr/>
            </a:pPr>
            <a:fld id="{9290B0AC-1095-4A1C-BD1C-6C83E51E764D}" type="slidenum">
              <a:rPr lang="ru-RU" sz="1450" b="1">
                <a:solidFill>
                  <a:srgbClr val="212850"/>
                </a:solidFill>
                <a:latin typeface="Arial"/>
                <a:cs typeface="Arial"/>
              </a:rPr>
              <a:t>‹#›</a:t>
            </a:fld>
            <a:endParaRPr lang="ru-RU" sz="850" b="1" dirty="0">
              <a:solidFill>
                <a:srgbClr val="212850"/>
              </a:solidFill>
              <a:latin typeface="Arial"/>
              <a:cs typeface="Arial"/>
            </a:endParaRPr>
          </a:p>
        </p:txBody>
      </p:sp>
      <p:pic>
        <p:nvPicPr>
          <p:cNvPr id="15" name="Рисунок 14"/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25000"/>
                    </a14:imgEffect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82782" y="0"/>
            <a:ext cx="682934" cy="6865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158103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Заголовок и объект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09802F-CAAD-41C1-B26C-420901448346}" type="datetime1">
              <a:rPr lang="ru-RU" smtClean="0"/>
              <a:t>09.12.2025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EBFE4-2CC4-46CB-A6A5-EB06252BCC49}" type="slidenum">
              <a:rPr lang="ru-RU" smtClean="0"/>
              <a:t>‹#›</a:t>
            </a:fld>
            <a:endParaRPr lang="ru-RU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AC541B8-2484-4CBE-BD7B-C10CE5DE45AB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8801" r="38801"/>
          <a:stretch/>
        </p:blipFill>
        <p:spPr>
          <a:xfrm>
            <a:off x="8030633" y="-47655"/>
            <a:ext cx="4152900" cy="6873239"/>
          </a:xfrm>
          <a:prstGeom prst="rect">
            <a:avLst/>
          </a:prstGeom>
          <a:effectLst/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BC149EFE-967A-4565-88E5-196082B88B0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8901"/>
          <a:stretch/>
        </p:blipFill>
        <p:spPr>
          <a:xfrm>
            <a:off x="10964977" y="191259"/>
            <a:ext cx="811985" cy="685350"/>
          </a:xfrm>
          <a:prstGeom prst="rect">
            <a:avLst/>
          </a:prstGeom>
          <a:effectLst/>
        </p:spPr>
      </p:pic>
      <p:sp>
        <p:nvSpPr>
          <p:cNvPr id="10" name="Номер слайда 10"/>
          <p:cNvSpPr txBox="1"/>
          <p:nvPr userDrawn="1"/>
        </p:nvSpPr>
        <p:spPr bwMode="auto">
          <a:xfrm>
            <a:off x="11776962" y="6634128"/>
            <a:ext cx="554531" cy="231039"/>
          </a:xfrm>
          <a:prstGeom prst="roundRect">
            <a:avLst>
              <a:gd name="adj" fmla="val 16667"/>
            </a:avLst>
          </a:prstGeom>
          <a:noFill/>
        </p:spPr>
        <p:txBody>
          <a:bodyPr lIns="58214" anchor="ctr"/>
          <a:lstStyle/>
          <a:p>
            <a:pPr algn="ctr">
              <a:defRPr/>
            </a:pPr>
            <a:fld id="{9290B0AC-1095-4A1C-BD1C-6C83E51E764D}" type="slidenum">
              <a:rPr lang="ru-RU" sz="1450" b="1">
                <a:solidFill>
                  <a:srgbClr val="212850"/>
                </a:solidFill>
                <a:latin typeface="Arial"/>
                <a:cs typeface="Arial"/>
              </a:rPr>
              <a:t>‹#›</a:t>
            </a:fld>
            <a:endParaRPr lang="ru-RU" sz="850" b="1" dirty="0">
              <a:solidFill>
                <a:srgbClr val="212850"/>
              </a:solidFill>
              <a:latin typeface="Arial"/>
              <a:cs typeface="Arial"/>
            </a:endParaRPr>
          </a:p>
        </p:txBody>
      </p:sp>
      <p:pic>
        <p:nvPicPr>
          <p:cNvPr id="15" name="Рисунок 14"/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25000"/>
                    </a14:imgEffect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82782" y="0"/>
            <a:ext cx="682934" cy="6865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707757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раздела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09802F-CAAD-41C1-B26C-420901448346}" type="datetime1">
              <a:rPr lang="ru-RU" smtClean="0"/>
              <a:t>09.12.2025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EBFE4-2CC4-46CB-A6A5-EB06252BCC49}" type="slidenum">
              <a:rPr lang="ru-RU" smtClean="0"/>
              <a:t>‹#›</a:t>
            </a:fld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82782" y="0"/>
            <a:ext cx="682934" cy="6917267"/>
          </a:xfrm>
          <a:prstGeom prst="rect">
            <a:avLst/>
          </a:prstGeom>
        </p:spPr>
      </p:pic>
      <p:sp>
        <p:nvSpPr>
          <p:cNvPr id="8" name="Номер слайда 10"/>
          <p:cNvSpPr txBox="1"/>
          <p:nvPr userDrawn="1"/>
        </p:nvSpPr>
        <p:spPr bwMode="auto">
          <a:xfrm>
            <a:off x="11753037" y="6634128"/>
            <a:ext cx="554531" cy="231039"/>
          </a:xfrm>
          <a:prstGeom prst="roundRect">
            <a:avLst>
              <a:gd name="adj" fmla="val 16667"/>
            </a:avLst>
          </a:prstGeom>
          <a:noFill/>
        </p:spPr>
        <p:txBody>
          <a:bodyPr lIns="58214" anchor="ctr"/>
          <a:lstStyle/>
          <a:p>
            <a:pPr algn="ctr">
              <a:defRPr/>
            </a:pPr>
            <a:fld id="{9290B0AC-1095-4A1C-BD1C-6C83E51E764D}" type="slidenum">
              <a:rPr lang="ru-RU" sz="1450" b="1">
                <a:solidFill>
                  <a:srgbClr val="212850"/>
                </a:solidFill>
                <a:latin typeface="Arial"/>
                <a:cs typeface="Arial"/>
              </a:rPr>
              <a:t>‹#›</a:t>
            </a:fld>
            <a:endParaRPr lang="ru-RU" sz="850" b="1" dirty="0">
              <a:solidFill>
                <a:srgbClr val="21285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2835566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09802F-CAAD-41C1-B26C-420901448346}" type="datetime1">
              <a:rPr lang="ru-RU" smtClean="0"/>
              <a:t>09.12.2025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EBFE4-2CC4-46CB-A6A5-EB06252BCC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22441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Заголовок раздела">
    <p:bg>
      <p:bgPr>
        <a:gradFill rotWithShape="1">
          <a:gsLst>
            <a:gs pos="100000">
              <a:schemeClr val="bg1">
                <a:tint val="93000"/>
                <a:satMod val="150000"/>
                <a:shade val="98000"/>
                <a:lumMod val="102000"/>
              </a:schemeClr>
            </a:gs>
            <a:gs pos="100000">
              <a:srgbClr val="FBFBFB"/>
            </a:gs>
            <a:gs pos="100000">
              <a:schemeClr val="bg1">
                <a:tint val="98000"/>
                <a:satMod val="130000"/>
                <a:shade val="90000"/>
                <a:lumMod val="103000"/>
              </a:schemeClr>
            </a:gs>
            <a:gs pos="100000">
              <a:schemeClr val="bg1">
                <a:shade val="63000"/>
                <a:satMod val="12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09802F-CAAD-41C1-B26C-420901448346}" type="datetime1">
              <a:rPr lang="ru-RU" smtClean="0"/>
              <a:t>09.12.2025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EBFE4-2CC4-46CB-A6A5-EB06252BCC49}" type="slidenum">
              <a:rPr lang="ru-RU" smtClean="0"/>
              <a:t>‹#›</a:t>
            </a:fld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82782" y="0"/>
            <a:ext cx="682934" cy="6917267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BC149EFE-967A-4565-88E5-196082B88B0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8901"/>
          <a:stretch/>
        </p:blipFill>
        <p:spPr>
          <a:xfrm>
            <a:off x="10964977" y="191259"/>
            <a:ext cx="811985" cy="685350"/>
          </a:xfrm>
          <a:prstGeom prst="rect">
            <a:avLst/>
          </a:prstGeom>
          <a:effectLst/>
        </p:spPr>
      </p:pic>
      <p:sp>
        <p:nvSpPr>
          <p:cNvPr id="9" name="Номер слайда 10"/>
          <p:cNvSpPr txBox="1"/>
          <p:nvPr userDrawn="1"/>
        </p:nvSpPr>
        <p:spPr bwMode="auto">
          <a:xfrm>
            <a:off x="11645936" y="6634128"/>
            <a:ext cx="554531" cy="231039"/>
          </a:xfrm>
          <a:prstGeom prst="roundRect">
            <a:avLst>
              <a:gd name="adj" fmla="val 16667"/>
            </a:avLst>
          </a:prstGeom>
          <a:noFill/>
        </p:spPr>
        <p:txBody>
          <a:bodyPr lIns="58214" anchor="ctr"/>
          <a:lstStyle/>
          <a:p>
            <a:pPr algn="ctr">
              <a:defRPr/>
            </a:pPr>
            <a:fld id="{9290B0AC-1095-4A1C-BD1C-6C83E51E764D}" type="slidenum">
              <a:rPr lang="ru-RU" sz="1450" b="1">
                <a:solidFill>
                  <a:srgbClr val="212850"/>
                </a:solidFill>
                <a:latin typeface="Arial"/>
                <a:cs typeface="Arial"/>
              </a:rPr>
              <a:t>‹#›</a:t>
            </a:fld>
            <a:endParaRPr lang="ru-RU" sz="850" b="1" dirty="0">
              <a:solidFill>
                <a:srgbClr val="21285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5210629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Заголовок раздела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09802F-CAAD-41C1-B26C-420901448346}" type="datetime1">
              <a:rPr lang="ru-RU" smtClean="0"/>
              <a:t>09.12.2025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EBFE4-2CC4-46CB-A6A5-EB06252BCC49}" type="slidenum">
              <a:rPr lang="ru-RU" smtClean="0"/>
              <a:t>‹#›</a:t>
            </a:fld>
            <a:endParaRPr lang="ru-RU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BC149EFE-967A-4565-88E5-196082B88B0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8901"/>
          <a:stretch/>
        </p:blipFill>
        <p:spPr>
          <a:xfrm>
            <a:off x="10964977" y="191259"/>
            <a:ext cx="811985" cy="685350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340967945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Заголовок раздела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09802F-CAAD-41C1-B26C-420901448346}" type="datetime1">
              <a:rPr lang="ru-RU" smtClean="0"/>
              <a:t>09.12.2025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BC149EFE-967A-4565-88E5-196082B88B0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8901"/>
          <a:stretch/>
        </p:blipFill>
        <p:spPr>
          <a:xfrm>
            <a:off x="10964977" y="191259"/>
            <a:ext cx="811985" cy="685350"/>
          </a:xfrm>
          <a:prstGeom prst="rect">
            <a:avLst/>
          </a:prstGeom>
          <a:effectLst/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AC541B8-2484-4CBE-BD7B-C10CE5DE45A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8801" r="38801"/>
          <a:stretch/>
        </p:blipFill>
        <p:spPr>
          <a:xfrm>
            <a:off x="8030633" y="-47655"/>
            <a:ext cx="4152900" cy="6873239"/>
          </a:xfrm>
          <a:prstGeom prst="rect">
            <a:avLst/>
          </a:prstGeom>
          <a:effectLst/>
        </p:spPr>
      </p:pic>
      <p:sp>
        <p:nvSpPr>
          <p:cNvPr id="9" name="Номер слайда 10"/>
          <p:cNvSpPr txBox="1"/>
          <p:nvPr userDrawn="1"/>
        </p:nvSpPr>
        <p:spPr bwMode="auto">
          <a:xfrm>
            <a:off x="11779467" y="6528540"/>
            <a:ext cx="400646" cy="329460"/>
          </a:xfrm>
          <a:prstGeom prst="roundRect">
            <a:avLst>
              <a:gd name="adj" fmla="val 16667"/>
            </a:avLst>
          </a:prstGeom>
          <a:noFill/>
        </p:spPr>
        <p:txBody>
          <a:bodyPr lIns="58214" anchor="ctr"/>
          <a:lstStyle/>
          <a:p>
            <a:pPr algn="ctr">
              <a:defRPr/>
            </a:pPr>
            <a:fld id="{9290B0AC-1095-4A1C-BD1C-6C83E51E764D}" type="slidenum">
              <a:rPr lang="ru-RU" sz="1200" b="1">
                <a:solidFill>
                  <a:srgbClr val="212850"/>
                </a:solidFill>
                <a:latin typeface="Arial"/>
                <a:cs typeface="Arial"/>
              </a:rPr>
              <a:t>‹#›</a:t>
            </a:fld>
            <a:endParaRPr lang="ru-RU" sz="1200" b="1" dirty="0">
              <a:solidFill>
                <a:srgbClr val="21285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5124942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F8443-2A7D-4BF7-B561-2262993417BD}" type="datetime1">
              <a:rPr lang="ru-RU" smtClean="0"/>
              <a:t>09.12.2025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EBFE4-2CC4-46CB-A6A5-EB06252BCC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83770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C23C66-6BE9-42C0-A59C-BE213A261425}" type="datetime1">
              <a:rPr lang="ru-RU" smtClean="0"/>
              <a:t>09.12.2025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EBFE4-2CC4-46CB-A6A5-EB06252BCC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6116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6CC573-F443-4377-95B3-DE5E4ADA6FE5}" type="datetime1">
              <a:rPr lang="ru-RU" smtClean="0"/>
              <a:t>09.12.2025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EBFE4-2CC4-46CB-A6A5-EB06252BCC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30211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8D4AC-137C-4CDC-8F56-68C58151A415}" type="datetime1">
              <a:rPr lang="ru-RU" smtClean="0"/>
              <a:t>09.12.2025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EBFE4-2CC4-46CB-A6A5-EB06252BCC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776049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51BB68-C10F-4403-8147-A734402EF8FB}" type="datetime1">
              <a:rPr lang="ru-RU" smtClean="0"/>
              <a:t>09.12.2025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EBFE4-2CC4-46CB-A6A5-EB06252BCC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575239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CFCADF-CF14-489F-B4BE-4BF0A9DD5C2B}" type="datetime1">
              <a:rPr lang="ru-RU" smtClean="0"/>
              <a:t>09.12.2025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EBFE4-2CC4-46CB-A6A5-EB06252BCC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280018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95040A-3E8B-4F7A-A945-A83442DDDE3D}" type="datetime1">
              <a:rPr lang="ru-RU" smtClean="0"/>
              <a:t>09.12.2025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EBFE4-2CC4-46CB-A6A5-EB06252BCC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004140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0EB60-60B7-4D54-B610-FDCE5A768DC8}" type="datetime1">
              <a:rPr lang="ru-RU" smtClean="0"/>
              <a:t>09.12.2025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EBFE4-2CC4-46CB-A6A5-EB06252BCC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210117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userDrawn="1">
  <p:cSld name="1_Title and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 bwMode="auto">
          <a:xfrm>
            <a:off x="980780" y="396004"/>
            <a:ext cx="6369415" cy="465158"/>
          </a:xfrm>
          <a:prstGeom prst="rect">
            <a:avLst/>
          </a:prstGeom>
        </p:spPr>
        <p:txBody>
          <a:bodyPr lIns="0" tIns="0" rIns="0" bIns="0"/>
          <a:lstStyle>
            <a:lvl1pPr>
              <a:defRPr sz="2950" b="1" i="0">
                <a:solidFill>
                  <a:srgbClr val="49494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dirty="0"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 bwMode="auto">
          <a:xfrm>
            <a:off x="4145280" y="6377940"/>
            <a:ext cx="3901440" cy="342900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554492">
              <a:defRPr/>
            </a:pPr>
            <a:endParaRPr lang="ru-RU" sz="110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 bwMode="auto">
          <a:xfrm>
            <a:off x="609600" y="6377940"/>
            <a:ext cx="2804160" cy="342900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554492">
              <a:defRPr/>
            </a:pPr>
            <a:fld id="{99C42E8A-EEA2-41FA-BCE4-96EC8EBF1924}" type="datetime1">
              <a:rPr lang="en-US" sz="1100">
                <a:solidFill>
                  <a:prstClr val="black">
                    <a:tint val="75000"/>
                  </a:prstClr>
                </a:solidFill>
              </a:rPr>
              <a:t>12/9/2025</a:t>
            </a:fld>
            <a:endParaRPr lang="en-US" sz="110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10"/>
          <p:cNvSpPr txBox="1"/>
          <p:nvPr userDrawn="1"/>
        </p:nvSpPr>
        <p:spPr bwMode="auto">
          <a:xfrm>
            <a:off x="11641319" y="6522095"/>
            <a:ext cx="568931" cy="329460"/>
          </a:xfrm>
          <a:prstGeom prst="roundRect">
            <a:avLst>
              <a:gd name="adj" fmla="val 16667"/>
            </a:avLst>
          </a:prstGeom>
          <a:noFill/>
        </p:spPr>
        <p:txBody>
          <a:bodyPr lIns="58214" anchor="ctr"/>
          <a:lstStyle/>
          <a:p>
            <a:pPr marL="0" marR="0" lvl="0" indent="0" algn="ctr" defTabSz="55449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9290B0AC-1095-4A1C-BD1C-6C83E51E764D}" type="slidenum">
              <a:rPr lang="ru-RU" sz="1200" b="1" i="0" u="none" strike="noStrike" cap="none" spc="0">
                <a:ln>
                  <a:noFill/>
                </a:ln>
                <a:solidFill>
                  <a:srgbClr val="212850"/>
                </a:solidFill>
                <a:latin typeface="Arial"/>
                <a:ea typeface="Arial"/>
                <a:cs typeface="Arial"/>
              </a:rPr>
              <a:t>‹#›</a:t>
            </a:fld>
            <a:endParaRPr lang="ru-RU" sz="1200" b="1" i="0" u="none" strike="noStrike" cap="none" spc="0">
              <a:ln>
                <a:noFill/>
              </a:ln>
              <a:solidFill>
                <a:srgbClr val="212850"/>
              </a:solidFill>
              <a:latin typeface="Arial"/>
              <a:ea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9722256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80780" y="396004"/>
            <a:ext cx="6369415" cy="452560"/>
          </a:xfrm>
          <a:prstGeom prst="rect">
            <a:avLst/>
          </a:prstGeom>
        </p:spPr>
        <p:txBody>
          <a:bodyPr lIns="0" tIns="0" rIns="0" bIns="0"/>
          <a:lstStyle>
            <a:lvl1pPr>
              <a:defRPr sz="2941" b="1" i="0">
                <a:solidFill>
                  <a:srgbClr val="49494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dirty="0"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835394" y="10517697"/>
            <a:ext cx="6433312" cy="168059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pPr defTabSz="554466">
              <a:defRPr/>
            </a:pPr>
            <a:endParaRPr lang="ru-RU" sz="1092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005206" y="10517697"/>
            <a:ext cx="4623943" cy="168059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pPr defTabSz="554466">
              <a:defRPr/>
            </a:pPr>
            <a:fld id="{99C42E8A-EEA2-41FA-BCE4-96EC8EBF1924}" type="datetime1">
              <a:rPr lang="en-US" sz="1092" smtClean="0">
                <a:solidFill>
                  <a:prstClr val="black">
                    <a:tint val="75000"/>
                  </a:prstClr>
                </a:solidFill>
              </a:rPr>
              <a:pPr defTabSz="554466">
                <a:defRPr/>
              </a:pPr>
              <a:t>12/9/2025</a:t>
            </a:fld>
            <a:endParaRPr lang="en-US" sz="1092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10"/>
          <p:cNvSpPr txBox="1"/>
          <p:nvPr userDrawn="1"/>
        </p:nvSpPr>
        <p:spPr>
          <a:xfrm>
            <a:off x="11641320" y="6522095"/>
            <a:ext cx="568931" cy="329460"/>
          </a:xfrm>
          <a:prstGeom prst="roundRect">
            <a:avLst/>
          </a:prstGeom>
          <a:noFill/>
        </p:spPr>
        <p:txBody>
          <a:bodyPr lIns="58210" anchor="ctr"/>
          <a:lstStyle/>
          <a:p>
            <a:pPr marL="0" marR="0" lvl="0" indent="0" algn="ctr" defTabSz="55446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90B0AC-1095-4A1C-BD1C-6C83E51E764D}" type="slidenum">
              <a:rPr kumimoji="0" lang="ru-RU" sz="1213" b="1" i="0" u="none" strike="noStrike" kern="1200" cap="none" spc="0" normalizeH="0" baseline="0" noProof="0">
                <a:ln>
                  <a:noFill/>
                </a:ln>
                <a:solidFill>
                  <a:srgbClr val="21285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ctr" defTabSz="55446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13" b="1" i="0" u="none" strike="noStrike" kern="1200" cap="none" spc="0" normalizeH="0" baseline="0" noProof="0" dirty="0">
              <a:ln>
                <a:noFill/>
              </a:ln>
              <a:solidFill>
                <a:srgbClr val="21285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9058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9D5889-0F51-4A11-BD22-7C3FFB0F0384}" type="datetimeFigureOut">
              <a:rPr lang="en-US" smtClean="0"/>
              <a:t>12/9/2025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24B80A-506B-47C0-BF92-BE1E19B7E0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184439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80796" y="396016"/>
            <a:ext cx="6369414" cy="512961"/>
          </a:xfrm>
          <a:prstGeom prst="rect">
            <a:avLst/>
          </a:prstGeom>
        </p:spPr>
        <p:txBody>
          <a:bodyPr lIns="0" tIns="0" rIns="0" bIns="0"/>
          <a:lstStyle>
            <a:lvl1pPr>
              <a:defRPr sz="3333" b="1" i="0">
                <a:solidFill>
                  <a:srgbClr val="49494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dirty="0"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1"/>
            <a:ext cx="3901440" cy="276999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омер слайда 10"/>
          <p:cNvSpPr txBox="1">
            <a:spLocks/>
          </p:cNvSpPr>
          <p:nvPr userDrawn="1"/>
        </p:nvSpPr>
        <p:spPr>
          <a:xfrm>
            <a:off x="11779467" y="6528540"/>
            <a:ext cx="400646" cy="329460"/>
          </a:xfrm>
          <a:prstGeom prst="roundRect">
            <a:avLst/>
          </a:prstGeom>
          <a:noFill/>
        </p:spPr>
        <p:txBody>
          <a:bodyPr lIns="58214" anchor="ctr"/>
          <a:lstStyle/>
          <a:p>
            <a:pPr algn="ctr">
              <a:defRPr/>
            </a:pPr>
            <a:fld id="{9290B0AC-1095-4A1C-BD1C-6C83E51E764D}" type="slidenum">
              <a:rPr lang="ru-RU" sz="1213" b="1">
                <a:solidFill>
                  <a:srgbClr val="2128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ctr">
                <a:defRPr/>
              </a:pPr>
              <a:t>‹#›</a:t>
            </a:fld>
            <a:endParaRPr lang="ru-RU" sz="1213" b="1" dirty="0">
              <a:solidFill>
                <a:srgbClr val="2128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362594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80780" y="396004"/>
            <a:ext cx="6369415" cy="465158"/>
          </a:xfrm>
          <a:prstGeom prst="rect">
            <a:avLst/>
          </a:prstGeom>
        </p:spPr>
        <p:txBody>
          <a:bodyPr lIns="0" tIns="0" rIns="0" bIns="0"/>
          <a:lstStyle>
            <a:lvl1pPr>
              <a:defRPr sz="2941" b="1" i="0">
                <a:solidFill>
                  <a:srgbClr val="49494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dirty="0"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pPr defTabSz="554492">
              <a:defRPr/>
            </a:pPr>
            <a:endParaRPr lang="ru-RU" sz="1092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pPr defTabSz="554492">
              <a:defRPr/>
            </a:pPr>
            <a:fld id="{99C42E8A-EEA2-41FA-BCE4-96EC8EBF1924}" type="datetime1">
              <a:rPr lang="en-US" sz="1092" smtClean="0">
                <a:solidFill>
                  <a:prstClr val="black">
                    <a:tint val="75000"/>
                  </a:prstClr>
                </a:solidFill>
              </a:rPr>
              <a:pPr defTabSz="554492">
                <a:defRPr/>
              </a:pPr>
              <a:t>12/9/2025</a:t>
            </a:fld>
            <a:endParaRPr lang="en-US" sz="1092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10"/>
          <p:cNvSpPr txBox="1">
            <a:spLocks/>
          </p:cNvSpPr>
          <p:nvPr userDrawn="1"/>
        </p:nvSpPr>
        <p:spPr>
          <a:xfrm>
            <a:off x="11641319" y="6522095"/>
            <a:ext cx="568931" cy="329460"/>
          </a:xfrm>
          <a:prstGeom prst="roundRect">
            <a:avLst/>
          </a:prstGeom>
          <a:noFill/>
        </p:spPr>
        <p:txBody>
          <a:bodyPr lIns="58214" anchor="ctr"/>
          <a:lstStyle/>
          <a:p>
            <a:pPr marL="0" marR="0" lvl="0" indent="0" algn="ctr" defTabSz="5544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90B0AC-1095-4A1C-BD1C-6C83E51E764D}" type="slidenum">
              <a:rPr kumimoji="0" lang="ru-RU" sz="1213" b="1" i="0" u="none" strike="noStrike" kern="1200" cap="none" spc="0" normalizeH="0" baseline="0" noProof="0">
                <a:ln>
                  <a:noFill/>
                </a:ln>
                <a:solidFill>
                  <a:srgbClr val="21285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ctr" defTabSz="5544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13" b="1" i="0" u="none" strike="noStrike" kern="1200" cap="none" spc="0" normalizeH="0" baseline="0" noProof="0" dirty="0">
              <a:ln>
                <a:noFill/>
              </a:ln>
              <a:solidFill>
                <a:srgbClr val="21285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1878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941" b="1" i="0">
                <a:solidFill>
                  <a:srgbClr val="494949"/>
                </a:solidFill>
                <a:latin typeface="Calibri" panose="020F0502020204030204"/>
                <a:cs typeface="Calibri" panose="020F0502020204030204"/>
              </a:defRPr>
            </a:lvl1pPr>
          </a:lstStyle>
          <a:p>
            <a:endParaRPr dirty="0"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554492">
              <a:defRPr/>
            </a:pPr>
            <a:endParaRPr lang="ru-RU" sz="1092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554492">
              <a:defRPr/>
            </a:pPr>
            <a:fld id="{99C42E8A-EEA2-41FA-BCE4-96EC8EBF1924}" type="datetime1">
              <a:rPr lang="en-US" sz="1092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 defTabSz="554492">
                <a:defRPr/>
              </a:pPr>
              <a:t>12/9/2025</a:t>
            </a:fld>
            <a:endParaRPr lang="en-US" sz="1092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sp>
        <p:nvSpPr>
          <p:cNvPr id="6" name="Номер слайда 10"/>
          <p:cNvSpPr txBox="1"/>
          <p:nvPr userDrawn="1"/>
        </p:nvSpPr>
        <p:spPr>
          <a:xfrm>
            <a:off x="11641319" y="6522095"/>
            <a:ext cx="568931" cy="329460"/>
          </a:xfrm>
          <a:prstGeom prst="roundRect">
            <a:avLst/>
          </a:prstGeom>
          <a:noFill/>
        </p:spPr>
        <p:txBody>
          <a:bodyPr lIns="58214" anchor="ctr"/>
          <a:lstStyle/>
          <a:p>
            <a:pPr marL="0" marR="0" lvl="0" indent="0" algn="ctr" defTabSz="5544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9290B0AC-1095-4A1C-BD1C-6C83E51E764D}" type="slidenum">
              <a:rPr kumimoji="0" lang="ru-RU" sz="1213" b="1" i="0" u="none" strike="noStrike" kern="1200" cap="none" spc="0" normalizeH="0" baseline="0" noProof="0">
                <a:ln>
                  <a:noFill/>
                </a:ln>
                <a:solidFill>
                  <a:srgbClr val="21285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ctr" defTabSz="5544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t>‹#›</a:t>
            </a:fld>
            <a:endParaRPr kumimoji="0" lang="ru-RU" sz="1213" b="1" i="0" u="none" strike="noStrike" kern="1200" cap="none" spc="0" normalizeH="0" baseline="0" noProof="0" dirty="0">
              <a:ln>
                <a:noFill/>
              </a:ln>
              <a:solidFill>
                <a:srgbClr val="21285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0202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941" b="1" i="0">
                <a:solidFill>
                  <a:srgbClr val="494949"/>
                </a:solidFill>
                <a:latin typeface="Calibri" panose="020F0502020204030204"/>
                <a:cs typeface="Calibri" panose="020F0502020204030204"/>
              </a:defRPr>
            </a:lvl1pPr>
          </a:lstStyle>
          <a:p>
            <a:endParaRPr dirty="0"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554492">
              <a:defRPr/>
            </a:pPr>
            <a:endParaRPr lang="ru-RU" sz="1092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554492">
              <a:defRPr/>
            </a:pPr>
            <a:fld id="{99C42E8A-EEA2-41FA-BCE4-96EC8EBF1924}" type="datetime1">
              <a:rPr lang="en-US" sz="1092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 defTabSz="554492">
                <a:defRPr/>
              </a:pPr>
              <a:t>12/9/2025</a:t>
            </a:fld>
            <a:endParaRPr lang="en-US" sz="1092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sp>
        <p:nvSpPr>
          <p:cNvPr id="6" name="Номер слайда 10"/>
          <p:cNvSpPr txBox="1"/>
          <p:nvPr userDrawn="1"/>
        </p:nvSpPr>
        <p:spPr>
          <a:xfrm>
            <a:off x="11641319" y="6522095"/>
            <a:ext cx="568931" cy="329460"/>
          </a:xfrm>
          <a:prstGeom prst="roundRect">
            <a:avLst/>
          </a:prstGeom>
          <a:noFill/>
        </p:spPr>
        <p:txBody>
          <a:bodyPr lIns="58214" anchor="ctr"/>
          <a:lstStyle/>
          <a:p>
            <a:pPr marL="0" marR="0" lvl="0" indent="0" algn="ctr" defTabSz="5544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9290B0AC-1095-4A1C-BD1C-6C83E51E764D}" type="slidenum">
              <a:rPr kumimoji="0" lang="ru-RU" sz="1213" b="1" i="0" u="none" strike="noStrike" kern="1200" cap="none" spc="0" normalizeH="0" baseline="0" noProof="0">
                <a:ln>
                  <a:noFill/>
                </a:ln>
                <a:solidFill>
                  <a:srgbClr val="21285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ctr" defTabSz="5544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t>‹#›</a:t>
            </a:fld>
            <a:endParaRPr kumimoji="0" lang="ru-RU" sz="1213" b="1" i="0" u="none" strike="noStrike" kern="1200" cap="none" spc="0" normalizeH="0" baseline="0" noProof="0" dirty="0">
              <a:ln>
                <a:noFill/>
              </a:ln>
              <a:solidFill>
                <a:srgbClr val="21285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9596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09802F-CAAD-41C1-B26C-420901448346}" type="datetime1">
              <a:rPr lang="ru-RU" smtClean="0"/>
              <a:t>09.12.2025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9457267" y="656708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CEBFE4-2CC4-46CB-A6A5-EB06252BCC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83734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8" r:id="rId1"/>
    <p:sldLayoutId id="2147483729" r:id="rId2"/>
    <p:sldLayoutId id="2147483747" r:id="rId3"/>
    <p:sldLayoutId id="2147483730" r:id="rId4"/>
    <p:sldLayoutId id="2147483749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  <p:sldLayoutId id="2147483737" r:id="rId12"/>
    <p:sldLayoutId id="2147483738" r:id="rId13"/>
    <p:sldLayoutId id="2147483739" r:id="rId14"/>
    <p:sldLayoutId id="2147483740" r:id="rId15"/>
    <p:sldLayoutId id="2147483741" r:id="rId16"/>
    <p:sldLayoutId id="2147483743" r:id="rId17"/>
    <p:sldLayoutId id="2147483744" r:id="rId18"/>
    <p:sldLayoutId id="2147483750" r:id="rId19"/>
    <p:sldLayoutId id="2147483752" r:id="rId20"/>
    <p:sldLayoutId id="2147483753" r:id="rId21"/>
    <p:sldLayoutId id="2147483754" r:id="rId22"/>
    <p:sldLayoutId id="2147483755" r:id="rId2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6101F0D9-739B-4F2E-BDC6-A3A12A5C3A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9409" y="0"/>
            <a:ext cx="1652591" cy="6858000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328D77E1-B3B4-4509-A74F-3411975D843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94772" y="1457608"/>
            <a:ext cx="9128143" cy="3399873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65F48130-2E43-4381-93C4-6C94B352FB30}"/>
              </a:ext>
            </a:extLst>
          </p:cNvPr>
          <p:cNvSpPr txBox="1"/>
          <p:nvPr/>
        </p:nvSpPr>
        <p:spPr>
          <a:xfrm>
            <a:off x="10191507" y="5209350"/>
            <a:ext cx="23483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</a:rPr>
              <a:t>9 декабря</a:t>
            </a:r>
            <a:r>
              <a:rPr lang="ru-RU" b="1" dirty="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</a:rPr>
              <a:t/>
            </a:r>
            <a:br>
              <a:rPr lang="ru-RU" b="1" dirty="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</a:rPr>
            </a:br>
            <a:r>
              <a:rPr lang="ru-RU" b="1" dirty="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</a:rPr>
              <a:t> 2025 г.</a:t>
            </a:r>
          </a:p>
        </p:txBody>
      </p:sp>
    </p:spTree>
    <p:extLst>
      <p:ext uri="{BB962C8B-B14F-4D97-AF65-F5344CB8AC3E}">
        <p14:creationId xmlns:p14="http://schemas.microsoft.com/office/powerpoint/2010/main" val="38032371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877334" y="127846"/>
            <a:ext cx="6369414" cy="512961"/>
          </a:xfrm>
          <a:prstGeom prst="rect">
            <a:avLst/>
          </a:prstGeom>
          <a:noFill/>
        </p:spPr>
        <p:txBody>
          <a:bodyPr anchor="t" anchorCtr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ru-RU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ОБЩИЕ ЭКОНОМИЧЕСКИЕ ПОКАЗАТЕЛИ </a:t>
            </a:r>
          </a:p>
          <a:p>
            <a:pPr lvl="0"/>
            <a:r>
              <a:rPr lang="ru-RU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 ОТРАСЛИ «СТРОИТЕЛЬСТВО</a:t>
            </a:r>
            <a:endParaRPr lang="ru-RU" sz="2800" b="1" dirty="0">
              <a:solidFill>
                <a:srgbClr val="8497B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09170450"/>
              </p:ext>
            </p:extLst>
          </p:nvPr>
        </p:nvGraphicFramePr>
        <p:xfrm>
          <a:off x="877334" y="2161919"/>
          <a:ext cx="10974686" cy="298727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81332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2862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477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8500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846079">
                <a:tc>
                  <a:txBody>
                    <a:bodyPr/>
                    <a:lstStyle/>
                    <a:p>
                      <a:pPr marR="296545" algn="ctr">
                        <a:lnSpc>
                          <a:spcPct val="100000"/>
                        </a:lnSpc>
                        <a:spcBef>
                          <a:spcPts val="580"/>
                        </a:spcBef>
                      </a:pPr>
                      <a:r>
                        <a:rPr lang="ru-RU" sz="1900" b="1" strike="noStrike" kern="1200" spc="-1" dirty="0">
                          <a:solidFill>
                            <a:srgbClr val="16365E"/>
                          </a:solidFill>
                          <a:latin typeface="Arial"/>
                          <a:ea typeface="Tahoma"/>
                          <a:cs typeface="+mn-cs"/>
                        </a:rPr>
                        <a:t>НАИМЕНОВАНИЕ ПОКАЗАТЕЛЯ</a:t>
                      </a:r>
                    </a:p>
                  </a:txBody>
                  <a:tcPr marL="0" marR="0" marT="33500" marB="0" anchor="ctr">
                    <a:lnL>
                      <a:noFill/>
                    </a:lnL>
                    <a:lnR w="12700" cap="flat" cmpd="sng" algn="ctr">
                      <a:solidFill>
                        <a:srgbClr val="03B8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3B8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80"/>
                        </a:spcBef>
                      </a:pPr>
                      <a:r>
                        <a:rPr sz="1900" b="1" strike="noStrike" kern="1200" spc="-1" dirty="0" smtClean="0">
                          <a:solidFill>
                            <a:srgbClr val="16365E"/>
                          </a:solidFill>
                          <a:latin typeface="Arial"/>
                          <a:ea typeface="Tahoma"/>
                          <a:cs typeface="+mn-cs"/>
                        </a:rPr>
                        <a:t>202</a:t>
                      </a:r>
                      <a:r>
                        <a:rPr lang="ru-RU" sz="1900" b="1" strike="noStrike" kern="1200" spc="-1" dirty="0" smtClean="0">
                          <a:solidFill>
                            <a:srgbClr val="16365E"/>
                          </a:solidFill>
                          <a:latin typeface="Arial"/>
                          <a:ea typeface="Tahoma"/>
                          <a:cs typeface="+mn-cs"/>
                        </a:rPr>
                        <a:t>4</a:t>
                      </a:r>
                      <a:r>
                        <a:rPr sz="1900" b="1" strike="noStrike" kern="1200" spc="-1" dirty="0" smtClean="0">
                          <a:solidFill>
                            <a:srgbClr val="16365E"/>
                          </a:solidFill>
                          <a:latin typeface="Arial"/>
                          <a:ea typeface="Tahoma"/>
                          <a:cs typeface="+mn-cs"/>
                        </a:rPr>
                        <a:t> </a:t>
                      </a:r>
                      <a:r>
                        <a:rPr sz="1900" b="1" strike="noStrike" kern="1200" spc="-1" dirty="0">
                          <a:solidFill>
                            <a:srgbClr val="16365E"/>
                          </a:solidFill>
                          <a:latin typeface="Arial"/>
                          <a:ea typeface="Tahoma"/>
                          <a:cs typeface="+mn-cs"/>
                        </a:rPr>
                        <a:t>г.</a:t>
                      </a:r>
                      <a:endParaRPr lang="ru-RU" sz="1900" b="1" strike="noStrike" kern="1200" spc="-1" dirty="0">
                        <a:solidFill>
                          <a:srgbClr val="16365E"/>
                        </a:solidFill>
                        <a:latin typeface="Arial"/>
                        <a:ea typeface="Tahoma"/>
                        <a:cs typeface="+mn-cs"/>
                      </a:endParaRPr>
                    </a:p>
                  </a:txBody>
                  <a:tcPr marL="0" marR="0" marT="33500" marB="0" anchor="ctr">
                    <a:lnL w="12700" cap="flat" cmpd="sng" algn="ctr">
                      <a:solidFill>
                        <a:srgbClr val="03B8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3B8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3B8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R="205104" algn="ctr">
                        <a:lnSpc>
                          <a:spcPct val="100000"/>
                        </a:lnSpc>
                        <a:spcBef>
                          <a:spcPts val="580"/>
                        </a:spcBef>
                      </a:pPr>
                      <a:r>
                        <a:rPr sz="1900" b="1" strike="noStrike" kern="1200" spc="-1" dirty="0" smtClean="0">
                          <a:solidFill>
                            <a:srgbClr val="16365E"/>
                          </a:solidFill>
                          <a:latin typeface="Arial"/>
                          <a:ea typeface="Tahoma"/>
                          <a:cs typeface="+mn-cs"/>
                        </a:rPr>
                        <a:t>202</a:t>
                      </a:r>
                      <a:r>
                        <a:rPr lang="ru-RU" sz="1900" b="1" strike="noStrike" kern="1200" spc="-1" dirty="0" smtClean="0">
                          <a:solidFill>
                            <a:srgbClr val="16365E"/>
                          </a:solidFill>
                          <a:latin typeface="Arial"/>
                          <a:ea typeface="Tahoma"/>
                          <a:cs typeface="+mn-cs"/>
                        </a:rPr>
                        <a:t>5</a:t>
                      </a:r>
                      <a:r>
                        <a:rPr sz="1900" b="1" strike="noStrike" kern="1200" spc="-1" dirty="0" smtClean="0">
                          <a:solidFill>
                            <a:srgbClr val="16365E"/>
                          </a:solidFill>
                          <a:latin typeface="Arial"/>
                          <a:ea typeface="Tahoma"/>
                          <a:cs typeface="+mn-cs"/>
                        </a:rPr>
                        <a:t>г</a:t>
                      </a:r>
                      <a:r>
                        <a:rPr sz="1900" b="1" strike="noStrike" kern="1200" spc="-1" dirty="0">
                          <a:solidFill>
                            <a:srgbClr val="16365E"/>
                          </a:solidFill>
                          <a:latin typeface="Arial"/>
                          <a:ea typeface="Tahoma"/>
                          <a:cs typeface="+mn-cs"/>
                        </a:rPr>
                        <a:t>.</a:t>
                      </a:r>
                      <a:endParaRPr lang="ru-RU" sz="1900" b="1" strike="noStrike" kern="1200" spc="-1" dirty="0">
                        <a:solidFill>
                          <a:srgbClr val="16365E"/>
                        </a:solidFill>
                        <a:latin typeface="Arial"/>
                        <a:ea typeface="Tahoma"/>
                        <a:cs typeface="+mn-cs"/>
                      </a:endParaRPr>
                    </a:p>
                    <a:p>
                      <a:pPr marR="205104" algn="ctr">
                        <a:lnSpc>
                          <a:spcPct val="100000"/>
                        </a:lnSpc>
                        <a:spcBef>
                          <a:spcPts val="580"/>
                        </a:spcBef>
                      </a:pPr>
                      <a:r>
                        <a:rPr lang="ru-RU" sz="1900" b="1" strike="noStrike" kern="1200" spc="-1" dirty="0">
                          <a:solidFill>
                            <a:srgbClr val="16365E"/>
                          </a:solidFill>
                          <a:latin typeface="Arial"/>
                          <a:ea typeface="Tahoma"/>
                          <a:cs typeface="+mn-cs"/>
                        </a:rPr>
                        <a:t>(оценка)</a:t>
                      </a:r>
                    </a:p>
                  </a:txBody>
                  <a:tcPr marL="0" marR="0" marT="33500" marB="0" anchor="ctr">
                    <a:lnL w="12700" cap="flat" cmpd="sng" algn="ctr">
                      <a:solidFill>
                        <a:srgbClr val="03B8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3B8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3B8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R="205104" algn="ctr">
                        <a:lnSpc>
                          <a:spcPct val="100000"/>
                        </a:lnSpc>
                        <a:spcBef>
                          <a:spcPts val="580"/>
                        </a:spcBef>
                      </a:pPr>
                      <a:r>
                        <a:rPr lang="ru-RU" sz="1900" b="1" strike="noStrike" kern="1200" spc="-1" dirty="0">
                          <a:solidFill>
                            <a:srgbClr val="16365E"/>
                          </a:solidFill>
                          <a:latin typeface="Arial"/>
                          <a:ea typeface="Tahoma"/>
                          <a:cs typeface="+mn-cs"/>
                        </a:rPr>
                        <a:t>Динамика </a:t>
                      </a:r>
                    </a:p>
                  </a:txBody>
                  <a:tcPr marL="0" marR="0" marT="33500" marB="0" anchor="ctr">
                    <a:lnL w="12700" cap="flat" cmpd="sng" algn="ctr">
                      <a:solidFill>
                        <a:srgbClr val="03B8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3B8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6451">
                <a:tc>
                  <a:txBody>
                    <a:bodyPr/>
                    <a:lstStyle/>
                    <a:p>
                      <a:pPr marL="360363" indent="0" algn="l">
                        <a:lnSpc>
                          <a:spcPct val="100000"/>
                        </a:lnSpc>
                        <a:spcBef>
                          <a:spcPts val="509"/>
                        </a:spcBef>
                      </a:pPr>
                      <a:r>
                        <a:rPr sz="1900" b="1" strike="noStrike" kern="1200" spc="-1" dirty="0">
                          <a:solidFill>
                            <a:srgbClr val="16365E"/>
                          </a:solidFill>
                          <a:latin typeface="Arial"/>
                          <a:ea typeface="Tahoma"/>
                          <a:cs typeface="+mn-cs"/>
                        </a:rPr>
                        <a:t>Объем оказанных </a:t>
                      </a:r>
                      <a:r>
                        <a:rPr sz="1900" b="1" strike="noStrike" kern="1200" spc="-1" dirty="0" err="1">
                          <a:solidFill>
                            <a:srgbClr val="16365E"/>
                          </a:solidFill>
                          <a:latin typeface="Arial"/>
                          <a:ea typeface="Tahoma"/>
                          <a:cs typeface="+mn-cs"/>
                        </a:rPr>
                        <a:t>жилищно-коммунальных</a:t>
                      </a:r>
                      <a:r>
                        <a:rPr sz="1900" b="1" strike="noStrike" kern="1200" spc="-1" dirty="0">
                          <a:solidFill>
                            <a:srgbClr val="16365E"/>
                          </a:solidFill>
                          <a:latin typeface="Arial"/>
                          <a:ea typeface="Tahoma"/>
                          <a:cs typeface="+mn-cs"/>
                        </a:rPr>
                        <a:t> </a:t>
                      </a:r>
                      <a:r>
                        <a:rPr lang="ru-RU" sz="1900" b="1" strike="noStrike" kern="1200" spc="-1" dirty="0">
                          <a:solidFill>
                            <a:srgbClr val="16365E"/>
                          </a:solidFill>
                          <a:latin typeface="Arial"/>
                          <a:ea typeface="Tahoma"/>
                          <a:cs typeface="+mn-cs"/>
                        </a:rPr>
                        <a:t> </a:t>
                      </a:r>
                      <a:r>
                        <a:rPr sz="1900" b="1" strike="noStrike" kern="1200" spc="-1" dirty="0" err="1">
                          <a:solidFill>
                            <a:srgbClr val="16365E"/>
                          </a:solidFill>
                          <a:latin typeface="Arial"/>
                          <a:ea typeface="Tahoma"/>
                          <a:cs typeface="+mn-cs"/>
                        </a:rPr>
                        <a:t>услуг</a:t>
                      </a:r>
                      <a:r>
                        <a:rPr sz="1900" b="1" strike="noStrike" kern="1200" spc="-1" dirty="0">
                          <a:solidFill>
                            <a:srgbClr val="16365E"/>
                          </a:solidFill>
                          <a:latin typeface="Arial"/>
                          <a:ea typeface="Tahoma"/>
                          <a:cs typeface="+mn-cs"/>
                        </a:rPr>
                        <a:t>,</a:t>
                      </a:r>
                      <a:r>
                        <a:rPr lang="ru-RU" sz="1900" b="1" strike="noStrike" kern="1200" spc="-1" dirty="0">
                          <a:solidFill>
                            <a:srgbClr val="16365E"/>
                          </a:solidFill>
                          <a:latin typeface="Arial"/>
                          <a:ea typeface="Tahoma"/>
                          <a:cs typeface="+mn-cs"/>
                        </a:rPr>
                        <a:t> </a:t>
                      </a:r>
                      <a:r>
                        <a:rPr sz="1900" b="1" strike="noStrike" kern="1200" spc="-1" dirty="0" err="1">
                          <a:solidFill>
                            <a:srgbClr val="16365E"/>
                          </a:solidFill>
                          <a:latin typeface="Arial"/>
                          <a:ea typeface="Tahoma"/>
                          <a:cs typeface="+mn-cs"/>
                        </a:rPr>
                        <a:t>млрд.рублей</a:t>
                      </a:r>
                      <a:endParaRPr sz="1900" b="1" strike="noStrike" kern="1200" spc="-1" dirty="0">
                        <a:solidFill>
                          <a:srgbClr val="16365E"/>
                        </a:solidFill>
                        <a:latin typeface="Arial"/>
                        <a:ea typeface="Tahoma"/>
                        <a:cs typeface="+mn-cs"/>
                      </a:endParaRPr>
                    </a:p>
                  </a:txBody>
                  <a:tcPr marL="0" marR="0" marT="29457" marB="0" anchor="ctr">
                    <a:lnL>
                      <a:noFill/>
                    </a:lnL>
                    <a:lnR w="12700" cap="flat" cmpd="sng" algn="ctr">
                      <a:solidFill>
                        <a:srgbClr val="03B8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3B8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3B8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205104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55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900" b="1" strike="noStrike" kern="1200" spc="-1" dirty="0" smtClean="0">
                          <a:solidFill>
                            <a:srgbClr val="16365E"/>
                          </a:solidFill>
                          <a:latin typeface="Arial"/>
                          <a:ea typeface="Tahoma"/>
                          <a:cs typeface="+mn-cs"/>
                        </a:rPr>
                        <a:t>63,6</a:t>
                      </a:r>
                      <a:endParaRPr sz="1900" b="1" strike="noStrike" kern="1200" spc="-1" dirty="0">
                        <a:solidFill>
                          <a:srgbClr val="16365E"/>
                        </a:solidFill>
                        <a:latin typeface="Arial"/>
                        <a:ea typeface="Tahoma"/>
                        <a:cs typeface="+mn-cs"/>
                      </a:endParaRPr>
                    </a:p>
                  </a:txBody>
                  <a:tcPr marL="0" marR="0" marT="25415" marB="0" anchor="ctr">
                    <a:lnL w="12700" cap="flat" cmpd="sng" algn="ctr">
                      <a:solidFill>
                        <a:srgbClr val="03B8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3B8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3B8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3B8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205104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55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900" b="1" strike="noStrike" kern="1200" spc="-1" dirty="0" smtClean="0">
                          <a:solidFill>
                            <a:srgbClr val="002060"/>
                          </a:solidFill>
                          <a:latin typeface="Arial"/>
                          <a:ea typeface="Tahoma"/>
                          <a:cs typeface="+mn-cs"/>
                        </a:rPr>
                        <a:t>67,5</a:t>
                      </a:r>
                      <a:endParaRPr sz="1900" b="1" strike="noStrike" kern="1200" spc="-1" dirty="0">
                        <a:solidFill>
                          <a:srgbClr val="002060"/>
                        </a:solidFill>
                        <a:latin typeface="Arial"/>
                        <a:ea typeface="Tahoma"/>
                        <a:cs typeface="+mn-cs"/>
                      </a:endParaRPr>
                    </a:p>
                  </a:txBody>
                  <a:tcPr marL="0" marR="0" marT="25125" marB="0" anchor="ctr">
                    <a:lnL w="12700" cap="flat" cmpd="sng" algn="ctr">
                      <a:solidFill>
                        <a:srgbClr val="03B8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3B8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3B8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3B8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205104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55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900" b="1" strike="noStrike" kern="1200" spc="-1" dirty="0" smtClean="0">
                          <a:solidFill>
                            <a:srgbClr val="002060"/>
                          </a:solidFill>
                          <a:latin typeface="Arial"/>
                          <a:ea typeface="Tahoma"/>
                          <a:cs typeface="+mn-cs"/>
                        </a:rPr>
                        <a:t>108,3%</a:t>
                      </a:r>
                      <a:endParaRPr lang="ru-RU" sz="1900" b="1" strike="noStrike" kern="1200" spc="-1" dirty="0">
                        <a:solidFill>
                          <a:srgbClr val="002060"/>
                        </a:solidFill>
                        <a:latin typeface="Arial"/>
                        <a:ea typeface="Tahoma"/>
                        <a:cs typeface="+mn-cs"/>
                      </a:endParaRPr>
                    </a:p>
                  </a:txBody>
                  <a:tcPr marL="0" marR="0" marT="25125" marB="0" anchor="ctr">
                    <a:lnL w="12700" cap="flat" cmpd="sng" algn="ctr">
                      <a:solidFill>
                        <a:srgbClr val="03B8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3B8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3B8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02372">
                <a:tc>
                  <a:txBody>
                    <a:bodyPr/>
                    <a:lstStyle/>
                    <a:p>
                      <a:pPr marL="71438" indent="288925" algn="l" fontAlgn="t"/>
                      <a:r>
                        <a:rPr lang="ru-RU" sz="1900" b="1" strike="noStrike" kern="1200" spc="-1" dirty="0">
                          <a:solidFill>
                            <a:srgbClr val="16365E"/>
                          </a:solidFill>
                          <a:latin typeface="Arial"/>
                          <a:ea typeface="Tahoma"/>
                          <a:cs typeface="+mn-cs"/>
                        </a:rPr>
                        <a:t>Среднемесячная заработная </a:t>
                      </a:r>
                    </a:p>
                    <a:p>
                      <a:pPr marL="71438" marR="0" indent="288925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900" b="1" strike="noStrike" kern="1200" spc="-1" dirty="0">
                          <a:solidFill>
                            <a:srgbClr val="16365E"/>
                          </a:solidFill>
                          <a:latin typeface="Arial"/>
                          <a:ea typeface="Tahoma"/>
                          <a:cs typeface="+mn-cs"/>
                        </a:rPr>
                        <a:t>плата работников ЖКК, </a:t>
                      </a:r>
                      <a:r>
                        <a:rPr lang="ru-RU" sz="1900" b="1" strike="noStrike" kern="1200" spc="-1" dirty="0" err="1">
                          <a:solidFill>
                            <a:srgbClr val="16365E"/>
                          </a:solidFill>
                          <a:latin typeface="Arial"/>
                          <a:ea typeface="Tahoma"/>
                          <a:cs typeface="+mn-cs"/>
                        </a:rPr>
                        <a:t>тыс</a:t>
                      </a:r>
                      <a:r>
                        <a:rPr lang="ru-RU" sz="1900" b="1" strike="noStrike" kern="1200" spc="-1" dirty="0">
                          <a:solidFill>
                            <a:srgbClr val="16365E"/>
                          </a:solidFill>
                          <a:latin typeface="Arial"/>
                          <a:ea typeface="Tahoma"/>
                          <a:cs typeface="+mn-cs"/>
                        </a:rPr>
                        <a:t> руб.</a:t>
                      </a:r>
                    </a:p>
                  </a:txBody>
                  <a:tcPr marL="2706" marR="2706" marT="2706" marB="0" anchor="ctr">
                    <a:lnL>
                      <a:noFill/>
                    </a:lnL>
                    <a:lnR w="12700" cap="flat" cmpd="sng" algn="ctr">
                      <a:solidFill>
                        <a:srgbClr val="03B8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3B8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3B8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205104" algn="ctr">
                        <a:lnSpc>
                          <a:spcPct val="100000"/>
                        </a:lnSpc>
                        <a:spcBef>
                          <a:spcPts val="434"/>
                        </a:spcBef>
                      </a:pPr>
                      <a:r>
                        <a:rPr lang="ru-RU" sz="1900" b="1" strike="noStrike" kern="1200" spc="-1" dirty="0" smtClean="0">
                          <a:solidFill>
                            <a:srgbClr val="16365E"/>
                          </a:solidFill>
                          <a:latin typeface="Arial"/>
                          <a:ea typeface="Tahoma"/>
                          <a:cs typeface="+mn-cs"/>
                        </a:rPr>
                        <a:t>52,5</a:t>
                      </a:r>
                      <a:endParaRPr sz="1900" b="1" strike="noStrike" kern="1200" spc="-1" dirty="0">
                        <a:solidFill>
                          <a:srgbClr val="16365E"/>
                        </a:solidFill>
                        <a:latin typeface="Arial"/>
                        <a:ea typeface="Tahoma"/>
                        <a:cs typeface="+mn-cs"/>
                      </a:endParaRPr>
                    </a:p>
                  </a:txBody>
                  <a:tcPr marL="0" marR="0" marT="25415" marB="0" anchor="ctr">
                    <a:lnL w="12700" cap="flat" cmpd="sng" algn="ctr">
                      <a:solidFill>
                        <a:srgbClr val="03B8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3B8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3B8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3B8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205104" algn="ctr">
                        <a:lnSpc>
                          <a:spcPct val="100000"/>
                        </a:lnSpc>
                        <a:spcBef>
                          <a:spcPts val="434"/>
                        </a:spcBef>
                      </a:pPr>
                      <a:r>
                        <a:rPr lang="ru-RU" sz="1900" b="1" strike="noStrike" kern="1200" spc="-1" dirty="0" smtClean="0">
                          <a:solidFill>
                            <a:srgbClr val="16365E"/>
                          </a:solidFill>
                          <a:latin typeface="Arial"/>
                          <a:ea typeface="Tahoma"/>
                          <a:cs typeface="+mn-cs"/>
                        </a:rPr>
                        <a:t>66,6</a:t>
                      </a:r>
                      <a:endParaRPr sz="1900" b="1" strike="noStrike" kern="1200" spc="-1" dirty="0">
                        <a:solidFill>
                          <a:srgbClr val="16365E"/>
                        </a:solidFill>
                        <a:latin typeface="Arial"/>
                        <a:ea typeface="Tahoma"/>
                        <a:cs typeface="+mn-cs"/>
                      </a:endParaRPr>
                    </a:p>
                  </a:txBody>
                  <a:tcPr marL="0" marR="0" marT="25125" marB="0" anchor="ctr">
                    <a:lnL w="12700" cap="flat" cmpd="sng" algn="ctr">
                      <a:solidFill>
                        <a:srgbClr val="03B8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3B8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3B8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3B8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205104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55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900" b="1" strike="noStrike" kern="1200" spc="-1" dirty="0" smtClean="0">
                          <a:solidFill>
                            <a:srgbClr val="16365E"/>
                          </a:solidFill>
                          <a:latin typeface="Arial"/>
                          <a:ea typeface="Tahoma"/>
                          <a:cs typeface="+mn-cs"/>
                        </a:rPr>
                        <a:t>126,0</a:t>
                      </a:r>
                      <a:r>
                        <a:rPr lang="ru-RU" sz="1900" b="1" strike="noStrike" kern="1200" spc="-1" dirty="0">
                          <a:solidFill>
                            <a:srgbClr val="16365E"/>
                          </a:solidFill>
                          <a:latin typeface="Arial"/>
                          <a:ea typeface="Tahoma"/>
                          <a:cs typeface="+mn-cs"/>
                        </a:rPr>
                        <a:t>%</a:t>
                      </a:r>
                    </a:p>
                  </a:txBody>
                  <a:tcPr marL="0" marR="0" marT="25125" marB="0" anchor="ctr">
                    <a:lnL w="12700" cap="flat" cmpd="sng" algn="ctr">
                      <a:solidFill>
                        <a:srgbClr val="03B8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3B8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3B8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02372">
                <a:tc>
                  <a:txBody>
                    <a:bodyPr/>
                    <a:lstStyle/>
                    <a:p>
                      <a:pPr marL="71438" indent="288925" algn="l" fontAlgn="t"/>
                      <a:r>
                        <a:rPr lang="ru-RU" sz="1900" b="1" strike="noStrike" kern="1200" spc="-1" dirty="0">
                          <a:solidFill>
                            <a:srgbClr val="16365E"/>
                          </a:solidFill>
                          <a:latin typeface="Arial"/>
                          <a:ea typeface="Tahoma"/>
                          <a:cs typeface="+mn-cs"/>
                        </a:rPr>
                        <a:t>Среднесписочная численность </a:t>
                      </a:r>
                    </a:p>
                    <a:p>
                      <a:pPr marL="71438" marR="0" indent="288925" algn="l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900" b="1" strike="noStrike" kern="1200" spc="-1" dirty="0">
                          <a:solidFill>
                            <a:srgbClr val="16365E"/>
                          </a:solidFill>
                          <a:latin typeface="Arial"/>
                          <a:ea typeface="Tahoma"/>
                          <a:cs typeface="+mn-cs"/>
                        </a:rPr>
                        <a:t>работающих в ЖКК, </a:t>
                      </a:r>
                      <a:r>
                        <a:rPr lang="ru-RU" sz="1900" b="1" strike="noStrike" kern="1200" spc="-1" dirty="0" err="1">
                          <a:solidFill>
                            <a:srgbClr val="16365E"/>
                          </a:solidFill>
                          <a:latin typeface="Arial"/>
                          <a:ea typeface="Tahoma"/>
                          <a:cs typeface="+mn-cs"/>
                        </a:rPr>
                        <a:t>тыс</a:t>
                      </a:r>
                      <a:r>
                        <a:rPr lang="ru-RU" sz="1900" b="1" strike="noStrike" kern="1200" spc="-1" dirty="0">
                          <a:solidFill>
                            <a:srgbClr val="16365E"/>
                          </a:solidFill>
                          <a:latin typeface="Arial"/>
                          <a:ea typeface="Tahoma"/>
                          <a:cs typeface="+mn-cs"/>
                        </a:rPr>
                        <a:t> чел.</a:t>
                      </a:r>
                    </a:p>
                  </a:txBody>
                  <a:tcPr marL="2706" marR="2706" marT="2706" marB="0" anchor="ctr">
                    <a:lnL>
                      <a:noFill/>
                    </a:lnL>
                    <a:lnR w="12700" cap="flat" cmpd="sng" algn="ctr">
                      <a:solidFill>
                        <a:srgbClr val="03B8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3B8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205104" algn="ctr">
                        <a:lnSpc>
                          <a:spcPct val="100000"/>
                        </a:lnSpc>
                        <a:spcBef>
                          <a:spcPts val="440"/>
                        </a:spcBef>
                      </a:pPr>
                      <a:r>
                        <a:rPr lang="ru-RU" sz="1900" b="1" strike="noStrike" kern="1200" spc="-1" dirty="0" smtClean="0">
                          <a:solidFill>
                            <a:srgbClr val="16365E"/>
                          </a:solidFill>
                          <a:latin typeface="Arial"/>
                          <a:ea typeface="Tahoma"/>
                          <a:cs typeface="+mn-cs"/>
                        </a:rPr>
                        <a:t>27,4</a:t>
                      </a:r>
                      <a:endParaRPr sz="1900" b="1" strike="noStrike" kern="1200" spc="-1" dirty="0">
                        <a:solidFill>
                          <a:srgbClr val="16365E"/>
                        </a:solidFill>
                        <a:latin typeface="Arial"/>
                        <a:ea typeface="Tahoma"/>
                        <a:cs typeface="+mn-cs"/>
                      </a:endParaRPr>
                    </a:p>
                  </a:txBody>
                  <a:tcPr marL="0" marR="0" marT="25415" marB="0" anchor="ctr">
                    <a:lnL w="12700" cap="flat" cmpd="sng" algn="ctr">
                      <a:solidFill>
                        <a:srgbClr val="03B8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3B8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3B8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205104" algn="ctr">
                        <a:lnSpc>
                          <a:spcPct val="100000"/>
                        </a:lnSpc>
                        <a:spcBef>
                          <a:spcPts val="434"/>
                        </a:spcBef>
                      </a:pPr>
                      <a:r>
                        <a:rPr lang="ru-RU" sz="1900" b="1" strike="noStrike" kern="1200" spc="-1" dirty="0" smtClean="0">
                          <a:solidFill>
                            <a:srgbClr val="16365E"/>
                          </a:solidFill>
                          <a:latin typeface="Arial"/>
                          <a:ea typeface="Tahoma"/>
                          <a:cs typeface="+mn-cs"/>
                        </a:rPr>
                        <a:t>27,2</a:t>
                      </a:r>
                      <a:endParaRPr sz="1900" b="1" strike="noStrike" kern="1200" spc="-1" dirty="0">
                        <a:solidFill>
                          <a:srgbClr val="16365E"/>
                        </a:solidFill>
                        <a:latin typeface="Arial"/>
                        <a:ea typeface="Tahoma"/>
                        <a:cs typeface="+mn-cs"/>
                      </a:endParaRPr>
                    </a:p>
                  </a:txBody>
                  <a:tcPr marL="0" marR="0" marT="25125" marB="0" anchor="ctr">
                    <a:lnL w="12700" cap="flat" cmpd="sng" algn="ctr">
                      <a:solidFill>
                        <a:srgbClr val="03B8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3B8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3B8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205104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55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900" b="1" strike="noStrike" kern="1200" spc="-1" dirty="0" smtClean="0">
                          <a:solidFill>
                            <a:srgbClr val="16365E"/>
                          </a:solidFill>
                          <a:latin typeface="Arial"/>
                          <a:ea typeface="Tahoma"/>
                          <a:cs typeface="+mn-cs"/>
                        </a:rPr>
                        <a:t>99,4%</a:t>
                      </a:r>
                      <a:endParaRPr lang="ru-RU" sz="1900" b="1" strike="noStrike" kern="1200" spc="-1" dirty="0">
                        <a:solidFill>
                          <a:srgbClr val="16365E"/>
                        </a:solidFill>
                        <a:latin typeface="Arial"/>
                        <a:ea typeface="Tahoma"/>
                        <a:cs typeface="+mn-cs"/>
                      </a:endParaRPr>
                    </a:p>
                  </a:txBody>
                  <a:tcPr marL="0" marR="0" marT="25125" marB="0" anchor="ctr">
                    <a:lnL w="12700" cap="flat" cmpd="sng" algn="ctr">
                      <a:solidFill>
                        <a:srgbClr val="03B8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3B8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915407" y="95948"/>
            <a:ext cx="10673030" cy="8802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ru-RU" sz="2600" b="1" spc="-1" dirty="0">
                <a:solidFill>
                  <a:srgbClr val="16365E"/>
                </a:solidFill>
                <a:latin typeface="Arial"/>
                <a:ea typeface="DejaVu Sans"/>
                <a:cs typeface="+mj-cs"/>
              </a:rPr>
              <a:t>ОБЩИЕ ЭКОНОМИЧЕСКИЕ ПОКАЗАТЕЛИ </a:t>
            </a:r>
          </a:p>
          <a:p>
            <a:pPr lvl="0">
              <a:lnSpc>
                <a:spcPct val="90000"/>
              </a:lnSpc>
              <a:spcBef>
                <a:spcPct val="0"/>
              </a:spcBef>
            </a:pPr>
            <a:r>
              <a:rPr lang="ru-RU" sz="2800" b="1" dirty="0">
                <a:solidFill>
                  <a:srgbClr val="8497B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ПО ОТРАСЛИ  ЖКХ</a:t>
            </a:r>
          </a:p>
        </p:txBody>
      </p:sp>
      <p:sp>
        <p:nvSpPr>
          <p:cNvPr id="8" name="Стрелка вверх 7"/>
          <p:cNvSpPr/>
          <p:nvPr/>
        </p:nvSpPr>
        <p:spPr>
          <a:xfrm>
            <a:off x="10135695" y="3233575"/>
            <a:ext cx="173279" cy="334355"/>
          </a:xfrm>
          <a:prstGeom prst="upArrow">
            <a:avLst/>
          </a:prstGeom>
          <a:solidFill>
            <a:srgbClr val="00B050"/>
          </a:solidFill>
          <a:ln>
            <a:solidFill>
              <a:srgbClr val="AEA78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19"/>
          </a:p>
        </p:txBody>
      </p:sp>
      <p:sp>
        <p:nvSpPr>
          <p:cNvPr id="9" name="Стрелка вверх 8"/>
          <p:cNvSpPr/>
          <p:nvPr/>
        </p:nvSpPr>
        <p:spPr>
          <a:xfrm>
            <a:off x="10135695" y="3892602"/>
            <a:ext cx="173279" cy="334355"/>
          </a:xfrm>
          <a:prstGeom prst="upArrow">
            <a:avLst/>
          </a:prstGeom>
          <a:solidFill>
            <a:srgbClr val="00B050"/>
          </a:solidFill>
          <a:ln>
            <a:solidFill>
              <a:srgbClr val="AEA78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19"/>
          </a:p>
        </p:txBody>
      </p:sp>
      <p:sp>
        <p:nvSpPr>
          <p:cNvPr id="11" name="Стрелка вверх 10"/>
          <p:cNvSpPr/>
          <p:nvPr/>
        </p:nvSpPr>
        <p:spPr>
          <a:xfrm rot="10800000">
            <a:off x="10147333" y="4658721"/>
            <a:ext cx="161641" cy="334355"/>
          </a:xfrm>
          <a:prstGeom prst="upArrow">
            <a:avLst/>
          </a:prstGeom>
          <a:solidFill>
            <a:srgbClr val="FFFF00"/>
          </a:solidFill>
          <a:ln>
            <a:solidFill>
              <a:srgbClr val="AEA78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19"/>
          </a:p>
        </p:txBody>
      </p:sp>
    </p:spTree>
    <p:extLst>
      <p:ext uri="{BB962C8B-B14F-4D97-AF65-F5344CB8AC3E}">
        <p14:creationId xmlns:p14="http://schemas.microsoft.com/office/powerpoint/2010/main" val="2738666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ru-RU" dirty="0"/>
          </a:p>
        </p:txBody>
      </p:sp>
      <p:graphicFrame>
        <p:nvGraphicFramePr>
          <p:cNvPr id="5" name="Таблица 7"/>
          <p:cNvGraphicFramePr/>
          <p:nvPr>
            <p:extLst>
              <p:ext uri="{D42A27DB-BD31-4B8C-83A1-F6EECF244321}">
                <p14:modId xmlns:p14="http://schemas.microsoft.com/office/powerpoint/2010/main" val="3151893326"/>
              </p:ext>
            </p:extLst>
          </p:nvPr>
        </p:nvGraphicFramePr>
        <p:xfrm>
          <a:off x="991983" y="1126935"/>
          <a:ext cx="10651070" cy="4428856"/>
        </p:xfrm>
        <a:graphic>
          <a:graphicData uri="http://schemas.openxmlformats.org/drawingml/2006/table">
            <a:tbl>
              <a:tblPr/>
              <a:tblGrid>
                <a:gridCol w="76919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5910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3011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800" b="1" strike="noStrike" spc="-1" dirty="0" smtClean="0">
                          <a:solidFill>
                            <a:schemeClr val="bg1"/>
                          </a:solidFill>
                          <a:latin typeface="Arial"/>
                        </a:rPr>
                        <a:t>ОБЪЕКТЫ ЖИЛИЩНОГО ФОНДА</a:t>
                      </a:r>
                      <a:endParaRPr lang="ru-RU" sz="1800" b="1" strike="noStrike" spc="-1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anchor="ctr">
                    <a:lnL w="12240">
                      <a:solidFill>
                        <a:srgbClr val="8EB4E3"/>
                      </a:solidFill>
                      <a:prstDash val="solid"/>
                    </a:lnL>
                    <a:lnR w="12240">
                      <a:solidFill>
                        <a:srgbClr val="8EB4E3"/>
                      </a:solidFill>
                      <a:prstDash val="solid"/>
                    </a:lnR>
                    <a:lnT w="12240">
                      <a:noFill/>
                      <a:prstDash val="solid"/>
                    </a:lnT>
                    <a:lnB w="1224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34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</a:tabLst>
                        <a:defRPr/>
                      </a:pPr>
                      <a:r>
                        <a:rPr lang="ru-RU" sz="1800" b="1" strike="noStrike" spc="-1" dirty="0" smtClean="0">
                          <a:solidFill>
                            <a:schemeClr val="bg1"/>
                          </a:solidFill>
                          <a:latin typeface="+mn-lt"/>
                        </a:rPr>
                        <a:t>КОЛИЧЕСТВО, ШТ.</a:t>
                      </a:r>
                      <a:endParaRPr lang="ru-RU" sz="1800" b="1" strike="noStrike" spc="-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anchor="ctr">
                    <a:lnL w="12240" cap="flat" cmpd="sng" algn="ctr">
                      <a:solidFill>
                        <a:srgbClr val="8E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8EB4E3"/>
                      </a:solidFill>
                      <a:prstDash val="solid"/>
                    </a:lnR>
                    <a:lnT w="12240">
                      <a:noFill/>
                      <a:prstDash val="solid"/>
                    </a:lnT>
                    <a:lnB w="1224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0976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strike="noStrike" kern="1200" spc="-1" dirty="0" smtClean="0">
                          <a:solidFill>
                            <a:srgbClr val="16365E"/>
                          </a:solidFill>
                          <a:latin typeface="Arial"/>
                          <a:ea typeface="+mn-ea"/>
                          <a:cs typeface="+mn-cs"/>
                        </a:rPr>
                        <a:t> Жилые</a:t>
                      </a:r>
                      <a:r>
                        <a:rPr lang="ru-RU" sz="1800" b="0" strike="noStrike" kern="1200" spc="-1" baseline="0" dirty="0" smtClean="0">
                          <a:solidFill>
                            <a:srgbClr val="16365E"/>
                          </a:solidFill>
                          <a:latin typeface="Arial"/>
                          <a:ea typeface="+mn-ea"/>
                          <a:cs typeface="+mn-cs"/>
                        </a:rPr>
                        <a:t> дома, включая:</a:t>
                      </a:r>
                      <a:endParaRPr lang="ru-RU" sz="1800" b="0" strike="noStrike" kern="1200" spc="-1" dirty="0">
                        <a:solidFill>
                          <a:srgbClr val="16365E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24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strike="noStrike" kern="1200" spc="-1" dirty="0" smtClean="0">
                          <a:solidFill>
                            <a:srgbClr val="16365E"/>
                          </a:solidFill>
                          <a:latin typeface="Arial"/>
                          <a:ea typeface="+mn-ea"/>
                          <a:cs typeface="+mn-cs"/>
                        </a:rPr>
                        <a:t>547 932</a:t>
                      </a:r>
                      <a:endParaRPr lang="ru-RU" sz="1800" b="0" strike="noStrike" kern="1200" spc="-1" dirty="0">
                        <a:solidFill>
                          <a:srgbClr val="16365E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24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80564777"/>
                  </a:ext>
                </a:extLst>
              </a:tr>
              <a:tr h="438868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1" strike="noStrike" kern="1200" spc="-1" dirty="0" smtClean="0">
                          <a:solidFill>
                            <a:srgbClr val="16365E"/>
                          </a:solidFill>
                          <a:latin typeface="Arial"/>
                          <a:ea typeface="+mn-ea"/>
                          <a:cs typeface="+mn-cs"/>
                        </a:rPr>
                        <a:t> Жилые</a:t>
                      </a:r>
                      <a:r>
                        <a:rPr lang="ru-RU" sz="1800" b="0" i="1" strike="noStrike" kern="1200" spc="-1" baseline="0" dirty="0" smtClean="0">
                          <a:solidFill>
                            <a:srgbClr val="16365E"/>
                          </a:solidFill>
                          <a:latin typeface="Arial"/>
                          <a:ea typeface="+mn-ea"/>
                          <a:cs typeface="+mn-cs"/>
                        </a:rPr>
                        <a:t> дома блокированной застройки </a:t>
                      </a:r>
                      <a:endParaRPr lang="ru-RU" sz="1800" b="0" i="1" strike="noStrike" kern="1200" spc="-1" dirty="0">
                        <a:solidFill>
                          <a:srgbClr val="16365E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24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1" strike="noStrike" kern="1200" spc="-1" dirty="0" smtClean="0">
                          <a:solidFill>
                            <a:srgbClr val="16365E"/>
                          </a:solidFill>
                          <a:latin typeface="Arial"/>
                          <a:ea typeface="+mn-ea"/>
                          <a:cs typeface="+mn-cs"/>
                        </a:rPr>
                        <a:t>10 385</a:t>
                      </a:r>
                      <a:endParaRPr lang="ru-RU" sz="1800" b="0" i="1" strike="noStrike" kern="1200" spc="-1" dirty="0">
                        <a:solidFill>
                          <a:srgbClr val="16365E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24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8868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strike="noStrike" kern="1200" spc="-1" dirty="0" smtClean="0">
                          <a:solidFill>
                            <a:srgbClr val="16365E"/>
                          </a:solidFill>
                          <a:latin typeface="Arial"/>
                          <a:ea typeface="+mn-ea"/>
                          <a:cs typeface="+mn-cs"/>
                        </a:rPr>
                        <a:t> Многоквартирные дома </a:t>
                      </a:r>
                      <a:endParaRPr lang="ru-RU" sz="1800" b="0" i="0" strike="noStrike" kern="1200" spc="-1" dirty="0">
                        <a:solidFill>
                          <a:srgbClr val="16365E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24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strike="noStrike" kern="1200" spc="-1" dirty="0" smtClean="0">
                          <a:solidFill>
                            <a:srgbClr val="16365E"/>
                          </a:solidFill>
                          <a:latin typeface="Arial"/>
                          <a:ea typeface="+mn-ea"/>
                          <a:cs typeface="+mn-cs"/>
                        </a:rPr>
                        <a:t>18 177</a:t>
                      </a:r>
                      <a:endParaRPr lang="ru-RU" sz="1800" b="0" strike="noStrike" kern="1200" spc="-1" dirty="0">
                        <a:solidFill>
                          <a:srgbClr val="16365E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24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4099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800" b="1" strike="noStrike" spc="-1" dirty="0" smtClean="0">
                          <a:solidFill>
                            <a:schemeClr val="bg1"/>
                          </a:solidFill>
                          <a:latin typeface="Arial"/>
                        </a:rPr>
                        <a:t>СПОСОБЫ УПРАВЛЕНИЯ</a:t>
                      </a:r>
                      <a:r>
                        <a:rPr lang="ru-RU" sz="1800" b="1" strike="noStrike" spc="-1" baseline="0" dirty="0" smtClean="0">
                          <a:solidFill>
                            <a:schemeClr val="bg1"/>
                          </a:solidFill>
                          <a:latin typeface="Arial"/>
                        </a:rPr>
                        <a:t> МКД </a:t>
                      </a:r>
                      <a:endParaRPr lang="ru-RU" sz="1800" b="1" strike="noStrike" spc="-1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anchor="ctr">
                    <a:lnL w="1224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365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34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</a:tabLst>
                        <a:defRPr/>
                      </a:pPr>
                      <a:r>
                        <a:rPr lang="ru-RU" sz="1800" b="1" strike="noStrike" spc="-1" dirty="0" smtClean="0">
                          <a:solidFill>
                            <a:schemeClr val="bg1"/>
                          </a:solidFill>
                          <a:latin typeface="+mn-lt"/>
                        </a:rPr>
                        <a:t>КОЛИЧЕСТВО, ШТ.</a:t>
                      </a:r>
                    </a:p>
                  </a:txBody>
                  <a:tcPr anchor="ctr">
                    <a:lnL w="1224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365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38868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strike="noStrike" kern="1200" spc="-1" dirty="0" smtClean="0">
                          <a:solidFill>
                            <a:srgbClr val="16365E"/>
                          </a:solidFill>
                          <a:latin typeface="Arial"/>
                          <a:ea typeface="+mn-ea"/>
                          <a:cs typeface="+mn-cs"/>
                        </a:rPr>
                        <a:t> Управляющая организация</a:t>
                      </a:r>
                      <a:r>
                        <a:rPr lang="ru-RU" sz="1800" b="0" strike="noStrike" kern="1200" spc="-1" baseline="0" dirty="0" smtClean="0">
                          <a:solidFill>
                            <a:srgbClr val="16365E"/>
                          </a:solidFill>
                          <a:latin typeface="Arial"/>
                          <a:ea typeface="+mn-ea"/>
                          <a:cs typeface="+mn-cs"/>
                        </a:rPr>
                        <a:t> </a:t>
                      </a:r>
                      <a:endParaRPr lang="ru-RU" sz="1800" b="0" strike="noStrike" kern="1200" spc="-1" dirty="0">
                        <a:solidFill>
                          <a:srgbClr val="16365E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24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strike="noStrike" kern="1200" spc="-1" dirty="0" smtClean="0">
                          <a:solidFill>
                            <a:srgbClr val="16365E"/>
                          </a:solidFill>
                          <a:latin typeface="Arial"/>
                          <a:ea typeface="+mn-ea"/>
                          <a:cs typeface="+mn-cs"/>
                        </a:rPr>
                        <a:t>15 956</a:t>
                      </a:r>
                      <a:endParaRPr lang="ru-RU" sz="1800" b="0" strike="noStrike" kern="1200" spc="-1" dirty="0">
                        <a:solidFill>
                          <a:srgbClr val="16365E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24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38868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strike="noStrike" kern="1200" spc="-1" dirty="0" smtClean="0">
                          <a:solidFill>
                            <a:srgbClr val="16365E"/>
                          </a:solidFill>
                          <a:latin typeface="Arial"/>
                          <a:ea typeface="+mn-ea"/>
                          <a:cs typeface="+mn-cs"/>
                        </a:rPr>
                        <a:t> Непосредственный способ управления </a:t>
                      </a:r>
                      <a:endParaRPr lang="ru-RU" sz="1800" b="0" strike="noStrike" kern="1200" spc="-1" dirty="0">
                        <a:solidFill>
                          <a:srgbClr val="16365E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24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strike="noStrike" kern="1200" spc="-1" dirty="0" smtClean="0">
                          <a:solidFill>
                            <a:srgbClr val="16365E"/>
                          </a:solidFill>
                          <a:latin typeface="Arial"/>
                          <a:ea typeface="+mn-ea"/>
                          <a:cs typeface="+mn-cs"/>
                        </a:rPr>
                        <a:t>453</a:t>
                      </a:r>
                      <a:endParaRPr lang="ru-RU" sz="1800" b="0" strike="noStrike" kern="1200" spc="-1" dirty="0">
                        <a:solidFill>
                          <a:srgbClr val="16365E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24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31298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strike="noStrike" kern="1200" spc="-1" dirty="0" smtClean="0">
                          <a:solidFill>
                            <a:srgbClr val="16365E"/>
                          </a:solidFill>
                          <a:latin typeface="Arial"/>
                          <a:ea typeface="+mn-ea"/>
                          <a:cs typeface="+mn-cs"/>
                        </a:rPr>
                        <a:t> ТСЖ, ЖСК, ЖКХ, иной кооператив </a:t>
                      </a:r>
                      <a:endParaRPr lang="ru-RU" sz="1800" b="0" strike="noStrike" kern="1200" spc="-1" dirty="0">
                        <a:solidFill>
                          <a:srgbClr val="16365E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24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strike="noStrike" kern="1200" spc="-1" dirty="0" smtClean="0">
                          <a:solidFill>
                            <a:srgbClr val="16365E"/>
                          </a:solidFill>
                          <a:latin typeface="Arial"/>
                          <a:ea typeface="+mn-ea"/>
                          <a:cs typeface="+mn-cs"/>
                        </a:rPr>
                        <a:t>1 613</a:t>
                      </a:r>
                      <a:endParaRPr lang="ru-RU" sz="1800" b="0" strike="noStrike" kern="1200" spc="-1" dirty="0">
                        <a:solidFill>
                          <a:srgbClr val="16365E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24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92161411"/>
                  </a:ext>
                </a:extLst>
              </a:tr>
            </a:tbl>
          </a:graphicData>
        </a:graphic>
      </p:graphicFrame>
      <p:sp>
        <p:nvSpPr>
          <p:cNvPr id="6" name="TextBox 1"/>
          <p:cNvSpPr/>
          <p:nvPr/>
        </p:nvSpPr>
        <p:spPr>
          <a:xfrm>
            <a:off x="898545" y="134360"/>
            <a:ext cx="10616760" cy="490988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ru-RU" sz="2600" b="1" dirty="0" smtClean="0">
                <a:solidFill>
                  <a:srgbClr val="003B75"/>
                </a:solidFill>
                <a:ea typeface="Verdana" panose="020B0604030504040204" pitchFamily="34" charset="0"/>
                <a:cs typeface="Arial" panose="020B0604020202020204" pitchFamily="34" charset="0"/>
              </a:rPr>
              <a:t>ЖИЛИЩНЫЙ ФОНД РЕСПУБЛИКИ ТАТАРСТАН </a:t>
            </a:r>
            <a:endParaRPr lang="ru-RU" sz="2600" b="0" strike="noStrike" spc="-1" dirty="0">
              <a:solidFill>
                <a:srgbClr val="8497B0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822005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53" name="Таблица 7"/>
          <p:cNvGraphicFramePr/>
          <p:nvPr>
            <p:extLst/>
          </p:nvPr>
        </p:nvGraphicFramePr>
        <p:xfrm>
          <a:off x="1079692" y="1318055"/>
          <a:ext cx="10651070" cy="3896947"/>
        </p:xfrm>
        <a:graphic>
          <a:graphicData uri="http://schemas.openxmlformats.org/drawingml/2006/table">
            <a:tbl>
              <a:tblPr/>
              <a:tblGrid>
                <a:gridCol w="76919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5910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14493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800" b="1" strike="noStrike" spc="-1" dirty="0" smtClean="0">
                          <a:solidFill>
                            <a:schemeClr val="bg1"/>
                          </a:solidFill>
                          <a:latin typeface="Arial"/>
                        </a:rPr>
                        <a:t>ПОСТАВЩИКИ</a:t>
                      </a:r>
                      <a:r>
                        <a:rPr lang="ru-RU" sz="1800" b="1" strike="noStrike" spc="-1" baseline="0" dirty="0" smtClean="0">
                          <a:solidFill>
                            <a:schemeClr val="bg1"/>
                          </a:solidFill>
                          <a:latin typeface="Arial"/>
                        </a:rPr>
                        <a:t> ИНФОРМАЦИИ, ЗАРЕГИСТРИРОВАННЫЕ </a:t>
                      </a:r>
                      <a:endParaRPr lang="ru-RU" sz="1800" b="0" strike="noStrike" spc="-1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anchor="ctr">
                    <a:lnL w="12240">
                      <a:solidFill>
                        <a:srgbClr val="8EB4E3"/>
                      </a:solidFill>
                      <a:prstDash val="solid"/>
                    </a:lnL>
                    <a:lnR w="12240">
                      <a:solidFill>
                        <a:srgbClr val="8EB4E3"/>
                      </a:solidFill>
                      <a:prstDash val="solid"/>
                    </a:lnR>
                    <a:lnT w="12240">
                      <a:noFill/>
                      <a:prstDash val="solid"/>
                    </a:lnT>
                    <a:lnB w="1224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34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</a:tabLst>
                        <a:defRPr/>
                      </a:pPr>
                      <a:r>
                        <a:rPr lang="ru-RU" sz="1800" b="1" strike="noStrike" spc="-1" dirty="0" smtClean="0">
                          <a:solidFill>
                            <a:schemeClr val="bg1"/>
                          </a:solidFill>
                          <a:latin typeface="+mn-lt"/>
                        </a:rPr>
                        <a:t>КОЛИЧЕСТВО,</a:t>
                      </a:r>
                      <a:r>
                        <a:rPr lang="ru-RU" sz="1800" b="1" strike="noStrike" spc="-1" baseline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 ШТ. </a:t>
                      </a:r>
                      <a:endParaRPr lang="ru-RU" sz="1800" b="1" strike="noStrike" spc="-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anchor="ctr">
                    <a:lnL w="12240" cap="flat" cmpd="sng" algn="ctr">
                      <a:solidFill>
                        <a:srgbClr val="8EB4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8EB4E3"/>
                      </a:solidFill>
                      <a:prstDash val="solid"/>
                    </a:lnR>
                    <a:lnT w="12240">
                      <a:noFill/>
                      <a:prstDash val="solid"/>
                    </a:lnT>
                    <a:lnB w="1224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98045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strike="noStrike" kern="1200" spc="-1" dirty="0" smtClean="0">
                          <a:solidFill>
                            <a:srgbClr val="16365E"/>
                          </a:solidFill>
                          <a:latin typeface="Arial"/>
                          <a:ea typeface="+mn-ea"/>
                          <a:cs typeface="+mn-cs"/>
                        </a:rPr>
                        <a:t> Организация,</a:t>
                      </a:r>
                      <a:r>
                        <a:rPr lang="ru-RU" sz="1800" b="0" strike="noStrike" kern="1200" spc="-1" baseline="0" dirty="0" smtClean="0">
                          <a:solidFill>
                            <a:srgbClr val="16365E"/>
                          </a:solidFill>
                          <a:latin typeface="Arial"/>
                          <a:ea typeface="+mn-ea"/>
                          <a:cs typeface="+mn-cs"/>
                        </a:rPr>
                        <a:t> осуществляющая управление МКД (в </a:t>
                      </a:r>
                      <a:r>
                        <a:rPr lang="ru-RU" sz="1800" b="0" strike="noStrike" kern="1200" spc="-1" baseline="0" dirty="0" err="1" smtClean="0">
                          <a:solidFill>
                            <a:srgbClr val="16365E"/>
                          </a:solidFill>
                          <a:latin typeface="Arial"/>
                          <a:ea typeface="+mn-ea"/>
                          <a:cs typeface="+mn-cs"/>
                        </a:rPr>
                        <a:t>т.ч</a:t>
                      </a:r>
                      <a:r>
                        <a:rPr lang="ru-RU" sz="1800" b="0" strike="noStrike" kern="1200" spc="-1" baseline="0" dirty="0" smtClean="0">
                          <a:solidFill>
                            <a:srgbClr val="16365E"/>
                          </a:solidFill>
                          <a:latin typeface="Arial"/>
                          <a:ea typeface="+mn-ea"/>
                          <a:cs typeface="+mn-cs"/>
                        </a:rPr>
                        <a:t>. Управляющие организации, ТСЖ, кооперативы): </a:t>
                      </a:r>
                      <a:endParaRPr lang="ru-RU" sz="1800" b="0" strike="noStrike" kern="1200" spc="-1" dirty="0">
                        <a:solidFill>
                          <a:srgbClr val="16365E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24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strike="noStrike" kern="1200" spc="-1" dirty="0" smtClean="0">
                          <a:solidFill>
                            <a:srgbClr val="16365E"/>
                          </a:solidFill>
                          <a:latin typeface="Arial"/>
                          <a:ea typeface="+mn-ea"/>
                          <a:cs typeface="+mn-cs"/>
                        </a:rPr>
                        <a:t>1 347 </a:t>
                      </a:r>
                      <a:endParaRPr lang="ru-RU" sz="1800" b="0" strike="noStrike" kern="1200" spc="-1" dirty="0">
                        <a:solidFill>
                          <a:srgbClr val="16365E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24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80564777"/>
                  </a:ext>
                </a:extLst>
              </a:tr>
              <a:tr h="926486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1" strike="noStrike" kern="1200" spc="-1" dirty="0" smtClean="0">
                          <a:solidFill>
                            <a:srgbClr val="16365E"/>
                          </a:solidFill>
                          <a:latin typeface="Arial"/>
                          <a:ea typeface="+mn-ea"/>
                          <a:cs typeface="+mn-cs"/>
                        </a:rPr>
                        <a:t>- Управляющая организация (в</a:t>
                      </a:r>
                      <a:r>
                        <a:rPr lang="ru-RU" sz="1800" b="0" i="1" strike="noStrike" kern="1200" spc="-1" baseline="0" dirty="0" smtClean="0">
                          <a:solidFill>
                            <a:srgbClr val="16365E"/>
                          </a:solidFill>
                          <a:latin typeface="Arial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b="0" i="1" strike="noStrike" kern="1200" spc="-1" baseline="0" dirty="0" err="1" smtClean="0">
                          <a:solidFill>
                            <a:srgbClr val="16365E"/>
                          </a:solidFill>
                          <a:latin typeface="Arial"/>
                          <a:ea typeface="+mn-ea"/>
                          <a:cs typeface="+mn-cs"/>
                        </a:rPr>
                        <a:t>т.ч</a:t>
                      </a:r>
                      <a:r>
                        <a:rPr lang="ru-RU" sz="1800" b="0" i="1" strike="noStrike" kern="1200" spc="-1" baseline="0" dirty="0" smtClean="0">
                          <a:solidFill>
                            <a:srgbClr val="16365E"/>
                          </a:solidFill>
                          <a:latin typeface="Arial"/>
                          <a:ea typeface="+mn-ea"/>
                          <a:cs typeface="+mn-cs"/>
                        </a:rPr>
                        <a:t>. 56 не имеют МКД в управлении) </a:t>
                      </a:r>
                      <a:endParaRPr lang="ru-RU" sz="1800" b="0" i="1" strike="noStrike" kern="1200" spc="-1" dirty="0">
                        <a:solidFill>
                          <a:srgbClr val="16365E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24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0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strike="noStrike" kern="1200" spc="-1" dirty="0" smtClean="0">
                          <a:solidFill>
                            <a:srgbClr val="16365E"/>
                          </a:solidFill>
                          <a:latin typeface="Arial"/>
                          <a:ea typeface="+mn-ea"/>
                          <a:cs typeface="+mn-cs"/>
                        </a:rPr>
                        <a:t>334</a:t>
                      </a:r>
                      <a:endParaRPr lang="ru-RU" sz="1800" b="0" strike="noStrike" kern="1200" spc="-1" dirty="0">
                        <a:solidFill>
                          <a:srgbClr val="16365E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24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0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27478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1" strike="noStrike" kern="1200" spc="-1" dirty="0" smtClean="0">
                          <a:solidFill>
                            <a:srgbClr val="16365E"/>
                          </a:solidFill>
                          <a:latin typeface="Arial"/>
                          <a:ea typeface="+mn-ea"/>
                          <a:cs typeface="+mn-cs"/>
                        </a:rPr>
                        <a:t>- ТСЖ, ЖК, ЖСК и иной кооператив </a:t>
                      </a:r>
                      <a:endParaRPr lang="ru-RU" sz="1800" b="0" i="1" strike="noStrike" kern="1200" spc="-1" dirty="0">
                        <a:solidFill>
                          <a:srgbClr val="16365E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24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strike="noStrike" kern="1200" spc="-1" dirty="0" smtClean="0">
                          <a:solidFill>
                            <a:srgbClr val="16365E"/>
                          </a:solidFill>
                          <a:latin typeface="Arial"/>
                          <a:ea typeface="+mn-ea"/>
                          <a:cs typeface="+mn-cs"/>
                        </a:rPr>
                        <a:t>1 013 </a:t>
                      </a:r>
                      <a:endParaRPr lang="ru-RU" sz="1800" b="0" strike="noStrike" kern="1200" spc="-1" dirty="0">
                        <a:solidFill>
                          <a:srgbClr val="16365E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24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7" name="TextBox 1"/>
          <p:cNvSpPr/>
          <p:nvPr/>
        </p:nvSpPr>
        <p:spPr>
          <a:xfrm>
            <a:off x="922424" y="195320"/>
            <a:ext cx="10616760" cy="490988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ru-RU" sz="2600" b="1" dirty="0" smtClean="0">
                <a:solidFill>
                  <a:srgbClr val="003B75"/>
                </a:solidFill>
                <a:ea typeface="Verdana" panose="020B0604030504040204" pitchFamily="34" charset="0"/>
                <a:cs typeface="Arial" panose="020B0604020202020204" pitchFamily="34" charset="0"/>
              </a:rPr>
              <a:t>КОЛИЧЕСТВО ОРГАНИЗАЦИЙ, ОБСЛУЖИВАЮЩИХ МКД</a:t>
            </a:r>
            <a:endParaRPr lang="ru-RU" sz="2600" b="0" strike="noStrike" spc="-1" dirty="0">
              <a:solidFill>
                <a:srgbClr val="8497B0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17516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877334" y="127846"/>
            <a:ext cx="6369414" cy="512961"/>
          </a:xfrm>
          <a:prstGeom prst="rect">
            <a:avLst/>
          </a:prstGeom>
          <a:noFill/>
        </p:spPr>
        <p:txBody>
          <a:bodyPr anchor="t" anchorCtr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ОБЪЕКТЫ </a:t>
            </a:r>
            <a:br>
              <a:rPr lang="ru-RU" sz="28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КОММУНАЛЬНОГО ХОЗЯЙСТВА</a:t>
            </a:r>
          </a:p>
          <a:p>
            <a:r>
              <a:rPr lang="ru-RU" sz="2800" b="1" dirty="0" smtClean="0">
                <a:solidFill>
                  <a:srgbClr val="8497B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ВОДОСНАБЖЕНИЕ</a:t>
            </a:r>
          </a:p>
          <a:p>
            <a:endParaRPr lang="ru-RU" sz="2800" b="1" dirty="0">
              <a:solidFill>
                <a:srgbClr val="8497B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0" name="Диаграмма 9"/>
          <p:cNvGraphicFramePr/>
          <p:nvPr>
            <p:extLst>
              <p:ext uri="{D42A27DB-BD31-4B8C-83A1-F6EECF244321}">
                <p14:modId xmlns:p14="http://schemas.microsoft.com/office/powerpoint/2010/main" val="300741399"/>
              </p:ext>
            </p:extLst>
          </p:nvPr>
        </p:nvGraphicFramePr>
        <p:xfrm>
          <a:off x="490893" y="1614615"/>
          <a:ext cx="6049949" cy="43825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2211410" y="2184041"/>
            <a:ext cx="259357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rgbClr val="16365E"/>
                </a:solidFill>
              </a:rPr>
              <a:t>19</a:t>
            </a:r>
            <a:r>
              <a:rPr lang="ru-RU" sz="2000" b="1" dirty="0">
                <a:solidFill>
                  <a:srgbClr val="16365E"/>
                </a:solidFill>
              </a:rPr>
              <a:t>,1</a:t>
            </a:r>
            <a:r>
              <a:rPr lang="en-US" sz="2000" b="1" dirty="0">
                <a:solidFill>
                  <a:srgbClr val="16365E"/>
                </a:solidFill>
              </a:rPr>
              <a:t> </a:t>
            </a:r>
            <a:r>
              <a:rPr lang="ru-RU" sz="2000" b="1" dirty="0">
                <a:solidFill>
                  <a:srgbClr val="16365E"/>
                </a:solidFill>
              </a:rPr>
              <a:t>тыс. км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5387546" y="2979567"/>
            <a:ext cx="6895069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ru-RU" sz="28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3 046 </a:t>
            </a:r>
            <a:r>
              <a:rPr lang="ru-RU" sz="2800" b="1" dirty="0" smtClean="0">
                <a:solidFill>
                  <a:srgbClr val="8497B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ВОДОЗАБОРОВ </a:t>
            </a:r>
          </a:p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ru-RU" sz="2800" b="1" dirty="0" smtClean="0">
                <a:solidFill>
                  <a:srgbClr val="8497B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МОЩНОСТЬЮ </a:t>
            </a:r>
            <a:r>
              <a:rPr lang="ru-RU" sz="28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3,3 млн </a:t>
            </a:r>
            <a:r>
              <a:rPr lang="ru-RU" sz="2800" b="1" dirty="0" err="1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куб.м</a:t>
            </a:r>
            <a:r>
              <a:rPr lang="ru-RU" sz="28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/</a:t>
            </a:r>
            <a:r>
              <a:rPr lang="ru-RU" sz="2800" b="1" dirty="0" err="1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сут</a:t>
            </a:r>
            <a:r>
              <a:rPr lang="ru-RU" sz="28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. </a:t>
            </a:r>
          </a:p>
          <a:p>
            <a:pPr>
              <a:lnSpc>
                <a:spcPct val="90000"/>
              </a:lnSpc>
              <a:spcBef>
                <a:spcPct val="0"/>
              </a:spcBef>
            </a:pPr>
            <a:endParaRPr lang="ru-RU" sz="2800" b="1" dirty="0">
              <a:solidFill>
                <a:srgbClr val="8497B0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ru-RU" sz="2800" b="1" dirty="0" smtClean="0">
                <a:solidFill>
                  <a:srgbClr val="8497B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УРОВЕНЬ УТЕЧЕК И НЕУЧТЕННЫХ РАСХОДОВ ВОДЫ </a:t>
            </a:r>
            <a:r>
              <a:rPr lang="ru-RU" sz="2800" b="1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13,8</a:t>
            </a:r>
            <a:r>
              <a:rPr lang="ru-RU" sz="28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%</a:t>
            </a:r>
          </a:p>
        </p:txBody>
      </p:sp>
    </p:spTree>
    <p:extLst>
      <p:ext uri="{BB962C8B-B14F-4D97-AF65-F5344CB8AC3E}">
        <p14:creationId xmlns:p14="http://schemas.microsoft.com/office/powerpoint/2010/main" val="4007532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877334" y="127846"/>
            <a:ext cx="6369414" cy="512961"/>
          </a:xfrm>
          <a:prstGeom prst="rect">
            <a:avLst/>
          </a:prstGeom>
          <a:noFill/>
        </p:spPr>
        <p:txBody>
          <a:bodyPr anchor="t" anchorCtr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ОБЪЕКТЫ </a:t>
            </a:r>
            <a:br>
              <a:rPr lang="ru-RU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КОММУНАЛЬНОГО ХОЗЯЙСТВА</a:t>
            </a:r>
          </a:p>
          <a:p>
            <a:r>
              <a:rPr lang="ru-RU" sz="2800" b="1" dirty="0" smtClean="0">
                <a:solidFill>
                  <a:srgbClr val="8497B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ВОДООТВЕДЕНИЕ</a:t>
            </a:r>
            <a:endParaRPr lang="ru-RU" sz="2800" b="1" dirty="0">
              <a:solidFill>
                <a:srgbClr val="8497B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4" name="Диаграмма 13"/>
          <p:cNvGraphicFramePr/>
          <p:nvPr>
            <p:extLst>
              <p:ext uri="{D42A27DB-BD31-4B8C-83A1-F6EECF244321}">
                <p14:modId xmlns:p14="http://schemas.microsoft.com/office/powerpoint/2010/main" val="3053528399"/>
              </p:ext>
            </p:extLst>
          </p:nvPr>
        </p:nvGraphicFramePr>
        <p:xfrm>
          <a:off x="675503" y="1820561"/>
          <a:ext cx="5804895" cy="42836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2285198" y="2070483"/>
            <a:ext cx="259357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16365E"/>
                </a:solidFill>
              </a:rPr>
              <a:t>5,11</a:t>
            </a:r>
            <a:r>
              <a:rPr lang="en-US" sz="2000" b="1" dirty="0" smtClean="0">
                <a:solidFill>
                  <a:srgbClr val="16365E"/>
                </a:solidFill>
              </a:rPr>
              <a:t> </a:t>
            </a:r>
            <a:r>
              <a:rPr lang="ru-RU" sz="2000" b="1" dirty="0">
                <a:solidFill>
                  <a:srgbClr val="16365E"/>
                </a:solidFill>
              </a:rPr>
              <a:t>тыс. км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5642919" y="2530730"/>
            <a:ext cx="6549081" cy="16435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ru-RU" sz="2800" b="1" dirty="0">
                <a:solidFill>
                  <a:srgbClr val="00206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74</a:t>
            </a:r>
            <a:r>
              <a:rPr lang="ru-RU" sz="2800" b="1" dirty="0">
                <a:solidFill>
                  <a:srgbClr val="8497B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ru-RU" sz="2800" b="1" dirty="0" smtClean="0">
                <a:solidFill>
                  <a:srgbClr val="8497B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БИОЛОГИЧЕСКИХ ОЧИСТНЫХ СООРУЖЕНИЯ</a:t>
            </a:r>
          </a:p>
          <a:p>
            <a:pPr>
              <a:lnSpc>
                <a:spcPct val="90000"/>
              </a:lnSpc>
              <a:spcBef>
                <a:spcPct val="0"/>
              </a:spcBef>
            </a:pPr>
            <a:endParaRPr lang="ru-RU" sz="2800" b="1" dirty="0" smtClean="0">
              <a:solidFill>
                <a:srgbClr val="8497B0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ru-RU" sz="2800" b="1" dirty="0" smtClean="0">
                <a:solidFill>
                  <a:srgbClr val="8497B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МОЩНОСТЬЮ  </a:t>
            </a:r>
            <a:r>
              <a:rPr lang="ru-RU" sz="2800" b="1" dirty="0">
                <a:solidFill>
                  <a:srgbClr val="00206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1,6 млн </a:t>
            </a:r>
            <a:r>
              <a:rPr lang="ru-RU" sz="2800" b="1" dirty="0" err="1" smtClean="0">
                <a:solidFill>
                  <a:srgbClr val="00206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куб.м</a:t>
            </a:r>
            <a:r>
              <a:rPr lang="ru-RU" sz="2800" b="1" dirty="0" smtClean="0">
                <a:solidFill>
                  <a:srgbClr val="00206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/</a:t>
            </a:r>
            <a:r>
              <a:rPr lang="ru-RU" sz="2800" b="1" dirty="0" err="1" smtClean="0">
                <a:solidFill>
                  <a:srgbClr val="00206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сут</a:t>
            </a:r>
            <a:r>
              <a:rPr lang="ru-RU" sz="2800" b="1" dirty="0" smtClean="0">
                <a:solidFill>
                  <a:srgbClr val="00206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. </a:t>
            </a:r>
            <a:endParaRPr lang="ru-RU" sz="2800" b="1" dirty="0">
              <a:solidFill>
                <a:srgbClr val="002060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0286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877334" y="127846"/>
            <a:ext cx="6369414" cy="512961"/>
          </a:xfrm>
          <a:prstGeom prst="rect">
            <a:avLst/>
          </a:prstGeom>
          <a:noFill/>
        </p:spPr>
        <p:txBody>
          <a:bodyPr anchor="t" anchorCtr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ОБЪЕКТЫ </a:t>
            </a:r>
            <a:br>
              <a:rPr lang="ru-RU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КОММУНАЛЬНОГО ХОЗЯЙСТВА</a:t>
            </a:r>
          </a:p>
          <a:p>
            <a:r>
              <a:rPr lang="ru-RU" sz="2800" b="1" dirty="0" smtClean="0">
                <a:solidFill>
                  <a:srgbClr val="8497B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ТЕПЛОСНАЮЖЕНИЕ</a:t>
            </a:r>
            <a:endParaRPr lang="ru-RU" sz="2800" b="1" dirty="0">
              <a:solidFill>
                <a:srgbClr val="8497B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9" name="Диаграмма 8"/>
          <p:cNvGraphicFramePr/>
          <p:nvPr>
            <p:extLst>
              <p:ext uri="{D42A27DB-BD31-4B8C-83A1-F6EECF244321}">
                <p14:modId xmlns:p14="http://schemas.microsoft.com/office/powerpoint/2010/main" val="2122527355"/>
              </p:ext>
            </p:extLst>
          </p:nvPr>
        </p:nvGraphicFramePr>
        <p:xfrm>
          <a:off x="920925" y="1548714"/>
          <a:ext cx="5331594" cy="49408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2201638" y="1985923"/>
            <a:ext cx="259357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16365E"/>
                </a:solidFill>
              </a:rPr>
              <a:t>3,49</a:t>
            </a:r>
            <a:r>
              <a:rPr lang="en-US" sz="2000" b="1" dirty="0" smtClean="0">
                <a:solidFill>
                  <a:srgbClr val="16365E"/>
                </a:solidFill>
              </a:rPr>
              <a:t> </a:t>
            </a:r>
            <a:r>
              <a:rPr lang="ru-RU" sz="2000" b="1" dirty="0">
                <a:solidFill>
                  <a:srgbClr val="16365E"/>
                </a:solidFill>
              </a:rPr>
              <a:t>тыс. км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5577016" y="2513145"/>
            <a:ext cx="6236043" cy="19020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>
              <a:lnSpc>
                <a:spcPct val="120000"/>
              </a:lnSpc>
              <a:spcAft>
                <a:spcPts val="0"/>
              </a:spcAft>
              <a:defRPr sz="1862" b="0" i="0" u="none" strike="noStrike" kern="1200" spc="0" baseline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cs"/>
              </a:defRPr>
            </a:pPr>
            <a:r>
              <a:rPr lang="ru-RU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ПОТЕРИ ТЕПЛОВОЙ ЭНЕРГИИ </a:t>
            </a:r>
            <a:r>
              <a:rPr lang="ru-RU" sz="2600" b="1" dirty="0" smtClean="0">
                <a:solidFill>
                  <a:srgbClr val="003B75"/>
                </a:solidFill>
              </a:rPr>
              <a:t>5,9%</a:t>
            </a:r>
            <a:r>
              <a:rPr lang="ru-RU" sz="2400" b="1" dirty="0" smtClean="0">
                <a:solidFill>
                  <a:srgbClr val="003B75"/>
                </a:solidFill>
              </a:rPr>
              <a:t> </a:t>
            </a:r>
            <a:endParaRPr lang="ru-RU" dirty="0" smtClean="0"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indent="450215" algn="just">
              <a:lnSpc>
                <a:spcPct val="120000"/>
              </a:lnSpc>
              <a:spcAft>
                <a:spcPts val="0"/>
              </a:spcAft>
            </a:pPr>
            <a:endParaRPr lang="ru-RU" dirty="0"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indent="450215">
              <a:lnSpc>
                <a:spcPct val="120000"/>
              </a:lnSpc>
              <a:defRPr sz="1862" b="0" i="0" u="none" strike="noStrike" kern="1200" spc="0" baseline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cs"/>
              </a:defRPr>
            </a:pPr>
            <a:r>
              <a:rPr lang="ru-RU" sz="2800" b="1" dirty="0">
                <a:solidFill>
                  <a:srgbClr val="003B75"/>
                </a:solidFill>
              </a:rPr>
              <a:t>2 414 </a:t>
            </a:r>
            <a:r>
              <a:rPr lang="ru-RU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КОТЕЛЬНЫХ</a:t>
            </a:r>
          </a:p>
          <a:p>
            <a:pPr indent="450215">
              <a:lnSpc>
                <a:spcPct val="120000"/>
              </a:lnSpc>
              <a:defRPr sz="1862" b="0" i="0" u="none" strike="noStrike" kern="1200" spc="0" baseline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cs"/>
              </a:defRPr>
            </a:pPr>
            <a:r>
              <a:rPr lang="ru-RU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МОЩНОСТЬЮ      </a:t>
            </a:r>
            <a:r>
              <a:rPr lang="ru-RU" sz="2600" b="1" dirty="0" smtClean="0">
                <a:solidFill>
                  <a:srgbClr val="003B75"/>
                </a:solidFill>
              </a:rPr>
              <a:t>21 </a:t>
            </a:r>
            <a:r>
              <a:rPr lang="ru-RU" sz="2600" b="1" dirty="0">
                <a:solidFill>
                  <a:srgbClr val="003B75"/>
                </a:solidFill>
              </a:rPr>
              <a:t>339,4 </a:t>
            </a:r>
            <a:r>
              <a:rPr lang="ru-RU" sz="2600" b="1" dirty="0" smtClean="0">
                <a:solidFill>
                  <a:srgbClr val="003B75"/>
                </a:solidFill>
              </a:rPr>
              <a:t>Гкал/час</a:t>
            </a:r>
            <a:endParaRPr lang="ru-RU" sz="2400" b="1" dirty="0">
              <a:solidFill>
                <a:srgbClr val="003B7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8055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900000" y="108000"/>
            <a:ext cx="10212796" cy="800219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algn="ctr">
              <a:defRPr sz="8000" b="0" i="0">
                <a:solidFill>
                  <a:srgbClr val="E0E1E4"/>
                </a:solidFill>
                <a:latin typeface="Play"/>
                <a:ea typeface="+mj-ea"/>
                <a:cs typeface="Play"/>
              </a:defRPr>
            </a:lvl1pPr>
          </a:lstStyle>
          <a:p>
            <a:pPr algn="l"/>
            <a:r>
              <a:rPr lang="ru-RU" sz="2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ФЕДЕРАЛЬНАЯ ПРОГРАММА ПО МОДЕРНИЗАЦИИ КОММУНАЛЬНОЙ ИНФРАСТРУКТУРЫ </a:t>
            </a:r>
            <a:r>
              <a:rPr lang="ru-RU" sz="2600" b="1" dirty="0">
                <a:solidFill>
                  <a:srgbClr val="8497B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 2023-2024 ГОДЫ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823712" y="1113442"/>
            <a:ext cx="1136828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</a:pPr>
            <a:r>
              <a:rPr lang="ru-RU" sz="2400" b="1" spc="-21" dirty="0">
                <a:solidFill>
                  <a:srgbClr val="002060"/>
                </a:solidFill>
                <a:ea typeface="Calibri"/>
              </a:rPr>
              <a:t>В </a:t>
            </a:r>
            <a:r>
              <a:rPr lang="ru-RU" sz="2800" b="1" dirty="0">
                <a:solidFill>
                  <a:srgbClr val="8497B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2023-2024</a:t>
            </a:r>
            <a:r>
              <a:rPr lang="ru-RU" sz="2400" b="1" spc="-21" dirty="0">
                <a:solidFill>
                  <a:srgbClr val="002060"/>
                </a:solidFill>
                <a:ea typeface="Calibri"/>
              </a:rPr>
              <a:t> годах реализованы работы на </a:t>
            </a:r>
            <a:r>
              <a:rPr lang="ru-RU" sz="2800" b="1" dirty="0">
                <a:solidFill>
                  <a:srgbClr val="8497B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67</a:t>
            </a:r>
            <a:r>
              <a:rPr lang="ru-RU" sz="2400" b="1" dirty="0">
                <a:solidFill>
                  <a:srgbClr val="8497B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объектах </a:t>
            </a:r>
          </a:p>
          <a:p>
            <a:pPr>
              <a:lnSpc>
                <a:spcPct val="100000"/>
              </a:lnSpc>
            </a:pPr>
            <a:r>
              <a:rPr lang="ru-RU" sz="2400" b="1" spc="-21" dirty="0">
                <a:solidFill>
                  <a:srgbClr val="002060"/>
                </a:solidFill>
                <a:ea typeface="Calibri"/>
              </a:rPr>
              <a:t>на</a:t>
            </a:r>
            <a:r>
              <a:rPr lang="ru-RU" sz="2400" b="1" dirty="0">
                <a:solidFill>
                  <a:srgbClr val="EB602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ru-RU" sz="2800" b="1" dirty="0">
                <a:solidFill>
                  <a:srgbClr val="8497B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4,5 </a:t>
            </a:r>
            <a:r>
              <a:rPr lang="ru-RU" sz="2400" b="1" dirty="0">
                <a:solidFill>
                  <a:srgbClr val="8497B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млрд рублей, </a:t>
            </a:r>
            <a:r>
              <a:rPr lang="ru-RU" sz="2400" b="1" spc="-21" dirty="0">
                <a:solidFill>
                  <a:srgbClr val="002060"/>
                </a:solidFill>
                <a:ea typeface="Calibri"/>
              </a:rPr>
              <a:t>реконструировано</a:t>
            </a:r>
            <a:r>
              <a:rPr lang="ru-RU" sz="2400" spc="-1" dirty="0">
                <a:solidFill>
                  <a:schemeClr val="dk1"/>
                </a:solidFill>
                <a:ea typeface="Calibri"/>
              </a:rPr>
              <a:t> </a:t>
            </a:r>
            <a:r>
              <a:rPr lang="ru-RU" sz="2800" b="1" dirty="0" smtClean="0">
                <a:solidFill>
                  <a:srgbClr val="8497B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128</a:t>
            </a:r>
            <a:r>
              <a:rPr lang="ru-RU" sz="2400" b="1" dirty="0" smtClean="0">
                <a:solidFill>
                  <a:srgbClr val="8497B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ru-RU" sz="2400" b="1" dirty="0">
                <a:solidFill>
                  <a:srgbClr val="8497B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км сетей.</a:t>
            </a:r>
            <a:endParaRPr lang="ru-RU" sz="2400" b="1" dirty="0">
              <a:solidFill>
                <a:srgbClr val="EB6022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aphicFrame>
        <p:nvGraphicFramePr>
          <p:cNvPr id="4" name="Диаграмма 3">
            <a:extLst>
              <a:ext uri="{FF2B5EF4-FFF2-40B4-BE49-F238E27FC236}">
                <a16:creationId xmlns:a16="http://schemas.microsoft.com/office/drawing/2014/main" id="{6B80494C-5A85-0C79-8C82-FA3EDED44515}"/>
              </a:ext>
            </a:extLst>
          </p:cNvPr>
          <p:cNvGraphicFramePr/>
          <p:nvPr/>
        </p:nvGraphicFramePr>
        <p:xfrm>
          <a:off x="1857190" y="2036513"/>
          <a:ext cx="9156995" cy="48932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8285817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1094280" y="219631"/>
            <a:ext cx="10687942" cy="861774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algn="ctr">
              <a:defRPr sz="8000" b="0" i="0">
                <a:solidFill>
                  <a:srgbClr val="E0E1E4"/>
                </a:solidFill>
                <a:latin typeface="Play"/>
                <a:ea typeface="+mj-ea"/>
                <a:cs typeface="Play"/>
              </a:defRPr>
            </a:lvl1pPr>
          </a:lstStyle>
          <a:p>
            <a:pPr algn="l"/>
            <a:r>
              <a:rPr lang="ru-RU" sz="28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ФЕДЕРАЛЬНАЯ ПРОГРАММА МОДЕРНИЗАЦИИ КОММУНАЛЬНОЙ ИНФРАСТРУКТУРЫ </a:t>
            </a:r>
            <a:r>
              <a:rPr lang="ru-RU" sz="2800" b="1" dirty="0" smtClean="0">
                <a:solidFill>
                  <a:srgbClr val="8497B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2025 ГОДУ </a:t>
            </a:r>
            <a:endParaRPr lang="ru-RU" sz="2800" b="1" dirty="0">
              <a:solidFill>
                <a:srgbClr val="8497B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88586" y="1607019"/>
            <a:ext cx="6508685" cy="45858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8497B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Всего: </a:t>
            </a:r>
            <a:r>
              <a:rPr lang="ru-RU" sz="4000" b="1" spc="-21" dirty="0" smtClean="0">
                <a:solidFill>
                  <a:srgbClr val="002060"/>
                </a:solidFill>
                <a:ea typeface="Calibri"/>
              </a:rPr>
              <a:t>45</a:t>
            </a:r>
            <a:r>
              <a:rPr lang="ru-RU" sz="3200" b="1" dirty="0" smtClean="0">
                <a:solidFill>
                  <a:srgbClr val="8497B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ru-RU" sz="3200" b="1" spc="-21" dirty="0" smtClean="0">
                <a:solidFill>
                  <a:srgbClr val="002060"/>
                </a:solidFill>
                <a:ea typeface="Calibri"/>
              </a:rPr>
              <a:t>объектов </a:t>
            </a:r>
            <a:br>
              <a:rPr lang="ru-RU" sz="3200" b="1" spc="-21" dirty="0" smtClean="0">
                <a:solidFill>
                  <a:srgbClr val="002060"/>
                </a:solidFill>
                <a:ea typeface="Calibri"/>
              </a:rPr>
            </a:br>
            <a:r>
              <a:rPr lang="ru-RU" sz="3200" b="1" spc="-21" dirty="0" smtClean="0">
                <a:solidFill>
                  <a:srgbClr val="002060"/>
                </a:solidFill>
                <a:ea typeface="Calibri"/>
              </a:rPr>
              <a:t>на </a:t>
            </a:r>
            <a:r>
              <a:rPr lang="ru-RU" sz="4000" b="1" spc="-21" dirty="0" smtClean="0">
                <a:solidFill>
                  <a:srgbClr val="002060"/>
                </a:solidFill>
                <a:ea typeface="Calibri"/>
              </a:rPr>
              <a:t>4,147 </a:t>
            </a:r>
            <a:r>
              <a:rPr lang="ru-RU" sz="3200" b="1" spc="-21" dirty="0">
                <a:solidFill>
                  <a:srgbClr val="002060"/>
                </a:solidFill>
                <a:ea typeface="Calibri"/>
              </a:rPr>
              <a:t>млрд рублей,</a:t>
            </a:r>
            <a:r>
              <a:rPr lang="ru-RU" sz="3200" b="1" dirty="0">
                <a:solidFill>
                  <a:srgbClr val="EB602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ru-RU" sz="3200" b="1" spc="-21" dirty="0">
                <a:solidFill>
                  <a:srgbClr val="8497B0"/>
                </a:solidFill>
                <a:ea typeface="+mj-ea"/>
              </a:rPr>
              <a:t>из них </a:t>
            </a:r>
          </a:p>
          <a:p>
            <a:r>
              <a:rPr lang="ru-RU" sz="3200" b="1" spc="-21" dirty="0">
                <a:solidFill>
                  <a:srgbClr val="8497B0"/>
                </a:solidFill>
                <a:ea typeface="+mj-ea"/>
              </a:rPr>
              <a:t>из федерального бюджета </a:t>
            </a:r>
            <a:r>
              <a:rPr lang="ru-RU" sz="4000" b="1" spc="-21" dirty="0" smtClean="0">
                <a:solidFill>
                  <a:srgbClr val="002060"/>
                </a:solidFill>
                <a:ea typeface="Calibri"/>
              </a:rPr>
              <a:t>2,181 </a:t>
            </a:r>
            <a:r>
              <a:rPr lang="ru-RU" sz="3200" b="1" spc="-21" dirty="0">
                <a:solidFill>
                  <a:srgbClr val="002060"/>
                </a:solidFill>
                <a:ea typeface="Calibri"/>
              </a:rPr>
              <a:t>млрд рублей</a:t>
            </a:r>
            <a:r>
              <a:rPr lang="ru-RU" sz="3200" b="1" spc="-21" dirty="0" smtClean="0">
                <a:solidFill>
                  <a:srgbClr val="002060"/>
                </a:solidFill>
                <a:ea typeface="+mj-ea"/>
              </a:rPr>
              <a:t>:</a:t>
            </a:r>
            <a:r>
              <a:rPr lang="ru-RU" sz="3200" b="1" spc="-21" dirty="0" smtClean="0">
                <a:solidFill>
                  <a:srgbClr val="002060"/>
                </a:solidFill>
                <a:ea typeface="Calibri"/>
              </a:rPr>
              <a:t> </a:t>
            </a:r>
          </a:p>
          <a:p>
            <a:pPr algn="ctr"/>
            <a:endParaRPr lang="ru-RU" sz="3200" b="1" dirty="0" smtClean="0">
              <a:solidFill>
                <a:srgbClr val="EB6022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ru-RU" sz="4000" b="1" spc="-21" dirty="0" smtClean="0">
                <a:solidFill>
                  <a:srgbClr val="002060"/>
                </a:solidFill>
                <a:ea typeface="Calibri"/>
              </a:rPr>
              <a:t>135</a:t>
            </a:r>
            <a:r>
              <a:rPr lang="ru-RU" sz="3200" b="1" spc="-21" dirty="0" smtClean="0">
                <a:solidFill>
                  <a:srgbClr val="002060"/>
                </a:solidFill>
                <a:ea typeface="Calibri"/>
              </a:rPr>
              <a:t> </a:t>
            </a:r>
            <a:r>
              <a:rPr lang="ru-RU" sz="3200" b="1" spc="-21" dirty="0">
                <a:solidFill>
                  <a:srgbClr val="002060"/>
                </a:solidFill>
                <a:ea typeface="Calibri"/>
              </a:rPr>
              <a:t>км </a:t>
            </a:r>
            <a:r>
              <a:rPr lang="ru-RU" sz="3200" b="1" spc="-21" dirty="0">
                <a:solidFill>
                  <a:srgbClr val="8497B0"/>
                </a:solidFill>
                <a:ea typeface="+mj-ea"/>
              </a:rPr>
              <a:t>инженерных сетей </a:t>
            </a:r>
            <a:r>
              <a:rPr lang="ru-RU" sz="3200" b="1" spc="-21" dirty="0" smtClean="0">
                <a:solidFill>
                  <a:srgbClr val="8497B0"/>
                </a:solidFill>
                <a:ea typeface="+mj-ea"/>
              </a:rPr>
              <a:t>заменено</a:t>
            </a:r>
            <a:endParaRPr lang="ru-RU" sz="3200" b="1" spc="-21" dirty="0">
              <a:solidFill>
                <a:srgbClr val="8497B0"/>
              </a:solidFill>
              <a:ea typeface="+mj-ea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41FE4C6-5045-4E31-8C4C-1EA01228A02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8238" y="1204973"/>
            <a:ext cx="3867029" cy="51560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856668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900000" y="108000"/>
            <a:ext cx="10687942" cy="1292662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algn="ctr">
              <a:defRPr sz="8000" b="0" i="0">
                <a:solidFill>
                  <a:srgbClr val="E0E1E4"/>
                </a:solidFill>
                <a:latin typeface="Play"/>
                <a:ea typeface="+mj-ea"/>
                <a:cs typeface="Play"/>
              </a:defRPr>
            </a:lvl1pPr>
          </a:lstStyle>
          <a:p>
            <a:pPr algn="l"/>
            <a:r>
              <a:rPr lang="ru-RU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РЕСПУБЛИКАНСКАЯ ПРОГРАММА </a:t>
            </a:r>
            <a:br>
              <a:rPr lang="ru-RU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МОДЕРНИЗАЦИИ КОММУНАЛЬНОЙ ИНФРАСТРУКТУРЫ </a:t>
            </a:r>
          </a:p>
          <a:p>
            <a:pPr algn="l"/>
            <a:r>
              <a:rPr lang="ru-RU" sz="2800" b="1" dirty="0">
                <a:solidFill>
                  <a:srgbClr val="8497B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2025 ГОДУ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976639" y="2004252"/>
            <a:ext cx="6800308" cy="29854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spc="-21" dirty="0">
                <a:solidFill>
                  <a:srgbClr val="8497B0"/>
                </a:solidFill>
                <a:ea typeface="Calibri"/>
              </a:rPr>
              <a:t>Всего:</a:t>
            </a:r>
            <a:r>
              <a:rPr lang="ru-RU" sz="3200" b="1" spc="-21" dirty="0">
                <a:solidFill>
                  <a:srgbClr val="002060"/>
                </a:solidFill>
                <a:ea typeface="Calibri"/>
              </a:rPr>
              <a:t> </a:t>
            </a:r>
            <a:r>
              <a:rPr lang="ru-RU" sz="4000" b="1" spc="-21" dirty="0">
                <a:solidFill>
                  <a:srgbClr val="002060"/>
                </a:solidFill>
                <a:ea typeface="Calibri"/>
              </a:rPr>
              <a:t>100</a:t>
            </a:r>
            <a:r>
              <a:rPr lang="ru-RU" sz="3200" b="1" spc="-21" dirty="0">
                <a:solidFill>
                  <a:srgbClr val="002060"/>
                </a:solidFill>
                <a:ea typeface="Calibri"/>
              </a:rPr>
              <a:t> объектов </a:t>
            </a:r>
          </a:p>
          <a:p>
            <a:r>
              <a:rPr lang="ru-RU" sz="3200" b="1" spc="-21" dirty="0">
                <a:solidFill>
                  <a:srgbClr val="002060"/>
                </a:solidFill>
                <a:ea typeface="Calibri"/>
              </a:rPr>
              <a:t>на </a:t>
            </a:r>
            <a:r>
              <a:rPr lang="ru-RU" sz="4000" b="1" spc="-21" dirty="0">
                <a:solidFill>
                  <a:srgbClr val="002060"/>
                </a:solidFill>
                <a:ea typeface="Calibri"/>
              </a:rPr>
              <a:t>8,5</a:t>
            </a:r>
            <a:r>
              <a:rPr lang="ru-RU" sz="3200" b="1" spc="-21" dirty="0">
                <a:solidFill>
                  <a:srgbClr val="002060"/>
                </a:solidFill>
                <a:ea typeface="Calibri"/>
              </a:rPr>
              <a:t> млрд рублей: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ru-RU" sz="3600" b="1" dirty="0">
                <a:solidFill>
                  <a:srgbClr val="8497B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4000" b="1" dirty="0" smtClean="0">
                <a:solidFill>
                  <a:srgbClr val="8497B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274</a:t>
            </a:r>
            <a:r>
              <a:rPr lang="ru-RU" sz="3200" b="1" dirty="0" smtClean="0">
                <a:solidFill>
                  <a:srgbClr val="8497B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200" b="1" dirty="0">
                <a:solidFill>
                  <a:srgbClr val="8497B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км</a:t>
            </a:r>
            <a:r>
              <a:rPr lang="ru-RU" sz="3200" b="1" dirty="0">
                <a:solidFill>
                  <a:srgbClr val="1636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инженерных сетей </a:t>
            </a:r>
            <a:r>
              <a:rPr lang="ru-RU" sz="3200" b="1" dirty="0" smtClean="0">
                <a:solidFill>
                  <a:srgbClr val="16365E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заменено</a:t>
            </a:r>
            <a:endParaRPr lang="ru-RU" sz="3200" b="1" dirty="0">
              <a:solidFill>
                <a:srgbClr val="16365E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pic>
        <p:nvPicPr>
          <p:cNvPr id="1026" name="Рисунок 7" descr="image00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08" b="9813"/>
          <a:stretch/>
        </p:blipFill>
        <p:spPr bwMode="auto">
          <a:xfrm>
            <a:off x="7853585" y="1157594"/>
            <a:ext cx="3734357" cy="517945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929138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13276490"/>
              </p:ext>
            </p:extLst>
          </p:nvPr>
        </p:nvGraphicFramePr>
        <p:xfrm>
          <a:off x="966937" y="955783"/>
          <a:ext cx="10714316" cy="473150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6785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33962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0684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55734">
                <a:tc>
                  <a:txBody>
                    <a:bodyPr/>
                    <a:lstStyle/>
                    <a:p>
                      <a:pPr marL="0" marR="130175" algn="ctr">
                        <a:lnSpc>
                          <a:spcPct val="100000"/>
                        </a:lnSpc>
                      </a:pPr>
                      <a:r>
                        <a:rPr lang="ru-RU" sz="1300" b="1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№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E"/>
                    </a:solidFill>
                  </a:tcPr>
                </a:tc>
                <a:tc>
                  <a:txBody>
                    <a:bodyPr/>
                    <a:lstStyle/>
                    <a:p>
                      <a:pPr marR="251460" algn="ctr">
                        <a:lnSpc>
                          <a:spcPct val="100000"/>
                        </a:lnSpc>
                      </a:pPr>
                      <a:r>
                        <a:rPr lang="ru-RU" sz="1300" b="1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НАИМЕНОВАНИЕ ПРОГРАММЫ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130175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1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ЛИМИТ 2025г., </a:t>
                      </a:r>
                    </a:p>
                    <a:p>
                      <a:pPr marL="0" marR="130175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1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ТЫС.РУБ.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58339">
                <a:tc>
                  <a:txBody>
                    <a:bodyPr/>
                    <a:lstStyle/>
                    <a:p>
                      <a:pPr marL="0" marR="83185"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ru-RU" sz="1400" b="1" kern="1200" dirty="0" smtClean="0">
                          <a:solidFill>
                            <a:srgbClr val="16365E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</a:t>
                      </a:r>
                      <a:endParaRPr lang="ru-RU" sz="1400" b="1" kern="1200" dirty="0">
                        <a:solidFill>
                          <a:srgbClr val="16365E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3661" marR="0" marT="23489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08000" marR="0" indent="0" algn="l" defTabSz="91440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1" kern="1200" dirty="0">
                          <a:solidFill>
                            <a:srgbClr val="16365E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РП</a:t>
                      </a:r>
                      <a:r>
                        <a:rPr lang="ru-RU" sz="1500" b="1" kern="1200" baseline="0" dirty="0">
                          <a:solidFill>
                            <a:srgbClr val="16365E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«</a:t>
                      </a:r>
                      <a:r>
                        <a:rPr lang="ru-RU" sz="1500" b="1" kern="1200" dirty="0">
                          <a:solidFill>
                            <a:srgbClr val="16365E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Реконструкция, капремонт сетей </a:t>
                      </a:r>
                      <a:r>
                        <a:rPr lang="ru-RU" sz="1500" b="1" kern="1200" dirty="0" err="1">
                          <a:solidFill>
                            <a:srgbClr val="16365E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газопотребления</a:t>
                      </a:r>
                      <a:r>
                        <a:rPr lang="ru-RU" sz="1500" b="1" kern="1200" dirty="0">
                          <a:solidFill>
                            <a:srgbClr val="16365E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с заменой котлов в котельных, установкой </a:t>
                      </a:r>
                      <a:r>
                        <a:rPr lang="ru-RU" sz="1500" b="1" kern="1200" dirty="0" err="1">
                          <a:solidFill>
                            <a:srgbClr val="16365E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блочно</a:t>
                      </a:r>
                      <a:r>
                        <a:rPr lang="ru-RU" sz="1500" b="1" kern="1200" dirty="0">
                          <a:solidFill>
                            <a:srgbClr val="16365E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-модульных котельных и котлов наружного размещения, обеспечивающих теплоснабжение бюджетных учреждениях республики»</a:t>
                      </a:r>
                    </a:p>
                  </a:txBody>
                  <a:tcPr marL="5776" marR="5776" marT="5776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600" b="1" strike="noStrike" spc="-1" dirty="0">
                          <a:solidFill>
                            <a:srgbClr val="16365E"/>
                          </a:solidFill>
                          <a:latin typeface="+mn-lt"/>
                        </a:rPr>
                        <a:t>70 000,00</a:t>
                      </a:r>
                    </a:p>
                  </a:txBody>
                  <a:tcPr marL="5776" marR="5776" marT="5776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58339">
                <a:tc>
                  <a:txBody>
                    <a:bodyPr/>
                    <a:lstStyle/>
                    <a:p>
                      <a:pPr marL="0" marR="83185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kern="1200" dirty="0" smtClean="0">
                          <a:solidFill>
                            <a:srgbClr val="16365E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</a:t>
                      </a:r>
                      <a:endParaRPr lang="ru-RU" sz="1400" b="1" kern="1200" dirty="0">
                        <a:solidFill>
                          <a:srgbClr val="16365E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3661" marR="0" marT="23489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0800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1" kern="1200" dirty="0">
                          <a:solidFill>
                            <a:srgbClr val="16365E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РП «Реконструкция, строительство сетей газораспределения, внутридомовых сетей </a:t>
                      </a:r>
                      <a:r>
                        <a:rPr lang="ru-RU" sz="1500" b="1" kern="1200" dirty="0" err="1">
                          <a:solidFill>
                            <a:srgbClr val="16365E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газопотребления</a:t>
                      </a:r>
                      <a:r>
                        <a:rPr lang="ru-RU" sz="1500" b="1" kern="1200" dirty="0">
                          <a:solidFill>
                            <a:srgbClr val="16365E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 установка </a:t>
                      </a:r>
                      <a:r>
                        <a:rPr lang="ru-RU" sz="1500" b="1" kern="1200" dirty="0" err="1">
                          <a:solidFill>
                            <a:srgbClr val="16365E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блочно</a:t>
                      </a:r>
                      <a:r>
                        <a:rPr lang="ru-RU" sz="1500" b="1" kern="1200" dirty="0">
                          <a:solidFill>
                            <a:srgbClr val="16365E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-модульных котельных и котлов наружного размещения в городах и районах республики»</a:t>
                      </a:r>
                    </a:p>
                  </a:txBody>
                  <a:tcPr marL="5776" marR="5776" marT="5776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kern="1200" dirty="0">
                          <a:solidFill>
                            <a:srgbClr val="16365E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162 200,00 </a:t>
                      </a:r>
                    </a:p>
                  </a:txBody>
                  <a:tcPr marL="5776" marR="5776" marT="5776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22805">
                <a:tc>
                  <a:txBody>
                    <a:bodyPr/>
                    <a:lstStyle/>
                    <a:p>
                      <a:pPr marL="0" marR="83185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kern="1200" dirty="0" smtClean="0">
                          <a:solidFill>
                            <a:srgbClr val="16365E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</a:t>
                      </a:r>
                      <a:endParaRPr lang="ru-RU" sz="1400" b="1" kern="1200" dirty="0">
                        <a:solidFill>
                          <a:srgbClr val="16365E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3661" marR="0" marT="23489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0800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1" kern="1200" dirty="0">
                          <a:solidFill>
                            <a:srgbClr val="16365E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РП «Модернизация очистных сооружений и капитальный ремонт сетей канализации»</a:t>
                      </a:r>
                    </a:p>
                  </a:txBody>
                  <a:tcPr marL="5776" marR="5776" marT="5776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kern="1200" dirty="0">
                          <a:solidFill>
                            <a:srgbClr val="16365E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500 000,00</a:t>
                      </a:r>
                    </a:p>
                  </a:txBody>
                  <a:tcPr marL="5776" marR="5776" marT="5776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32490">
                <a:tc>
                  <a:txBody>
                    <a:bodyPr/>
                    <a:lstStyle/>
                    <a:p>
                      <a:pPr marL="0" marR="83185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kern="1200" dirty="0" smtClean="0">
                          <a:solidFill>
                            <a:srgbClr val="16365E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</a:t>
                      </a:r>
                      <a:endParaRPr lang="ru-RU" sz="1400" b="1" kern="1200" dirty="0">
                        <a:solidFill>
                          <a:srgbClr val="16365E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3661" marR="0" marT="23489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0800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1" kern="1200" dirty="0">
                          <a:solidFill>
                            <a:srgbClr val="16365E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РП «Обеспечение населения питьевой водой»</a:t>
                      </a:r>
                    </a:p>
                  </a:txBody>
                  <a:tcPr marL="5776" marR="5776" marT="5776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kern="1200" dirty="0">
                          <a:solidFill>
                            <a:srgbClr val="16365E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1 300 000,00</a:t>
                      </a:r>
                    </a:p>
                  </a:txBody>
                  <a:tcPr marL="5776" marR="5776" marT="5776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19023376"/>
                  </a:ext>
                </a:extLst>
              </a:tr>
              <a:tr h="532490">
                <a:tc>
                  <a:txBody>
                    <a:bodyPr/>
                    <a:lstStyle/>
                    <a:p>
                      <a:pPr marL="0" marR="83185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kern="1200" dirty="0" smtClean="0">
                          <a:solidFill>
                            <a:srgbClr val="16365E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</a:t>
                      </a:r>
                      <a:endParaRPr lang="ru-RU" sz="1400" b="1" kern="1200" dirty="0">
                        <a:solidFill>
                          <a:srgbClr val="16365E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3661" marR="0" marT="23489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0800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1" kern="1200" dirty="0">
                          <a:solidFill>
                            <a:srgbClr val="16365E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РП «Обеспечению инженерной инфраструктурой земельных участков для многодетных семей» </a:t>
                      </a:r>
                    </a:p>
                  </a:txBody>
                  <a:tcPr marL="5776" marR="5776" marT="5776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kern="1200" dirty="0">
                          <a:solidFill>
                            <a:srgbClr val="16365E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500 000,00</a:t>
                      </a:r>
                    </a:p>
                  </a:txBody>
                  <a:tcPr marL="5776" marR="5776" marT="5776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80572401"/>
                  </a:ext>
                </a:extLst>
              </a:tr>
              <a:tr h="371312">
                <a:tc>
                  <a:txBody>
                    <a:bodyPr/>
                    <a:lstStyle/>
                    <a:p>
                      <a:pPr marL="0" algn="l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endParaRPr sz="1300" b="1" spc="0" dirty="0">
                        <a:solidFill>
                          <a:srgbClr val="17375E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3661" marR="0" marT="48518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0E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ru-RU" sz="1800" b="1" spc="0" baseline="0" dirty="0">
                          <a:solidFill>
                            <a:srgbClr val="17375E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 </a:t>
                      </a:r>
                      <a:r>
                        <a:rPr lang="ru-RU" sz="1800" b="1" spc="0" dirty="0">
                          <a:solidFill>
                            <a:srgbClr val="17375E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ИТОГО:</a:t>
                      </a:r>
                      <a:endParaRPr sz="1800" b="1" spc="0" dirty="0">
                        <a:solidFill>
                          <a:srgbClr val="17375E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3661" marR="0" marT="48518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0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spc="-1" dirty="0">
                          <a:solidFill>
                            <a:srgbClr val="17375E"/>
                          </a:solidFill>
                        </a:rPr>
                        <a:t>2 </a:t>
                      </a:r>
                      <a:r>
                        <a:rPr lang="ru-RU" b="1" spc="-1" dirty="0" smtClean="0">
                          <a:solidFill>
                            <a:srgbClr val="17375E"/>
                          </a:solidFill>
                        </a:rPr>
                        <a:t>532 </a:t>
                      </a:r>
                      <a:r>
                        <a:rPr lang="ru-RU" b="1" spc="-1" dirty="0">
                          <a:solidFill>
                            <a:srgbClr val="17375E"/>
                          </a:solidFill>
                        </a:rPr>
                        <a:t>200,00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0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  <p:sp>
        <p:nvSpPr>
          <p:cNvPr id="7" name="object 2"/>
          <p:cNvSpPr txBox="1">
            <a:spLocks/>
          </p:cNvSpPr>
          <p:nvPr/>
        </p:nvSpPr>
        <p:spPr>
          <a:xfrm>
            <a:off x="966939" y="117985"/>
            <a:ext cx="10332431" cy="428105"/>
          </a:xfrm>
          <a:prstGeom prst="rect">
            <a:avLst/>
          </a:prstGeom>
        </p:spPr>
        <p:txBody>
          <a:bodyPr vert="horz" wrap="square" lIns="0" tIns="27725" rIns="0" bIns="0" rtlCol="0">
            <a:spAutoFit/>
          </a:bodyPr>
          <a:lstStyle>
            <a:lvl1pPr>
              <a:defRPr sz="4850" b="1" i="0">
                <a:solidFill>
                  <a:srgbClr val="494949"/>
                </a:solidFill>
                <a:latin typeface="Calibri"/>
                <a:ea typeface="+mj-ea"/>
                <a:cs typeface="Calibri"/>
              </a:defRPr>
            </a:lvl1pPr>
          </a:lstStyle>
          <a:p>
            <a:pPr marL="7560" marR="3081"/>
            <a:r>
              <a:rPr lang="ru-RU" sz="2600" dirty="0">
                <a:solidFill>
                  <a:srgbClr val="003B75"/>
                </a:solidFill>
                <a:latin typeface="+mn-lt"/>
                <a:ea typeface="Verdana" panose="020B0604030504040204" pitchFamily="34" charset="0"/>
                <a:cs typeface="Arial" panose="020B0604020202020204" pitchFamily="34" charset="0"/>
              </a:rPr>
              <a:t>ПРОГРАММЫ </a:t>
            </a:r>
            <a:r>
              <a:rPr lang="ru-RU" sz="2600" dirty="0" smtClean="0">
                <a:solidFill>
                  <a:srgbClr val="8497B0"/>
                </a:solidFill>
                <a:latin typeface="+mn-lt"/>
                <a:ea typeface="Verdana" panose="020B0604030504040204" pitchFamily="34" charset="0"/>
                <a:cs typeface="Arial" panose="020B0604020202020204" pitchFamily="34" charset="0"/>
              </a:rPr>
              <a:t>В СФЕРЕ КОМУНАЛЬНОГО ХОЗЯЙСТВА</a:t>
            </a:r>
            <a:endParaRPr lang="ru-RU" sz="2600" dirty="0">
              <a:solidFill>
                <a:srgbClr val="8497B0"/>
              </a:solidFill>
              <a:latin typeface="+mn-lt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2197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1094279" y="33001"/>
            <a:ext cx="9616053" cy="1231106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algn="ctr">
              <a:defRPr sz="8000" b="0" i="0">
                <a:solidFill>
                  <a:srgbClr val="E0E1E4"/>
                </a:solidFill>
                <a:latin typeface="Play"/>
                <a:ea typeface="+mj-ea"/>
                <a:cs typeface="Play"/>
              </a:defRPr>
            </a:lvl1pPr>
          </a:lstStyle>
          <a:p>
            <a:pPr algn="l"/>
            <a:r>
              <a:rPr lang="ru-RU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СОСТОЯНИЕ </a:t>
            </a:r>
            <a:r>
              <a:rPr lang="ru-RU" sz="28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ИНЖЕНЕРНЫХ СЕТЕЙ</a:t>
            </a:r>
          </a:p>
          <a:p>
            <a:pPr algn="l"/>
            <a:r>
              <a:rPr lang="ru-RU" sz="2600" b="1" dirty="0" smtClean="0">
                <a:solidFill>
                  <a:srgbClr val="8497B0"/>
                </a:solidFill>
                <a:latin typeface="+mn-lt"/>
                <a:ea typeface="Verdana" panose="020B0604030504040204" pitchFamily="34" charset="0"/>
                <a:cs typeface="Arial" panose="020B0604020202020204" pitchFamily="34" charset="0"/>
              </a:rPr>
              <a:t>В </a:t>
            </a:r>
            <a:r>
              <a:rPr lang="ru-RU" sz="2600" b="1" dirty="0">
                <a:solidFill>
                  <a:srgbClr val="8497B0"/>
                </a:solidFill>
                <a:latin typeface="+mn-lt"/>
                <a:ea typeface="Verdana" panose="020B0604030504040204" pitchFamily="34" charset="0"/>
                <a:cs typeface="Arial" panose="020B0604020202020204" pitchFamily="34" charset="0"/>
              </a:rPr>
              <a:t>РЕСПУБЛИКЕ ТАТАРСТАН</a:t>
            </a:r>
          </a:p>
          <a:p>
            <a:pPr algn="l"/>
            <a:endParaRPr lang="ru-RU" sz="2600" b="1" dirty="0">
              <a:solidFill>
                <a:srgbClr val="8497B0"/>
              </a:solidFill>
              <a:latin typeface="+mn-lt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362969" y="1179216"/>
            <a:ext cx="812769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701" lvl="0" algn="ctr" defTabSz="554469">
              <a:spcBef>
                <a:spcPts val="76"/>
              </a:spcBef>
              <a:buClr>
                <a:srgbClr val="000000"/>
              </a:buClr>
              <a:defRPr/>
            </a:pPr>
            <a:r>
              <a:rPr lang="ru-RU" b="1" kern="0" dirty="0">
                <a:solidFill>
                  <a:srgbClr val="16365E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Ежегодная замена сетей </a:t>
            </a:r>
            <a:br>
              <a:rPr lang="ru-RU" b="1" kern="0" dirty="0">
                <a:solidFill>
                  <a:srgbClr val="16365E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</a:br>
            <a:r>
              <a:rPr lang="ru-RU" b="1" kern="0" dirty="0">
                <a:solidFill>
                  <a:srgbClr val="16365E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в рамках республиканских программ и инвестиционных программ</a:t>
            </a:r>
          </a:p>
        </p:txBody>
      </p:sp>
      <p:graphicFrame>
        <p:nvGraphicFramePr>
          <p:cNvPr id="11" name="Диаграмма 10"/>
          <p:cNvGraphicFramePr/>
          <p:nvPr>
            <p:extLst>
              <p:ext uri="{D42A27DB-BD31-4B8C-83A1-F6EECF244321}">
                <p14:modId xmlns:p14="http://schemas.microsoft.com/office/powerpoint/2010/main" val="3372446939"/>
              </p:ext>
            </p:extLst>
          </p:nvPr>
        </p:nvGraphicFramePr>
        <p:xfrm>
          <a:off x="1790007" y="1933772"/>
          <a:ext cx="8700654" cy="36380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2" name="Прямоугольник 11"/>
          <p:cNvSpPr/>
          <p:nvPr/>
        </p:nvSpPr>
        <p:spPr>
          <a:xfrm>
            <a:off x="2030308" y="5680038"/>
            <a:ext cx="973220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16365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Чтобы </a:t>
            </a:r>
            <a:r>
              <a:rPr kumimoji="0" lang="ru-RU" sz="2000" b="1" i="0" u="none" strike="noStrike" kern="0" cap="none" spc="0" normalizeH="0" baseline="0" noProof="0" dirty="0">
                <a:ln>
                  <a:noFill/>
                </a:ln>
                <a:solidFill>
                  <a:srgbClr val="16365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менять ежегодно 5% необходимо ремонтировать 1 </a:t>
            </a:r>
            <a:r>
              <a:rPr kumimoji="0" lang="ru-RU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16365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385 </a:t>
            </a:r>
            <a:r>
              <a:rPr kumimoji="0" lang="ru-RU" sz="2000" b="1" i="0" u="none" strike="noStrike" kern="0" cap="none" spc="0" normalizeH="0" baseline="0" noProof="0" dirty="0">
                <a:ln>
                  <a:noFill/>
                </a:ln>
                <a:solidFill>
                  <a:srgbClr val="16365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км</a:t>
            </a:r>
          </a:p>
        </p:txBody>
      </p:sp>
    </p:spTree>
    <p:extLst>
      <p:ext uri="{BB962C8B-B14F-4D97-AF65-F5344CB8AC3E}">
        <p14:creationId xmlns:p14="http://schemas.microsoft.com/office/powerpoint/2010/main" val="655458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847899" y="71524"/>
            <a:ext cx="10091650" cy="876127"/>
          </a:xfrm>
        </p:spPr>
        <p:txBody>
          <a:bodyPr>
            <a:noAutofit/>
          </a:bodyPr>
          <a:lstStyle/>
          <a:p>
            <a:r>
              <a:rPr lang="ru-RU" sz="2800" b="1" dirty="0">
                <a:solidFill>
                  <a:srgbClr val="2128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ПРОГРАММА КАПИТАЛЬНОГО РЕМОНТА </a:t>
            </a:r>
            <a:r>
              <a:rPr lang="ru-RU" sz="2800" b="1" dirty="0">
                <a:solidFill>
                  <a:srgbClr val="8497B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МНОГОКВАРТИРНЫХ ДОМОВ</a:t>
            </a:r>
            <a:endParaRPr lang="ru-RU" sz="2800" b="1" dirty="0"/>
          </a:p>
        </p:txBody>
      </p:sp>
      <p:graphicFrame>
        <p:nvGraphicFramePr>
          <p:cNvPr id="4" name="Объект 3"/>
          <p:cNvGraphicFramePr>
            <a:graphicFrameLocks/>
          </p:cNvGraphicFramePr>
          <p:nvPr/>
        </p:nvGraphicFramePr>
        <p:xfrm>
          <a:off x="1168395" y="1150473"/>
          <a:ext cx="5731167" cy="56027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Объект 3"/>
          <p:cNvGraphicFramePr>
            <a:graphicFrameLocks/>
          </p:cNvGraphicFramePr>
          <p:nvPr/>
        </p:nvGraphicFramePr>
        <p:xfrm>
          <a:off x="6773317" y="1324527"/>
          <a:ext cx="5418683" cy="52546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847899" y="870627"/>
            <a:ext cx="977576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2128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РЕАЛИЗАЦИЯ КРАТКОСРОЧНОГО ПЛАНА 2008-2024ГГ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15778559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object 2"/>
          <p:cNvSpPr txBox="1">
            <a:spLocks/>
          </p:cNvSpPr>
          <p:nvPr/>
        </p:nvSpPr>
        <p:spPr>
          <a:xfrm>
            <a:off x="903916" y="179084"/>
            <a:ext cx="10383187" cy="1563533"/>
          </a:xfrm>
          <a:prstGeom prst="rect">
            <a:avLst/>
          </a:prstGeom>
        </p:spPr>
        <p:txBody>
          <a:bodyPr vert="horz" wrap="square" lIns="0" tIns="32730" rIns="0" bIns="0" rtlCol="0">
            <a:spAutoFit/>
          </a:bodyPr>
          <a:lstStyle>
            <a:lvl1pPr>
              <a:defRPr sz="5496" b="1" i="0">
                <a:solidFill>
                  <a:srgbClr val="494949"/>
                </a:solidFill>
                <a:latin typeface="Calibri"/>
                <a:ea typeface="+mj-ea"/>
                <a:cs typeface="Calibri"/>
              </a:defRPr>
            </a:lvl1pPr>
          </a:lstStyle>
          <a:p>
            <a:pPr marL="7701">
              <a:spcBef>
                <a:spcPts val="258"/>
              </a:spcBef>
            </a:pPr>
            <a:r>
              <a:rPr lang="ru-RU" sz="2426" dirty="0">
                <a:solidFill>
                  <a:srgbClr val="2128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ПРОГРАММА КАПИТАЛЬНОГО РЕМОНТА </a:t>
            </a:r>
            <a:br>
              <a:rPr lang="ru-RU" sz="2426" dirty="0">
                <a:solidFill>
                  <a:srgbClr val="21285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426" dirty="0">
                <a:solidFill>
                  <a:srgbClr val="8497B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МНОГОКВАРТИРНЫХ ДОМОВ</a:t>
            </a:r>
            <a:r>
              <a:rPr lang="ru-RU" sz="2426" dirty="0">
                <a:solidFill>
                  <a:srgbClr val="EB60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426" dirty="0">
                <a:solidFill>
                  <a:srgbClr val="EB6022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426" dirty="0">
                <a:solidFill>
                  <a:srgbClr val="2128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РЕАЛИЗАЦИЯ КРАТКОСРОЧНОГО ПЛАНА 2023-2025ГГ.</a:t>
            </a:r>
            <a:br>
              <a:rPr lang="ru-RU" sz="2426" dirty="0">
                <a:solidFill>
                  <a:srgbClr val="21285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668" dirty="0">
                <a:solidFill>
                  <a:srgbClr val="8497B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2025 ГОДУ:</a:t>
            </a:r>
          </a:p>
        </p:txBody>
      </p:sp>
      <p:grpSp>
        <p:nvGrpSpPr>
          <p:cNvPr id="44" name="Group 3"/>
          <p:cNvGrpSpPr>
            <a:grpSpLocks noChangeAspect="1"/>
          </p:cNvGrpSpPr>
          <p:nvPr/>
        </p:nvGrpSpPr>
        <p:grpSpPr bwMode="auto">
          <a:xfrm>
            <a:off x="4048173" y="1972964"/>
            <a:ext cx="3592285" cy="3612257"/>
            <a:chOff x="4027488" y="2256334"/>
            <a:chExt cx="4089400" cy="4092575"/>
          </a:xfrm>
        </p:grpSpPr>
        <p:sp>
          <p:nvSpPr>
            <p:cNvPr id="45" name="Freeform 10"/>
            <p:cNvSpPr/>
            <p:nvPr/>
          </p:nvSpPr>
          <p:spPr bwMode="auto">
            <a:xfrm>
              <a:off x="4027488" y="2472233"/>
              <a:ext cx="1701800" cy="3603625"/>
            </a:xfrm>
            <a:custGeom>
              <a:avLst/>
              <a:gdLst>
                <a:gd name="T0" fmla="*/ 722 w 1195"/>
                <a:gd name="T1" fmla="*/ 2532 h 2532"/>
                <a:gd name="T2" fmla="*/ 718 w 1195"/>
                <a:gd name="T3" fmla="*/ 2530 h 2532"/>
                <a:gd name="T4" fmla="*/ 0 w 1195"/>
                <a:gd name="T5" fmla="*/ 1286 h 2532"/>
                <a:gd name="T6" fmla="*/ 718 w 1195"/>
                <a:gd name="T7" fmla="*/ 43 h 2532"/>
                <a:gd name="T8" fmla="*/ 719 w 1195"/>
                <a:gd name="T9" fmla="*/ 42 h 2532"/>
                <a:gd name="T10" fmla="*/ 719 w 1195"/>
                <a:gd name="T11" fmla="*/ 42 h 2532"/>
                <a:gd name="T12" fmla="*/ 718 w 1195"/>
                <a:gd name="T13" fmla="*/ 43 h 2532"/>
                <a:gd name="T14" fmla="*/ 718 w 1195"/>
                <a:gd name="T15" fmla="*/ 43 h 2532"/>
                <a:gd name="T16" fmla="*/ 718 w 1195"/>
                <a:gd name="T17" fmla="*/ 43 h 2532"/>
                <a:gd name="T18" fmla="*/ 719 w 1195"/>
                <a:gd name="T19" fmla="*/ 42 h 2532"/>
                <a:gd name="T20" fmla="*/ 720 w 1195"/>
                <a:gd name="T21" fmla="*/ 42 h 2532"/>
                <a:gd name="T22" fmla="*/ 877 w 1195"/>
                <a:gd name="T23" fmla="*/ 0 h 2532"/>
                <a:gd name="T24" fmla="*/ 877 w 1195"/>
                <a:gd name="T25" fmla="*/ 0 h 2532"/>
                <a:gd name="T26" fmla="*/ 877 w 1195"/>
                <a:gd name="T27" fmla="*/ 0 h 2532"/>
                <a:gd name="T28" fmla="*/ 1151 w 1195"/>
                <a:gd name="T29" fmla="*/ 157 h 2532"/>
                <a:gd name="T30" fmla="*/ 1151 w 1195"/>
                <a:gd name="T31" fmla="*/ 158 h 2532"/>
                <a:gd name="T32" fmla="*/ 1152 w 1195"/>
                <a:gd name="T33" fmla="*/ 158 h 2532"/>
                <a:gd name="T34" fmla="*/ 1152 w 1195"/>
                <a:gd name="T35" fmla="*/ 159 h 2532"/>
                <a:gd name="T36" fmla="*/ 1152 w 1195"/>
                <a:gd name="T37" fmla="*/ 159 h 2532"/>
                <a:gd name="T38" fmla="*/ 1195 w 1195"/>
                <a:gd name="T39" fmla="*/ 317 h 2532"/>
                <a:gd name="T40" fmla="*/ 1036 w 1195"/>
                <a:gd name="T41" fmla="*/ 593 h 2532"/>
                <a:gd name="T42" fmla="*/ 636 w 1195"/>
                <a:gd name="T43" fmla="*/ 1286 h 2532"/>
                <a:gd name="T44" fmla="*/ 636 w 1195"/>
                <a:gd name="T45" fmla="*/ 1286 h 2532"/>
                <a:gd name="T46" fmla="*/ 636 w 1195"/>
                <a:gd name="T47" fmla="*/ 1286 h 2532"/>
                <a:gd name="T48" fmla="*/ 1033 w 1195"/>
                <a:gd name="T49" fmla="*/ 1978 h 2532"/>
                <a:gd name="T50" fmla="*/ 877 w 1195"/>
                <a:gd name="T51" fmla="*/ 1937 h 2532"/>
                <a:gd name="T52" fmla="*/ 602 w 1195"/>
                <a:gd name="T53" fmla="*/ 2096 h 2532"/>
                <a:gd name="T54" fmla="*/ 559 w 1195"/>
                <a:gd name="T55" fmla="*/ 2254 h 2532"/>
                <a:gd name="T56" fmla="*/ 718 w 1195"/>
                <a:gd name="T57" fmla="*/ 2530 h 2532"/>
                <a:gd name="T58" fmla="*/ 722 w 1195"/>
                <a:gd name="T59" fmla="*/ 2532 h 25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195" h="2532" extrusionOk="0">
                  <a:moveTo>
                    <a:pt x="722" y="2532"/>
                  </a:moveTo>
                  <a:cubicBezTo>
                    <a:pt x="721" y="2531"/>
                    <a:pt x="719" y="2530"/>
                    <a:pt x="718" y="2530"/>
                  </a:cubicBezTo>
                  <a:cubicBezTo>
                    <a:pt x="269" y="2270"/>
                    <a:pt x="0" y="1805"/>
                    <a:pt x="0" y="1286"/>
                  </a:cubicBezTo>
                  <a:cubicBezTo>
                    <a:pt x="0" y="767"/>
                    <a:pt x="269" y="302"/>
                    <a:pt x="718" y="43"/>
                  </a:cubicBezTo>
                  <a:cubicBezTo>
                    <a:pt x="718" y="43"/>
                    <a:pt x="718" y="43"/>
                    <a:pt x="719" y="42"/>
                  </a:cubicBezTo>
                  <a:lnTo>
                    <a:pt x="719" y="42"/>
                  </a:lnTo>
                  <a:cubicBezTo>
                    <a:pt x="718" y="43"/>
                    <a:pt x="718" y="43"/>
                    <a:pt x="718" y="43"/>
                  </a:cubicBezTo>
                  <a:lnTo>
                    <a:pt x="718" y="43"/>
                  </a:lnTo>
                  <a:lnTo>
                    <a:pt x="718" y="43"/>
                  </a:lnTo>
                  <a:cubicBezTo>
                    <a:pt x="718" y="43"/>
                    <a:pt x="718" y="43"/>
                    <a:pt x="719" y="42"/>
                  </a:cubicBezTo>
                  <a:cubicBezTo>
                    <a:pt x="719" y="42"/>
                    <a:pt x="720" y="42"/>
                    <a:pt x="720" y="42"/>
                  </a:cubicBezTo>
                  <a:cubicBezTo>
                    <a:pt x="770" y="13"/>
                    <a:pt x="824" y="0"/>
                    <a:pt x="877" y="0"/>
                  </a:cubicBezTo>
                  <a:lnTo>
                    <a:pt x="877" y="0"/>
                  </a:lnTo>
                  <a:lnTo>
                    <a:pt x="877" y="0"/>
                  </a:lnTo>
                  <a:cubicBezTo>
                    <a:pt x="986" y="0"/>
                    <a:pt x="1092" y="56"/>
                    <a:pt x="1151" y="157"/>
                  </a:cubicBezTo>
                  <a:cubicBezTo>
                    <a:pt x="1151" y="157"/>
                    <a:pt x="1151" y="158"/>
                    <a:pt x="1151" y="158"/>
                  </a:cubicBezTo>
                  <a:cubicBezTo>
                    <a:pt x="1152" y="158"/>
                    <a:pt x="1152" y="158"/>
                    <a:pt x="1152" y="158"/>
                  </a:cubicBezTo>
                  <a:cubicBezTo>
                    <a:pt x="1152" y="158"/>
                    <a:pt x="1152" y="159"/>
                    <a:pt x="1152" y="159"/>
                  </a:cubicBezTo>
                  <a:lnTo>
                    <a:pt x="1152" y="159"/>
                  </a:lnTo>
                  <a:cubicBezTo>
                    <a:pt x="1181" y="209"/>
                    <a:pt x="1195" y="263"/>
                    <a:pt x="1195" y="317"/>
                  </a:cubicBezTo>
                  <a:cubicBezTo>
                    <a:pt x="1195" y="427"/>
                    <a:pt x="1138" y="534"/>
                    <a:pt x="1036" y="593"/>
                  </a:cubicBezTo>
                  <a:cubicBezTo>
                    <a:pt x="785" y="738"/>
                    <a:pt x="636" y="997"/>
                    <a:pt x="636" y="1286"/>
                  </a:cubicBezTo>
                  <a:lnTo>
                    <a:pt x="636" y="1286"/>
                  </a:lnTo>
                  <a:lnTo>
                    <a:pt x="636" y="1286"/>
                  </a:lnTo>
                  <a:cubicBezTo>
                    <a:pt x="636" y="1574"/>
                    <a:pt x="784" y="1833"/>
                    <a:pt x="1033" y="1978"/>
                  </a:cubicBezTo>
                  <a:cubicBezTo>
                    <a:pt x="984" y="1950"/>
                    <a:pt x="930" y="1937"/>
                    <a:pt x="877" y="1937"/>
                  </a:cubicBezTo>
                  <a:cubicBezTo>
                    <a:pt x="767" y="1937"/>
                    <a:pt x="661" y="1994"/>
                    <a:pt x="602" y="2096"/>
                  </a:cubicBezTo>
                  <a:cubicBezTo>
                    <a:pt x="573" y="2146"/>
                    <a:pt x="559" y="2200"/>
                    <a:pt x="559" y="2254"/>
                  </a:cubicBezTo>
                  <a:cubicBezTo>
                    <a:pt x="559" y="2364"/>
                    <a:pt x="616" y="2471"/>
                    <a:pt x="718" y="2530"/>
                  </a:cubicBezTo>
                  <a:cubicBezTo>
                    <a:pt x="719" y="2530"/>
                    <a:pt x="721" y="2531"/>
                    <a:pt x="722" y="2532"/>
                  </a:cubicBezTo>
                </a:path>
              </a:pathLst>
            </a:custGeom>
            <a:solidFill>
              <a:srgbClr val="0E305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6" name="Freeform 12"/>
            <p:cNvSpPr/>
            <p:nvPr/>
          </p:nvSpPr>
          <p:spPr bwMode="auto">
            <a:xfrm>
              <a:off x="4824413" y="4293096"/>
              <a:ext cx="3292475" cy="2055813"/>
            </a:xfrm>
            <a:custGeom>
              <a:avLst/>
              <a:gdLst>
                <a:gd name="T0" fmla="*/ 877 w 2313"/>
                <a:gd name="T1" fmla="*/ 1445 h 1445"/>
                <a:gd name="T2" fmla="*/ 159 w 2313"/>
                <a:gd name="T3" fmla="*/ 1251 h 1445"/>
                <a:gd name="T4" fmla="*/ 0 w 2313"/>
                <a:gd name="T5" fmla="*/ 975 h 1445"/>
                <a:gd name="T6" fmla="*/ 43 w 2313"/>
                <a:gd name="T7" fmla="*/ 817 h 1445"/>
                <a:gd name="T8" fmla="*/ 318 w 2313"/>
                <a:gd name="T9" fmla="*/ 658 h 1445"/>
                <a:gd name="T10" fmla="*/ 477 w 2313"/>
                <a:gd name="T11" fmla="*/ 700 h 1445"/>
                <a:gd name="T12" fmla="*/ 877 w 2313"/>
                <a:gd name="T13" fmla="*/ 809 h 1445"/>
                <a:gd name="T14" fmla="*/ 1277 w 2313"/>
                <a:gd name="T15" fmla="*/ 700 h 1445"/>
                <a:gd name="T16" fmla="*/ 1678 w 2313"/>
                <a:gd name="T17" fmla="*/ 7 h 1445"/>
                <a:gd name="T18" fmla="*/ 1678 w 2313"/>
                <a:gd name="T19" fmla="*/ 0 h 1445"/>
                <a:gd name="T20" fmla="*/ 1678 w 2313"/>
                <a:gd name="T21" fmla="*/ 7 h 1445"/>
                <a:gd name="T22" fmla="*/ 1995 w 2313"/>
                <a:gd name="T23" fmla="*/ 325 h 1445"/>
                <a:gd name="T24" fmla="*/ 2313 w 2313"/>
                <a:gd name="T25" fmla="*/ 16 h 1445"/>
                <a:gd name="T26" fmla="*/ 1595 w 2313"/>
                <a:gd name="T27" fmla="*/ 1251 h 1445"/>
                <a:gd name="T28" fmla="*/ 877 w 2313"/>
                <a:gd name="T29" fmla="*/ 1445 h 14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313" h="1445" extrusionOk="0">
                  <a:moveTo>
                    <a:pt x="877" y="1445"/>
                  </a:moveTo>
                  <a:cubicBezTo>
                    <a:pt x="630" y="1445"/>
                    <a:pt x="384" y="1380"/>
                    <a:pt x="159" y="1251"/>
                  </a:cubicBezTo>
                  <a:cubicBezTo>
                    <a:pt x="57" y="1192"/>
                    <a:pt x="0" y="1085"/>
                    <a:pt x="0" y="975"/>
                  </a:cubicBezTo>
                  <a:cubicBezTo>
                    <a:pt x="0" y="921"/>
                    <a:pt x="14" y="867"/>
                    <a:pt x="43" y="817"/>
                  </a:cubicBezTo>
                  <a:cubicBezTo>
                    <a:pt x="102" y="715"/>
                    <a:pt x="208" y="658"/>
                    <a:pt x="318" y="658"/>
                  </a:cubicBezTo>
                  <a:cubicBezTo>
                    <a:pt x="372" y="658"/>
                    <a:pt x="427" y="672"/>
                    <a:pt x="477" y="700"/>
                  </a:cubicBezTo>
                  <a:cubicBezTo>
                    <a:pt x="602" y="773"/>
                    <a:pt x="740" y="809"/>
                    <a:pt x="877" y="809"/>
                  </a:cubicBezTo>
                  <a:cubicBezTo>
                    <a:pt x="1015" y="809"/>
                    <a:pt x="1152" y="773"/>
                    <a:pt x="1277" y="700"/>
                  </a:cubicBezTo>
                  <a:cubicBezTo>
                    <a:pt x="1528" y="556"/>
                    <a:pt x="1678" y="297"/>
                    <a:pt x="1678" y="7"/>
                  </a:cubicBezTo>
                  <a:cubicBezTo>
                    <a:pt x="1678" y="5"/>
                    <a:pt x="1678" y="3"/>
                    <a:pt x="1678" y="0"/>
                  </a:cubicBezTo>
                  <a:cubicBezTo>
                    <a:pt x="1678" y="3"/>
                    <a:pt x="1678" y="5"/>
                    <a:pt x="1678" y="7"/>
                  </a:cubicBezTo>
                  <a:cubicBezTo>
                    <a:pt x="1678" y="183"/>
                    <a:pt x="1820" y="325"/>
                    <a:pt x="1995" y="325"/>
                  </a:cubicBezTo>
                  <a:cubicBezTo>
                    <a:pt x="2168" y="325"/>
                    <a:pt x="2308" y="187"/>
                    <a:pt x="2313" y="16"/>
                  </a:cubicBezTo>
                  <a:cubicBezTo>
                    <a:pt x="2310" y="532"/>
                    <a:pt x="2042" y="993"/>
                    <a:pt x="1595" y="1251"/>
                  </a:cubicBezTo>
                  <a:cubicBezTo>
                    <a:pt x="1370" y="1380"/>
                    <a:pt x="1124" y="1445"/>
                    <a:pt x="877" y="144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7" name="Freeform 14"/>
            <p:cNvSpPr>
              <a:spLocks noEditPoints="1"/>
            </p:cNvSpPr>
            <p:nvPr/>
          </p:nvSpPr>
          <p:spPr bwMode="auto">
            <a:xfrm>
              <a:off x="5049837" y="2256334"/>
              <a:ext cx="3067050" cy="2498725"/>
            </a:xfrm>
            <a:custGeom>
              <a:avLst/>
              <a:gdLst>
                <a:gd name="T0" fmla="*/ 1836 w 2154"/>
                <a:gd name="T1" fmla="*/ 1756 h 1756"/>
                <a:gd name="T2" fmla="*/ 1519 w 2154"/>
                <a:gd name="T3" fmla="*/ 1438 h 1756"/>
                <a:gd name="T4" fmla="*/ 1118 w 2154"/>
                <a:gd name="T5" fmla="*/ 745 h 1756"/>
                <a:gd name="T6" fmla="*/ 718 w 2154"/>
                <a:gd name="T7" fmla="*/ 636 h 1756"/>
                <a:gd name="T8" fmla="*/ 318 w 2154"/>
                <a:gd name="T9" fmla="*/ 745 h 1756"/>
                <a:gd name="T10" fmla="*/ 477 w 2154"/>
                <a:gd name="T11" fmla="*/ 469 h 1756"/>
                <a:gd name="T12" fmla="*/ 477 w 2154"/>
                <a:gd name="T13" fmla="*/ 469 h 1756"/>
                <a:gd name="T14" fmla="*/ 434 w 2154"/>
                <a:gd name="T15" fmla="*/ 311 h 1756"/>
                <a:gd name="T16" fmla="*/ 434 w 2154"/>
                <a:gd name="T17" fmla="*/ 311 h 1756"/>
                <a:gd name="T18" fmla="*/ 434 w 2154"/>
                <a:gd name="T19" fmla="*/ 310 h 1756"/>
                <a:gd name="T20" fmla="*/ 433 w 2154"/>
                <a:gd name="T21" fmla="*/ 310 h 1756"/>
                <a:gd name="T22" fmla="*/ 433 w 2154"/>
                <a:gd name="T23" fmla="*/ 309 h 1756"/>
                <a:gd name="T24" fmla="*/ 159 w 2154"/>
                <a:gd name="T25" fmla="*/ 152 h 1756"/>
                <a:gd name="T26" fmla="*/ 159 w 2154"/>
                <a:gd name="T27" fmla="*/ 152 h 1756"/>
                <a:gd name="T28" fmla="*/ 159 w 2154"/>
                <a:gd name="T29" fmla="*/ 152 h 1756"/>
                <a:gd name="T30" fmla="*/ 159 w 2154"/>
                <a:gd name="T31" fmla="*/ 152 h 1756"/>
                <a:gd name="T32" fmla="*/ 1 w 2154"/>
                <a:gd name="T33" fmla="*/ 194 h 1756"/>
                <a:gd name="T34" fmla="*/ 718 w 2154"/>
                <a:gd name="T35" fmla="*/ 0 h 1756"/>
                <a:gd name="T36" fmla="*/ 1436 w 2154"/>
                <a:gd name="T37" fmla="*/ 195 h 1756"/>
                <a:gd name="T38" fmla="*/ 2154 w 2154"/>
                <a:gd name="T39" fmla="*/ 1438 h 1756"/>
                <a:gd name="T40" fmla="*/ 1836 w 2154"/>
                <a:gd name="T41" fmla="*/ 1756 h 1756"/>
                <a:gd name="T42" fmla="*/ 0 w 2154"/>
                <a:gd name="T43" fmla="*/ 195 h 1756"/>
                <a:gd name="T44" fmla="*/ 1 w 2154"/>
                <a:gd name="T45" fmla="*/ 194 h 1756"/>
                <a:gd name="T46" fmla="*/ 0 w 2154"/>
                <a:gd name="T47" fmla="*/ 195 h 17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154" h="1756" extrusionOk="0">
                  <a:moveTo>
                    <a:pt x="1836" y="1756"/>
                  </a:moveTo>
                  <a:cubicBezTo>
                    <a:pt x="1661" y="1756"/>
                    <a:pt x="1519" y="1614"/>
                    <a:pt x="1519" y="1438"/>
                  </a:cubicBezTo>
                  <a:cubicBezTo>
                    <a:pt x="1519" y="1149"/>
                    <a:pt x="1369" y="890"/>
                    <a:pt x="1118" y="745"/>
                  </a:cubicBezTo>
                  <a:cubicBezTo>
                    <a:pt x="993" y="672"/>
                    <a:pt x="855" y="636"/>
                    <a:pt x="718" y="636"/>
                  </a:cubicBezTo>
                  <a:cubicBezTo>
                    <a:pt x="581" y="636"/>
                    <a:pt x="443" y="672"/>
                    <a:pt x="318" y="745"/>
                  </a:cubicBezTo>
                  <a:cubicBezTo>
                    <a:pt x="420" y="686"/>
                    <a:pt x="477" y="579"/>
                    <a:pt x="477" y="469"/>
                  </a:cubicBezTo>
                  <a:lnTo>
                    <a:pt x="477" y="469"/>
                  </a:lnTo>
                  <a:cubicBezTo>
                    <a:pt x="477" y="415"/>
                    <a:pt x="463" y="361"/>
                    <a:pt x="434" y="311"/>
                  </a:cubicBezTo>
                  <a:lnTo>
                    <a:pt x="434" y="311"/>
                  </a:lnTo>
                  <a:cubicBezTo>
                    <a:pt x="434" y="311"/>
                    <a:pt x="434" y="310"/>
                    <a:pt x="434" y="310"/>
                  </a:cubicBezTo>
                  <a:cubicBezTo>
                    <a:pt x="434" y="310"/>
                    <a:pt x="434" y="310"/>
                    <a:pt x="433" y="310"/>
                  </a:cubicBezTo>
                  <a:cubicBezTo>
                    <a:pt x="433" y="310"/>
                    <a:pt x="433" y="309"/>
                    <a:pt x="433" y="309"/>
                  </a:cubicBezTo>
                  <a:cubicBezTo>
                    <a:pt x="374" y="208"/>
                    <a:pt x="268" y="152"/>
                    <a:pt x="159" y="152"/>
                  </a:cubicBezTo>
                  <a:lnTo>
                    <a:pt x="159" y="152"/>
                  </a:lnTo>
                  <a:lnTo>
                    <a:pt x="159" y="152"/>
                  </a:lnTo>
                  <a:lnTo>
                    <a:pt x="159" y="152"/>
                  </a:lnTo>
                  <a:cubicBezTo>
                    <a:pt x="105" y="152"/>
                    <a:pt x="51" y="166"/>
                    <a:pt x="1" y="194"/>
                  </a:cubicBezTo>
                  <a:cubicBezTo>
                    <a:pt x="225" y="65"/>
                    <a:pt x="472" y="0"/>
                    <a:pt x="718" y="0"/>
                  </a:cubicBezTo>
                  <a:cubicBezTo>
                    <a:pt x="965" y="0"/>
                    <a:pt x="1211" y="65"/>
                    <a:pt x="1436" y="195"/>
                  </a:cubicBezTo>
                  <a:cubicBezTo>
                    <a:pt x="1886" y="454"/>
                    <a:pt x="2154" y="919"/>
                    <a:pt x="2154" y="1438"/>
                  </a:cubicBezTo>
                  <a:cubicBezTo>
                    <a:pt x="2154" y="1614"/>
                    <a:pt x="2012" y="1756"/>
                    <a:pt x="1836" y="1756"/>
                  </a:cubicBezTo>
                  <a:moveTo>
                    <a:pt x="0" y="195"/>
                  </a:moveTo>
                  <a:cubicBezTo>
                    <a:pt x="0" y="195"/>
                    <a:pt x="0" y="195"/>
                    <a:pt x="1" y="194"/>
                  </a:cubicBezTo>
                  <a:cubicBezTo>
                    <a:pt x="0" y="195"/>
                    <a:pt x="0" y="195"/>
                    <a:pt x="0" y="195"/>
                  </a:cubicBezTo>
                  <a:close/>
                </a:path>
              </a:pathLst>
            </a:custGeom>
            <a:solidFill>
              <a:srgbClr val="99A5A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48" name="object 11"/>
          <p:cNvSpPr txBox="1"/>
          <p:nvPr/>
        </p:nvSpPr>
        <p:spPr bwMode="auto">
          <a:xfrm>
            <a:off x="8788794" y="2740556"/>
            <a:ext cx="3182174" cy="344091"/>
          </a:xfrm>
          <a:prstGeom prst="rect">
            <a:avLst/>
          </a:prstGeom>
        </p:spPr>
        <p:txBody>
          <a:bodyPr vert="horz" wrap="square" lIns="36000" tIns="8086" rIns="36000" bIns="36000" rtlCol="0">
            <a:spAutoFit/>
          </a:bodyPr>
          <a:lstStyle/>
          <a:p>
            <a:pPr marL="7701" defTabSz="554492">
              <a:spcBef>
                <a:spcPts val="64"/>
              </a:spcBef>
              <a:defRPr/>
            </a:pPr>
            <a:r>
              <a:rPr sz="2200" b="1">
                <a:solidFill>
                  <a:srgbClr val="212850"/>
                </a:solidFill>
                <a:latin typeface="Arial"/>
                <a:cs typeface="Arial"/>
              </a:rPr>
              <a:t>БЮДЖЕТ РТ</a:t>
            </a:r>
            <a:endParaRPr/>
          </a:p>
        </p:txBody>
      </p:sp>
      <p:sp>
        <p:nvSpPr>
          <p:cNvPr id="49" name="object 13"/>
          <p:cNvSpPr txBox="1"/>
          <p:nvPr/>
        </p:nvSpPr>
        <p:spPr bwMode="auto">
          <a:xfrm>
            <a:off x="4885215" y="3349841"/>
            <a:ext cx="1955892" cy="751180"/>
          </a:xfrm>
          <a:prstGeom prst="rect">
            <a:avLst/>
          </a:prstGeom>
        </p:spPr>
        <p:txBody>
          <a:bodyPr vert="horz" wrap="square" lIns="36000" tIns="7316" rIns="36000" bIns="36000" rtlCol="0">
            <a:spAutoFit/>
          </a:bodyPr>
          <a:lstStyle/>
          <a:p>
            <a:pPr marL="7701" defTabSz="554492">
              <a:lnSpc>
                <a:spcPts val="3463"/>
              </a:lnSpc>
              <a:spcBef>
                <a:spcPts val="58"/>
              </a:spcBef>
              <a:defRPr/>
            </a:pPr>
            <a:r>
              <a:rPr lang="ru-RU" sz="3300" b="1" dirty="0">
                <a:solidFill>
                  <a:srgbClr val="002060"/>
                </a:solidFill>
                <a:latin typeface="Arial"/>
                <a:cs typeface="Arial"/>
              </a:rPr>
              <a:t>11 266,27</a:t>
            </a:r>
            <a:endParaRPr sz="3300" dirty="0">
              <a:solidFill>
                <a:srgbClr val="002060"/>
              </a:solidFill>
              <a:latin typeface="Arial"/>
              <a:cs typeface="Arial"/>
            </a:endParaRPr>
          </a:p>
          <a:p>
            <a:pPr marL="52369" defTabSz="554492">
              <a:lnSpc>
                <a:spcPts val="2261"/>
              </a:lnSpc>
              <a:defRPr/>
            </a:pPr>
            <a:r>
              <a:rPr sz="2200" dirty="0">
                <a:solidFill>
                  <a:srgbClr val="002060"/>
                </a:solidFill>
                <a:latin typeface="Arial"/>
                <a:cs typeface="Arial"/>
              </a:rPr>
              <a:t>МЛН РУБЛЕЙ</a:t>
            </a:r>
            <a:endParaRPr dirty="0"/>
          </a:p>
        </p:txBody>
      </p:sp>
      <p:sp>
        <p:nvSpPr>
          <p:cNvPr id="50" name="object 21"/>
          <p:cNvSpPr txBox="1"/>
          <p:nvPr/>
        </p:nvSpPr>
        <p:spPr bwMode="auto">
          <a:xfrm rot="15881594">
            <a:off x="4333840" y="3698101"/>
            <a:ext cx="517069" cy="448841"/>
          </a:xfrm>
          <a:prstGeom prst="rect">
            <a:avLst/>
          </a:prstGeom>
        </p:spPr>
        <p:txBody>
          <a:bodyPr vert="horz" wrap="square" lIns="36000" tIns="36000" rIns="36000" bIns="36000" rtlCol="0">
            <a:spAutoFit/>
          </a:bodyPr>
          <a:lstStyle/>
          <a:p>
            <a:pPr defTabSz="554492">
              <a:lnSpc>
                <a:spcPts val="3456"/>
              </a:lnSpc>
              <a:defRPr/>
            </a:pPr>
            <a:r>
              <a:rPr lang="ru-RU" sz="3450" b="1">
                <a:solidFill>
                  <a:prstClr val="white"/>
                </a:solidFill>
                <a:latin typeface="Arial"/>
                <a:cs typeface="Arial"/>
              </a:rPr>
              <a:t>5</a:t>
            </a:r>
            <a:endParaRPr sz="3450" b="1">
              <a:solidFill>
                <a:prstClr val="white"/>
              </a:solidFill>
              <a:latin typeface="Arial"/>
              <a:cs typeface="Arial"/>
            </a:endParaRPr>
          </a:p>
        </p:txBody>
      </p:sp>
      <p:sp>
        <p:nvSpPr>
          <p:cNvPr id="51" name="object 22"/>
          <p:cNvSpPr txBox="1"/>
          <p:nvPr/>
        </p:nvSpPr>
        <p:spPr bwMode="auto">
          <a:xfrm rot="16199998">
            <a:off x="4287373" y="3403953"/>
            <a:ext cx="540153" cy="448841"/>
          </a:xfrm>
          <a:prstGeom prst="rect">
            <a:avLst/>
          </a:prstGeom>
        </p:spPr>
        <p:txBody>
          <a:bodyPr vert="horz" wrap="square" lIns="36000" tIns="36000" rIns="36000" bIns="36000" rtlCol="0">
            <a:spAutoFit/>
          </a:bodyPr>
          <a:lstStyle/>
          <a:p>
            <a:pPr defTabSz="554492">
              <a:lnSpc>
                <a:spcPts val="3456"/>
              </a:lnSpc>
              <a:defRPr/>
            </a:pPr>
            <a:r>
              <a:rPr lang="ru-RU" sz="3450" b="1">
                <a:solidFill>
                  <a:srgbClr val="FFFFFF"/>
                </a:solidFill>
                <a:latin typeface="Arial"/>
                <a:cs typeface="Arial"/>
              </a:rPr>
              <a:t>8</a:t>
            </a:r>
            <a:endParaRPr sz="345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7" name="object 23"/>
          <p:cNvSpPr txBox="1"/>
          <p:nvPr/>
        </p:nvSpPr>
        <p:spPr bwMode="auto">
          <a:xfrm rot="16869900">
            <a:off x="4336758" y="3130254"/>
            <a:ext cx="538813" cy="448841"/>
          </a:xfrm>
          <a:prstGeom prst="rect">
            <a:avLst/>
          </a:prstGeom>
        </p:spPr>
        <p:txBody>
          <a:bodyPr vert="horz" wrap="square" lIns="36000" tIns="36000" rIns="36000" bIns="36000" rtlCol="0">
            <a:spAutoFit/>
          </a:bodyPr>
          <a:lstStyle/>
          <a:p>
            <a:pPr defTabSz="554492">
              <a:lnSpc>
                <a:spcPts val="3456"/>
              </a:lnSpc>
              <a:defRPr/>
            </a:pPr>
            <a:r>
              <a:rPr lang="ru-RU" sz="3450" b="1">
                <a:solidFill>
                  <a:srgbClr val="FFFFFF"/>
                </a:solidFill>
                <a:latin typeface="Arial"/>
                <a:cs typeface="Arial"/>
              </a:rPr>
              <a:t>2</a:t>
            </a:r>
            <a:endParaRPr sz="345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1" name="object 24"/>
          <p:cNvSpPr txBox="1"/>
          <p:nvPr/>
        </p:nvSpPr>
        <p:spPr bwMode="auto">
          <a:xfrm rot="17802552">
            <a:off x="4480380" y="2891336"/>
            <a:ext cx="518291" cy="448841"/>
          </a:xfrm>
          <a:prstGeom prst="rect">
            <a:avLst/>
          </a:prstGeom>
        </p:spPr>
        <p:txBody>
          <a:bodyPr vert="horz" wrap="square" lIns="36000" tIns="36000" rIns="36000" bIns="36000" rtlCol="0">
            <a:spAutoFit/>
          </a:bodyPr>
          <a:lstStyle/>
          <a:p>
            <a:pPr defTabSz="554492">
              <a:lnSpc>
                <a:spcPts val="3456"/>
              </a:lnSpc>
              <a:defRPr/>
            </a:pPr>
            <a:r>
              <a:rPr lang="ru-RU" sz="3450" b="1">
                <a:solidFill>
                  <a:srgbClr val="FFFFFF"/>
                </a:solidFill>
                <a:latin typeface="Arial"/>
                <a:cs typeface="Arial"/>
              </a:rPr>
              <a:t>9</a:t>
            </a:r>
            <a:endParaRPr sz="345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2" name="object 25"/>
          <p:cNvSpPr txBox="1"/>
          <p:nvPr/>
        </p:nvSpPr>
        <p:spPr bwMode="auto">
          <a:xfrm rot="18913926">
            <a:off x="4656198" y="2707391"/>
            <a:ext cx="455488" cy="448841"/>
          </a:xfrm>
          <a:prstGeom prst="rect">
            <a:avLst/>
          </a:prstGeom>
        </p:spPr>
        <p:txBody>
          <a:bodyPr vert="horz" wrap="square" lIns="36000" tIns="36000" rIns="36000" bIns="36000" rtlCol="0">
            <a:spAutoFit/>
          </a:bodyPr>
          <a:lstStyle/>
          <a:p>
            <a:pPr defTabSz="554492">
              <a:lnSpc>
                <a:spcPts val="3456"/>
              </a:lnSpc>
              <a:defRPr/>
            </a:pPr>
            <a:r>
              <a:rPr sz="3450" b="1">
                <a:solidFill>
                  <a:srgbClr val="FFFFFF"/>
                </a:solidFill>
                <a:latin typeface="Arial"/>
                <a:cs typeface="Arial"/>
              </a:rPr>
              <a:t>,</a:t>
            </a:r>
            <a:endParaRPr sz="345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3" name="object 26"/>
          <p:cNvSpPr txBox="1"/>
          <p:nvPr/>
        </p:nvSpPr>
        <p:spPr bwMode="auto">
          <a:xfrm rot="18820446">
            <a:off x="4692375" y="2595945"/>
            <a:ext cx="518087" cy="448841"/>
          </a:xfrm>
          <a:prstGeom prst="rect">
            <a:avLst/>
          </a:prstGeom>
        </p:spPr>
        <p:txBody>
          <a:bodyPr vert="horz" wrap="square" lIns="36000" tIns="36000" rIns="36000" bIns="36000" rtlCol="0">
            <a:spAutoFit/>
          </a:bodyPr>
          <a:lstStyle/>
          <a:p>
            <a:pPr defTabSz="554492">
              <a:lnSpc>
                <a:spcPts val="3456"/>
              </a:lnSpc>
              <a:defRPr/>
            </a:pPr>
            <a:r>
              <a:rPr lang="ru-RU" sz="3450" b="1">
                <a:solidFill>
                  <a:prstClr val="white"/>
                </a:solidFill>
                <a:latin typeface="Arial"/>
                <a:cs typeface="Arial"/>
              </a:rPr>
              <a:t>4</a:t>
            </a:r>
            <a:endParaRPr sz="3450" b="1">
              <a:solidFill>
                <a:prstClr val="white"/>
              </a:solidFill>
              <a:latin typeface="Arial"/>
              <a:cs typeface="Arial"/>
            </a:endParaRPr>
          </a:p>
        </p:txBody>
      </p:sp>
      <p:sp>
        <p:nvSpPr>
          <p:cNvPr id="64" name="object 27"/>
          <p:cNvSpPr txBox="1"/>
          <p:nvPr/>
        </p:nvSpPr>
        <p:spPr bwMode="auto">
          <a:xfrm rot="19466186">
            <a:off x="4935318" y="2379716"/>
            <a:ext cx="519315" cy="448841"/>
          </a:xfrm>
          <a:prstGeom prst="rect">
            <a:avLst/>
          </a:prstGeom>
        </p:spPr>
        <p:txBody>
          <a:bodyPr vert="horz" wrap="square" lIns="36000" tIns="36000" rIns="36000" bIns="36000" rtlCol="0">
            <a:spAutoFit/>
          </a:bodyPr>
          <a:lstStyle/>
          <a:p>
            <a:pPr defTabSz="554492">
              <a:lnSpc>
                <a:spcPts val="3456"/>
              </a:lnSpc>
              <a:defRPr/>
            </a:pPr>
            <a:r>
              <a:rPr lang="ru-RU" sz="3450" b="1">
                <a:solidFill>
                  <a:srgbClr val="FFFFFF"/>
                </a:solidFill>
                <a:latin typeface="Arial"/>
                <a:cs typeface="Arial"/>
              </a:rPr>
              <a:t>2</a:t>
            </a:r>
            <a:endParaRPr sz="345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5" name="object 28"/>
          <p:cNvSpPr txBox="1"/>
          <p:nvPr/>
        </p:nvSpPr>
        <p:spPr bwMode="auto">
          <a:xfrm rot="1020000">
            <a:off x="6076174" y="2141268"/>
            <a:ext cx="476355" cy="448841"/>
          </a:xfrm>
          <a:prstGeom prst="rect">
            <a:avLst/>
          </a:prstGeom>
        </p:spPr>
        <p:txBody>
          <a:bodyPr vert="horz" wrap="square" lIns="36000" tIns="36000" rIns="36000" bIns="36000" rtlCol="0">
            <a:spAutoFit/>
          </a:bodyPr>
          <a:lstStyle/>
          <a:p>
            <a:pPr defTabSz="554492">
              <a:lnSpc>
                <a:spcPts val="3456"/>
              </a:lnSpc>
              <a:defRPr/>
            </a:pPr>
            <a:endParaRPr sz="345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6" name="object 29"/>
          <p:cNvSpPr txBox="1"/>
          <p:nvPr/>
        </p:nvSpPr>
        <p:spPr bwMode="auto">
          <a:xfrm rot="1300322">
            <a:off x="6160359" y="2365296"/>
            <a:ext cx="510092" cy="448841"/>
          </a:xfrm>
          <a:prstGeom prst="rect">
            <a:avLst/>
          </a:prstGeom>
        </p:spPr>
        <p:txBody>
          <a:bodyPr vert="horz" wrap="square" lIns="36000" tIns="36000" rIns="36000" bIns="36000" rtlCol="0">
            <a:spAutoFit/>
          </a:bodyPr>
          <a:lstStyle/>
          <a:p>
            <a:pPr defTabSz="554492">
              <a:lnSpc>
                <a:spcPts val="3456"/>
              </a:lnSpc>
              <a:defRPr/>
            </a:pPr>
            <a:r>
              <a:rPr lang="ru-RU" sz="3450" b="1">
                <a:solidFill>
                  <a:srgbClr val="FFFFFF"/>
                </a:solidFill>
                <a:latin typeface="Arial"/>
                <a:cs typeface="Arial"/>
              </a:rPr>
              <a:t>3</a:t>
            </a:r>
            <a:endParaRPr sz="345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7" name="object 30"/>
          <p:cNvSpPr txBox="1"/>
          <p:nvPr/>
        </p:nvSpPr>
        <p:spPr bwMode="auto">
          <a:xfrm rot="1960319">
            <a:off x="6371170" y="2512640"/>
            <a:ext cx="519315" cy="448841"/>
          </a:xfrm>
          <a:prstGeom prst="rect">
            <a:avLst/>
          </a:prstGeom>
        </p:spPr>
        <p:txBody>
          <a:bodyPr vert="horz" wrap="square" lIns="36000" tIns="36000" rIns="36000" bIns="36000" rtlCol="0">
            <a:spAutoFit/>
          </a:bodyPr>
          <a:lstStyle/>
          <a:p>
            <a:pPr defTabSz="554492">
              <a:lnSpc>
                <a:spcPts val="3456"/>
              </a:lnSpc>
              <a:defRPr/>
            </a:pPr>
            <a:r>
              <a:rPr lang="ru-RU" sz="3450" b="1">
                <a:solidFill>
                  <a:srgbClr val="FFFFFF"/>
                </a:solidFill>
                <a:latin typeface="Arial"/>
                <a:cs typeface="Arial"/>
              </a:rPr>
              <a:t>6</a:t>
            </a:r>
            <a:endParaRPr sz="345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8" name="object 31"/>
          <p:cNvSpPr txBox="1"/>
          <p:nvPr/>
        </p:nvSpPr>
        <p:spPr bwMode="auto">
          <a:xfrm rot="2680319">
            <a:off x="6574767" y="2706574"/>
            <a:ext cx="515452" cy="448841"/>
          </a:xfrm>
          <a:prstGeom prst="rect">
            <a:avLst/>
          </a:prstGeom>
        </p:spPr>
        <p:txBody>
          <a:bodyPr vert="horz" wrap="square" lIns="36000" tIns="36000" rIns="36000" bIns="36000" rtlCol="0">
            <a:spAutoFit/>
          </a:bodyPr>
          <a:lstStyle/>
          <a:p>
            <a:pPr defTabSz="554492">
              <a:lnSpc>
                <a:spcPts val="3456"/>
              </a:lnSpc>
              <a:defRPr/>
            </a:pPr>
            <a:r>
              <a:rPr lang="ru-RU" sz="3450" b="1">
                <a:solidFill>
                  <a:srgbClr val="FFFFFF"/>
                </a:solidFill>
                <a:latin typeface="Arial"/>
                <a:cs typeface="Arial"/>
              </a:rPr>
              <a:t>4</a:t>
            </a:r>
            <a:endParaRPr sz="345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9" name="object 32"/>
          <p:cNvSpPr txBox="1"/>
          <p:nvPr/>
        </p:nvSpPr>
        <p:spPr bwMode="auto">
          <a:xfrm rot="3160320">
            <a:off x="6722296" y="2905261"/>
            <a:ext cx="454685" cy="448841"/>
          </a:xfrm>
          <a:prstGeom prst="rect">
            <a:avLst/>
          </a:prstGeom>
        </p:spPr>
        <p:txBody>
          <a:bodyPr vert="horz" wrap="square" lIns="36000" tIns="36000" rIns="36000" bIns="36000" rtlCol="0">
            <a:spAutoFit/>
          </a:bodyPr>
          <a:lstStyle/>
          <a:p>
            <a:pPr defTabSz="554492">
              <a:lnSpc>
                <a:spcPts val="3456"/>
              </a:lnSpc>
              <a:defRPr/>
            </a:pPr>
            <a:r>
              <a:rPr sz="3450" b="1">
                <a:solidFill>
                  <a:srgbClr val="FFFFFF"/>
                </a:solidFill>
                <a:latin typeface="Arial"/>
                <a:cs typeface="Arial"/>
              </a:rPr>
              <a:t>,</a:t>
            </a:r>
            <a:endParaRPr sz="345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0" name="object 33"/>
          <p:cNvSpPr txBox="1"/>
          <p:nvPr/>
        </p:nvSpPr>
        <p:spPr bwMode="auto">
          <a:xfrm rot="3640319">
            <a:off x="6767985" y="3037904"/>
            <a:ext cx="508340" cy="448841"/>
          </a:xfrm>
          <a:prstGeom prst="rect">
            <a:avLst/>
          </a:prstGeom>
        </p:spPr>
        <p:txBody>
          <a:bodyPr vert="horz" wrap="square" lIns="36000" tIns="36000" rIns="36000" bIns="36000" rtlCol="0">
            <a:spAutoFit/>
          </a:bodyPr>
          <a:lstStyle/>
          <a:p>
            <a:pPr defTabSz="554492">
              <a:lnSpc>
                <a:spcPts val="3456"/>
              </a:lnSpc>
              <a:defRPr/>
            </a:pPr>
            <a:r>
              <a:rPr lang="ru-RU" sz="3450" b="1">
                <a:solidFill>
                  <a:prstClr val="white"/>
                </a:solidFill>
                <a:latin typeface="Arial"/>
                <a:cs typeface="Arial"/>
              </a:rPr>
              <a:t>2</a:t>
            </a:r>
            <a:endParaRPr sz="3450" b="1">
              <a:solidFill>
                <a:prstClr val="white"/>
              </a:solidFill>
              <a:latin typeface="Arial"/>
              <a:cs typeface="Arial"/>
            </a:endParaRPr>
          </a:p>
        </p:txBody>
      </p:sp>
      <p:sp>
        <p:nvSpPr>
          <p:cNvPr id="71" name="object 34"/>
          <p:cNvSpPr txBox="1"/>
          <p:nvPr/>
        </p:nvSpPr>
        <p:spPr bwMode="auto">
          <a:xfrm rot="4679999">
            <a:off x="6832679" y="3309535"/>
            <a:ext cx="502442" cy="448841"/>
          </a:xfrm>
          <a:prstGeom prst="rect">
            <a:avLst/>
          </a:prstGeom>
        </p:spPr>
        <p:txBody>
          <a:bodyPr vert="horz" wrap="square" lIns="36000" tIns="36000" rIns="36000" bIns="36000" rtlCol="0">
            <a:spAutoFit/>
          </a:bodyPr>
          <a:lstStyle/>
          <a:p>
            <a:pPr defTabSz="554492">
              <a:lnSpc>
                <a:spcPts val="3456"/>
              </a:lnSpc>
              <a:defRPr/>
            </a:pPr>
            <a:r>
              <a:rPr lang="ru-RU" sz="3450" b="1">
                <a:solidFill>
                  <a:srgbClr val="FFFFFF"/>
                </a:solidFill>
                <a:latin typeface="Arial"/>
                <a:cs typeface="Arial"/>
              </a:rPr>
              <a:t>7</a:t>
            </a:r>
            <a:endParaRPr sz="345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2" name="object 35"/>
          <p:cNvSpPr txBox="1"/>
          <p:nvPr/>
        </p:nvSpPr>
        <p:spPr bwMode="auto">
          <a:xfrm rot="1080000">
            <a:off x="5205631" y="4929626"/>
            <a:ext cx="475910" cy="448841"/>
          </a:xfrm>
          <a:prstGeom prst="rect">
            <a:avLst/>
          </a:prstGeom>
        </p:spPr>
        <p:txBody>
          <a:bodyPr vert="horz" wrap="square" lIns="36000" tIns="36000" rIns="36000" bIns="36000" rtlCol="0">
            <a:spAutoFit/>
          </a:bodyPr>
          <a:lstStyle/>
          <a:p>
            <a:pPr defTabSz="554492">
              <a:lnSpc>
                <a:spcPts val="3456"/>
              </a:lnSpc>
              <a:defRPr/>
            </a:pPr>
            <a:r>
              <a:rPr lang="ru-RU" sz="3450" b="1">
                <a:solidFill>
                  <a:srgbClr val="003D74"/>
                </a:solidFill>
                <a:latin typeface="Arial"/>
                <a:cs typeface="Arial"/>
              </a:rPr>
              <a:t>1</a:t>
            </a:r>
            <a:endParaRPr sz="3450">
              <a:solidFill>
                <a:srgbClr val="003D74"/>
              </a:solidFill>
              <a:latin typeface="Arial"/>
              <a:cs typeface="Arial"/>
            </a:endParaRPr>
          </a:p>
        </p:txBody>
      </p:sp>
      <p:sp>
        <p:nvSpPr>
          <p:cNvPr id="73" name="object 36"/>
          <p:cNvSpPr txBox="1"/>
          <p:nvPr/>
        </p:nvSpPr>
        <p:spPr bwMode="auto">
          <a:xfrm rot="540000">
            <a:off x="5474018" y="4976908"/>
            <a:ext cx="539258" cy="448841"/>
          </a:xfrm>
          <a:prstGeom prst="rect">
            <a:avLst/>
          </a:prstGeom>
        </p:spPr>
        <p:txBody>
          <a:bodyPr vert="horz" wrap="square" lIns="36000" tIns="36000" rIns="36000" bIns="36000" rtlCol="0">
            <a:spAutoFit/>
          </a:bodyPr>
          <a:lstStyle/>
          <a:p>
            <a:pPr defTabSz="554492">
              <a:lnSpc>
                <a:spcPts val="3456"/>
              </a:lnSpc>
              <a:defRPr/>
            </a:pPr>
            <a:r>
              <a:rPr lang="ru-RU" sz="3450" b="1">
                <a:solidFill>
                  <a:srgbClr val="003D74"/>
                </a:solidFill>
                <a:latin typeface="Arial"/>
                <a:cs typeface="Arial"/>
              </a:rPr>
              <a:t>0</a:t>
            </a:r>
            <a:endParaRPr sz="3450">
              <a:solidFill>
                <a:srgbClr val="003D74"/>
              </a:solidFill>
              <a:latin typeface="Arial"/>
              <a:cs typeface="Arial"/>
            </a:endParaRPr>
          </a:p>
        </p:txBody>
      </p:sp>
      <p:sp>
        <p:nvSpPr>
          <p:cNvPr id="74" name="object 37"/>
          <p:cNvSpPr txBox="1"/>
          <p:nvPr/>
        </p:nvSpPr>
        <p:spPr bwMode="auto">
          <a:xfrm>
            <a:off x="5737720" y="4896705"/>
            <a:ext cx="259148" cy="525785"/>
          </a:xfrm>
          <a:prstGeom prst="rect">
            <a:avLst/>
          </a:prstGeom>
        </p:spPr>
        <p:txBody>
          <a:bodyPr vert="horz" wrap="square" lIns="36000" tIns="36000" rIns="36000" bIns="36000" rtlCol="0">
            <a:spAutoFit/>
          </a:bodyPr>
          <a:lstStyle/>
          <a:p>
            <a:pPr marL="7701" defTabSz="554492">
              <a:lnSpc>
                <a:spcPts val="4102"/>
              </a:lnSpc>
              <a:defRPr/>
            </a:pPr>
            <a:r>
              <a:rPr sz="3450" b="1">
                <a:solidFill>
                  <a:srgbClr val="003D74"/>
                </a:solidFill>
                <a:latin typeface="Arial"/>
                <a:cs typeface="Arial"/>
              </a:rPr>
              <a:t>7</a:t>
            </a:r>
            <a:endParaRPr sz="3450">
              <a:solidFill>
                <a:srgbClr val="003D74"/>
              </a:solidFill>
              <a:latin typeface="Arial"/>
              <a:cs typeface="Arial"/>
            </a:endParaRPr>
          </a:p>
        </p:txBody>
      </p:sp>
      <p:sp>
        <p:nvSpPr>
          <p:cNvPr id="75" name="object 38"/>
          <p:cNvSpPr txBox="1"/>
          <p:nvPr/>
        </p:nvSpPr>
        <p:spPr bwMode="auto">
          <a:xfrm rot="20999998">
            <a:off x="6000012" y="4941588"/>
            <a:ext cx="510680" cy="448841"/>
          </a:xfrm>
          <a:prstGeom prst="rect">
            <a:avLst/>
          </a:prstGeom>
        </p:spPr>
        <p:txBody>
          <a:bodyPr vert="horz" wrap="square" lIns="36000" tIns="36000" rIns="36000" bIns="36000" rtlCol="0">
            <a:spAutoFit/>
          </a:bodyPr>
          <a:lstStyle/>
          <a:p>
            <a:pPr defTabSz="554492">
              <a:lnSpc>
                <a:spcPts val="3456"/>
              </a:lnSpc>
              <a:defRPr/>
            </a:pPr>
            <a:r>
              <a:rPr lang="ru-RU" sz="3450" b="1">
                <a:solidFill>
                  <a:srgbClr val="003D74"/>
                </a:solidFill>
                <a:latin typeface="Arial"/>
                <a:cs typeface="Arial"/>
              </a:rPr>
              <a:t>2</a:t>
            </a:r>
            <a:endParaRPr sz="3450" b="1">
              <a:solidFill>
                <a:srgbClr val="003D74"/>
              </a:solidFill>
              <a:latin typeface="Arial"/>
              <a:cs typeface="Arial"/>
            </a:endParaRPr>
          </a:p>
        </p:txBody>
      </p:sp>
      <p:sp>
        <p:nvSpPr>
          <p:cNvPr id="76" name="object 39"/>
          <p:cNvSpPr txBox="1"/>
          <p:nvPr/>
        </p:nvSpPr>
        <p:spPr bwMode="auto">
          <a:xfrm rot="20580000">
            <a:off x="6236919" y="4868627"/>
            <a:ext cx="456000" cy="448841"/>
          </a:xfrm>
          <a:prstGeom prst="rect">
            <a:avLst/>
          </a:prstGeom>
        </p:spPr>
        <p:txBody>
          <a:bodyPr vert="horz" wrap="square" lIns="36000" tIns="36000" rIns="36000" bIns="36000" rtlCol="0">
            <a:spAutoFit/>
          </a:bodyPr>
          <a:lstStyle/>
          <a:p>
            <a:pPr defTabSz="554492">
              <a:lnSpc>
                <a:spcPts val="3456"/>
              </a:lnSpc>
              <a:defRPr/>
            </a:pPr>
            <a:r>
              <a:rPr sz="3450" b="1">
                <a:solidFill>
                  <a:srgbClr val="003D74"/>
                </a:solidFill>
                <a:latin typeface="Arial"/>
                <a:cs typeface="Arial"/>
              </a:rPr>
              <a:t>,</a:t>
            </a:r>
            <a:endParaRPr sz="3450">
              <a:solidFill>
                <a:srgbClr val="003D74"/>
              </a:solidFill>
              <a:latin typeface="Arial"/>
              <a:cs typeface="Arial"/>
            </a:endParaRPr>
          </a:p>
        </p:txBody>
      </p:sp>
      <p:sp>
        <p:nvSpPr>
          <p:cNvPr id="77" name="object 40"/>
          <p:cNvSpPr txBox="1"/>
          <p:nvPr/>
        </p:nvSpPr>
        <p:spPr bwMode="auto">
          <a:xfrm rot="20099998">
            <a:off x="6307932" y="4796455"/>
            <a:ext cx="517883" cy="448841"/>
          </a:xfrm>
          <a:prstGeom prst="rect">
            <a:avLst/>
          </a:prstGeom>
        </p:spPr>
        <p:txBody>
          <a:bodyPr vert="horz" wrap="square" lIns="36000" tIns="36000" rIns="36000" bIns="36000" rtlCol="0">
            <a:spAutoFit/>
          </a:bodyPr>
          <a:lstStyle/>
          <a:p>
            <a:pPr defTabSz="554492">
              <a:lnSpc>
                <a:spcPts val="3456"/>
              </a:lnSpc>
              <a:defRPr/>
            </a:pPr>
            <a:r>
              <a:rPr lang="ru-RU" sz="3450" b="1">
                <a:solidFill>
                  <a:srgbClr val="003D74"/>
                </a:solidFill>
                <a:latin typeface="Arial"/>
                <a:cs typeface="Arial"/>
              </a:rPr>
              <a:t>5</a:t>
            </a:r>
            <a:endParaRPr sz="3450">
              <a:solidFill>
                <a:srgbClr val="003D74"/>
              </a:solidFill>
              <a:latin typeface="Arial"/>
              <a:cs typeface="Arial"/>
            </a:endParaRPr>
          </a:p>
        </p:txBody>
      </p:sp>
      <p:sp>
        <p:nvSpPr>
          <p:cNvPr id="78" name="object 41"/>
          <p:cNvSpPr txBox="1"/>
          <p:nvPr/>
        </p:nvSpPr>
        <p:spPr bwMode="auto">
          <a:xfrm rot="19499999">
            <a:off x="6560373" y="4638077"/>
            <a:ext cx="508922" cy="448841"/>
          </a:xfrm>
          <a:prstGeom prst="rect">
            <a:avLst/>
          </a:prstGeom>
        </p:spPr>
        <p:txBody>
          <a:bodyPr vert="horz" wrap="square" lIns="36000" tIns="36000" rIns="36000" bIns="36000" rtlCol="0">
            <a:spAutoFit/>
          </a:bodyPr>
          <a:lstStyle/>
          <a:p>
            <a:pPr defTabSz="554492">
              <a:lnSpc>
                <a:spcPts val="3456"/>
              </a:lnSpc>
              <a:defRPr/>
            </a:pPr>
            <a:r>
              <a:rPr lang="ru-RU" sz="3450" b="1">
                <a:solidFill>
                  <a:srgbClr val="003D74"/>
                </a:solidFill>
                <a:latin typeface="Arial"/>
                <a:cs typeface="Arial"/>
              </a:rPr>
              <a:t>8</a:t>
            </a:r>
            <a:endParaRPr sz="3450" b="1">
              <a:solidFill>
                <a:srgbClr val="003D74"/>
              </a:solidFill>
              <a:latin typeface="Arial"/>
              <a:cs typeface="Arial"/>
            </a:endParaRPr>
          </a:p>
        </p:txBody>
      </p:sp>
      <p:sp>
        <p:nvSpPr>
          <p:cNvPr id="79" name="object 11"/>
          <p:cNvSpPr txBox="1"/>
          <p:nvPr/>
        </p:nvSpPr>
        <p:spPr bwMode="auto">
          <a:xfrm>
            <a:off x="8788794" y="3362779"/>
            <a:ext cx="3182174" cy="344091"/>
          </a:xfrm>
          <a:prstGeom prst="rect">
            <a:avLst/>
          </a:prstGeom>
        </p:spPr>
        <p:txBody>
          <a:bodyPr vert="horz" wrap="square" lIns="36000" tIns="8086" rIns="36000" bIns="36000" rtlCol="0">
            <a:spAutoFit/>
          </a:bodyPr>
          <a:lstStyle/>
          <a:p>
            <a:pPr marL="7701" defTabSz="554492">
              <a:spcBef>
                <a:spcPts val="64"/>
              </a:spcBef>
              <a:defRPr/>
            </a:pPr>
            <a:r>
              <a:rPr lang="ru-RU" sz="2200" b="1">
                <a:solidFill>
                  <a:srgbClr val="212850"/>
                </a:solidFill>
                <a:latin typeface="Arial"/>
                <a:cs typeface="Arial"/>
              </a:rPr>
              <a:t>МЕСТНЫЙ БЮДЖЕТ</a:t>
            </a:r>
            <a:endParaRPr sz="2200" b="1">
              <a:solidFill>
                <a:srgbClr val="212850"/>
              </a:solidFill>
              <a:latin typeface="Arial"/>
              <a:cs typeface="Arial"/>
            </a:endParaRPr>
          </a:p>
        </p:txBody>
      </p:sp>
      <p:sp>
        <p:nvSpPr>
          <p:cNvPr id="80" name="object 11"/>
          <p:cNvSpPr txBox="1"/>
          <p:nvPr/>
        </p:nvSpPr>
        <p:spPr bwMode="auto">
          <a:xfrm>
            <a:off x="8811686" y="3855916"/>
            <a:ext cx="3182174" cy="692840"/>
          </a:xfrm>
          <a:prstGeom prst="rect">
            <a:avLst/>
          </a:prstGeom>
        </p:spPr>
        <p:txBody>
          <a:bodyPr vert="horz" wrap="square" lIns="36000" tIns="8086" rIns="36000" bIns="36000" rtlCol="0">
            <a:spAutoFit/>
          </a:bodyPr>
          <a:lstStyle/>
          <a:p>
            <a:pPr marL="7701" defTabSz="554492">
              <a:spcBef>
                <a:spcPts val="64"/>
              </a:spcBef>
              <a:defRPr/>
            </a:pPr>
            <a:r>
              <a:rPr lang="ru-RU" sz="2200" b="1">
                <a:solidFill>
                  <a:srgbClr val="212850"/>
                </a:solidFill>
                <a:latin typeface="Arial"/>
                <a:cs typeface="Arial"/>
              </a:rPr>
              <a:t>СОБСТВЕННИКИ </a:t>
            </a:r>
            <a:endParaRPr/>
          </a:p>
          <a:p>
            <a:pPr marL="7701" defTabSz="554492">
              <a:spcBef>
                <a:spcPts val="64"/>
              </a:spcBef>
              <a:defRPr/>
            </a:pPr>
            <a:r>
              <a:rPr lang="ru-RU" sz="2200" b="1">
                <a:solidFill>
                  <a:srgbClr val="212850"/>
                </a:solidFill>
                <a:latin typeface="Arial"/>
                <a:cs typeface="Arial"/>
              </a:rPr>
              <a:t>ПОМЕЩЕНИЙ</a:t>
            </a:r>
            <a:endParaRPr sz="2200" b="1">
              <a:solidFill>
                <a:srgbClr val="212850"/>
              </a:solidFill>
              <a:latin typeface="Arial"/>
              <a:cs typeface="Arial"/>
            </a:endParaRPr>
          </a:p>
        </p:txBody>
      </p:sp>
      <p:sp>
        <p:nvSpPr>
          <p:cNvPr id="81" name="object 5"/>
          <p:cNvSpPr/>
          <p:nvPr/>
        </p:nvSpPr>
        <p:spPr bwMode="auto">
          <a:xfrm>
            <a:off x="8351984" y="2740555"/>
            <a:ext cx="333466" cy="417420"/>
          </a:xfrm>
          <a:custGeom>
            <a:avLst/>
            <a:gdLst/>
            <a:ahLst/>
            <a:cxnLst/>
            <a:rect l="l" t="t" r="r" b="b"/>
            <a:pathLst>
              <a:path w="549910" h="549909" extrusionOk="0">
                <a:moveTo>
                  <a:pt x="549690" y="0"/>
                </a:moveTo>
                <a:lnTo>
                  <a:pt x="0" y="0"/>
                </a:lnTo>
                <a:lnTo>
                  <a:pt x="0" y="549690"/>
                </a:lnTo>
                <a:lnTo>
                  <a:pt x="549690" y="549690"/>
                </a:lnTo>
                <a:lnTo>
                  <a:pt x="549690" y="0"/>
                </a:lnTo>
                <a:close/>
              </a:path>
            </a:pathLst>
          </a:custGeom>
          <a:solidFill>
            <a:srgbClr val="9DA8B3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36000" tIns="36000" rIns="36000" bIns="36000" rtlCol="0"/>
          <a:lstStyle/>
          <a:p>
            <a:pPr defTabSz="554492">
              <a:defRPr/>
            </a:pPr>
            <a:endParaRPr sz="145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2" name="object 7"/>
          <p:cNvSpPr/>
          <p:nvPr/>
        </p:nvSpPr>
        <p:spPr bwMode="auto">
          <a:xfrm>
            <a:off x="8351984" y="3330707"/>
            <a:ext cx="333466" cy="417420"/>
          </a:xfrm>
          <a:custGeom>
            <a:avLst/>
            <a:gdLst/>
            <a:ahLst/>
            <a:cxnLst/>
            <a:rect l="l" t="t" r="r" b="b"/>
            <a:pathLst>
              <a:path w="549910" h="549909" extrusionOk="0">
                <a:moveTo>
                  <a:pt x="549690" y="0"/>
                </a:moveTo>
                <a:lnTo>
                  <a:pt x="0" y="0"/>
                </a:lnTo>
                <a:lnTo>
                  <a:pt x="0" y="549690"/>
                </a:lnTo>
                <a:lnTo>
                  <a:pt x="549690" y="549690"/>
                </a:lnTo>
                <a:lnTo>
                  <a:pt x="549690" y="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36000" tIns="36000" rIns="36000" bIns="36000" rtlCol="0"/>
          <a:lstStyle/>
          <a:p>
            <a:pPr defTabSz="554492">
              <a:defRPr/>
            </a:pPr>
            <a:endParaRPr sz="145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3" name="object 9"/>
          <p:cNvSpPr/>
          <p:nvPr/>
        </p:nvSpPr>
        <p:spPr bwMode="auto">
          <a:xfrm>
            <a:off x="8351984" y="3968369"/>
            <a:ext cx="333466" cy="417420"/>
          </a:xfrm>
          <a:custGeom>
            <a:avLst/>
            <a:gdLst/>
            <a:ahLst/>
            <a:cxnLst/>
            <a:rect l="l" t="t" r="r" b="b"/>
            <a:pathLst>
              <a:path w="549910" h="549909" extrusionOk="0">
                <a:moveTo>
                  <a:pt x="549690" y="0"/>
                </a:moveTo>
                <a:lnTo>
                  <a:pt x="0" y="0"/>
                </a:lnTo>
                <a:lnTo>
                  <a:pt x="0" y="549690"/>
                </a:lnTo>
                <a:lnTo>
                  <a:pt x="549690" y="549690"/>
                </a:lnTo>
                <a:lnTo>
                  <a:pt x="549690" y="0"/>
                </a:lnTo>
                <a:close/>
              </a:path>
            </a:pathLst>
          </a:custGeom>
          <a:solidFill>
            <a:srgbClr val="16365E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36000" tIns="36000" rIns="36000" bIns="36000" rtlCol="0"/>
          <a:lstStyle/>
          <a:p>
            <a:pPr defTabSz="554492">
              <a:defRPr/>
            </a:pPr>
            <a:endParaRPr sz="145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4" name="TextBox 83"/>
          <p:cNvSpPr txBox="1"/>
          <p:nvPr/>
        </p:nvSpPr>
        <p:spPr bwMode="auto">
          <a:xfrm>
            <a:off x="1129295" y="2548830"/>
            <a:ext cx="1140549" cy="9880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554492">
              <a:defRPr/>
            </a:pPr>
            <a:r>
              <a:rPr lang="ru-RU" sz="5800" b="1">
                <a:solidFill>
                  <a:srgbClr val="212850"/>
                </a:solidFill>
                <a:latin typeface="Arial"/>
                <a:cs typeface="Arial"/>
              </a:rPr>
              <a:t>42</a:t>
            </a:r>
            <a:endParaRPr lang="ru-RU" sz="5800">
              <a:solidFill>
                <a:srgbClr val="212850"/>
              </a:solidFill>
              <a:latin typeface="Arial"/>
              <a:cs typeface="Arial"/>
            </a:endParaRPr>
          </a:p>
        </p:txBody>
      </p:sp>
      <p:sp>
        <p:nvSpPr>
          <p:cNvPr id="85" name="TextBox 84"/>
          <p:cNvSpPr txBox="1"/>
          <p:nvPr/>
        </p:nvSpPr>
        <p:spPr bwMode="auto">
          <a:xfrm>
            <a:off x="2071748" y="2921872"/>
            <a:ext cx="1140549" cy="540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554492">
              <a:defRPr/>
            </a:pPr>
            <a:r>
              <a:rPr lang="ru-RU" sz="2900" b="1" dirty="0">
                <a:solidFill>
                  <a:srgbClr val="212850"/>
                </a:solidFill>
                <a:latin typeface="Arial"/>
                <a:cs typeface="Arial"/>
              </a:rPr>
              <a:t>МО</a:t>
            </a:r>
            <a:endParaRPr lang="ru-RU" sz="2900" dirty="0">
              <a:solidFill>
                <a:srgbClr val="212850"/>
              </a:solidFill>
              <a:latin typeface="Arial"/>
              <a:cs typeface="Arial"/>
            </a:endParaRPr>
          </a:p>
        </p:txBody>
      </p:sp>
      <p:sp>
        <p:nvSpPr>
          <p:cNvPr id="86" name="object 29"/>
          <p:cNvSpPr txBox="1"/>
          <p:nvPr/>
        </p:nvSpPr>
        <p:spPr bwMode="auto">
          <a:xfrm rot="1300322">
            <a:off x="5908181" y="2265179"/>
            <a:ext cx="510092" cy="448841"/>
          </a:xfrm>
          <a:prstGeom prst="rect">
            <a:avLst/>
          </a:prstGeom>
        </p:spPr>
        <p:txBody>
          <a:bodyPr vert="horz" wrap="square" lIns="36000" tIns="36000" rIns="36000" bIns="36000" rtlCol="0">
            <a:spAutoFit/>
          </a:bodyPr>
          <a:lstStyle/>
          <a:p>
            <a:pPr defTabSz="554492">
              <a:lnSpc>
                <a:spcPts val="3456"/>
              </a:lnSpc>
              <a:defRPr/>
            </a:pPr>
            <a:r>
              <a:rPr lang="ru-RU" sz="3450" b="1">
                <a:solidFill>
                  <a:srgbClr val="FFFFFF"/>
                </a:solidFill>
                <a:latin typeface="Arial"/>
                <a:cs typeface="Arial"/>
              </a:rPr>
              <a:t>4</a:t>
            </a:r>
            <a:endParaRPr sz="345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7" name="TextBox 86"/>
          <p:cNvSpPr txBox="1"/>
          <p:nvPr/>
        </p:nvSpPr>
        <p:spPr bwMode="auto">
          <a:xfrm>
            <a:off x="1129295" y="3654070"/>
            <a:ext cx="1623236" cy="9880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554492">
              <a:defRPr/>
            </a:pPr>
            <a:r>
              <a:rPr lang="ru-RU" sz="5800" b="1" dirty="0">
                <a:solidFill>
                  <a:srgbClr val="212850"/>
                </a:solidFill>
                <a:latin typeface="Arial"/>
                <a:cs typeface="Arial"/>
              </a:rPr>
              <a:t>911</a:t>
            </a:r>
            <a:endParaRPr dirty="0"/>
          </a:p>
        </p:txBody>
      </p:sp>
      <p:sp>
        <p:nvSpPr>
          <p:cNvPr id="88" name="TextBox 87"/>
          <p:cNvSpPr txBox="1"/>
          <p:nvPr/>
        </p:nvSpPr>
        <p:spPr bwMode="auto">
          <a:xfrm>
            <a:off x="2404020" y="4010147"/>
            <a:ext cx="1408549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554492">
              <a:defRPr/>
            </a:pPr>
            <a:r>
              <a:rPr lang="ru-RU" sz="2900" b="1" dirty="0">
                <a:solidFill>
                  <a:srgbClr val="212850"/>
                </a:solidFill>
                <a:latin typeface="Arial"/>
                <a:cs typeface="Arial"/>
              </a:rPr>
              <a:t>МКД</a:t>
            </a:r>
            <a:endParaRPr lang="ru-RU" sz="2900" dirty="0">
              <a:solidFill>
                <a:srgbClr val="212850"/>
              </a:solidFill>
              <a:latin typeface="Arial"/>
              <a:cs typeface="Arial"/>
            </a:endParaRPr>
          </a:p>
        </p:txBody>
      </p:sp>
      <p:sp>
        <p:nvSpPr>
          <p:cNvPr id="40" name="TextBox 39"/>
          <p:cNvSpPr txBox="1"/>
          <p:nvPr/>
        </p:nvSpPr>
        <p:spPr bwMode="auto">
          <a:xfrm>
            <a:off x="1088802" y="4855350"/>
            <a:ext cx="1623236" cy="9880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554492">
              <a:defRPr/>
            </a:pPr>
            <a:r>
              <a:rPr lang="ru-RU" sz="5800" b="1" dirty="0" smtClean="0">
                <a:solidFill>
                  <a:srgbClr val="212850"/>
                </a:solidFill>
                <a:latin typeface="Arial"/>
                <a:cs typeface="Arial"/>
              </a:rPr>
              <a:t>675</a:t>
            </a:r>
            <a:endParaRPr dirty="0"/>
          </a:p>
        </p:txBody>
      </p:sp>
      <p:sp>
        <p:nvSpPr>
          <p:cNvPr id="41" name="TextBox 40"/>
          <p:cNvSpPr txBox="1"/>
          <p:nvPr/>
        </p:nvSpPr>
        <p:spPr bwMode="auto">
          <a:xfrm>
            <a:off x="2445039" y="5181679"/>
            <a:ext cx="1897873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554492">
              <a:defRPr/>
            </a:pPr>
            <a:r>
              <a:rPr lang="ru-RU" sz="2900" b="1" dirty="0" smtClean="0">
                <a:solidFill>
                  <a:srgbClr val="212850"/>
                </a:solidFill>
                <a:latin typeface="Arial"/>
                <a:cs typeface="Arial"/>
              </a:rPr>
              <a:t>ЛИФТОВ</a:t>
            </a:r>
            <a:endParaRPr lang="ru-RU" sz="2900" dirty="0">
              <a:solidFill>
                <a:srgbClr val="21285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45114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1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1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1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1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1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1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31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31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31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31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31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31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31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31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31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31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31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31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1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31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31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4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7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31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0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3" dur="1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31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6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9" dur="1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2250"/>
                            </p:stCondLst>
                            <p:childTnLst>
                              <p:par>
                                <p:cTn id="141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3" dur="2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object 2"/>
          <p:cNvSpPr txBox="1">
            <a:spLocks/>
          </p:cNvSpPr>
          <p:nvPr/>
        </p:nvSpPr>
        <p:spPr>
          <a:xfrm>
            <a:off x="989663" y="230812"/>
            <a:ext cx="10383187" cy="1563533"/>
          </a:xfrm>
          <a:prstGeom prst="rect">
            <a:avLst/>
          </a:prstGeom>
        </p:spPr>
        <p:txBody>
          <a:bodyPr vert="horz" wrap="square" lIns="0" tIns="32730" rIns="0" bIns="0" rtlCol="0">
            <a:spAutoFit/>
          </a:bodyPr>
          <a:lstStyle>
            <a:lvl1pPr>
              <a:defRPr sz="5496" b="1" i="0">
                <a:solidFill>
                  <a:srgbClr val="494949"/>
                </a:solidFill>
                <a:latin typeface="Calibri"/>
                <a:ea typeface="+mj-ea"/>
                <a:cs typeface="Calibri"/>
              </a:defRPr>
            </a:lvl1pPr>
          </a:lstStyle>
          <a:p>
            <a:pPr marL="7701">
              <a:spcBef>
                <a:spcPts val="258"/>
              </a:spcBef>
            </a:pPr>
            <a:r>
              <a:rPr lang="ru-RU" sz="2426" dirty="0">
                <a:solidFill>
                  <a:srgbClr val="2128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ПРОГРАММА КАПИТАЛЬНОГО РЕМОНТА </a:t>
            </a:r>
            <a:br>
              <a:rPr lang="ru-RU" sz="2426" dirty="0">
                <a:solidFill>
                  <a:srgbClr val="21285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426" dirty="0">
                <a:solidFill>
                  <a:srgbClr val="8497B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МНОГОКВАРТИРНЫХ ДОМОВ</a:t>
            </a:r>
            <a:br>
              <a:rPr lang="ru-RU" sz="2426" dirty="0">
                <a:solidFill>
                  <a:srgbClr val="8497B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426" dirty="0">
                <a:solidFill>
                  <a:srgbClr val="2128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РЕАЛИЗАЦИЯ КРАТКОСРОЧНОГО ПЛАНА 2026-2028ГГ.</a:t>
            </a:r>
            <a:br>
              <a:rPr lang="ru-RU" sz="2426" dirty="0">
                <a:solidFill>
                  <a:srgbClr val="21285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668" dirty="0">
                <a:solidFill>
                  <a:srgbClr val="8497B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2026 ГОДУ:</a:t>
            </a:r>
          </a:p>
        </p:txBody>
      </p:sp>
      <p:grpSp>
        <p:nvGrpSpPr>
          <p:cNvPr id="44" name="Group 3"/>
          <p:cNvGrpSpPr>
            <a:grpSpLocks noChangeAspect="1"/>
          </p:cNvGrpSpPr>
          <p:nvPr/>
        </p:nvGrpSpPr>
        <p:grpSpPr bwMode="auto">
          <a:xfrm>
            <a:off x="4048173" y="1972964"/>
            <a:ext cx="3592285" cy="3612257"/>
            <a:chOff x="4027488" y="2256334"/>
            <a:chExt cx="4089400" cy="4092575"/>
          </a:xfrm>
        </p:grpSpPr>
        <p:sp>
          <p:nvSpPr>
            <p:cNvPr id="45" name="Freeform 10"/>
            <p:cNvSpPr/>
            <p:nvPr/>
          </p:nvSpPr>
          <p:spPr bwMode="auto">
            <a:xfrm>
              <a:off x="4027488" y="2472233"/>
              <a:ext cx="1701800" cy="3603625"/>
            </a:xfrm>
            <a:custGeom>
              <a:avLst/>
              <a:gdLst>
                <a:gd name="T0" fmla="*/ 722 w 1195"/>
                <a:gd name="T1" fmla="*/ 2532 h 2532"/>
                <a:gd name="T2" fmla="*/ 718 w 1195"/>
                <a:gd name="T3" fmla="*/ 2530 h 2532"/>
                <a:gd name="T4" fmla="*/ 0 w 1195"/>
                <a:gd name="T5" fmla="*/ 1286 h 2532"/>
                <a:gd name="T6" fmla="*/ 718 w 1195"/>
                <a:gd name="T7" fmla="*/ 43 h 2532"/>
                <a:gd name="T8" fmla="*/ 719 w 1195"/>
                <a:gd name="T9" fmla="*/ 42 h 2532"/>
                <a:gd name="T10" fmla="*/ 719 w 1195"/>
                <a:gd name="T11" fmla="*/ 42 h 2532"/>
                <a:gd name="T12" fmla="*/ 718 w 1195"/>
                <a:gd name="T13" fmla="*/ 43 h 2532"/>
                <a:gd name="T14" fmla="*/ 718 w 1195"/>
                <a:gd name="T15" fmla="*/ 43 h 2532"/>
                <a:gd name="T16" fmla="*/ 718 w 1195"/>
                <a:gd name="T17" fmla="*/ 43 h 2532"/>
                <a:gd name="T18" fmla="*/ 719 w 1195"/>
                <a:gd name="T19" fmla="*/ 42 h 2532"/>
                <a:gd name="T20" fmla="*/ 720 w 1195"/>
                <a:gd name="T21" fmla="*/ 42 h 2532"/>
                <a:gd name="T22" fmla="*/ 877 w 1195"/>
                <a:gd name="T23" fmla="*/ 0 h 2532"/>
                <a:gd name="T24" fmla="*/ 877 w 1195"/>
                <a:gd name="T25" fmla="*/ 0 h 2532"/>
                <a:gd name="T26" fmla="*/ 877 w 1195"/>
                <a:gd name="T27" fmla="*/ 0 h 2532"/>
                <a:gd name="T28" fmla="*/ 1151 w 1195"/>
                <a:gd name="T29" fmla="*/ 157 h 2532"/>
                <a:gd name="T30" fmla="*/ 1151 w 1195"/>
                <a:gd name="T31" fmla="*/ 158 h 2532"/>
                <a:gd name="T32" fmla="*/ 1152 w 1195"/>
                <a:gd name="T33" fmla="*/ 158 h 2532"/>
                <a:gd name="T34" fmla="*/ 1152 w 1195"/>
                <a:gd name="T35" fmla="*/ 159 h 2532"/>
                <a:gd name="T36" fmla="*/ 1152 w 1195"/>
                <a:gd name="T37" fmla="*/ 159 h 2532"/>
                <a:gd name="T38" fmla="*/ 1195 w 1195"/>
                <a:gd name="T39" fmla="*/ 317 h 2532"/>
                <a:gd name="T40" fmla="*/ 1036 w 1195"/>
                <a:gd name="T41" fmla="*/ 593 h 2532"/>
                <a:gd name="T42" fmla="*/ 636 w 1195"/>
                <a:gd name="T43" fmla="*/ 1286 h 2532"/>
                <a:gd name="T44" fmla="*/ 636 w 1195"/>
                <a:gd name="T45" fmla="*/ 1286 h 2532"/>
                <a:gd name="T46" fmla="*/ 636 w 1195"/>
                <a:gd name="T47" fmla="*/ 1286 h 2532"/>
                <a:gd name="T48" fmla="*/ 1033 w 1195"/>
                <a:gd name="T49" fmla="*/ 1978 h 2532"/>
                <a:gd name="T50" fmla="*/ 877 w 1195"/>
                <a:gd name="T51" fmla="*/ 1937 h 2532"/>
                <a:gd name="T52" fmla="*/ 602 w 1195"/>
                <a:gd name="T53" fmla="*/ 2096 h 2532"/>
                <a:gd name="T54" fmla="*/ 559 w 1195"/>
                <a:gd name="T55" fmla="*/ 2254 h 2532"/>
                <a:gd name="T56" fmla="*/ 718 w 1195"/>
                <a:gd name="T57" fmla="*/ 2530 h 2532"/>
                <a:gd name="T58" fmla="*/ 722 w 1195"/>
                <a:gd name="T59" fmla="*/ 2532 h 25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195" h="2532" extrusionOk="0">
                  <a:moveTo>
                    <a:pt x="722" y="2532"/>
                  </a:moveTo>
                  <a:cubicBezTo>
                    <a:pt x="721" y="2531"/>
                    <a:pt x="719" y="2530"/>
                    <a:pt x="718" y="2530"/>
                  </a:cubicBezTo>
                  <a:cubicBezTo>
                    <a:pt x="269" y="2270"/>
                    <a:pt x="0" y="1805"/>
                    <a:pt x="0" y="1286"/>
                  </a:cubicBezTo>
                  <a:cubicBezTo>
                    <a:pt x="0" y="767"/>
                    <a:pt x="269" y="302"/>
                    <a:pt x="718" y="43"/>
                  </a:cubicBezTo>
                  <a:cubicBezTo>
                    <a:pt x="718" y="43"/>
                    <a:pt x="718" y="43"/>
                    <a:pt x="719" y="42"/>
                  </a:cubicBezTo>
                  <a:lnTo>
                    <a:pt x="719" y="42"/>
                  </a:lnTo>
                  <a:cubicBezTo>
                    <a:pt x="718" y="43"/>
                    <a:pt x="718" y="43"/>
                    <a:pt x="718" y="43"/>
                  </a:cubicBezTo>
                  <a:lnTo>
                    <a:pt x="718" y="43"/>
                  </a:lnTo>
                  <a:lnTo>
                    <a:pt x="718" y="43"/>
                  </a:lnTo>
                  <a:cubicBezTo>
                    <a:pt x="718" y="43"/>
                    <a:pt x="718" y="43"/>
                    <a:pt x="719" y="42"/>
                  </a:cubicBezTo>
                  <a:cubicBezTo>
                    <a:pt x="719" y="42"/>
                    <a:pt x="720" y="42"/>
                    <a:pt x="720" y="42"/>
                  </a:cubicBezTo>
                  <a:cubicBezTo>
                    <a:pt x="770" y="13"/>
                    <a:pt x="824" y="0"/>
                    <a:pt x="877" y="0"/>
                  </a:cubicBezTo>
                  <a:lnTo>
                    <a:pt x="877" y="0"/>
                  </a:lnTo>
                  <a:lnTo>
                    <a:pt x="877" y="0"/>
                  </a:lnTo>
                  <a:cubicBezTo>
                    <a:pt x="986" y="0"/>
                    <a:pt x="1092" y="56"/>
                    <a:pt x="1151" y="157"/>
                  </a:cubicBezTo>
                  <a:cubicBezTo>
                    <a:pt x="1151" y="157"/>
                    <a:pt x="1151" y="158"/>
                    <a:pt x="1151" y="158"/>
                  </a:cubicBezTo>
                  <a:cubicBezTo>
                    <a:pt x="1152" y="158"/>
                    <a:pt x="1152" y="158"/>
                    <a:pt x="1152" y="158"/>
                  </a:cubicBezTo>
                  <a:cubicBezTo>
                    <a:pt x="1152" y="158"/>
                    <a:pt x="1152" y="159"/>
                    <a:pt x="1152" y="159"/>
                  </a:cubicBezTo>
                  <a:lnTo>
                    <a:pt x="1152" y="159"/>
                  </a:lnTo>
                  <a:cubicBezTo>
                    <a:pt x="1181" y="209"/>
                    <a:pt x="1195" y="263"/>
                    <a:pt x="1195" y="317"/>
                  </a:cubicBezTo>
                  <a:cubicBezTo>
                    <a:pt x="1195" y="427"/>
                    <a:pt x="1138" y="534"/>
                    <a:pt x="1036" y="593"/>
                  </a:cubicBezTo>
                  <a:cubicBezTo>
                    <a:pt x="785" y="738"/>
                    <a:pt x="636" y="997"/>
                    <a:pt x="636" y="1286"/>
                  </a:cubicBezTo>
                  <a:lnTo>
                    <a:pt x="636" y="1286"/>
                  </a:lnTo>
                  <a:lnTo>
                    <a:pt x="636" y="1286"/>
                  </a:lnTo>
                  <a:cubicBezTo>
                    <a:pt x="636" y="1574"/>
                    <a:pt x="784" y="1833"/>
                    <a:pt x="1033" y="1978"/>
                  </a:cubicBezTo>
                  <a:cubicBezTo>
                    <a:pt x="984" y="1950"/>
                    <a:pt x="930" y="1937"/>
                    <a:pt x="877" y="1937"/>
                  </a:cubicBezTo>
                  <a:cubicBezTo>
                    <a:pt x="767" y="1937"/>
                    <a:pt x="661" y="1994"/>
                    <a:pt x="602" y="2096"/>
                  </a:cubicBezTo>
                  <a:cubicBezTo>
                    <a:pt x="573" y="2146"/>
                    <a:pt x="559" y="2200"/>
                    <a:pt x="559" y="2254"/>
                  </a:cubicBezTo>
                  <a:cubicBezTo>
                    <a:pt x="559" y="2364"/>
                    <a:pt x="616" y="2471"/>
                    <a:pt x="718" y="2530"/>
                  </a:cubicBezTo>
                  <a:cubicBezTo>
                    <a:pt x="719" y="2530"/>
                    <a:pt x="721" y="2531"/>
                    <a:pt x="722" y="2532"/>
                  </a:cubicBezTo>
                </a:path>
              </a:pathLst>
            </a:custGeom>
            <a:solidFill>
              <a:srgbClr val="0E305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6" name="Freeform 12"/>
            <p:cNvSpPr/>
            <p:nvPr/>
          </p:nvSpPr>
          <p:spPr bwMode="auto">
            <a:xfrm>
              <a:off x="4824413" y="4293096"/>
              <a:ext cx="3292475" cy="2055813"/>
            </a:xfrm>
            <a:custGeom>
              <a:avLst/>
              <a:gdLst>
                <a:gd name="T0" fmla="*/ 877 w 2313"/>
                <a:gd name="T1" fmla="*/ 1445 h 1445"/>
                <a:gd name="T2" fmla="*/ 159 w 2313"/>
                <a:gd name="T3" fmla="*/ 1251 h 1445"/>
                <a:gd name="T4" fmla="*/ 0 w 2313"/>
                <a:gd name="T5" fmla="*/ 975 h 1445"/>
                <a:gd name="T6" fmla="*/ 43 w 2313"/>
                <a:gd name="T7" fmla="*/ 817 h 1445"/>
                <a:gd name="T8" fmla="*/ 318 w 2313"/>
                <a:gd name="T9" fmla="*/ 658 h 1445"/>
                <a:gd name="T10" fmla="*/ 477 w 2313"/>
                <a:gd name="T11" fmla="*/ 700 h 1445"/>
                <a:gd name="T12" fmla="*/ 877 w 2313"/>
                <a:gd name="T13" fmla="*/ 809 h 1445"/>
                <a:gd name="T14" fmla="*/ 1277 w 2313"/>
                <a:gd name="T15" fmla="*/ 700 h 1445"/>
                <a:gd name="T16" fmla="*/ 1678 w 2313"/>
                <a:gd name="T17" fmla="*/ 7 h 1445"/>
                <a:gd name="T18" fmla="*/ 1678 w 2313"/>
                <a:gd name="T19" fmla="*/ 0 h 1445"/>
                <a:gd name="T20" fmla="*/ 1678 w 2313"/>
                <a:gd name="T21" fmla="*/ 7 h 1445"/>
                <a:gd name="T22" fmla="*/ 1995 w 2313"/>
                <a:gd name="T23" fmla="*/ 325 h 1445"/>
                <a:gd name="T24" fmla="*/ 2313 w 2313"/>
                <a:gd name="T25" fmla="*/ 16 h 1445"/>
                <a:gd name="T26" fmla="*/ 1595 w 2313"/>
                <a:gd name="T27" fmla="*/ 1251 h 1445"/>
                <a:gd name="T28" fmla="*/ 877 w 2313"/>
                <a:gd name="T29" fmla="*/ 1445 h 14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313" h="1445" extrusionOk="0">
                  <a:moveTo>
                    <a:pt x="877" y="1445"/>
                  </a:moveTo>
                  <a:cubicBezTo>
                    <a:pt x="630" y="1445"/>
                    <a:pt x="384" y="1380"/>
                    <a:pt x="159" y="1251"/>
                  </a:cubicBezTo>
                  <a:cubicBezTo>
                    <a:pt x="57" y="1192"/>
                    <a:pt x="0" y="1085"/>
                    <a:pt x="0" y="975"/>
                  </a:cubicBezTo>
                  <a:cubicBezTo>
                    <a:pt x="0" y="921"/>
                    <a:pt x="14" y="867"/>
                    <a:pt x="43" y="817"/>
                  </a:cubicBezTo>
                  <a:cubicBezTo>
                    <a:pt x="102" y="715"/>
                    <a:pt x="208" y="658"/>
                    <a:pt x="318" y="658"/>
                  </a:cubicBezTo>
                  <a:cubicBezTo>
                    <a:pt x="372" y="658"/>
                    <a:pt x="427" y="672"/>
                    <a:pt x="477" y="700"/>
                  </a:cubicBezTo>
                  <a:cubicBezTo>
                    <a:pt x="602" y="773"/>
                    <a:pt x="740" y="809"/>
                    <a:pt x="877" y="809"/>
                  </a:cubicBezTo>
                  <a:cubicBezTo>
                    <a:pt x="1015" y="809"/>
                    <a:pt x="1152" y="773"/>
                    <a:pt x="1277" y="700"/>
                  </a:cubicBezTo>
                  <a:cubicBezTo>
                    <a:pt x="1528" y="556"/>
                    <a:pt x="1678" y="297"/>
                    <a:pt x="1678" y="7"/>
                  </a:cubicBezTo>
                  <a:cubicBezTo>
                    <a:pt x="1678" y="5"/>
                    <a:pt x="1678" y="3"/>
                    <a:pt x="1678" y="0"/>
                  </a:cubicBezTo>
                  <a:cubicBezTo>
                    <a:pt x="1678" y="3"/>
                    <a:pt x="1678" y="5"/>
                    <a:pt x="1678" y="7"/>
                  </a:cubicBezTo>
                  <a:cubicBezTo>
                    <a:pt x="1678" y="183"/>
                    <a:pt x="1820" y="325"/>
                    <a:pt x="1995" y="325"/>
                  </a:cubicBezTo>
                  <a:cubicBezTo>
                    <a:pt x="2168" y="325"/>
                    <a:pt x="2308" y="187"/>
                    <a:pt x="2313" y="16"/>
                  </a:cubicBezTo>
                  <a:cubicBezTo>
                    <a:pt x="2310" y="532"/>
                    <a:pt x="2042" y="993"/>
                    <a:pt x="1595" y="1251"/>
                  </a:cubicBezTo>
                  <a:cubicBezTo>
                    <a:pt x="1370" y="1380"/>
                    <a:pt x="1124" y="1445"/>
                    <a:pt x="877" y="144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7" name="Freeform 14"/>
            <p:cNvSpPr>
              <a:spLocks noEditPoints="1"/>
            </p:cNvSpPr>
            <p:nvPr/>
          </p:nvSpPr>
          <p:spPr bwMode="auto">
            <a:xfrm>
              <a:off x="5049837" y="2256334"/>
              <a:ext cx="3067050" cy="2498725"/>
            </a:xfrm>
            <a:custGeom>
              <a:avLst/>
              <a:gdLst>
                <a:gd name="T0" fmla="*/ 1836 w 2154"/>
                <a:gd name="T1" fmla="*/ 1756 h 1756"/>
                <a:gd name="T2" fmla="*/ 1519 w 2154"/>
                <a:gd name="T3" fmla="*/ 1438 h 1756"/>
                <a:gd name="T4" fmla="*/ 1118 w 2154"/>
                <a:gd name="T5" fmla="*/ 745 h 1756"/>
                <a:gd name="T6" fmla="*/ 718 w 2154"/>
                <a:gd name="T7" fmla="*/ 636 h 1756"/>
                <a:gd name="T8" fmla="*/ 318 w 2154"/>
                <a:gd name="T9" fmla="*/ 745 h 1756"/>
                <a:gd name="T10" fmla="*/ 477 w 2154"/>
                <a:gd name="T11" fmla="*/ 469 h 1756"/>
                <a:gd name="T12" fmla="*/ 477 w 2154"/>
                <a:gd name="T13" fmla="*/ 469 h 1756"/>
                <a:gd name="T14" fmla="*/ 434 w 2154"/>
                <a:gd name="T15" fmla="*/ 311 h 1756"/>
                <a:gd name="T16" fmla="*/ 434 w 2154"/>
                <a:gd name="T17" fmla="*/ 311 h 1756"/>
                <a:gd name="T18" fmla="*/ 434 w 2154"/>
                <a:gd name="T19" fmla="*/ 310 h 1756"/>
                <a:gd name="T20" fmla="*/ 433 w 2154"/>
                <a:gd name="T21" fmla="*/ 310 h 1756"/>
                <a:gd name="T22" fmla="*/ 433 w 2154"/>
                <a:gd name="T23" fmla="*/ 309 h 1756"/>
                <a:gd name="T24" fmla="*/ 159 w 2154"/>
                <a:gd name="T25" fmla="*/ 152 h 1756"/>
                <a:gd name="T26" fmla="*/ 159 w 2154"/>
                <a:gd name="T27" fmla="*/ 152 h 1756"/>
                <a:gd name="T28" fmla="*/ 159 w 2154"/>
                <a:gd name="T29" fmla="*/ 152 h 1756"/>
                <a:gd name="T30" fmla="*/ 159 w 2154"/>
                <a:gd name="T31" fmla="*/ 152 h 1756"/>
                <a:gd name="T32" fmla="*/ 1 w 2154"/>
                <a:gd name="T33" fmla="*/ 194 h 1756"/>
                <a:gd name="T34" fmla="*/ 718 w 2154"/>
                <a:gd name="T35" fmla="*/ 0 h 1756"/>
                <a:gd name="T36" fmla="*/ 1436 w 2154"/>
                <a:gd name="T37" fmla="*/ 195 h 1756"/>
                <a:gd name="T38" fmla="*/ 2154 w 2154"/>
                <a:gd name="T39" fmla="*/ 1438 h 1756"/>
                <a:gd name="T40" fmla="*/ 1836 w 2154"/>
                <a:gd name="T41" fmla="*/ 1756 h 1756"/>
                <a:gd name="T42" fmla="*/ 0 w 2154"/>
                <a:gd name="T43" fmla="*/ 195 h 1756"/>
                <a:gd name="T44" fmla="*/ 1 w 2154"/>
                <a:gd name="T45" fmla="*/ 194 h 1756"/>
                <a:gd name="T46" fmla="*/ 0 w 2154"/>
                <a:gd name="T47" fmla="*/ 195 h 17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154" h="1756" extrusionOk="0">
                  <a:moveTo>
                    <a:pt x="1836" y="1756"/>
                  </a:moveTo>
                  <a:cubicBezTo>
                    <a:pt x="1661" y="1756"/>
                    <a:pt x="1519" y="1614"/>
                    <a:pt x="1519" y="1438"/>
                  </a:cubicBezTo>
                  <a:cubicBezTo>
                    <a:pt x="1519" y="1149"/>
                    <a:pt x="1369" y="890"/>
                    <a:pt x="1118" y="745"/>
                  </a:cubicBezTo>
                  <a:cubicBezTo>
                    <a:pt x="993" y="672"/>
                    <a:pt x="855" y="636"/>
                    <a:pt x="718" y="636"/>
                  </a:cubicBezTo>
                  <a:cubicBezTo>
                    <a:pt x="581" y="636"/>
                    <a:pt x="443" y="672"/>
                    <a:pt x="318" y="745"/>
                  </a:cubicBezTo>
                  <a:cubicBezTo>
                    <a:pt x="420" y="686"/>
                    <a:pt x="477" y="579"/>
                    <a:pt x="477" y="469"/>
                  </a:cubicBezTo>
                  <a:lnTo>
                    <a:pt x="477" y="469"/>
                  </a:lnTo>
                  <a:cubicBezTo>
                    <a:pt x="477" y="415"/>
                    <a:pt x="463" y="361"/>
                    <a:pt x="434" y="311"/>
                  </a:cubicBezTo>
                  <a:lnTo>
                    <a:pt x="434" y="311"/>
                  </a:lnTo>
                  <a:cubicBezTo>
                    <a:pt x="434" y="311"/>
                    <a:pt x="434" y="310"/>
                    <a:pt x="434" y="310"/>
                  </a:cubicBezTo>
                  <a:cubicBezTo>
                    <a:pt x="434" y="310"/>
                    <a:pt x="434" y="310"/>
                    <a:pt x="433" y="310"/>
                  </a:cubicBezTo>
                  <a:cubicBezTo>
                    <a:pt x="433" y="310"/>
                    <a:pt x="433" y="309"/>
                    <a:pt x="433" y="309"/>
                  </a:cubicBezTo>
                  <a:cubicBezTo>
                    <a:pt x="374" y="208"/>
                    <a:pt x="268" y="152"/>
                    <a:pt x="159" y="152"/>
                  </a:cubicBezTo>
                  <a:lnTo>
                    <a:pt x="159" y="152"/>
                  </a:lnTo>
                  <a:lnTo>
                    <a:pt x="159" y="152"/>
                  </a:lnTo>
                  <a:lnTo>
                    <a:pt x="159" y="152"/>
                  </a:lnTo>
                  <a:cubicBezTo>
                    <a:pt x="105" y="152"/>
                    <a:pt x="51" y="166"/>
                    <a:pt x="1" y="194"/>
                  </a:cubicBezTo>
                  <a:cubicBezTo>
                    <a:pt x="225" y="65"/>
                    <a:pt x="472" y="0"/>
                    <a:pt x="718" y="0"/>
                  </a:cubicBezTo>
                  <a:cubicBezTo>
                    <a:pt x="965" y="0"/>
                    <a:pt x="1211" y="65"/>
                    <a:pt x="1436" y="195"/>
                  </a:cubicBezTo>
                  <a:cubicBezTo>
                    <a:pt x="1886" y="454"/>
                    <a:pt x="2154" y="919"/>
                    <a:pt x="2154" y="1438"/>
                  </a:cubicBezTo>
                  <a:cubicBezTo>
                    <a:pt x="2154" y="1614"/>
                    <a:pt x="2012" y="1756"/>
                    <a:pt x="1836" y="1756"/>
                  </a:cubicBezTo>
                  <a:moveTo>
                    <a:pt x="0" y="195"/>
                  </a:moveTo>
                  <a:cubicBezTo>
                    <a:pt x="0" y="195"/>
                    <a:pt x="0" y="195"/>
                    <a:pt x="1" y="194"/>
                  </a:cubicBezTo>
                  <a:cubicBezTo>
                    <a:pt x="0" y="195"/>
                    <a:pt x="0" y="195"/>
                    <a:pt x="0" y="195"/>
                  </a:cubicBezTo>
                  <a:close/>
                </a:path>
              </a:pathLst>
            </a:custGeom>
            <a:solidFill>
              <a:srgbClr val="99A5A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48" name="object 11"/>
          <p:cNvSpPr txBox="1"/>
          <p:nvPr/>
        </p:nvSpPr>
        <p:spPr bwMode="auto">
          <a:xfrm>
            <a:off x="8788794" y="2740556"/>
            <a:ext cx="3182174" cy="344091"/>
          </a:xfrm>
          <a:prstGeom prst="rect">
            <a:avLst/>
          </a:prstGeom>
        </p:spPr>
        <p:txBody>
          <a:bodyPr vert="horz" wrap="square" lIns="36000" tIns="8086" rIns="36000" bIns="36000" rtlCol="0">
            <a:spAutoFit/>
          </a:bodyPr>
          <a:lstStyle/>
          <a:p>
            <a:pPr marL="7701" defTabSz="554492">
              <a:spcBef>
                <a:spcPts val="64"/>
              </a:spcBef>
              <a:defRPr/>
            </a:pPr>
            <a:r>
              <a:rPr sz="2200" b="1">
                <a:solidFill>
                  <a:srgbClr val="212850"/>
                </a:solidFill>
                <a:latin typeface="Arial"/>
                <a:cs typeface="Arial"/>
              </a:rPr>
              <a:t>БЮДЖЕТ РТ</a:t>
            </a:r>
            <a:endParaRPr/>
          </a:p>
        </p:txBody>
      </p:sp>
      <p:sp>
        <p:nvSpPr>
          <p:cNvPr id="49" name="object 13"/>
          <p:cNvSpPr txBox="1"/>
          <p:nvPr/>
        </p:nvSpPr>
        <p:spPr bwMode="auto">
          <a:xfrm>
            <a:off x="4885215" y="3349841"/>
            <a:ext cx="1955892" cy="787532"/>
          </a:xfrm>
          <a:prstGeom prst="rect">
            <a:avLst/>
          </a:prstGeom>
        </p:spPr>
        <p:txBody>
          <a:bodyPr vert="horz" wrap="square" lIns="36000" tIns="7316" rIns="36000" bIns="36000" rtlCol="0">
            <a:spAutoFit/>
          </a:bodyPr>
          <a:lstStyle/>
          <a:p>
            <a:pPr marL="7701" defTabSz="554492">
              <a:lnSpc>
                <a:spcPts val="3463"/>
              </a:lnSpc>
              <a:spcBef>
                <a:spcPts val="58"/>
              </a:spcBef>
              <a:defRPr/>
            </a:pPr>
            <a:r>
              <a:rPr lang="ru-RU" sz="3300" b="1" dirty="0">
                <a:solidFill>
                  <a:srgbClr val="002060"/>
                </a:solidFill>
                <a:latin typeface="Arial"/>
                <a:cs typeface="Arial"/>
              </a:rPr>
              <a:t> 9 065,21</a:t>
            </a:r>
            <a:endParaRPr sz="3300" dirty="0">
              <a:solidFill>
                <a:srgbClr val="002060"/>
              </a:solidFill>
              <a:latin typeface="Arial"/>
              <a:cs typeface="Arial"/>
            </a:endParaRPr>
          </a:p>
          <a:p>
            <a:pPr marL="52369" defTabSz="554492">
              <a:lnSpc>
                <a:spcPts val="2261"/>
              </a:lnSpc>
              <a:defRPr/>
            </a:pPr>
            <a:r>
              <a:rPr sz="2200" dirty="0">
                <a:solidFill>
                  <a:srgbClr val="002060"/>
                </a:solidFill>
                <a:latin typeface="Arial"/>
                <a:cs typeface="Arial"/>
              </a:rPr>
              <a:t>МЛН РУБЛЕЙ</a:t>
            </a:r>
            <a:endParaRPr dirty="0"/>
          </a:p>
        </p:txBody>
      </p:sp>
      <p:sp>
        <p:nvSpPr>
          <p:cNvPr id="50" name="object 21"/>
          <p:cNvSpPr txBox="1"/>
          <p:nvPr/>
        </p:nvSpPr>
        <p:spPr bwMode="auto">
          <a:xfrm rot="15881594">
            <a:off x="4333840" y="3661750"/>
            <a:ext cx="517069" cy="521544"/>
          </a:xfrm>
          <a:prstGeom prst="rect">
            <a:avLst/>
          </a:prstGeom>
        </p:spPr>
        <p:txBody>
          <a:bodyPr vert="horz" wrap="square" lIns="36000" tIns="36000" rIns="36000" bIns="36000" rtlCol="0">
            <a:spAutoFit/>
          </a:bodyPr>
          <a:lstStyle/>
          <a:p>
            <a:pPr defTabSz="554492">
              <a:lnSpc>
                <a:spcPts val="3456"/>
              </a:lnSpc>
              <a:defRPr/>
            </a:pPr>
            <a:r>
              <a:rPr lang="ru-RU" sz="3450" b="1" dirty="0">
                <a:solidFill>
                  <a:prstClr val="white"/>
                </a:solidFill>
                <a:latin typeface="Arial"/>
                <a:cs typeface="Arial"/>
              </a:rPr>
              <a:t>6</a:t>
            </a:r>
            <a:endParaRPr sz="3450" b="1" dirty="0">
              <a:solidFill>
                <a:prstClr val="white"/>
              </a:solidFill>
              <a:latin typeface="Arial"/>
              <a:cs typeface="Arial"/>
            </a:endParaRPr>
          </a:p>
        </p:txBody>
      </p:sp>
      <p:sp>
        <p:nvSpPr>
          <p:cNvPr id="51" name="object 22"/>
          <p:cNvSpPr txBox="1"/>
          <p:nvPr/>
        </p:nvSpPr>
        <p:spPr bwMode="auto">
          <a:xfrm rot="16199998">
            <a:off x="4287373" y="3367602"/>
            <a:ext cx="540153" cy="521544"/>
          </a:xfrm>
          <a:prstGeom prst="rect">
            <a:avLst/>
          </a:prstGeom>
        </p:spPr>
        <p:txBody>
          <a:bodyPr vert="horz" wrap="square" lIns="36000" tIns="36000" rIns="36000" bIns="36000" rtlCol="0">
            <a:spAutoFit/>
          </a:bodyPr>
          <a:lstStyle/>
          <a:p>
            <a:pPr defTabSz="554492">
              <a:lnSpc>
                <a:spcPts val="3456"/>
              </a:lnSpc>
              <a:defRPr/>
            </a:pPr>
            <a:r>
              <a:rPr lang="ru-RU" sz="3450" b="1" dirty="0">
                <a:solidFill>
                  <a:srgbClr val="FFFFFF"/>
                </a:solidFill>
                <a:latin typeface="Arial"/>
                <a:cs typeface="Arial"/>
              </a:rPr>
              <a:t>5</a:t>
            </a:r>
            <a:endParaRPr sz="3450" dirty="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7" name="object 23"/>
          <p:cNvSpPr txBox="1"/>
          <p:nvPr/>
        </p:nvSpPr>
        <p:spPr bwMode="auto">
          <a:xfrm rot="16869900">
            <a:off x="4336758" y="3093903"/>
            <a:ext cx="538813" cy="521544"/>
          </a:xfrm>
          <a:prstGeom prst="rect">
            <a:avLst/>
          </a:prstGeom>
        </p:spPr>
        <p:txBody>
          <a:bodyPr vert="horz" wrap="square" lIns="36000" tIns="36000" rIns="36000" bIns="36000" rtlCol="0">
            <a:spAutoFit/>
          </a:bodyPr>
          <a:lstStyle/>
          <a:p>
            <a:pPr defTabSz="554492">
              <a:lnSpc>
                <a:spcPts val="3456"/>
              </a:lnSpc>
              <a:defRPr/>
            </a:pPr>
            <a:r>
              <a:rPr lang="ru-RU" sz="3450" b="1" dirty="0">
                <a:solidFill>
                  <a:srgbClr val="FFFFFF"/>
                </a:solidFill>
                <a:latin typeface="Arial"/>
                <a:cs typeface="Arial"/>
              </a:rPr>
              <a:t>5</a:t>
            </a:r>
            <a:endParaRPr sz="3450" dirty="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1" name="object 24"/>
          <p:cNvSpPr txBox="1"/>
          <p:nvPr/>
        </p:nvSpPr>
        <p:spPr bwMode="auto">
          <a:xfrm rot="17802552">
            <a:off x="4438815" y="2858084"/>
            <a:ext cx="518291" cy="448841"/>
          </a:xfrm>
          <a:prstGeom prst="rect">
            <a:avLst/>
          </a:prstGeom>
        </p:spPr>
        <p:txBody>
          <a:bodyPr vert="horz" wrap="square" lIns="36000" tIns="36000" rIns="36000" bIns="36000" rtlCol="0">
            <a:spAutoFit/>
          </a:bodyPr>
          <a:lstStyle/>
          <a:p>
            <a:pPr defTabSz="554492">
              <a:lnSpc>
                <a:spcPts val="3456"/>
              </a:lnSpc>
              <a:defRPr/>
            </a:pPr>
            <a:r>
              <a:rPr lang="ru-RU" sz="3450" b="1" dirty="0">
                <a:solidFill>
                  <a:srgbClr val="FFFFFF"/>
                </a:solidFill>
                <a:latin typeface="Arial"/>
                <a:cs typeface="Arial"/>
              </a:rPr>
              <a:t>9</a:t>
            </a:r>
            <a:endParaRPr sz="3450" dirty="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2" name="object 25"/>
          <p:cNvSpPr txBox="1"/>
          <p:nvPr/>
        </p:nvSpPr>
        <p:spPr bwMode="auto">
          <a:xfrm rot="18913926">
            <a:off x="4656198" y="2707391"/>
            <a:ext cx="455488" cy="448841"/>
          </a:xfrm>
          <a:prstGeom prst="rect">
            <a:avLst/>
          </a:prstGeom>
        </p:spPr>
        <p:txBody>
          <a:bodyPr vert="horz" wrap="square" lIns="36000" tIns="36000" rIns="36000" bIns="36000" rtlCol="0">
            <a:spAutoFit/>
          </a:bodyPr>
          <a:lstStyle/>
          <a:p>
            <a:pPr defTabSz="554492">
              <a:lnSpc>
                <a:spcPts val="3456"/>
              </a:lnSpc>
              <a:defRPr/>
            </a:pPr>
            <a:r>
              <a:rPr sz="3450" b="1" dirty="0">
                <a:solidFill>
                  <a:srgbClr val="FFFFFF"/>
                </a:solidFill>
                <a:latin typeface="Arial"/>
                <a:cs typeface="Arial"/>
              </a:rPr>
              <a:t>,</a:t>
            </a:r>
            <a:endParaRPr sz="3450" dirty="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3" name="object 26"/>
          <p:cNvSpPr txBox="1"/>
          <p:nvPr/>
        </p:nvSpPr>
        <p:spPr bwMode="auto">
          <a:xfrm rot="18820446">
            <a:off x="4692375" y="2559594"/>
            <a:ext cx="518087" cy="521544"/>
          </a:xfrm>
          <a:prstGeom prst="rect">
            <a:avLst/>
          </a:prstGeom>
        </p:spPr>
        <p:txBody>
          <a:bodyPr vert="horz" wrap="square" lIns="36000" tIns="36000" rIns="36000" bIns="36000" rtlCol="0">
            <a:spAutoFit/>
          </a:bodyPr>
          <a:lstStyle/>
          <a:p>
            <a:pPr defTabSz="554492">
              <a:lnSpc>
                <a:spcPts val="3456"/>
              </a:lnSpc>
              <a:defRPr/>
            </a:pPr>
            <a:r>
              <a:rPr lang="ru-RU" sz="3450" b="1" dirty="0">
                <a:solidFill>
                  <a:prstClr val="white"/>
                </a:solidFill>
                <a:latin typeface="Arial"/>
                <a:cs typeface="Arial"/>
              </a:rPr>
              <a:t>1</a:t>
            </a:r>
            <a:endParaRPr sz="3450" b="1" dirty="0">
              <a:solidFill>
                <a:prstClr val="white"/>
              </a:solidFill>
              <a:latin typeface="Arial"/>
              <a:cs typeface="Arial"/>
            </a:endParaRPr>
          </a:p>
        </p:txBody>
      </p:sp>
      <p:sp>
        <p:nvSpPr>
          <p:cNvPr id="64" name="object 27"/>
          <p:cNvSpPr txBox="1"/>
          <p:nvPr/>
        </p:nvSpPr>
        <p:spPr bwMode="auto">
          <a:xfrm rot="19466186">
            <a:off x="4893753" y="2359991"/>
            <a:ext cx="519315" cy="521544"/>
          </a:xfrm>
          <a:prstGeom prst="rect">
            <a:avLst/>
          </a:prstGeom>
        </p:spPr>
        <p:txBody>
          <a:bodyPr vert="horz" wrap="square" lIns="36000" tIns="36000" rIns="36000" bIns="36000" rtlCol="0">
            <a:spAutoFit/>
          </a:bodyPr>
          <a:lstStyle/>
          <a:p>
            <a:pPr defTabSz="554492">
              <a:lnSpc>
                <a:spcPts val="3456"/>
              </a:lnSpc>
              <a:defRPr/>
            </a:pPr>
            <a:r>
              <a:rPr lang="ru-RU" sz="3450" b="1" dirty="0">
                <a:solidFill>
                  <a:prstClr val="white"/>
                </a:solidFill>
                <a:latin typeface="Arial"/>
                <a:cs typeface="Arial"/>
              </a:rPr>
              <a:t>4</a:t>
            </a:r>
            <a:endParaRPr sz="3450" b="1" dirty="0">
              <a:solidFill>
                <a:prstClr val="white"/>
              </a:solidFill>
              <a:latin typeface="Arial"/>
              <a:cs typeface="Arial"/>
            </a:endParaRPr>
          </a:p>
        </p:txBody>
      </p:sp>
      <p:sp>
        <p:nvSpPr>
          <p:cNvPr id="65" name="object 28"/>
          <p:cNvSpPr txBox="1"/>
          <p:nvPr/>
        </p:nvSpPr>
        <p:spPr bwMode="auto">
          <a:xfrm rot="1020000">
            <a:off x="6076174" y="2141268"/>
            <a:ext cx="476355" cy="448841"/>
          </a:xfrm>
          <a:prstGeom prst="rect">
            <a:avLst/>
          </a:prstGeom>
        </p:spPr>
        <p:txBody>
          <a:bodyPr vert="horz" wrap="square" lIns="36000" tIns="36000" rIns="36000" bIns="36000" rtlCol="0">
            <a:spAutoFit/>
          </a:bodyPr>
          <a:lstStyle/>
          <a:p>
            <a:pPr defTabSz="554492">
              <a:lnSpc>
                <a:spcPts val="3456"/>
              </a:lnSpc>
              <a:defRPr/>
            </a:pPr>
            <a:endParaRPr sz="345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6" name="object 29"/>
          <p:cNvSpPr txBox="1"/>
          <p:nvPr/>
        </p:nvSpPr>
        <p:spPr bwMode="auto">
          <a:xfrm rot="1300322">
            <a:off x="6160359" y="2328945"/>
            <a:ext cx="510092" cy="521544"/>
          </a:xfrm>
          <a:prstGeom prst="rect">
            <a:avLst/>
          </a:prstGeom>
        </p:spPr>
        <p:txBody>
          <a:bodyPr vert="horz" wrap="square" lIns="36000" tIns="36000" rIns="36000" bIns="36000" rtlCol="0">
            <a:spAutoFit/>
          </a:bodyPr>
          <a:lstStyle/>
          <a:p>
            <a:pPr defTabSz="554492">
              <a:lnSpc>
                <a:spcPts val="3456"/>
              </a:lnSpc>
              <a:defRPr/>
            </a:pPr>
            <a:r>
              <a:rPr lang="ru-RU" sz="3450" b="1" dirty="0">
                <a:solidFill>
                  <a:srgbClr val="FFFFFF"/>
                </a:solidFill>
                <a:latin typeface="Arial"/>
                <a:cs typeface="Arial"/>
              </a:rPr>
              <a:t>4</a:t>
            </a:r>
            <a:endParaRPr sz="3450" dirty="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7" name="object 30"/>
          <p:cNvSpPr txBox="1"/>
          <p:nvPr/>
        </p:nvSpPr>
        <p:spPr bwMode="auto">
          <a:xfrm rot="1960319">
            <a:off x="6371170" y="2476289"/>
            <a:ext cx="519315" cy="521544"/>
          </a:xfrm>
          <a:prstGeom prst="rect">
            <a:avLst/>
          </a:prstGeom>
        </p:spPr>
        <p:txBody>
          <a:bodyPr vert="horz" wrap="square" lIns="36000" tIns="36000" rIns="36000" bIns="36000" rtlCol="0">
            <a:spAutoFit/>
          </a:bodyPr>
          <a:lstStyle/>
          <a:p>
            <a:pPr defTabSz="554492">
              <a:lnSpc>
                <a:spcPts val="3456"/>
              </a:lnSpc>
              <a:defRPr/>
            </a:pPr>
            <a:r>
              <a:rPr lang="ru-RU" sz="3450" b="1" dirty="0">
                <a:solidFill>
                  <a:srgbClr val="FFFFFF"/>
                </a:solidFill>
                <a:latin typeface="Arial"/>
                <a:cs typeface="Arial"/>
              </a:rPr>
              <a:t>3</a:t>
            </a:r>
            <a:endParaRPr sz="3450" dirty="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8" name="object 31"/>
          <p:cNvSpPr txBox="1"/>
          <p:nvPr/>
        </p:nvSpPr>
        <p:spPr bwMode="auto">
          <a:xfrm rot="2680319">
            <a:off x="6574767" y="2670223"/>
            <a:ext cx="515452" cy="521544"/>
          </a:xfrm>
          <a:prstGeom prst="rect">
            <a:avLst/>
          </a:prstGeom>
        </p:spPr>
        <p:txBody>
          <a:bodyPr vert="horz" wrap="square" lIns="36000" tIns="36000" rIns="36000" bIns="36000" rtlCol="0">
            <a:spAutoFit/>
          </a:bodyPr>
          <a:lstStyle/>
          <a:p>
            <a:pPr defTabSz="554492">
              <a:lnSpc>
                <a:spcPts val="3456"/>
              </a:lnSpc>
              <a:defRPr/>
            </a:pPr>
            <a:r>
              <a:rPr lang="ru-RU" sz="3450" b="1" dirty="0">
                <a:solidFill>
                  <a:srgbClr val="FFFFFF"/>
                </a:solidFill>
                <a:latin typeface="Arial"/>
                <a:cs typeface="Arial"/>
              </a:rPr>
              <a:t>3</a:t>
            </a:r>
            <a:endParaRPr sz="3450" dirty="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9" name="object 32"/>
          <p:cNvSpPr txBox="1"/>
          <p:nvPr/>
        </p:nvSpPr>
        <p:spPr bwMode="auto">
          <a:xfrm rot="3160320">
            <a:off x="6722296" y="2905261"/>
            <a:ext cx="454685" cy="448841"/>
          </a:xfrm>
          <a:prstGeom prst="rect">
            <a:avLst/>
          </a:prstGeom>
        </p:spPr>
        <p:txBody>
          <a:bodyPr vert="horz" wrap="square" lIns="36000" tIns="36000" rIns="36000" bIns="36000" rtlCol="0">
            <a:spAutoFit/>
          </a:bodyPr>
          <a:lstStyle/>
          <a:p>
            <a:pPr defTabSz="554492">
              <a:lnSpc>
                <a:spcPts val="3456"/>
              </a:lnSpc>
              <a:defRPr/>
            </a:pPr>
            <a:r>
              <a:rPr sz="3450" b="1" dirty="0">
                <a:solidFill>
                  <a:srgbClr val="FFFFFF"/>
                </a:solidFill>
                <a:latin typeface="Arial"/>
                <a:cs typeface="Arial"/>
              </a:rPr>
              <a:t>,</a:t>
            </a:r>
            <a:endParaRPr sz="3450" dirty="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0" name="object 33"/>
          <p:cNvSpPr txBox="1"/>
          <p:nvPr/>
        </p:nvSpPr>
        <p:spPr bwMode="auto">
          <a:xfrm rot="3640319">
            <a:off x="6767985" y="3001553"/>
            <a:ext cx="508340" cy="521544"/>
          </a:xfrm>
          <a:prstGeom prst="rect">
            <a:avLst/>
          </a:prstGeom>
        </p:spPr>
        <p:txBody>
          <a:bodyPr vert="horz" wrap="square" lIns="36000" tIns="36000" rIns="36000" bIns="36000" rtlCol="0">
            <a:spAutoFit/>
          </a:bodyPr>
          <a:lstStyle/>
          <a:p>
            <a:pPr defTabSz="554492">
              <a:lnSpc>
                <a:spcPts val="3456"/>
              </a:lnSpc>
              <a:defRPr/>
            </a:pPr>
            <a:r>
              <a:rPr lang="ru-RU" sz="3450" b="1" dirty="0">
                <a:solidFill>
                  <a:prstClr val="white"/>
                </a:solidFill>
                <a:latin typeface="Arial"/>
                <a:cs typeface="Arial"/>
              </a:rPr>
              <a:t>3</a:t>
            </a:r>
            <a:endParaRPr sz="3450" b="1" dirty="0">
              <a:solidFill>
                <a:prstClr val="white"/>
              </a:solidFill>
              <a:latin typeface="Arial"/>
              <a:cs typeface="Arial"/>
            </a:endParaRPr>
          </a:p>
        </p:txBody>
      </p:sp>
      <p:sp>
        <p:nvSpPr>
          <p:cNvPr id="71" name="object 34"/>
          <p:cNvSpPr txBox="1"/>
          <p:nvPr/>
        </p:nvSpPr>
        <p:spPr bwMode="auto">
          <a:xfrm rot="4679999">
            <a:off x="6832679" y="3273184"/>
            <a:ext cx="502442" cy="521544"/>
          </a:xfrm>
          <a:prstGeom prst="rect">
            <a:avLst/>
          </a:prstGeom>
        </p:spPr>
        <p:txBody>
          <a:bodyPr vert="horz" wrap="square" lIns="36000" tIns="36000" rIns="36000" bIns="36000" rtlCol="0">
            <a:spAutoFit/>
          </a:bodyPr>
          <a:lstStyle/>
          <a:p>
            <a:pPr defTabSz="554492">
              <a:lnSpc>
                <a:spcPts val="3456"/>
              </a:lnSpc>
              <a:defRPr/>
            </a:pPr>
            <a:r>
              <a:rPr lang="ru-RU" sz="3450" b="1" dirty="0">
                <a:solidFill>
                  <a:srgbClr val="FFFFFF"/>
                </a:solidFill>
                <a:latin typeface="Arial"/>
                <a:cs typeface="Arial"/>
              </a:rPr>
              <a:t>9</a:t>
            </a:r>
            <a:endParaRPr sz="3450" dirty="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2" name="object 35"/>
          <p:cNvSpPr txBox="1"/>
          <p:nvPr/>
        </p:nvSpPr>
        <p:spPr bwMode="auto">
          <a:xfrm rot="1080000">
            <a:off x="5205631" y="4929626"/>
            <a:ext cx="475910" cy="448841"/>
          </a:xfrm>
          <a:prstGeom prst="rect">
            <a:avLst/>
          </a:prstGeom>
        </p:spPr>
        <p:txBody>
          <a:bodyPr vert="horz" wrap="square" lIns="36000" tIns="36000" rIns="36000" bIns="36000" rtlCol="0">
            <a:spAutoFit/>
          </a:bodyPr>
          <a:lstStyle/>
          <a:p>
            <a:pPr defTabSz="554492">
              <a:lnSpc>
                <a:spcPts val="3456"/>
              </a:lnSpc>
              <a:defRPr/>
            </a:pPr>
            <a:r>
              <a:rPr lang="ru-RU" sz="3450" b="1">
                <a:solidFill>
                  <a:srgbClr val="003D74"/>
                </a:solidFill>
                <a:latin typeface="Arial"/>
                <a:cs typeface="Arial"/>
              </a:rPr>
              <a:t>1</a:t>
            </a:r>
            <a:endParaRPr sz="3450">
              <a:solidFill>
                <a:srgbClr val="003D74"/>
              </a:solidFill>
              <a:latin typeface="Arial"/>
              <a:cs typeface="Arial"/>
            </a:endParaRPr>
          </a:p>
        </p:txBody>
      </p:sp>
      <p:sp>
        <p:nvSpPr>
          <p:cNvPr id="73" name="object 36"/>
          <p:cNvSpPr txBox="1"/>
          <p:nvPr/>
        </p:nvSpPr>
        <p:spPr bwMode="auto">
          <a:xfrm rot="540000">
            <a:off x="5474018" y="4976908"/>
            <a:ext cx="539258" cy="448841"/>
          </a:xfrm>
          <a:prstGeom prst="rect">
            <a:avLst/>
          </a:prstGeom>
        </p:spPr>
        <p:txBody>
          <a:bodyPr vert="horz" wrap="square" lIns="36000" tIns="36000" rIns="36000" bIns="36000" rtlCol="0">
            <a:spAutoFit/>
          </a:bodyPr>
          <a:lstStyle/>
          <a:p>
            <a:pPr defTabSz="554492">
              <a:lnSpc>
                <a:spcPts val="3456"/>
              </a:lnSpc>
              <a:defRPr/>
            </a:pPr>
            <a:r>
              <a:rPr lang="ru-RU" sz="3450" b="1">
                <a:solidFill>
                  <a:srgbClr val="003D74"/>
                </a:solidFill>
                <a:latin typeface="Arial"/>
                <a:cs typeface="Arial"/>
              </a:rPr>
              <a:t>0</a:t>
            </a:r>
            <a:endParaRPr sz="3450">
              <a:solidFill>
                <a:srgbClr val="003D74"/>
              </a:solidFill>
              <a:latin typeface="Arial"/>
              <a:cs typeface="Arial"/>
            </a:endParaRPr>
          </a:p>
        </p:txBody>
      </p:sp>
      <p:sp>
        <p:nvSpPr>
          <p:cNvPr id="74" name="object 37"/>
          <p:cNvSpPr txBox="1"/>
          <p:nvPr/>
        </p:nvSpPr>
        <p:spPr bwMode="auto">
          <a:xfrm>
            <a:off x="5737720" y="4896705"/>
            <a:ext cx="259148" cy="525785"/>
          </a:xfrm>
          <a:prstGeom prst="rect">
            <a:avLst/>
          </a:prstGeom>
        </p:spPr>
        <p:txBody>
          <a:bodyPr vert="horz" wrap="square" lIns="36000" tIns="36000" rIns="36000" bIns="36000" rtlCol="0">
            <a:spAutoFit/>
          </a:bodyPr>
          <a:lstStyle/>
          <a:p>
            <a:pPr marL="7701" defTabSz="554492">
              <a:lnSpc>
                <a:spcPts val="4102"/>
              </a:lnSpc>
              <a:defRPr/>
            </a:pPr>
            <a:r>
              <a:rPr sz="3450" b="1">
                <a:solidFill>
                  <a:srgbClr val="003D74"/>
                </a:solidFill>
                <a:latin typeface="Arial"/>
                <a:cs typeface="Arial"/>
              </a:rPr>
              <a:t>7</a:t>
            </a:r>
            <a:endParaRPr sz="3450">
              <a:solidFill>
                <a:srgbClr val="003D74"/>
              </a:solidFill>
              <a:latin typeface="Arial"/>
              <a:cs typeface="Arial"/>
            </a:endParaRPr>
          </a:p>
        </p:txBody>
      </p:sp>
      <p:sp>
        <p:nvSpPr>
          <p:cNvPr id="75" name="object 38"/>
          <p:cNvSpPr txBox="1"/>
          <p:nvPr/>
        </p:nvSpPr>
        <p:spPr bwMode="auto">
          <a:xfrm rot="20999998">
            <a:off x="6000012" y="4941588"/>
            <a:ext cx="510680" cy="448841"/>
          </a:xfrm>
          <a:prstGeom prst="rect">
            <a:avLst/>
          </a:prstGeom>
        </p:spPr>
        <p:txBody>
          <a:bodyPr vert="horz" wrap="square" lIns="36000" tIns="36000" rIns="36000" bIns="36000" rtlCol="0">
            <a:spAutoFit/>
          </a:bodyPr>
          <a:lstStyle/>
          <a:p>
            <a:pPr defTabSz="554492">
              <a:lnSpc>
                <a:spcPts val="3456"/>
              </a:lnSpc>
              <a:defRPr/>
            </a:pPr>
            <a:r>
              <a:rPr lang="ru-RU" sz="3450" b="1">
                <a:solidFill>
                  <a:srgbClr val="003D74"/>
                </a:solidFill>
                <a:latin typeface="Arial"/>
                <a:cs typeface="Arial"/>
              </a:rPr>
              <a:t>2</a:t>
            </a:r>
            <a:endParaRPr sz="3450" b="1">
              <a:solidFill>
                <a:srgbClr val="003D74"/>
              </a:solidFill>
              <a:latin typeface="Arial"/>
              <a:cs typeface="Arial"/>
            </a:endParaRPr>
          </a:p>
        </p:txBody>
      </p:sp>
      <p:sp>
        <p:nvSpPr>
          <p:cNvPr id="76" name="object 39"/>
          <p:cNvSpPr txBox="1"/>
          <p:nvPr/>
        </p:nvSpPr>
        <p:spPr bwMode="auto">
          <a:xfrm rot="20580000">
            <a:off x="6236919" y="4868627"/>
            <a:ext cx="456000" cy="448841"/>
          </a:xfrm>
          <a:prstGeom prst="rect">
            <a:avLst/>
          </a:prstGeom>
        </p:spPr>
        <p:txBody>
          <a:bodyPr vert="horz" wrap="square" lIns="36000" tIns="36000" rIns="36000" bIns="36000" rtlCol="0">
            <a:spAutoFit/>
          </a:bodyPr>
          <a:lstStyle/>
          <a:p>
            <a:pPr defTabSz="554492">
              <a:lnSpc>
                <a:spcPts val="3456"/>
              </a:lnSpc>
              <a:defRPr/>
            </a:pPr>
            <a:r>
              <a:rPr sz="3450" b="1">
                <a:solidFill>
                  <a:srgbClr val="003D74"/>
                </a:solidFill>
                <a:latin typeface="Arial"/>
                <a:cs typeface="Arial"/>
              </a:rPr>
              <a:t>,</a:t>
            </a:r>
            <a:endParaRPr sz="3450">
              <a:solidFill>
                <a:srgbClr val="003D74"/>
              </a:solidFill>
              <a:latin typeface="Arial"/>
              <a:cs typeface="Arial"/>
            </a:endParaRPr>
          </a:p>
        </p:txBody>
      </p:sp>
      <p:sp>
        <p:nvSpPr>
          <p:cNvPr id="77" name="object 40"/>
          <p:cNvSpPr txBox="1"/>
          <p:nvPr/>
        </p:nvSpPr>
        <p:spPr bwMode="auto">
          <a:xfrm rot="20099998">
            <a:off x="6324558" y="4808750"/>
            <a:ext cx="517883" cy="474131"/>
          </a:xfrm>
          <a:prstGeom prst="rect">
            <a:avLst/>
          </a:prstGeom>
        </p:spPr>
        <p:txBody>
          <a:bodyPr vert="horz" wrap="square" lIns="36000" tIns="36000" rIns="36000" bIns="36000" rtlCol="0">
            <a:spAutoFit/>
          </a:bodyPr>
          <a:lstStyle/>
          <a:p>
            <a:pPr defTabSz="554492">
              <a:lnSpc>
                <a:spcPts val="3456"/>
              </a:lnSpc>
              <a:defRPr/>
            </a:pPr>
            <a:r>
              <a:rPr lang="ru-RU" sz="3450" b="1" dirty="0">
                <a:solidFill>
                  <a:srgbClr val="003D74"/>
                </a:solidFill>
                <a:latin typeface="Arial"/>
                <a:cs typeface="Arial"/>
              </a:rPr>
              <a:t>6</a:t>
            </a:r>
            <a:endParaRPr sz="3450" dirty="0">
              <a:solidFill>
                <a:srgbClr val="003D74"/>
              </a:solidFill>
              <a:latin typeface="Arial"/>
              <a:cs typeface="Arial"/>
            </a:endParaRPr>
          </a:p>
        </p:txBody>
      </p:sp>
      <p:sp>
        <p:nvSpPr>
          <p:cNvPr id="78" name="object 41"/>
          <p:cNvSpPr txBox="1"/>
          <p:nvPr/>
        </p:nvSpPr>
        <p:spPr bwMode="auto">
          <a:xfrm rot="19499999">
            <a:off x="6560373" y="4638077"/>
            <a:ext cx="508922" cy="448841"/>
          </a:xfrm>
          <a:prstGeom prst="rect">
            <a:avLst/>
          </a:prstGeom>
        </p:spPr>
        <p:txBody>
          <a:bodyPr vert="horz" wrap="square" lIns="36000" tIns="36000" rIns="36000" bIns="36000" rtlCol="0">
            <a:spAutoFit/>
          </a:bodyPr>
          <a:lstStyle/>
          <a:p>
            <a:pPr defTabSz="554492">
              <a:lnSpc>
                <a:spcPts val="3456"/>
              </a:lnSpc>
              <a:defRPr/>
            </a:pPr>
            <a:r>
              <a:rPr lang="ru-RU" sz="3450" b="1">
                <a:solidFill>
                  <a:srgbClr val="003D74"/>
                </a:solidFill>
                <a:latin typeface="Arial"/>
                <a:cs typeface="Arial"/>
              </a:rPr>
              <a:t>8</a:t>
            </a:r>
            <a:endParaRPr sz="3450" b="1">
              <a:solidFill>
                <a:srgbClr val="003D74"/>
              </a:solidFill>
              <a:latin typeface="Arial"/>
              <a:cs typeface="Arial"/>
            </a:endParaRPr>
          </a:p>
        </p:txBody>
      </p:sp>
      <p:sp>
        <p:nvSpPr>
          <p:cNvPr id="79" name="object 11"/>
          <p:cNvSpPr txBox="1"/>
          <p:nvPr/>
        </p:nvSpPr>
        <p:spPr bwMode="auto">
          <a:xfrm>
            <a:off x="8788794" y="3362779"/>
            <a:ext cx="3182174" cy="344091"/>
          </a:xfrm>
          <a:prstGeom prst="rect">
            <a:avLst/>
          </a:prstGeom>
        </p:spPr>
        <p:txBody>
          <a:bodyPr vert="horz" wrap="square" lIns="36000" tIns="8086" rIns="36000" bIns="36000" rtlCol="0">
            <a:spAutoFit/>
          </a:bodyPr>
          <a:lstStyle/>
          <a:p>
            <a:pPr marL="7701" defTabSz="554492">
              <a:spcBef>
                <a:spcPts val="64"/>
              </a:spcBef>
              <a:defRPr/>
            </a:pPr>
            <a:r>
              <a:rPr lang="ru-RU" sz="2200" b="1">
                <a:solidFill>
                  <a:srgbClr val="212850"/>
                </a:solidFill>
                <a:latin typeface="Arial"/>
                <a:cs typeface="Arial"/>
              </a:rPr>
              <a:t>МЕСТНЫЙ БЮДЖЕТ</a:t>
            </a:r>
            <a:endParaRPr sz="2200" b="1">
              <a:solidFill>
                <a:srgbClr val="212850"/>
              </a:solidFill>
              <a:latin typeface="Arial"/>
              <a:cs typeface="Arial"/>
            </a:endParaRPr>
          </a:p>
        </p:txBody>
      </p:sp>
      <p:sp>
        <p:nvSpPr>
          <p:cNvPr id="80" name="object 11"/>
          <p:cNvSpPr txBox="1"/>
          <p:nvPr/>
        </p:nvSpPr>
        <p:spPr bwMode="auto">
          <a:xfrm>
            <a:off x="8811686" y="3855916"/>
            <a:ext cx="3182174" cy="692840"/>
          </a:xfrm>
          <a:prstGeom prst="rect">
            <a:avLst/>
          </a:prstGeom>
        </p:spPr>
        <p:txBody>
          <a:bodyPr vert="horz" wrap="square" lIns="36000" tIns="8086" rIns="36000" bIns="36000" rtlCol="0">
            <a:spAutoFit/>
          </a:bodyPr>
          <a:lstStyle/>
          <a:p>
            <a:pPr marL="7701" defTabSz="554492">
              <a:spcBef>
                <a:spcPts val="64"/>
              </a:spcBef>
              <a:defRPr/>
            </a:pPr>
            <a:r>
              <a:rPr lang="ru-RU" sz="2200" b="1">
                <a:solidFill>
                  <a:srgbClr val="212850"/>
                </a:solidFill>
                <a:latin typeface="Arial"/>
                <a:cs typeface="Arial"/>
              </a:rPr>
              <a:t>СОБСТВЕННИКИ </a:t>
            </a:r>
            <a:endParaRPr/>
          </a:p>
          <a:p>
            <a:pPr marL="7701" defTabSz="554492">
              <a:spcBef>
                <a:spcPts val="64"/>
              </a:spcBef>
              <a:defRPr/>
            </a:pPr>
            <a:r>
              <a:rPr lang="ru-RU" sz="2200" b="1">
                <a:solidFill>
                  <a:srgbClr val="212850"/>
                </a:solidFill>
                <a:latin typeface="Arial"/>
                <a:cs typeface="Arial"/>
              </a:rPr>
              <a:t>ПОМЕЩЕНИЙ</a:t>
            </a:r>
            <a:endParaRPr sz="2200" b="1">
              <a:solidFill>
                <a:srgbClr val="212850"/>
              </a:solidFill>
              <a:latin typeface="Arial"/>
              <a:cs typeface="Arial"/>
            </a:endParaRPr>
          </a:p>
        </p:txBody>
      </p:sp>
      <p:sp>
        <p:nvSpPr>
          <p:cNvPr id="81" name="object 5"/>
          <p:cNvSpPr/>
          <p:nvPr/>
        </p:nvSpPr>
        <p:spPr bwMode="auto">
          <a:xfrm>
            <a:off x="8351984" y="2740555"/>
            <a:ext cx="333466" cy="417420"/>
          </a:xfrm>
          <a:custGeom>
            <a:avLst/>
            <a:gdLst/>
            <a:ahLst/>
            <a:cxnLst/>
            <a:rect l="l" t="t" r="r" b="b"/>
            <a:pathLst>
              <a:path w="549910" h="549909" extrusionOk="0">
                <a:moveTo>
                  <a:pt x="549690" y="0"/>
                </a:moveTo>
                <a:lnTo>
                  <a:pt x="0" y="0"/>
                </a:lnTo>
                <a:lnTo>
                  <a:pt x="0" y="549690"/>
                </a:lnTo>
                <a:lnTo>
                  <a:pt x="549690" y="549690"/>
                </a:lnTo>
                <a:lnTo>
                  <a:pt x="549690" y="0"/>
                </a:lnTo>
                <a:close/>
              </a:path>
            </a:pathLst>
          </a:custGeom>
          <a:solidFill>
            <a:srgbClr val="9DA8B3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36000" tIns="36000" rIns="36000" bIns="36000" rtlCol="0"/>
          <a:lstStyle/>
          <a:p>
            <a:pPr defTabSz="554492">
              <a:defRPr/>
            </a:pPr>
            <a:endParaRPr sz="145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2" name="object 7"/>
          <p:cNvSpPr/>
          <p:nvPr/>
        </p:nvSpPr>
        <p:spPr bwMode="auto">
          <a:xfrm>
            <a:off x="8351984" y="3330707"/>
            <a:ext cx="333466" cy="417420"/>
          </a:xfrm>
          <a:custGeom>
            <a:avLst/>
            <a:gdLst/>
            <a:ahLst/>
            <a:cxnLst/>
            <a:rect l="l" t="t" r="r" b="b"/>
            <a:pathLst>
              <a:path w="549910" h="549909" extrusionOk="0">
                <a:moveTo>
                  <a:pt x="549690" y="0"/>
                </a:moveTo>
                <a:lnTo>
                  <a:pt x="0" y="0"/>
                </a:lnTo>
                <a:lnTo>
                  <a:pt x="0" y="549690"/>
                </a:lnTo>
                <a:lnTo>
                  <a:pt x="549690" y="549690"/>
                </a:lnTo>
                <a:lnTo>
                  <a:pt x="549690" y="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36000" tIns="36000" rIns="36000" bIns="36000" rtlCol="0"/>
          <a:lstStyle/>
          <a:p>
            <a:pPr defTabSz="554492">
              <a:defRPr/>
            </a:pPr>
            <a:endParaRPr sz="145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3" name="object 9"/>
          <p:cNvSpPr/>
          <p:nvPr/>
        </p:nvSpPr>
        <p:spPr bwMode="auto">
          <a:xfrm>
            <a:off x="8351984" y="3968369"/>
            <a:ext cx="333466" cy="417420"/>
          </a:xfrm>
          <a:custGeom>
            <a:avLst/>
            <a:gdLst/>
            <a:ahLst/>
            <a:cxnLst/>
            <a:rect l="l" t="t" r="r" b="b"/>
            <a:pathLst>
              <a:path w="549910" h="549909" extrusionOk="0">
                <a:moveTo>
                  <a:pt x="549690" y="0"/>
                </a:moveTo>
                <a:lnTo>
                  <a:pt x="0" y="0"/>
                </a:lnTo>
                <a:lnTo>
                  <a:pt x="0" y="549690"/>
                </a:lnTo>
                <a:lnTo>
                  <a:pt x="549690" y="549690"/>
                </a:lnTo>
                <a:lnTo>
                  <a:pt x="549690" y="0"/>
                </a:lnTo>
                <a:close/>
              </a:path>
            </a:pathLst>
          </a:custGeom>
          <a:solidFill>
            <a:srgbClr val="16365E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36000" tIns="36000" rIns="36000" bIns="36000" rtlCol="0"/>
          <a:lstStyle/>
          <a:p>
            <a:pPr defTabSz="554492">
              <a:defRPr/>
            </a:pPr>
            <a:endParaRPr sz="145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4" name="TextBox 83"/>
          <p:cNvSpPr txBox="1"/>
          <p:nvPr/>
        </p:nvSpPr>
        <p:spPr bwMode="auto">
          <a:xfrm>
            <a:off x="1129295" y="2548830"/>
            <a:ext cx="1140549" cy="9880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554492">
              <a:defRPr/>
            </a:pPr>
            <a:r>
              <a:rPr lang="ru-RU" sz="5800" b="1">
                <a:solidFill>
                  <a:srgbClr val="212850"/>
                </a:solidFill>
                <a:latin typeface="Arial"/>
                <a:cs typeface="Arial"/>
              </a:rPr>
              <a:t>42</a:t>
            </a:r>
            <a:endParaRPr lang="ru-RU" sz="5800">
              <a:solidFill>
                <a:srgbClr val="212850"/>
              </a:solidFill>
              <a:latin typeface="Arial"/>
              <a:cs typeface="Arial"/>
            </a:endParaRPr>
          </a:p>
        </p:txBody>
      </p:sp>
      <p:sp>
        <p:nvSpPr>
          <p:cNvPr id="85" name="TextBox 84"/>
          <p:cNvSpPr txBox="1"/>
          <p:nvPr/>
        </p:nvSpPr>
        <p:spPr bwMode="auto">
          <a:xfrm>
            <a:off x="2041555" y="2670349"/>
            <a:ext cx="1140549" cy="540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554492">
              <a:defRPr/>
            </a:pPr>
            <a:r>
              <a:rPr lang="ru-RU" sz="2900" b="1">
                <a:solidFill>
                  <a:srgbClr val="212850"/>
                </a:solidFill>
                <a:latin typeface="Arial"/>
                <a:cs typeface="Arial"/>
              </a:rPr>
              <a:t>МО</a:t>
            </a:r>
            <a:endParaRPr lang="ru-RU" sz="2900">
              <a:solidFill>
                <a:srgbClr val="212850"/>
              </a:solidFill>
              <a:latin typeface="Arial"/>
              <a:cs typeface="Arial"/>
            </a:endParaRPr>
          </a:p>
        </p:txBody>
      </p:sp>
      <p:sp>
        <p:nvSpPr>
          <p:cNvPr id="86" name="object 29"/>
          <p:cNvSpPr txBox="1"/>
          <p:nvPr/>
        </p:nvSpPr>
        <p:spPr bwMode="auto">
          <a:xfrm rot="1300322">
            <a:off x="5908181" y="2228828"/>
            <a:ext cx="510092" cy="521544"/>
          </a:xfrm>
          <a:prstGeom prst="rect">
            <a:avLst/>
          </a:prstGeom>
        </p:spPr>
        <p:txBody>
          <a:bodyPr vert="horz" wrap="square" lIns="36000" tIns="36000" rIns="36000" bIns="36000" rtlCol="0">
            <a:spAutoFit/>
          </a:bodyPr>
          <a:lstStyle/>
          <a:p>
            <a:pPr defTabSz="554492">
              <a:lnSpc>
                <a:spcPts val="3456"/>
              </a:lnSpc>
              <a:defRPr/>
            </a:pPr>
            <a:r>
              <a:rPr lang="ru-RU" sz="3450" b="1" dirty="0">
                <a:solidFill>
                  <a:srgbClr val="FFFFFF"/>
                </a:solidFill>
                <a:latin typeface="Arial"/>
                <a:cs typeface="Arial"/>
              </a:rPr>
              <a:t>1</a:t>
            </a:r>
            <a:endParaRPr sz="3450" dirty="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7" name="TextBox 86"/>
          <p:cNvSpPr txBox="1"/>
          <p:nvPr/>
        </p:nvSpPr>
        <p:spPr bwMode="auto">
          <a:xfrm>
            <a:off x="1129295" y="3654070"/>
            <a:ext cx="1623236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554492">
              <a:defRPr/>
            </a:pPr>
            <a:r>
              <a:rPr lang="ru-RU" sz="5800" b="1" dirty="0">
                <a:solidFill>
                  <a:srgbClr val="212850"/>
                </a:solidFill>
                <a:latin typeface="Arial"/>
                <a:cs typeface="Arial"/>
              </a:rPr>
              <a:t>706</a:t>
            </a:r>
            <a:endParaRPr dirty="0"/>
          </a:p>
        </p:txBody>
      </p:sp>
      <p:sp>
        <p:nvSpPr>
          <p:cNvPr id="88" name="TextBox 87"/>
          <p:cNvSpPr txBox="1"/>
          <p:nvPr/>
        </p:nvSpPr>
        <p:spPr bwMode="auto">
          <a:xfrm>
            <a:off x="2390122" y="3779093"/>
            <a:ext cx="1408549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554492">
              <a:defRPr/>
            </a:pPr>
            <a:r>
              <a:rPr lang="ru-RU" sz="2900" b="1">
                <a:solidFill>
                  <a:srgbClr val="212850"/>
                </a:solidFill>
                <a:latin typeface="Arial"/>
                <a:cs typeface="Arial"/>
              </a:rPr>
              <a:t>МКД</a:t>
            </a:r>
            <a:endParaRPr lang="ru-RU" sz="2900">
              <a:solidFill>
                <a:srgbClr val="21285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41075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1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1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1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1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1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1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31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31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31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31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31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31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31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31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31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31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31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31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1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31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31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4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7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31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0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3" dur="1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31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6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9" dur="1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2250"/>
                            </p:stCondLst>
                            <p:childTnLst>
                              <p:par>
                                <p:cTn id="141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3" dur="2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9" name="object 3"/>
          <p:cNvGraphicFramePr/>
          <p:nvPr>
            <p:extLst>
              <p:ext uri="{D42A27DB-BD31-4B8C-83A1-F6EECF244321}">
                <p14:modId xmlns:p14="http://schemas.microsoft.com/office/powerpoint/2010/main" val="1013289962"/>
              </p:ext>
            </p:extLst>
          </p:nvPr>
        </p:nvGraphicFramePr>
        <p:xfrm>
          <a:off x="997527" y="1135693"/>
          <a:ext cx="10856422" cy="5048975"/>
        </p:xfrm>
        <a:graphic>
          <a:graphicData uri="http://schemas.openxmlformats.org/drawingml/2006/table">
            <a:tbl>
              <a:tblPr/>
              <a:tblGrid>
                <a:gridCol w="49045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400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122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31360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0939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strike="noStrike" spc="-1" dirty="0">
                          <a:solidFill>
                            <a:schemeClr val="bg1"/>
                          </a:solidFill>
                          <a:latin typeface="Arial"/>
                        </a:rPr>
                        <a:t>№</a:t>
                      </a:r>
                      <a:endParaRPr lang="ru-RU" sz="1800" b="0" strike="noStrike" spc="-1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anchor="ctr">
                    <a:lnL w="12240">
                      <a:solidFill>
                        <a:srgbClr val="95B3D7"/>
                      </a:solidFill>
                      <a:prstDash val="solid"/>
                    </a:lnL>
                    <a:lnR w="12240">
                      <a:solidFill>
                        <a:srgbClr val="95B3D7"/>
                      </a:solidFill>
                      <a:prstDash val="solid"/>
                    </a:lnR>
                    <a:lnT w="12240">
                      <a:noFill/>
                      <a:prstDash val="solid"/>
                    </a:lnT>
                    <a:lnB w="12240">
                      <a:solidFill>
                        <a:srgbClr val="95B3D7"/>
                      </a:solidFill>
                      <a:prstDash val="solid"/>
                    </a:lnB>
                    <a:solidFill>
                      <a:srgbClr val="17375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strike="noStrike" spc="-1" dirty="0">
                          <a:solidFill>
                            <a:schemeClr val="bg1"/>
                          </a:solidFill>
                          <a:latin typeface="Arial"/>
                        </a:rPr>
                        <a:t>ГОД РЕАЛИЗАЦИИ</a:t>
                      </a:r>
                      <a:endParaRPr lang="ru-RU" sz="1800" b="0" strike="noStrike" spc="-1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anchor="ctr">
                    <a:lnL w="12240">
                      <a:solidFill>
                        <a:srgbClr val="95B3D7"/>
                      </a:solidFill>
                      <a:prstDash val="solid"/>
                    </a:lnL>
                    <a:lnR w="12240">
                      <a:solidFill>
                        <a:srgbClr val="95B3D7"/>
                      </a:solidFill>
                      <a:prstDash val="solid"/>
                    </a:lnR>
                    <a:lnT w="12240">
                      <a:noFill/>
                      <a:prstDash val="solid"/>
                    </a:lnT>
                    <a:lnB w="1224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strike="noStrike" spc="-1" dirty="0">
                          <a:solidFill>
                            <a:schemeClr val="bg1"/>
                          </a:solidFill>
                          <a:latin typeface="Arial"/>
                        </a:rPr>
                        <a:t>КОЛИЧЕСТВО ОБЪЕКТОВ </a:t>
                      </a:r>
                      <a:endParaRPr lang="ru-RU" sz="1800" b="0" strike="noStrike" spc="-1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anchor="ctr">
                    <a:lnL w="12240">
                      <a:solidFill>
                        <a:srgbClr val="95B3D7"/>
                      </a:solidFill>
                      <a:prstDash val="solid"/>
                    </a:lnL>
                    <a:lnR w="12240">
                      <a:solidFill>
                        <a:srgbClr val="95B3D7"/>
                      </a:solidFill>
                      <a:prstDash val="solid"/>
                    </a:lnR>
                    <a:lnT w="12240">
                      <a:noFill/>
                      <a:prstDash val="solid"/>
                    </a:lnT>
                    <a:lnB w="1224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800" b="1" strike="noStrike" spc="-1" dirty="0">
                          <a:solidFill>
                            <a:schemeClr val="bg1"/>
                          </a:solidFill>
                          <a:latin typeface="Arial"/>
                        </a:rPr>
                        <a:t>ЛИМИТ , </a:t>
                      </a:r>
                      <a:endParaRPr lang="ru-RU" sz="1800" b="0" strike="noStrike" spc="-1" dirty="0">
                        <a:solidFill>
                          <a:schemeClr val="bg1"/>
                        </a:solid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800" b="1" strike="noStrike" spc="-1" dirty="0">
                          <a:solidFill>
                            <a:schemeClr val="bg1"/>
                          </a:solidFill>
                          <a:latin typeface="Arial"/>
                        </a:rPr>
                        <a:t>МЛРД РУБ.</a:t>
                      </a:r>
                      <a:endParaRPr lang="ru-RU" sz="1800" b="0" strike="noStrike" spc="-1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anchor="ctr">
                    <a:lnL w="12240">
                      <a:solidFill>
                        <a:srgbClr val="95B3D7"/>
                      </a:solidFill>
                      <a:prstDash val="solid"/>
                    </a:lnL>
                    <a:lnR w="12240">
                      <a:solidFill>
                        <a:srgbClr val="95B3D7"/>
                      </a:solidFill>
                      <a:prstDash val="solid"/>
                    </a:lnR>
                    <a:lnT w="12240">
                      <a:noFill/>
                      <a:prstDash val="solid"/>
                    </a:lnT>
                    <a:lnB w="1224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9553">
                <a:tc>
                  <a:txBody>
                    <a:bodyPr/>
                    <a:lstStyle/>
                    <a:p>
                      <a:pPr marL="108000" algn="ctr" defTabSz="914400" rtl="0" eaLnBrk="1" latinLnBrk="0" hangingPunct="1">
                        <a:lnSpc>
                          <a:spcPct val="100000"/>
                        </a:lnSpc>
                      </a:pPr>
                      <a:r>
                        <a:rPr lang="ru-RU" sz="1800" b="0" strike="noStrike" kern="1200" spc="-1" dirty="0">
                          <a:solidFill>
                            <a:srgbClr val="16365E"/>
                          </a:solidFill>
                          <a:latin typeface="Arial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43560" anchor="ctr">
                    <a:lnL w="12240">
                      <a:solidFill>
                        <a:srgbClr val="95B3D7"/>
                      </a:solidFill>
                      <a:prstDash val="solid"/>
                    </a:lnL>
                    <a:lnR w="1224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95B3D7"/>
                      </a:solidFill>
                      <a:prstDash val="solid"/>
                    </a:lnT>
                    <a:lnB w="12240">
                      <a:solidFill>
                        <a:srgbClr val="95B3D7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08000" algn="ctr">
                        <a:lnSpc>
                          <a:spcPct val="100000"/>
                        </a:lnSpc>
                      </a:pPr>
                      <a:r>
                        <a:rPr lang="ru-RU" sz="2400" b="0" strike="noStrike" kern="1200" spc="-1" dirty="0">
                          <a:solidFill>
                            <a:srgbClr val="16365E"/>
                          </a:solidFill>
                          <a:latin typeface="Arial"/>
                          <a:ea typeface="+mn-ea"/>
                          <a:cs typeface="+mn-cs"/>
                        </a:rPr>
                        <a:t>2020</a:t>
                      </a:r>
                    </a:p>
                  </a:txBody>
                  <a:tcPr marL="9360" marR="9360" anchor="ctr">
                    <a:lnL w="12240">
                      <a:solidFill>
                        <a:srgbClr val="95B3D7"/>
                      </a:solidFill>
                      <a:prstDash val="solid"/>
                    </a:lnL>
                    <a:lnR w="12240">
                      <a:solidFill>
                        <a:srgbClr val="95B3D7"/>
                      </a:solidFill>
                      <a:prstDash val="solid"/>
                    </a:lnR>
                    <a:lnT w="12240">
                      <a:solidFill>
                        <a:srgbClr val="95B3D7"/>
                      </a:solidFill>
                      <a:prstDash val="solid"/>
                    </a:lnT>
                    <a:lnB w="1224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2400" b="0" strike="noStrike" kern="1200" spc="-1" dirty="0">
                          <a:solidFill>
                            <a:srgbClr val="16365E"/>
                          </a:solidFill>
                          <a:latin typeface="Arial"/>
                          <a:ea typeface="+mn-ea"/>
                          <a:cs typeface="+mn-cs"/>
                        </a:rPr>
                        <a:t>1 091</a:t>
                      </a:r>
                    </a:p>
                  </a:txBody>
                  <a:tcPr anchor="ctr">
                    <a:lnL w="12240">
                      <a:solidFill>
                        <a:srgbClr val="95B3D7"/>
                      </a:solidFill>
                      <a:prstDash val="solid"/>
                    </a:lnL>
                    <a:lnR w="1224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95B3D7"/>
                      </a:solidFill>
                      <a:prstDash val="solid"/>
                    </a:lnT>
                    <a:lnB w="1224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2400" b="0" strike="noStrike" kern="1200" spc="-1" dirty="0">
                          <a:solidFill>
                            <a:srgbClr val="16365E"/>
                          </a:solidFill>
                          <a:latin typeface="Arial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 marL="0" marR="0" marT="0" marB="0" anchor="ctr">
                    <a:lnL w="12240">
                      <a:solidFill>
                        <a:srgbClr val="95B3D7"/>
                      </a:solidFill>
                      <a:prstDash val="solid"/>
                    </a:lnL>
                    <a:lnR w="12240">
                      <a:solidFill>
                        <a:srgbClr val="95B3D7"/>
                      </a:solidFill>
                      <a:prstDash val="solid"/>
                    </a:lnR>
                    <a:lnT w="12240">
                      <a:solidFill>
                        <a:srgbClr val="95B3D7"/>
                      </a:solidFill>
                      <a:prstDash val="solid"/>
                    </a:lnT>
                    <a:lnB w="1224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58449">
                <a:tc>
                  <a:txBody>
                    <a:bodyPr/>
                    <a:lstStyle/>
                    <a:p>
                      <a:pPr marL="108000" algn="ctr" defTabSz="914400" rtl="0" eaLnBrk="1" latinLnBrk="0" hangingPunct="1">
                        <a:lnSpc>
                          <a:spcPct val="100000"/>
                        </a:lnSpc>
                      </a:pPr>
                      <a:r>
                        <a:rPr lang="ru-RU" sz="1800" b="0" strike="noStrike" kern="1200" spc="-1" dirty="0">
                          <a:solidFill>
                            <a:srgbClr val="16365E"/>
                          </a:solidFill>
                          <a:latin typeface="Arial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43560" anchor="ctr">
                    <a:lnL w="12240">
                      <a:solidFill>
                        <a:srgbClr val="95B3D7"/>
                      </a:solidFill>
                      <a:prstDash val="solid"/>
                    </a:lnL>
                    <a:lnR w="1224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95B3D7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08000" algn="ctr">
                        <a:lnSpc>
                          <a:spcPct val="100000"/>
                        </a:lnSpc>
                      </a:pPr>
                      <a:r>
                        <a:rPr lang="ru-RU" sz="2400" b="0" strike="noStrike" kern="1200" spc="-1" dirty="0">
                          <a:solidFill>
                            <a:srgbClr val="16365E"/>
                          </a:solidFill>
                          <a:latin typeface="Arial"/>
                          <a:ea typeface="+mn-ea"/>
                          <a:cs typeface="+mn-cs"/>
                        </a:rPr>
                        <a:t>2021</a:t>
                      </a:r>
                    </a:p>
                  </a:txBody>
                  <a:tcPr marL="9360" marR="9360" anchor="ctr">
                    <a:lnL w="1224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2400" b="0" strike="noStrike" kern="1200" spc="-1" dirty="0">
                          <a:solidFill>
                            <a:srgbClr val="16365E"/>
                          </a:solidFill>
                          <a:latin typeface="Arial"/>
                          <a:ea typeface="+mn-ea"/>
                          <a:cs typeface="+mn-cs"/>
                        </a:rPr>
                        <a:t>1 076</a:t>
                      </a:r>
                    </a:p>
                  </a:txBody>
                  <a:tcPr marL="72000" marR="5760" anchor="ctr">
                    <a:lnL w="1224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2400" b="0" strike="noStrike" kern="1200" spc="-1" dirty="0">
                          <a:solidFill>
                            <a:srgbClr val="16365E"/>
                          </a:solidFill>
                          <a:latin typeface="Arial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 anchor="ctr">
                    <a:lnL w="1224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13895">
                <a:tc>
                  <a:txBody>
                    <a:bodyPr/>
                    <a:lstStyle/>
                    <a:p>
                      <a:pPr marL="108000" algn="ctr" defTabSz="914400" rtl="0" eaLnBrk="1" latinLnBrk="0" hangingPunct="1">
                        <a:lnSpc>
                          <a:spcPct val="100000"/>
                        </a:lnSpc>
                      </a:pPr>
                      <a:r>
                        <a:rPr lang="ru-RU" sz="1800" b="0" strike="noStrike" kern="1200" spc="-1" dirty="0">
                          <a:solidFill>
                            <a:srgbClr val="16365E"/>
                          </a:solidFill>
                          <a:latin typeface="Arial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43560" anchor="ctr">
                    <a:lnL w="12240">
                      <a:solidFill>
                        <a:srgbClr val="95B3D7"/>
                      </a:solidFill>
                      <a:prstDash val="solid"/>
                    </a:lnL>
                    <a:lnR w="1224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95B3D7"/>
                      </a:solidFill>
                      <a:prstDash val="solid"/>
                    </a:lnT>
                    <a:lnB w="1224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08000" algn="ctr">
                        <a:lnSpc>
                          <a:spcPct val="100000"/>
                        </a:lnSpc>
                      </a:pPr>
                      <a:r>
                        <a:rPr lang="ru-RU" sz="2400" b="0" strike="noStrike" kern="1200" spc="-1" dirty="0">
                          <a:solidFill>
                            <a:srgbClr val="16365E"/>
                          </a:solidFill>
                          <a:latin typeface="Arial"/>
                          <a:ea typeface="+mn-ea"/>
                          <a:cs typeface="+mn-cs"/>
                        </a:rPr>
                        <a:t>2022</a:t>
                      </a:r>
                    </a:p>
                  </a:txBody>
                  <a:tcPr marL="9360" marR="9360" anchor="ctr">
                    <a:lnL w="1224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2400" b="0" strike="noStrike" kern="1200" spc="-1" dirty="0">
                          <a:solidFill>
                            <a:srgbClr val="16365E"/>
                          </a:solidFill>
                          <a:latin typeface="Arial"/>
                          <a:ea typeface="+mn-ea"/>
                          <a:cs typeface="+mn-cs"/>
                        </a:rPr>
                        <a:t>1 212</a:t>
                      </a:r>
                    </a:p>
                  </a:txBody>
                  <a:tcPr marL="72000" marR="5760" anchor="ctr">
                    <a:lnL w="1224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2400" b="0" strike="noStrike" kern="1200" spc="-1" dirty="0">
                          <a:solidFill>
                            <a:srgbClr val="16365E"/>
                          </a:solidFill>
                          <a:latin typeface="Arial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 marL="0" marR="0" marT="0" marB="0" anchor="ctr">
                    <a:lnL w="1224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6913368"/>
                  </a:ext>
                </a:extLst>
              </a:tr>
              <a:tr h="573580">
                <a:tc>
                  <a:txBody>
                    <a:bodyPr/>
                    <a:lstStyle/>
                    <a:p>
                      <a:pPr marL="108000" algn="ctr" defTabSz="914400" rtl="0" eaLnBrk="1" latinLnBrk="0" hangingPunct="1">
                        <a:lnSpc>
                          <a:spcPct val="100000"/>
                        </a:lnSpc>
                      </a:pPr>
                      <a:r>
                        <a:rPr lang="ru-RU" sz="1800" b="0" strike="noStrike" kern="1200" spc="-1" dirty="0">
                          <a:solidFill>
                            <a:srgbClr val="16365E"/>
                          </a:solidFill>
                          <a:latin typeface="Arial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43560" anchor="ctr">
                    <a:lnL w="12240">
                      <a:solidFill>
                        <a:srgbClr val="95B3D7"/>
                      </a:solidFill>
                      <a:prstDash val="solid"/>
                    </a:lnL>
                    <a:lnR w="1224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95B3D7"/>
                      </a:solidFill>
                      <a:prstDash val="solid"/>
                    </a:lnT>
                    <a:lnB w="12240">
                      <a:solidFill>
                        <a:srgbClr val="95B3D7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08000" algn="ctr">
                        <a:lnSpc>
                          <a:spcPct val="100000"/>
                        </a:lnSpc>
                      </a:pPr>
                      <a:r>
                        <a:rPr lang="ru-RU" sz="2400" b="0" strike="noStrike" kern="1200" spc="-1" dirty="0">
                          <a:solidFill>
                            <a:srgbClr val="16365E"/>
                          </a:solidFill>
                          <a:latin typeface="Arial"/>
                          <a:ea typeface="+mn-ea"/>
                          <a:cs typeface="+mn-cs"/>
                        </a:rPr>
                        <a:t>2023</a:t>
                      </a:r>
                    </a:p>
                  </a:txBody>
                  <a:tcPr marL="9360" marR="9360" anchor="ctr">
                    <a:lnL w="12240">
                      <a:solidFill>
                        <a:srgbClr val="95B3D7"/>
                      </a:solidFill>
                      <a:prstDash val="solid"/>
                    </a:lnL>
                    <a:lnR w="12240">
                      <a:solidFill>
                        <a:srgbClr val="95B3D7"/>
                      </a:solidFill>
                      <a:prstDash val="solid"/>
                    </a:lnR>
                    <a:lnT w="1224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2400" b="0" strike="noStrike" kern="1200" spc="-1" dirty="0">
                          <a:solidFill>
                            <a:srgbClr val="16365E"/>
                          </a:solidFill>
                          <a:latin typeface="Arial"/>
                          <a:ea typeface="+mn-ea"/>
                          <a:cs typeface="+mn-cs"/>
                        </a:rPr>
                        <a:t>960</a:t>
                      </a:r>
                    </a:p>
                  </a:txBody>
                  <a:tcPr marL="72000" marR="5760" anchor="ctr">
                    <a:lnL w="12240">
                      <a:solidFill>
                        <a:srgbClr val="95B3D7"/>
                      </a:solidFill>
                      <a:prstDash val="solid"/>
                    </a:lnL>
                    <a:lnR w="1224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2400" b="0" strike="noStrike" kern="1200" spc="-1" dirty="0">
                          <a:solidFill>
                            <a:srgbClr val="16365E"/>
                          </a:solidFill>
                          <a:latin typeface="Arial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 marL="0" marR="0" marT="0" marB="0" anchor="ctr">
                    <a:lnL w="12240">
                      <a:solidFill>
                        <a:srgbClr val="95B3D7"/>
                      </a:solidFill>
                      <a:prstDash val="solid"/>
                    </a:lnL>
                    <a:lnR w="1224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59574">
                <a:tc>
                  <a:txBody>
                    <a:bodyPr/>
                    <a:lstStyle/>
                    <a:p>
                      <a:pPr marL="108000" algn="ctr" defTabSz="914400" rtl="0" eaLnBrk="1" latinLnBrk="0" hangingPunct="1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800" b="0" strike="noStrike" kern="1200" spc="-1" dirty="0">
                          <a:solidFill>
                            <a:srgbClr val="16365E"/>
                          </a:solidFill>
                          <a:latin typeface="Arial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 marL="43560" anchor="ctr">
                    <a:lnL w="12240">
                      <a:solidFill>
                        <a:srgbClr val="95B3D7"/>
                      </a:solidFill>
                      <a:prstDash val="solid"/>
                    </a:lnL>
                    <a:lnR w="1224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95B3D7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08000"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2400" b="0" strike="noStrike" kern="1200" spc="-1" dirty="0">
                          <a:solidFill>
                            <a:srgbClr val="16365E"/>
                          </a:solidFill>
                          <a:latin typeface="Arial"/>
                          <a:ea typeface="+mn-ea"/>
                          <a:cs typeface="+mn-cs"/>
                        </a:rPr>
                        <a:t>2024</a:t>
                      </a:r>
                    </a:p>
                  </a:txBody>
                  <a:tcPr marL="9360" marR="9360" anchor="ctr">
                    <a:lnL w="1224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95B3D7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2400" b="0" strike="noStrike" kern="1200" spc="-1" dirty="0">
                          <a:solidFill>
                            <a:srgbClr val="16365E"/>
                          </a:solidFill>
                          <a:latin typeface="Arial"/>
                          <a:ea typeface="+mn-ea"/>
                          <a:cs typeface="+mn-cs"/>
                        </a:rPr>
                        <a:t>835</a:t>
                      </a:r>
                    </a:p>
                  </a:txBody>
                  <a:tcPr marL="72000" marR="5760" anchor="ctr">
                    <a:lnL w="1224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95B3D7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2400" b="0" strike="noStrike" kern="1200" spc="-1" dirty="0">
                          <a:solidFill>
                            <a:srgbClr val="16365E"/>
                          </a:solidFill>
                          <a:latin typeface="Arial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 marL="0" marR="0" marT="0" marB="0" anchor="ctr">
                    <a:lnL w="1224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95B3D7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59574">
                <a:tc>
                  <a:txBody>
                    <a:bodyPr/>
                    <a:lstStyle/>
                    <a:p>
                      <a:pPr marL="108000" algn="ctr" defTabSz="914400" rtl="0" eaLnBrk="1" latinLnBrk="0" hangingPunct="1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800" b="0" strike="noStrike" kern="1200" spc="-1" dirty="0">
                          <a:solidFill>
                            <a:srgbClr val="16365E"/>
                          </a:solidFill>
                          <a:latin typeface="Arial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 marL="43560" anchor="ctr">
                    <a:lnL w="12240">
                      <a:solidFill>
                        <a:srgbClr val="95B3D7"/>
                      </a:solidFill>
                      <a:prstDash val="solid"/>
                    </a:lnL>
                    <a:lnR w="1224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08000"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2400" b="0" strike="noStrike" kern="1200" spc="-1" dirty="0">
                          <a:solidFill>
                            <a:srgbClr val="16365E"/>
                          </a:solidFill>
                          <a:latin typeface="Arial"/>
                          <a:ea typeface="+mn-ea"/>
                          <a:cs typeface="+mn-cs"/>
                        </a:rPr>
                        <a:t>2025</a:t>
                      </a:r>
                    </a:p>
                  </a:txBody>
                  <a:tcPr marL="9360" marR="9360" anchor="ctr">
                    <a:lnL w="1224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2400" b="0" strike="noStrike" kern="1200" spc="-1" dirty="0">
                          <a:solidFill>
                            <a:srgbClr val="16365E"/>
                          </a:solidFill>
                          <a:latin typeface="Arial"/>
                          <a:ea typeface="+mn-ea"/>
                          <a:cs typeface="+mn-cs"/>
                        </a:rPr>
                        <a:t>677</a:t>
                      </a:r>
                    </a:p>
                  </a:txBody>
                  <a:tcPr marL="72000" marR="5760" anchor="ctr">
                    <a:lnL w="1224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2400" b="0" strike="noStrike" kern="1200" spc="-1" dirty="0">
                          <a:solidFill>
                            <a:srgbClr val="16365E"/>
                          </a:solidFill>
                          <a:latin typeface="Arial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 marL="0" marR="0" marT="0" marB="0" anchor="ctr">
                    <a:lnL w="1224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0082585"/>
                  </a:ext>
                </a:extLst>
              </a:tr>
              <a:tr h="559574">
                <a:tc>
                  <a:txBody>
                    <a:bodyPr/>
                    <a:lstStyle/>
                    <a:p>
                      <a:pPr marL="108000" algn="ctr" defTabSz="914400" rtl="0" eaLnBrk="1" latinLnBrk="0" hangingPunct="1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800" b="0" strike="noStrike" kern="1200" spc="-1" dirty="0">
                          <a:solidFill>
                            <a:srgbClr val="16365E"/>
                          </a:solidFill>
                          <a:latin typeface="Arial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 marL="43560" anchor="ctr">
                    <a:lnL w="12240">
                      <a:solidFill>
                        <a:srgbClr val="95B3D7"/>
                      </a:solidFill>
                      <a:prstDash val="solid"/>
                    </a:lnL>
                    <a:lnR w="1224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95B3D7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08000"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2400" b="0" strike="noStrike" kern="1200" spc="-1" dirty="0">
                          <a:solidFill>
                            <a:srgbClr val="16365E"/>
                          </a:solidFill>
                          <a:latin typeface="Arial"/>
                          <a:ea typeface="+mn-ea"/>
                          <a:cs typeface="+mn-cs"/>
                        </a:rPr>
                        <a:t>2026</a:t>
                      </a:r>
                    </a:p>
                  </a:txBody>
                  <a:tcPr marL="9360" marR="9360" anchor="ctr">
                    <a:lnL w="1224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95B3D7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2400" b="0" strike="noStrike" kern="1200" spc="-1" dirty="0" smtClean="0">
                          <a:solidFill>
                            <a:srgbClr val="16365E"/>
                          </a:solidFill>
                          <a:latin typeface="Arial"/>
                          <a:ea typeface="+mn-ea"/>
                          <a:cs typeface="+mn-cs"/>
                        </a:rPr>
                        <a:t>561</a:t>
                      </a:r>
                      <a:endParaRPr lang="ru-RU" sz="2400" b="0" strike="noStrike" kern="1200" spc="-1" dirty="0">
                        <a:solidFill>
                          <a:srgbClr val="16365E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72000" marR="5760" anchor="ctr">
                    <a:lnL w="1224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95B3D7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2400" b="0" strike="noStrike" kern="1200" spc="-1" dirty="0">
                          <a:solidFill>
                            <a:srgbClr val="16365E"/>
                          </a:solidFill>
                          <a:latin typeface="Arial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 marL="0" marR="0" marT="0" marB="0" anchor="ctr">
                    <a:lnL w="1224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95B3D7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10718778"/>
                  </a:ext>
                </a:extLst>
              </a:tr>
              <a:tr h="485378">
                <a:tc>
                  <a:txBody>
                    <a:bodyPr/>
                    <a:lstStyle/>
                    <a:p>
                      <a:endParaRPr lang="ru-RU" sz="2400" b="1" strike="noStrike" spc="-1" dirty="0">
                        <a:solidFill>
                          <a:srgbClr val="17375E"/>
                        </a:solidFill>
                        <a:latin typeface="Arial"/>
                      </a:endParaRPr>
                    </a:p>
                  </a:txBody>
                  <a:tcPr marL="43560" anchor="ctr">
                    <a:lnL w="12240">
                      <a:solidFill>
                        <a:srgbClr val="95B3D7"/>
                      </a:solidFill>
                      <a:prstDash val="solid"/>
                    </a:lnL>
                    <a:lnR w="12240">
                      <a:solidFill>
                        <a:srgbClr val="95B3D7"/>
                      </a:solidFill>
                      <a:prstDash val="solid"/>
                    </a:lnR>
                    <a:lnT w="12240">
                      <a:solidFill>
                        <a:srgbClr val="95B3D7"/>
                      </a:solidFill>
                      <a:prstDash val="solid"/>
                    </a:lnT>
                    <a:lnB w="12240">
                      <a:solidFill>
                        <a:srgbClr val="95B3D7"/>
                      </a:solidFill>
                      <a:prstDash val="solid"/>
                    </a:lnB>
                    <a:solidFill>
                      <a:srgbClr val="F2F0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2400" b="1" strike="noStrike" spc="-1" dirty="0">
                          <a:solidFill>
                            <a:srgbClr val="17375E"/>
                          </a:solidFill>
                          <a:latin typeface="Arial"/>
                        </a:rPr>
                        <a:t> ИТОГО:</a:t>
                      </a:r>
                      <a:endParaRPr lang="ru-RU" sz="2000" b="0" strike="noStrike" spc="-1" dirty="0">
                        <a:solidFill>
                          <a:srgbClr val="17375E"/>
                        </a:solidFill>
                        <a:latin typeface="Arial"/>
                      </a:endParaRPr>
                    </a:p>
                  </a:txBody>
                  <a:tcPr marL="43560" anchor="ctr">
                    <a:lnL w="12240">
                      <a:solidFill>
                        <a:srgbClr val="95B3D7"/>
                      </a:solidFill>
                      <a:prstDash val="solid"/>
                    </a:lnL>
                    <a:lnR w="12240">
                      <a:solidFill>
                        <a:srgbClr val="95B3D7"/>
                      </a:solidFill>
                      <a:prstDash val="solid"/>
                    </a:lnR>
                    <a:lnT w="1224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95B3D7"/>
                      </a:solidFill>
                      <a:prstDash val="solid"/>
                    </a:lnB>
                    <a:solidFill>
                      <a:srgbClr val="F2F0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2400" b="1" strike="noStrike" kern="1200" spc="-1" dirty="0">
                          <a:solidFill>
                            <a:srgbClr val="17375E"/>
                          </a:solidFill>
                          <a:latin typeface="Arial"/>
                          <a:ea typeface="+mn-ea"/>
                          <a:cs typeface="+mn-cs"/>
                        </a:rPr>
                        <a:t>6 </a:t>
                      </a:r>
                      <a:r>
                        <a:rPr lang="ru-RU" sz="2400" b="1" strike="noStrike" kern="1200" spc="-1" dirty="0" smtClean="0">
                          <a:solidFill>
                            <a:srgbClr val="17375E"/>
                          </a:solidFill>
                          <a:latin typeface="Arial"/>
                          <a:ea typeface="+mn-ea"/>
                          <a:cs typeface="+mn-cs"/>
                        </a:rPr>
                        <a:t>412</a:t>
                      </a:r>
                      <a:endParaRPr lang="ru-RU" sz="2400" b="1" strike="noStrike" kern="1200" spc="-1" dirty="0">
                        <a:solidFill>
                          <a:srgbClr val="17375E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5760" marR="5760" anchor="ctr">
                    <a:lnL w="12240">
                      <a:solidFill>
                        <a:srgbClr val="95B3D7"/>
                      </a:solidFill>
                      <a:prstDash val="solid"/>
                    </a:lnL>
                    <a:lnR w="1224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95B3D7"/>
                      </a:solidFill>
                      <a:prstDash val="solid"/>
                    </a:lnB>
                    <a:solidFill>
                      <a:srgbClr val="F2F0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spc="-1" dirty="0">
                          <a:solidFill>
                            <a:srgbClr val="17375E"/>
                          </a:solidFill>
                          <a:latin typeface="+mn-lt"/>
                        </a:rPr>
                        <a:t>64</a:t>
                      </a:r>
                    </a:p>
                  </a:txBody>
                  <a:tcPr marL="5760" marR="5760" anchor="ctr">
                    <a:lnL w="12240">
                      <a:solidFill>
                        <a:srgbClr val="95B3D7"/>
                      </a:solidFill>
                      <a:prstDash val="solid"/>
                    </a:lnL>
                    <a:lnR w="12240">
                      <a:solidFill>
                        <a:srgbClr val="95B3D7"/>
                      </a:solidFill>
                      <a:prstDash val="solid"/>
                    </a:lnR>
                    <a:lnT w="1224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95B3D7"/>
                      </a:solidFill>
                      <a:prstDash val="solid"/>
                    </a:lnB>
                    <a:solidFill>
                      <a:srgbClr val="F2F0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50" name="object 2"/>
          <p:cNvSpPr/>
          <p:nvPr/>
        </p:nvSpPr>
        <p:spPr>
          <a:xfrm>
            <a:off x="933705" y="189301"/>
            <a:ext cx="10331640" cy="88976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27720" rIns="0" bIns="0" anchor="t">
            <a:spAutoFit/>
          </a:bodyPr>
          <a:lstStyle/>
          <a:p>
            <a:pPr marL="7560" marR="3081">
              <a:lnSpc>
                <a:spcPct val="100000"/>
              </a:lnSpc>
            </a:pPr>
            <a:r>
              <a:rPr lang="ru-RU" sz="2800" b="1" dirty="0">
                <a:solidFill>
                  <a:srgbClr val="003B75"/>
                </a:solidFill>
                <a:ea typeface="Verdana" panose="020B0604030504040204" pitchFamily="34" charset="0"/>
              </a:rPr>
              <a:t>РЕСПУБЛИКАНСКАЯ ПРОГРАММА </a:t>
            </a:r>
          </a:p>
          <a:p>
            <a:pPr marL="7560" marR="3081">
              <a:lnSpc>
                <a:spcPct val="100000"/>
              </a:lnSpc>
            </a:pPr>
            <a:r>
              <a:rPr lang="ru-RU" sz="2800" b="1" dirty="0">
                <a:solidFill>
                  <a:srgbClr val="8497B0"/>
                </a:solidFill>
                <a:ea typeface="Verdana" panose="020B0604030504040204" pitchFamily="34" charset="0"/>
                <a:cs typeface="Arial" panose="020B0604020202020204" pitchFamily="34" charset="0"/>
              </a:rPr>
              <a:t>НАШ ДВОР</a:t>
            </a:r>
          </a:p>
        </p:txBody>
      </p:sp>
    </p:spTree>
    <p:extLst>
      <p:ext uri="{BB962C8B-B14F-4D97-AF65-F5344CB8AC3E}">
        <p14:creationId xmlns:p14="http://schemas.microsoft.com/office/powerpoint/2010/main" val="272686379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2"/>
          <p:cNvSpPr/>
          <p:nvPr/>
        </p:nvSpPr>
        <p:spPr>
          <a:xfrm>
            <a:off x="933705" y="344576"/>
            <a:ext cx="10331640" cy="458878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27720" rIns="0" bIns="0" anchor="t">
            <a:spAutoFit/>
          </a:bodyPr>
          <a:lstStyle/>
          <a:p>
            <a:pPr marL="7560" marR="3081">
              <a:lnSpc>
                <a:spcPct val="100000"/>
              </a:lnSpc>
            </a:pPr>
            <a:r>
              <a:rPr lang="ru-RU" sz="2800" b="1" dirty="0">
                <a:solidFill>
                  <a:srgbClr val="003B75"/>
                </a:solidFill>
                <a:ea typeface="Verdana" panose="020B0604030504040204" pitchFamily="34" charset="0"/>
              </a:rPr>
              <a:t>РЕСПУБЛИКАНСКАЯ ПРОГРАММА </a:t>
            </a:r>
            <a:r>
              <a:rPr lang="ru-RU" sz="2800" b="1" dirty="0">
                <a:solidFill>
                  <a:srgbClr val="8497B0"/>
                </a:solidFill>
                <a:ea typeface="Verdana" panose="020B0604030504040204" pitchFamily="34" charset="0"/>
                <a:cs typeface="Arial" panose="020B0604020202020204" pitchFamily="34" charset="0"/>
              </a:rPr>
              <a:t>НАШ ДВОР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07"/>
          <a:stretch/>
        </p:blipFill>
        <p:spPr>
          <a:xfrm>
            <a:off x="933705" y="1332270"/>
            <a:ext cx="5309467" cy="422888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87" r="7036"/>
          <a:stretch/>
        </p:blipFill>
        <p:spPr>
          <a:xfrm>
            <a:off x="6262778" y="1332270"/>
            <a:ext cx="5428889" cy="422888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Прямоугольник 8"/>
          <p:cNvSpPr/>
          <p:nvPr/>
        </p:nvSpPr>
        <p:spPr>
          <a:xfrm>
            <a:off x="1155942" y="5676407"/>
            <a:ext cx="468414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solidFill>
                  <a:srgbClr val="17375E"/>
                </a:solidFill>
              </a:rPr>
              <a:t> Г.АЛЬМЕТЬЕВСК, </a:t>
            </a:r>
          </a:p>
          <a:p>
            <a:pPr algn="ctr"/>
            <a:r>
              <a:rPr lang="ru-RU" sz="2000" dirty="0">
                <a:solidFill>
                  <a:srgbClr val="17375E"/>
                </a:solidFill>
              </a:rPr>
              <a:t>УЛ.ГАЛЕЕВА, Д.23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6921262" y="5676294"/>
            <a:ext cx="424132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solidFill>
                  <a:srgbClr val="17375E"/>
                </a:solidFill>
              </a:rPr>
              <a:t> Г.НИЖНЕКАМСК, УЛ.ШИННИКОВ, Д.47</a:t>
            </a:r>
          </a:p>
        </p:txBody>
      </p:sp>
    </p:spTree>
    <p:extLst>
      <p:ext uri="{BB962C8B-B14F-4D97-AF65-F5344CB8AC3E}">
        <p14:creationId xmlns:p14="http://schemas.microsoft.com/office/powerpoint/2010/main" val="2345963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EBFE4-2CC4-46CB-A6A5-EB06252BCC49}" type="slidenum">
              <a:rPr lang="ru-RU" smtClean="0"/>
              <a:t>18</a:t>
            </a:fld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1172" y="1599516"/>
            <a:ext cx="4193640" cy="2794012"/>
          </a:xfrm>
          <a:prstGeom prst="rect">
            <a:avLst/>
          </a:prstGeom>
        </p:spPr>
      </p:pic>
      <p:sp>
        <p:nvSpPr>
          <p:cNvPr id="4" name="Заголовок 1"/>
          <p:cNvSpPr txBox="1">
            <a:spLocks/>
          </p:cNvSpPr>
          <p:nvPr/>
        </p:nvSpPr>
        <p:spPr>
          <a:xfrm>
            <a:off x="987154" y="122188"/>
            <a:ext cx="10018597" cy="1292662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algn="ctr">
              <a:defRPr sz="8000" b="0" i="0">
                <a:solidFill>
                  <a:srgbClr val="E0E1E4"/>
                </a:solidFill>
                <a:latin typeface="Play"/>
                <a:ea typeface="+mj-ea"/>
                <a:cs typeface="Play"/>
              </a:defRPr>
            </a:lvl1pPr>
          </a:lstStyle>
          <a:p>
            <a:pPr algn="l"/>
            <a:r>
              <a:rPr lang="ru-RU" sz="28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ЗАКУПКА КОММУНАЛЬНОЙ И СПЕЦИАЛЬНОЙ ТЕХНИКИ </a:t>
            </a:r>
            <a:r>
              <a:rPr lang="ru-RU" sz="2800" b="1" dirty="0">
                <a:solidFill>
                  <a:srgbClr val="8497B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для муниципальных образований Республики </a:t>
            </a:r>
            <a:r>
              <a:rPr lang="ru-RU" sz="2800" b="1" dirty="0" smtClean="0">
                <a:solidFill>
                  <a:srgbClr val="8497B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Татарстан с 2017 по 2025 годы</a:t>
            </a:r>
            <a:endParaRPr lang="ru-RU" sz="2800" b="1" dirty="0">
              <a:solidFill>
                <a:srgbClr val="8497B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844062" y="1599516"/>
            <a:ext cx="8573930" cy="51398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8497B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Всего</a:t>
            </a:r>
            <a:r>
              <a:rPr lang="ru-RU" sz="3200" b="1" dirty="0">
                <a:solidFill>
                  <a:srgbClr val="8497B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:</a:t>
            </a:r>
            <a:r>
              <a:rPr lang="ru-RU" sz="2800" b="1" dirty="0" smtClean="0">
                <a:solidFill>
                  <a:srgbClr val="8497B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ru-RU" sz="4000" b="1" dirty="0" smtClean="0">
                <a:solidFill>
                  <a:srgbClr val="1636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786 </a:t>
            </a:r>
            <a:r>
              <a:rPr lang="ru-RU" sz="2800" b="1" dirty="0">
                <a:solidFill>
                  <a:srgbClr val="1636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единиц техники</a:t>
            </a:r>
          </a:p>
          <a:p>
            <a:r>
              <a:rPr lang="ru-RU" sz="2800" b="1" dirty="0" smtClean="0">
                <a:solidFill>
                  <a:srgbClr val="8497B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на</a:t>
            </a:r>
            <a:r>
              <a:rPr lang="ru-RU" sz="3200" b="1" dirty="0" smtClean="0">
                <a:solidFill>
                  <a:srgbClr val="8497B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ru-RU" sz="4000" b="1" dirty="0" smtClean="0">
                <a:solidFill>
                  <a:srgbClr val="8497B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4,7</a:t>
            </a:r>
            <a:r>
              <a:rPr lang="ru-RU" sz="3200" b="1" dirty="0" smtClean="0">
                <a:solidFill>
                  <a:srgbClr val="8497B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ru-RU" sz="3200" b="1" dirty="0">
                <a:solidFill>
                  <a:srgbClr val="8497B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млрд </a:t>
            </a:r>
            <a:r>
              <a:rPr lang="ru-RU" sz="2800" b="1" dirty="0">
                <a:solidFill>
                  <a:srgbClr val="8497B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рублей </a:t>
            </a:r>
            <a:r>
              <a:rPr lang="ru-RU" sz="2800" b="1" dirty="0" smtClean="0">
                <a:solidFill>
                  <a:srgbClr val="8497B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для всех</a:t>
            </a:r>
            <a:r>
              <a:rPr lang="ru-RU" sz="2800" b="1" dirty="0">
                <a:solidFill>
                  <a:srgbClr val="8497B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b="1" dirty="0" smtClean="0">
                <a:solidFill>
                  <a:srgbClr val="8497B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ru-RU" sz="4000" b="1" dirty="0" smtClean="0">
                <a:solidFill>
                  <a:srgbClr val="8497B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45-ти</a:t>
            </a:r>
            <a:r>
              <a:rPr lang="ru-RU" sz="2800" b="1" dirty="0" smtClean="0">
                <a:solidFill>
                  <a:srgbClr val="8497B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ru-RU" sz="2800" b="1" dirty="0">
                <a:solidFill>
                  <a:srgbClr val="1636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муниципалитетах</a:t>
            </a:r>
            <a:r>
              <a:rPr lang="ru-RU" sz="2800" b="1" dirty="0" smtClean="0">
                <a:solidFill>
                  <a:srgbClr val="1636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r>
              <a:rPr lang="ru-RU" sz="2800" b="1" dirty="0" smtClean="0">
                <a:solidFill>
                  <a:srgbClr val="1636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800" b="1" dirty="0" smtClean="0">
                <a:solidFill>
                  <a:srgbClr val="16365E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</a:t>
            </a:r>
            <a:r>
              <a:rPr lang="ru-RU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2017 </a:t>
            </a:r>
            <a:r>
              <a:rPr lang="ru-RU" sz="2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  <a:r>
              <a:rPr lang="ru-RU" sz="2400" b="1" dirty="0">
                <a:solidFill>
                  <a:srgbClr val="8497B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207</a:t>
            </a:r>
            <a:r>
              <a:rPr lang="ru-RU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единиц на </a:t>
            </a:r>
            <a:r>
              <a:rPr lang="ru-RU" sz="2400" b="1" dirty="0">
                <a:solidFill>
                  <a:srgbClr val="8497B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686</a:t>
            </a:r>
            <a:r>
              <a:rPr lang="ru-RU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ru-RU" sz="2400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млн.рублей</a:t>
            </a:r>
            <a:r>
              <a:rPr lang="ru-RU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 marL="342900" indent="-342900">
              <a:lnSpc>
                <a:spcPct val="130000"/>
              </a:lnSpc>
              <a:buFont typeface="Wingdings" panose="05000000000000000000" pitchFamily="2" charset="2"/>
              <a:buChar char="ü"/>
            </a:pPr>
            <a:r>
              <a:rPr lang="ru-RU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</a:t>
            </a:r>
            <a:r>
              <a:rPr lang="ru-RU" sz="2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2018 –</a:t>
            </a:r>
            <a:r>
              <a:rPr lang="ru-RU" sz="2400" b="1" dirty="0" smtClean="0">
                <a:solidFill>
                  <a:srgbClr val="8497B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ru-RU" sz="2400" b="1" dirty="0">
                <a:solidFill>
                  <a:srgbClr val="8497B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118 </a:t>
            </a:r>
            <a:r>
              <a:rPr lang="ru-RU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единиц на </a:t>
            </a:r>
            <a:r>
              <a:rPr lang="ru-RU" sz="2400" b="1" dirty="0">
                <a:solidFill>
                  <a:srgbClr val="8497B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484</a:t>
            </a:r>
            <a:r>
              <a:rPr lang="ru-RU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ru-RU" sz="2400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млн.рублей</a:t>
            </a:r>
            <a:r>
              <a:rPr lang="ru-RU" sz="2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24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ct val="130000"/>
              </a:lnSpc>
              <a:buFont typeface="Wingdings" panose="05000000000000000000" pitchFamily="2" charset="2"/>
              <a:buChar char="ü"/>
            </a:pPr>
            <a:r>
              <a:rPr lang="ru-RU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2019 </a:t>
            </a:r>
            <a:r>
              <a:rPr lang="ru-RU" sz="2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  <a:r>
              <a:rPr lang="ru-RU" sz="2400" b="1" dirty="0">
                <a:solidFill>
                  <a:srgbClr val="8497B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36</a:t>
            </a:r>
            <a:r>
              <a:rPr lang="ru-RU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единиц на </a:t>
            </a:r>
            <a:r>
              <a:rPr lang="ru-RU" sz="2400" b="1" dirty="0">
                <a:solidFill>
                  <a:srgbClr val="8497B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306</a:t>
            </a:r>
            <a:r>
              <a:rPr lang="ru-RU" sz="2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млн.рублей</a:t>
            </a:r>
            <a:r>
              <a:rPr lang="ru-RU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 marL="342900" indent="-342900">
              <a:lnSpc>
                <a:spcPct val="130000"/>
              </a:lnSpc>
              <a:buFont typeface="Wingdings" panose="05000000000000000000" pitchFamily="2" charset="2"/>
              <a:buChar char="ü"/>
            </a:pPr>
            <a:r>
              <a:rPr lang="ru-RU" sz="2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2021 – </a:t>
            </a:r>
            <a:r>
              <a:rPr lang="ru-RU" sz="2400" b="1" dirty="0">
                <a:solidFill>
                  <a:srgbClr val="8497B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153 </a:t>
            </a:r>
            <a:r>
              <a:rPr lang="ru-RU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единиц на </a:t>
            </a:r>
            <a:r>
              <a:rPr lang="ru-RU" sz="2400" b="1" dirty="0">
                <a:solidFill>
                  <a:srgbClr val="8497B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1 124</a:t>
            </a:r>
            <a:r>
              <a:rPr lang="ru-RU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ru-RU" sz="2400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млн.рублей</a:t>
            </a:r>
            <a:r>
              <a:rPr lang="ru-RU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 </a:t>
            </a:r>
          </a:p>
          <a:p>
            <a:pPr marL="342900" indent="-342900">
              <a:lnSpc>
                <a:spcPct val="130000"/>
              </a:lnSpc>
              <a:buFont typeface="Wingdings" panose="05000000000000000000" pitchFamily="2" charset="2"/>
              <a:buChar char="ü"/>
            </a:pPr>
            <a:r>
              <a:rPr lang="ru-RU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</a:t>
            </a:r>
            <a:r>
              <a:rPr lang="ru-RU" sz="2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2023 - 2024 – </a:t>
            </a:r>
            <a:r>
              <a:rPr lang="ru-RU" sz="2400" b="1" dirty="0">
                <a:solidFill>
                  <a:srgbClr val="8497B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176</a:t>
            </a:r>
            <a:r>
              <a:rPr lang="ru-RU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единиц на </a:t>
            </a:r>
            <a:r>
              <a:rPr lang="ru-RU" sz="2400" b="1" dirty="0">
                <a:solidFill>
                  <a:srgbClr val="8497B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1 249 </a:t>
            </a:r>
            <a:r>
              <a:rPr lang="ru-RU" sz="2400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млн.рублей</a:t>
            </a:r>
            <a:r>
              <a:rPr lang="ru-RU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r>
              <a:rPr lang="ru-RU" sz="2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24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ct val="130000"/>
              </a:lnSpc>
              <a:buFont typeface="Wingdings" panose="05000000000000000000" pitchFamily="2" charset="2"/>
              <a:buChar char="ü"/>
            </a:pPr>
            <a:r>
              <a:rPr lang="ru-RU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2024 - 2025 </a:t>
            </a:r>
            <a:r>
              <a:rPr lang="ru-RU" sz="2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ru-RU" sz="2400" b="1" dirty="0">
                <a:solidFill>
                  <a:srgbClr val="8497B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99</a:t>
            </a:r>
            <a:r>
              <a:rPr lang="ru-RU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единиц на </a:t>
            </a:r>
            <a:r>
              <a:rPr lang="ru-RU" sz="2400" b="1" dirty="0">
                <a:solidFill>
                  <a:srgbClr val="8497B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846 </a:t>
            </a:r>
            <a:r>
              <a:rPr lang="ru-RU" sz="2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млн. рублей.</a:t>
            </a:r>
            <a:endParaRPr lang="ru-RU" sz="24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4190" y="4593646"/>
            <a:ext cx="3220622" cy="2145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680304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41DC3DD5-1177-4615-A171-4D0AA62B0622}"/>
              </a:ext>
            </a:extLst>
          </p:cNvPr>
          <p:cNvSpPr txBox="1"/>
          <p:nvPr/>
        </p:nvSpPr>
        <p:spPr>
          <a:xfrm>
            <a:off x="2906709" y="3039899"/>
            <a:ext cx="68468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>
                <a:solidFill>
                  <a:srgbClr val="003D7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СПАСИБО</a:t>
            </a:r>
            <a:r>
              <a:rPr lang="en-US" sz="3600" b="1" dirty="0">
                <a:solidFill>
                  <a:srgbClr val="003D7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600" b="1" dirty="0">
                <a:solidFill>
                  <a:srgbClr val="003D7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1103892721"/>
      </p:ext>
    </p:extLst>
  </p:cSld>
  <p:clrMapOvr>
    <a:masterClrMapping/>
  </p:clrMapOvr>
</p:sld>
</file>

<file path=ppt/theme/theme1.xml><?xml version="1.0" encoding="utf-8"?>
<a:theme xmlns:a="http://schemas.openxmlformats.org/drawingml/2006/main" name="НовыйДизайн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Презентация11" id="{B9B5DC1E-1EB4-4C28-A2E3-27A08271FF16}" vid="{97E5867B-E330-4FDC-8ED0-71B2CD13AABF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НовыйДизайн</Template>
  <TotalTime>12579</TotalTime>
  <Words>692</Words>
  <Application>Microsoft Office PowerPoint</Application>
  <PresentationFormat>Широкоэкранный</PresentationFormat>
  <Paragraphs>260</Paragraphs>
  <Slides>19</Slides>
  <Notes>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7" baseType="lpstr">
      <vt:lpstr>Arial</vt:lpstr>
      <vt:lpstr>Calibri</vt:lpstr>
      <vt:lpstr>DejaVu Sans</vt:lpstr>
      <vt:lpstr>Tahoma</vt:lpstr>
      <vt:lpstr>Times New Roman</vt:lpstr>
      <vt:lpstr>Verdana</vt:lpstr>
      <vt:lpstr>Wingdings</vt:lpstr>
      <vt:lpstr>НовыйДизайн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ПРОГРАММА КАПИТАЛЬНОГО РЕМОНТА МНОГОКВАРТИРНЫХ ДОМОВ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Никита Гвоздиков</dc:creator>
  <cp:lastModifiedBy>Ильмира Галямова</cp:lastModifiedBy>
  <cp:revision>990</cp:revision>
  <cp:lastPrinted>2025-10-29T06:12:52Z</cp:lastPrinted>
  <dcterms:created xsi:type="dcterms:W3CDTF">2024-01-18T08:21:50Z</dcterms:created>
  <dcterms:modified xsi:type="dcterms:W3CDTF">2025-12-09T06:41:47Z</dcterms:modified>
</cp:coreProperties>
</file>