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3">
  <p:sldMasterIdLst>
    <p:sldMasterId id="2147483673" r:id="rId1"/>
  </p:sldMasterIdLst>
  <p:notesMasterIdLst>
    <p:notesMasterId r:id="rId17"/>
  </p:notesMasterIdLst>
  <p:sldIdLst>
    <p:sldId id="2147381245" r:id="rId2"/>
    <p:sldId id="2147381321" r:id="rId3"/>
    <p:sldId id="2147381325" r:id="rId4"/>
    <p:sldId id="2147381336" r:id="rId5"/>
    <p:sldId id="2147381327" r:id="rId6"/>
    <p:sldId id="2147381329" r:id="rId7"/>
    <p:sldId id="2147381330" r:id="rId8"/>
    <p:sldId id="2147381331" r:id="rId9"/>
    <p:sldId id="2147381332" r:id="rId10"/>
    <p:sldId id="2147381333" r:id="rId11"/>
    <p:sldId id="2147381334" r:id="rId12"/>
    <p:sldId id="2147381335" r:id="rId13"/>
    <p:sldId id="2147381311" r:id="rId14"/>
    <p:sldId id="2147381310" r:id="rId15"/>
    <p:sldId id="2147381322" r:id="rId16"/>
  </p:sldIdLst>
  <p:sldSz cx="24384000" cy="13716000"/>
  <p:notesSz cx="9918700" cy="14351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8312" userDrawn="1">
          <p15:clr>
            <a:srgbClr val="A4A3A4"/>
          </p15:clr>
        </p15:guide>
        <p15:guide id="2" pos="604" userDrawn="1">
          <p15:clr>
            <a:srgbClr val="A4A3A4"/>
          </p15:clr>
        </p15:guide>
        <p15:guide id="3" pos="5412" userDrawn="1">
          <p15:clr>
            <a:srgbClr val="A4A3A4"/>
          </p15:clr>
        </p15:guide>
        <p15:guide id="4" pos="9721" userDrawn="1">
          <p15:clr>
            <a:srgbClr val="A4A3A4"/>
          </p15:clr>
        </p15:guide>
        <p15:guide id="5" pos="14779" userDrawn="1">
          <p15:clr>
            <a:srgbClr val="A4A3A4"/>
          </p15:clr>
        </p15:guide>
        <p15:guide id="6" orient="horz" pos="555" userDrawn="1">
          <p15:clr>
            <a:srgbClr val="A4A3A4"/>
          </p15:clr>
        </p15:guide>
        <p15:guide id="7" orient="horz" pos="941" userDrawn="1">
          <p15:clr>
            <a:srgbClr val="A4A3A4"/>
          </p15:clr>
        </p15:guide>
        <p15:guide id="8" orient="horz" pos="1168" userDrawn="1">
          <p15:clr>
            <a:srgbClr val="A4A3A4"/>
          </p15:clr>
        </p15:guide>
        <p15:guide id="9" pos="5117" userDrawn="1">
          <p15:clr>
            <a:srgbClr val="A4A3A4"/>
          </p15:clr>
        </p15:guide>
        <p15:guide id="10" pos="11672" userDrawn="1">
          <p15:clr>
            <a:srgbClr val="A4A3A4"/>
          </p15:clr>
        </p15:guide>
        <p15:guide id="11" orient="horz" pos="450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дрей Вячеславович Артемьев" initials="АВА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597"/>
    <a:srgbClr val="0070C0"/>
    <a:srgbClr val="FF7C80"/>
    <a:srgbClr val="8FAADC"/>
    <a:srgbClr val="567FCA"/>
    <a:srgbClr val="7C9CD6"/>
    <a:srgbClr val="678CCF"/>
    <a:srgbClr val="ADB9CA"/>
    <a:srgbClr val="7BD1E5"/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039" autoAdjust="0"/>
    <p:restoredTop sz="98934" autoAdjust="0"/>
  </p:normalViewPr>
  <p:slideViewPr>
    <p:cSldViewPr snapToGrid="0" snapToObjects="1">
      <p:cViewPr>
        <p:scale>
          <a:sx n="36" d="100"/>
          <a:sy n="36" d="100"/>
        </p:scale>
        <p:origin x="-656" y="4"/>
      </p:cViewPr>
      <p:guideLst>
        <p:guide orient="horz" pos="8312"/>
        <p:guide orient="horz" pos="555"/>
        <p:guide orient="horz" pos="941"/>
        <p:guide orient="horz" pos="1168"/>
        <p:guide orient="horz" pos="4501"/>
        <p:guide pos="604"/>
        <p:guide pos="5412"/>
        <p:guide pos="9721"/>
        <p:guide pos="14779"/>
        <p:guide pos="5117"/>
        <p:guide pos="1167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74625" y="1076325"/>
            <a:ext cx="9569450" cy="5383213"/>
          </a:xfrm>
          <a:prstGeom prst="rect">
            <a:avLst/>
          </a:prstGeom>
        </p:spPr>
        <p:txBody>
          <a:bodyPr lIns="133071" tIns="66537" rIns="133071" bIns="66537"/>
          <a:lstStyle/>
          <a:p>
            <a:endParaRPr dirty="0"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1322495" y="6816727"/>
            <a:ext cx="7273714" cy="6457948"/>
          </a:xfrm>
          <a:prstGeom prst="rect">
            <a:avLst/>
          </a:prstGeom>
        </p:spPr>
        <p:txBody>
          <a:bodyPr lIns="133071" tIns="66537" rIns="133071" bIns="66537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46148687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42EE451-8287-8CE3-3E36-78490F73DA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99E07669-4285-FC32-62E8-7FEE8B257E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257175" y="1168400"/>
            <a:ext cx="10377488" cy="5837238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7EEEC5E1-EAB4-FB0E-EC75-9A5D640C18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67701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42EE451-8287-8CE3-3E36-78490F73DA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99E07669-4285-FC32-62E8-7FEE8B257E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257175" y="1168400"/>
            <a:ext cx="10377488" cy="5837238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7EEEC5E1-EAB4-FB0E-EC75-9A5D640C18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67701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A42EE451-8287-8CE3-3E36-78490F73DA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99E07669-4285-FC32-62E8-7FEE8B257E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257175" y="1168400"/>
            <a:ext cx="10377488" cy="5837238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7EEEC5E1-EAB4-FB0E-EC75-9A5D640C18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67701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42EE451-8287-8CE3-3E36-78490F73DA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99E07669-4285-FC32-62E8-7FEE8B257E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257175" y="1168400"/>
            <a:ext cx="10377488" cy="5837238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7EEEC5E1-EAB4-FB0E-EC75-9A5D640C18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67701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42EE451-8287-8CE3-3E36-78490F73DA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99E07669-4285-FC32-62E8-7FEE8B257E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257175" y="1168400"/>
            <a:ext cx="10377488" cy="5837238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7EEEC5E1-EAB4-FB0E-EC75-9A5D640C18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67701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A42EE451-8287-8CE3-3E36-78490F73DA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99E07669-4285-FC32-62E8-7FEE8B257E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257175" y="1168400"/>
            <a:ext cx="10377488" cy="5837238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7EEEC5E1-EAB4-FB0E-EC75-9A5D640C18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67701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B9F4CB35-B13A-E7FA-7904-6F172AE15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73B52A9F-BA72-8FD3-BA8C-EB362438BE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257175" y="1168400"/>
            <a:ext cx="10377488" cy="5837238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804ED93E-BD4B-F286-8C10-71303D0E87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25862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42EE451-8287-8CE3-3E36-78490F73DA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99E07669-4285-FC32-62E8-7FEE8B257E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257175" y="1168400"/>
            <a:ext cx="10377488" cy="5837238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7EEEC5E1-EAB4-FB0E-EC75-9A5D640C18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67701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42EE451-8287-8CE3-3E36-78490F73DA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99E07669-4285-FC32-62E8-7FEE8B257E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257175" y="1168400"/>
            <a:ext cx="10377488" cy="5837238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7EEEC5E1-EAB4-FB0E-EC75-9A5D640C18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67701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42EE451-8287-8CE3-3E36-78490F73DA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99E07669-4285-FC32-62E8-7FEE8B257E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257175" y="1168400"/>
            <a:ext cx="10377488" cy="5837238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7EEEC5E1-EAB4-FB0E-EC75-9A5D640C18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67701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42EE451-8287-8CE3-3E36-78490F73DA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99E07669-4285-FC32-62E8-7FEE8B257E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257175" y="1168400"/>
            <a:ext cx="10377488" cy="5837238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7EEEC5E1-EAB4-FB0E-EC75-9A5D640C18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67701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42EE451-8287-8CE3-3E36-78490F73DA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99E07669-4285-FC32-62E8-7FEE8B257E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257175" y="1168400"/>
            <a:ext cx="10377488" cy="5837238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7EEEC5E1-EAB4-FB0E-EC75-9A5D640C18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67701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42EE451-8287-8CE3-3E36-78490F73DA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99E07669-4285-FC32-62E8-7FEE8B257E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257175" y="1168400"/>
            <a:ext cx="10377488" cy="5837238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7EEEC5E1-EAB4-FB0E-EC75-9A5D640C18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67701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42EE451-8287-8CE3-3E36-78490F73DA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99E07669-4285-FC32-62E8-7FEE8B257E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257175" y="1168400"/>
            <a:ext cx="10377488" cy="5837238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7EEEC5E1-EAB4-FB0E-EC75-9A5D640C18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6770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 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666699290_02_crop_3159x1892.jpg"/>
          <p:cNvSpPr>
            <a:spLocks noGrp="1"/>
          </p:cNvSpPr>
          <p:nvPr>
            <p:ph type="pic" idx="13"/>
          </p:nvPr>
        </p:nvSpPr>
        <p:spPr>
          <a:xfrm>
            <a:off x="-1155700" y="-1295399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 dirty="0"/>
          </a:p>
        </p:txBody>
      </p:sp>
      <p:sp>
        <p:nvSpPr>
          <p:cNvPr id="2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z="11600" spc="-231"/>
            </a:lvl1pPr>
          </a:lstStyle>
          <a:p>
            <a:r>
              <a:t>Текст заголовка</a:t>
            </a:r>
          </a:p>
        </p:txBody>
      </p:sp>
      <p:sp>
        <p:nvSpPr>
          <p:cNvPr id="23" name="Прямоугольник"/>
          <p:cNvSpPr txBox="1">
            <a:spLocks noGrp="1"/>
          </p:cNvSpPr>
          <p:nvPr>
            <p:ph type="body" sz="quarter" idx="14"/>
          </p:nvPr>
        </p:nvSpPr>
        <p:spPr>
          <a:xfrm>
            <a:off x="1207691" y="1106138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1179309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pPr>
            <a:endParaRPr/>
          </a:p>
        </p:txBody>
      </p:sp>
      <p:sp>
        <p:nvSpPr>
          <p:cNvPr id="2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206500" y="11609910"/>
            <a:ext cx="21971000" cy="1116951"/>
          </a:xfrm>
          <a:prstGeom prst="rect">
            <a:avLst/>
          </a:prstGeom>
        </p:spPr>
        <p:txBody>
          <a:bodyPr/>
          <a:lstStyle>
            <a:lvl1pPr marL="0" indent="0" defTabSz="825517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9" defTabSz="825517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18" defTabSz="825517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27" defTabSz="825517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37" defTabSz="825517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33560963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Цита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Прямоугольник"/>
          <p:cNvSpPr txBox="1">
            <a:spLocks noGrp="1"/>
          </p:cNvSpPr>
          <p:nvPr>
            <p:ph type="body" sz="quarter" idx="13"/>
          </p:nvPr>
        </p:nvSpPr>
        <p:spPr>
          <a:xfrm>
            <a:off x="2430026" y="10675455"/>
            <a:ext cx="2020005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1179309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pPr>
            <a:endParaRPr/>
          </a:p>
        </p:txBody>
      </p:sp>
      <p:sp>
        <p:nvSpPr>
          <p:cNvPr id="116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36" indent="-469909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36" indent="-12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36" indent="444509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36" indent="901718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36" indent="1358927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17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05869466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 (3 шт.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Изображение"/>
          <p:cNvSpPr>
            <a:spLocks noGrp="1"/>
          </p:cNvSpPr>
          <p:nvPr>
            <p:ph type="pic" sz="quarter" idx="13"/>
          </p:nvPr>
        </p:nvSpPr>
        <p:spPr>
          <a:xfrm>
            <a:off x="15760702" y="1016001"/>
            <a:ext cx="7439099" cy="594967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 dirty="0"/>
          </a:p>
        </p:txBody>
      </p:sp>
      <p:sp>
        <p:nvSpPr>
          <p:cNvPr id="125" name="Изображение"/>
          <p:cNvSpPr>
            <a:spLocks noGrp="1"/>
          </p:cNvSpPr>
          <p:nvPr>
            <p:ph type="pic" sz="half" idx="14"/>
          </p:nvPr>
        </p:nvSpPr>
        <p:spPr>
          <a:xfrm>
            <a:off x="13500100" y="3978277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 dirty="0"/>
          </a:p>
        </p:txBody>
      </p:sp>
      <p:sp>
        <p:nvSpPr>
          <p:cNvPr id="126" name="Изображение"/>
          <p:cNvSpPr>
            <a:spLocks noGrp="1"/>
          </p:cNvSpPr>
          <p:nvPr>
            <p:ph type="pic" idx="15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 dirty="0"/>
          </a:p>
        </p:txBody>
      </p:sp>
      <p:sp>
        <p:nvSpPr>
          <p:cNvPr id="127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56680377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Изображение"/>
          <p:cNvSpPr>
            <a:spLocks noGrp="1"/>
          </p:cNvSpPr>
          <p:nvPr>
            <p:ph type="pic" idx="13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 dirty="0"/>
          </a:p>
        </p:txBody>
      </p:sp>
      <p:sp>
        <p:nvSpPr>
          <p:cNvPr id="13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75396395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5C093C5-2ACF-4237-9D49-5711089E53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AC23588-D9D5-4EF8-9503-34C350BA49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00" y="7204077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18" indent="0" algn="ctr">
              <a:buNone/>
              <a:defRPr sz="4000"/>
            </a:lvl2pPr>
            <a:lvl3pPr marL="1828837" indent="0" algn="ctr">
              <a:buNone/>
              <a:defRPr sz="3600"/>
            </a:lvl3pPr>
            <a:lvl4pPr marL="2743255" indent="0" algn="ctr">
              <a:buNone/>
              <a:defRPr sz="3200"/>
            </a:lvl4pPr>
            <a:lvl5pPr marL="3657673" indent="0" algn="ctr">
              <a:buNone/>
              <a:defRPr sz="3200"/>
            </a:lvl5pPr>
            <a:lvl6pPr marL="4572091" indent="0" algn="ctr">
              <a:buNone/>
              <a:defRPr sz="3200"/>
            </a:lvl6pPr>
            <a:lvl7pPr marL="5486510" indent="0" algn="ctr">
              <a:buNone/>
              <a:defRPr sz="3200"/>
            </a:lvl7pPr>
            <a:lvl8pPr marL="6400928" indent="0" algn="ctr">
              <a:buNone/>
              <a:defRPr sz="3200"/>
            </a:lvl8pPr>
            <a:lvl9pPr marL="7315346" indent="0" algn="ctr">
              <a:buNone/>
              <a:defRPr sz="3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8A83521-A98A-438F-AC8D-349B2B72D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F08CD-E32F-4320-8751-72D0616DD782}" type="datetimeFigureOut">
              <a:rPr lang="ru-RU" smtClean="0"/>
              <a:t>20.07.2026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66DAAC6-3548-48B4-A665-A45E019FA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38712BC-3822-4AC3-A839-8AE89E89B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FB5B4-2889-46C2-A4AF-B00BE0381C6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26057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1206360" y="2575080"/>
            <a:ext cx="21970800" cy="4647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2400" b="0" strike="noStrike" spc="-2">
              <a:solidFill>
                <a:srgbClr val="5E5E5E"/>
              </a:solidFill>
              <a:latin typeface="Helvetica Neue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1201320" y="11859840"/>
            <a:ext cx="21970800" cy="6364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2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784783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47D19-5B65-4FC2-BB4E-E958135C7DA6}" type="datetimeFigureOut">
              <a:rPr lang="ru-RU" smtClean="0"/>
              <a:t>20.07.2026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2045947" y="13076010"/>
            <a:ext cx="384721" cy="379591"/>
          </a:xfrm>
        </p:spPr>
        <p:txBody>
          <a:bodyPr/>
          <a:lstStyle/>
          <a:p>
            <a:fld id="{05863C4E-4569-4BB2-BAE8-F9908F6EFA8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0137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 фото (вариан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910457886_1434x1669.jpg"/>
          <p:cNvSpPr>
            <a:spLocks noGrp="1"/>
          </p:cNvSpPr>
          <p:nvPr>
            <p:ph type="pic" idx="13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 dirty="0"/>
          </a:p>
        </p:txBody>
      </p:sp>
      <p:sp>
        <p:nvSpPr>
          <p:cNvPr id="3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206500" y="1270001"/>
            <a:ext cx="9779000" cy="5882273"/>
          </a:xfrm>
          <a:prstGeom prst="rect">
            <a:avLst/>
          </a:prstGeom>
        </p:spPr>
        <p:txBody>
          <a:bodyPr anchor="b"/>
          <a:lstStyle/>
          <a:p>
            <a:r>
              <a:t>Текст заголовка</a:t>
            </a:r>
          </a:p>
        </p:txBody>
      </p:sp>
      <p:sp>
        <p:nvSpPr>
          <p:cNvPr id="3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206500" y="7060577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17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9" defTabSz="825517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18" defTabSz="825517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27" defTabSz="825517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37" defTabSz="825517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2024400" y="13080243"/>
            <a:ext cx="384721" cy="37959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00576145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43" name="Прямоугольник"/>
          <p:cNvSpPr txBox="1">
            <a:spLocks noGrp="1"/>
          </p:cNvSpPr>
          <p:nvPr>
            <p:ph type="body" sz="quarter" idx="13"/>
          </p:nvPr>
        </p:nvSpPr>
        <p:spPr>
          <a:xfrm>
            <a:off x="1206500" y="2372961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1179309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pPr>
            <a:endParaRPr/>
          </a:p>
        </p:txBody>
      </p:sp>
      <p:sp>
        <p:nvSpPr>
          <p:cNvPr id="44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8447115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, пункты и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Прямоугольник"/>
          <p:cNvSpPr txBox="1">
            <a:spLocks noGrp="1"/>
          </p:cNvSpPr>
          <p:nvPr>
            <p:ph type="body" sz="quarter" idx="13"/>
          </p:nvPr>
        </p:nvSpPr>
        <p:spPr>
          <a:xfrm>
            <a:off x="1206500" y="2372961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1179309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pPr>
            <a:endParaRPr/>
          </a:p>
        </p:txBody>
      </p:sp>
      <p:sp>
        <p:nvSpPr>
          <p:cNvPr id="61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1206500" y="4248505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62" name="660384004_1290x1720.jpg"/>
          <p:cNvSpPr>
            <a:spLocks noGrp="1"/>
          </p:cNvSpPr>
          <p:nvPr>
            <p:ph type="pic" idx="14"/>
          </p:nvPr>
        </p:nvSpPr>
        <p:spPr>
          <a:xfrm>
            <a:off x="12192000" y="-407266"/>
            <a:ext cx="10916874" cy="1455583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 dirty="0"/>
          </a:p>
        </p:txBody>
      </p:sp>
      <p:sp>
        <p:nvSpPr>
          <p:cNvPr id="6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6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2620592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Разде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206497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1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Текст заголовка</a:t>
            </a:r>
          </a:p>
        </p:txBody>
      </p:sp>
      <p:sp>
        <p:nvSpPr>
          <p:cNvPr id="72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2024400" y="13080243"/>
            <a:ext cx="384721" cy="37959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30176975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206500" y="1079501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80" name="Прямоугольник"/>
          <p:cNvSpPr txBox="1">
            <a:spLocks noGrp="1"/>
          </p:cNvSpPr>
          <p:nvPr>
            <p:ph type="body" sz="quarter" idx="13"/>
          </p:nvPr>
        </p:nvSpPr>
        <p:spPr>
          <a:xfrm>
            <a:off x="1206500" y="2372961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1179309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pPr>
            <a:endParaRPr/>
          </a:p>
        </p:txBody>
      </p:sp>
      <p:sp>
        <p:nvSpPr>
          <p:cNvPr id="8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1585446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овестка д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89" name="Прямоугольник"/>
          <p:cNvSpPr txBox="1">
            <a:spLocks noGrp="1"/>
          </p:cNvSpPr>
          <p:nvPr>
            <p:ph type="body" sz="quarter" idx="13"/>
          </p:nvPr>
        </p:nvSpPr>
        <p:spPr>
          <a:xfrm>
            <a:off x="1206500" y="2372961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1179309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pPr>
            <a:endParaRPr/>
          </a:p>
        </p:txBody>
      </p:sp>
      <p:sp>
        <p:nvSpPr>
          <p:cNvPr id="90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17">
              <a:lnSpc>
                <a:spcPct val="100000"/>
              </a:lnSpc>
              <a:spcBef>
                <a:spcPts val="1800"/>
              </a:spcBef>
              <a:buSzTx/>
              <a:buNone/>
              <a:defRPr sz="5500" spc="-56"/>
            </a:lvl1pPr>
            <a:lvl2pPr marL="0" indent="457209" defTabSz="825517">
              <a:lnSpc>
                <a:spcPct val="100000"/>
              </a:lnSpc>
              <a:spcBef>
                <a:spcPts val="1800"/>
              </a:spcBef>
              <a:buSzTx/>
              <a:buNone/>
              <a:defRPr sz="5500" spc="-56"/>
            </a:lvl2pPr>
            <a:lvl3pPr marL="0" indent="914418" defTabSz="825517">
              <a:lnSpc>
                <a:spcPct val="100000"/>
              </a:lnSpc>
              <a:spcBef>
                <a:spcPts val="1800"/>
              </a:spcBef>
              <a:buSzTx/>
              <a:buNone/>
              <a:defRPr sz="5500" spc="-56"/>
            </a:lvl3pPr>
            <a:lvl4pPr marL="0" indent="1371627" defTabSz="825517">
              <a:lnSpc>
                <a:spcPct val="100000"/>
              </a:lnSpc>
              <a:spcBef>
                <a:spcPts val="1800"/>
              </a:spcBef>
              <a:buSzTx/>
              <a:buNone/>
              <a:defRPr sz="5500" spc="-56"/>
            </a:lvl4pPr>
            <a:lvl5pPr marL="0" indent="1828837" defTabSz="825517">
              <a:lnSpc>
                <a:spcPct val="100000"/>
              </a:lnSpc>
              <a:spcBef>
                <a:spcPts val="1800"/>
              </a:spcBef>
              <a:buSzTx/>
              <a:buNone/>
              <a:defRPr sz="5500" spc="-56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9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2985222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Информационное сообщ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1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9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1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18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1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27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1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37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1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99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16180384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Важный фа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1206500" y="1075928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1" b="1" spc="-250"/>
            </a:lvl1pPr>
            <a:lvl2pPr marL="0" indent="457209" algn="ctr">
              <a:lnSpc>
                <a:spcPct val="80000"/>
              </a:lnSpc>
              <a:spcBef>
                <a:spcPts val="0"/>
              </a:spcBef>
              <a:buSzTx/>
              <a:buNone/>
              <a:defRPr sz="25001" b="1" spc="-250"/>
            </a:lvl2pPr>
            <a:lvl3pPr marL="0" indent="914418" algn="ctr">
              <a:lnSpc>
                <a:spcPct val="80000"/>
              </a:lnSpc>
              <a:spcBef>
                <a:spcPts val="0"/>
              </a:spcBef>
              <a:buSzTx/>
              <a:buNone/>
              <a:defRPr sz="25001" b="1" spc="-250"/>
            </a:lvl3pPr>
            <a:lvl4pPr marL="0" indent="1371627" algn="ctr">
              <a:lnSpc>
                <a:spcPct val="80000"/>
              </a:lnSpc>
              <a:spcBef>
                <a:spcPts val="0"/>
              </a:spcBef>
              <a:buSzTx/>
              <a:buNone/>
              <a:defRPr sz="25001" b="1" spc="-250"/>
            </a:lvl4pPr>
            <a:lvl5pPr marL="0" indent="1828837" algn="ctr">
              <a:lnSpc>
                <a:spcPct val="80000"/>
              </a:lnSpc>
              <a:spcBef>
                <a:spcPts val="0"/>
              </a:spcBef>
              <a:buSzTx/>
              <a:buNone/>
              <a:defRPr sz="25001" b="1" spc="-25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07" name="Прямоугольник"/>
          <p:cNvSpPr txBox="1">
            <a:spLocks noGrp="1"/>
          </p:cNvSpPr>
          <p:nvPr>
            <p:ph type="body" sz="quarter" idx="13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1179309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pPr>
            <a:endParaRPr/>
          </a:p>
        </p:txBody>
      </p:sp>
      <p:sp>
        <p:nvSpPr>
          <p:cNvPr id="10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64465816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1206500" y="4248505"/>
            <a:ext cx="21971000" cy="82560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2024400" y="13076009"/>
            <a:ext cx="384721" cy="37959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12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09047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9" r:id="rId13"/>
    <p:sldLayoutId id="2147483691" r:id="rId14"/>
    <p:sldLayoutId id="2147483708" r:id="rId15"/>
  </p:sldLayoutIdLst>
  <p:transition spd="med"/>
  <p:txStyles>
    <p:titleStyle>
      <a:lvl1pPr marL="0" marR="0" indent="0" algn="l" defTabSz="243838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9" algn="l" defTabSz="243838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18" algn="l" defTabSz="243838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27" algn="l" defTabSz="243838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37" algn="l" defTabSz="243838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46" algn="l" defTabSz="243838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55" algn="l" defTabSz="243838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64" algn="l" defTabSz="243838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73" algn="l" defTabSz="243838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12" marR="0" indent="-609612" algn="l" defTabSz="243838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24" marR="0" indent="-609612" algn="l" defTabSz="243838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37" marR="0" indent="-609612" algn="l" defTabSz="243838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49" marR="0" indent="-609612" algn="l" defTabSz="243838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61" marR="0" indent="-609612" algn="l" defTabSz="243838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73" marR="0" indent="-609612" algn="l" defTabSz="243838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85" marR="0" indent="-609612" algn="l" defTabSz="243838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98" marR="0" indent="-609612" algn="l" defTabSz="243838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510" marR="0" indent="-609612" algn="l" defTabSz="243838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9" algn="ctr" defTabSz="584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18" algn="ctr" defTabSz="584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27" algn="ctr" defTabSz="584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37" algn="ctr" defTabSz="584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46" algn="ctr" defTabSz="584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55" algn="ctr" defTabSz="584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64" algn="ctr" defTabSz="584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73" algn="ctr" defTabSz="584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21.png"/><Relationship Id="rId7" Type="http://schemas.openxmlformats.org/officeDocument/2006/relationships/image" Target="../media/image4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0.png"/><Relationship Id="rId3" Type="http://schemas.openxmlformats.org/officeDocument/2006/relationships/image" Target="../media/image48.png"/><Relationship Id="rId7" Type="http://schemas.openxmlformats.org/officeDocument/2006/relationships/image" Target="../media/image37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60.png"/><Relationship Id="rId5" Type="http://schemas.openxmlformats.org/officeDocument/2006/relationships/image" Target="../media/image49.jpeg"/><Relationship Id="rId10" Type="http://schemas.openxmlformats.org/officeDocument/2006/relationships/image" Target="../media/image400.png"/><Relationship Id="rId4" Type="http://schemas.openxmlformats.org/officeDocument/2006/relationships/image" Target="../media/image6.jpeg"/><Relationship Id="rId9" Type="http://schemas.openxmlformats.org/officeDocument/2006/relationships/image" Target="../media/image39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jpe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4.png"/><Relationship Id="rId5" Type="http://schemas.openxmlformats.org/officeDocument/2006/relationships/image" Target="../media/image23.JPG"/><Relationship Id="rId4" Type="http://schemas.openxmlformats.org/officeDocument/2006/relationships/image" Target="../media/image22.JPG"/><Relationship Id="rId9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G"/><Relationship Id="rId3" Type="http://schemas.openxmlformats.org/officeDocument/2006/relationships/image" Target="../media/image28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0.png"/><Relationship Id="rId5" Type="http://schemas.openxmlformats.org/officeDocument/2006/relationships/image" Target="../media/image29.JPG"/><Relationship Id="rId10" Type="http://schemas.openxmlformats.org/officeDocument/2006/relationships/image" Target="../media/image34.JPG"/><Relationship Id="rId4" Type="http://schemas.openxmlformats.org/officeDocument/2006/relationships/image" Target="../media/image170.png"/><Relationship Id="rId9" Type="http://schemas.openxmlformats.org/officeDocument/2006/relationships/image" Target="../media/image3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7.png"/><Relationship Id="rId5" Type="http://schemas.openxmlformats.org/officeDocument/2006/relationships/image" Target="../media/image36.JPG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0.png"/><Relationship Id="rId3" Type="http://schemas.openxmlformats.org/officeDocument/2006/relationships/image" Target="../media/image39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10.png"/><Relationship Id="rId5" Type="http://schemas.openxmlformats.org/officeDocument/2006/relationships/image" Target="../media/image41.JPG"/><Relationship Id="rId10" Type="http://schemas.openxmlformats.org/officeDocument/2006/relationships/image" Target="../media/image350.png"/><Relationship Id="rId4" Type="http://schemas.openxmlformats.org/officeDocument/2006/relationships/image" Target="../media/image40.JPG"/><Relationship Id="rId9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BE67F020-B0FC-91B8-9B84-6394EF5E4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Прямая соединительная линия 24">
            <a:extLst>
              <a:ext uri="{FF2B5EF4-FFF2-40B4-BE49-F238E27FC236}">
                <a16:creationId xmlns="" xmlns:a16="http://schemas.microsoft.com/office/drawing/2014/main" id="{361E31DB-6125-3D95-C769-52A4C8E27FAA}"/>
              </a:ext>
            </a:extLst>
          </p:cNvPr>
          <p:cNvCxnSpPr>
            <a:cxnSpLocks/>
          </p:cNvCxnSpPr>
          <p:nvPr/>
        </p:nvCxnSpPr>
        <p:spPr>
          <a:xfrm flipV="1">
            <a:off x="17018359" y="23866"/>
            <a:ext cx="1749102" cy="13749411"/>
          </a:xfrm>
          <a:prstGeom prst="line">
            <a:avLst/>
          </a:prstGeom>
          <a:ln w="889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0" y="0"/>
            <a:ext cx="13240512" cy="137160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8" name="TextShape 5"/>
          <p:cNvSpPr txBox="1"/>
          <p:nvPr/>
        </p:nvSpPr>
        <p:spPr>
          <a:xfrm>
            <a:off x="437096" y="3449530"/>
            <a:ext cx="12657112" cy="5200694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ctr">
            <a:no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</a:pPr>
            <a:r>
              <a:rPr lang="ru-RU" sz="5400" b="1" spc="-2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КОРОБОЧНОЕ </a:t>
            </a:r>
            <a:r>
              <a:rPr lang="ru-RU" sz="5400" b="1" spc="-2" dirty="0" smtClean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РЕШЕНИЕ</a:t>
            </a:r>
          </a:p>
          <a:p>
            <a:pPr algn="l">
              <a:lnSpc>
                <a:spcPct val="130000"/>
              </a:lnSpc>
            </a:pPr>
            <a:r>
              <a:rPr lang="ru-RU" sz="4000" spc="-2" dirty="0" smtClean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АВТОМАТИЗИРОВАННАЯ СИСТЕМА ОПРЕДЕЛЕНИЯ ПРИОРИТЕТНЫХ НАПРАВЛЕНИЙ ИНВЕСТИЦИОННЫХ ВЛОЖЕНИЙ </a:t>
            </a:r>
          </a:p>
          <a:p>
            <a:pPr algn="l">
              <a:lnSpc>
                <a:spcPct val="130000"/>
              </a:lnSpc>
            </a:pPr>
            <a:r>
              <a:rPr lang="ru-RU" sz="4000" spc="-2" dirty="0" smtClean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В РЕМОНТ И МОДЕРНИЗАЦИЮ </a:t>
            </a:r>
          </a:p>
          <a:p>
            <a:pPr algn="l">
              <a:lnSpc>
                <a:spcPct val="130000"/>
              </a:lnSpc>
            </a:pPr>
            <a:r>
              <a:rPr lang="ru-RU" sz="4000" spc="-2" dirty="0" smtClean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КОММУНАЛЬНОЙ ИНФРАСТРУКТУРЫ</a:t>
            </a:r>
            <a:endParaRPr lang="ru-RU" sz="4000" spc="-2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TextShape 5"/>
          <p:cNvSpPr txBox="1"/>
          <p:nvPr/>
        </p:nvSpPr>
        <p:spPr>
          <a:xfrm>
            <a:off x="14025503" y="3479204"/>
            <a:ext cx="9154732" cy="2896406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ctr">
            <a:noAutofit/>
          </a:bodyPr>
          <a:lstStyle/>
          <a:p>
            <a:pPr algn="l">
              <a:lnSpc>
                <a:spcPct val="130000"/>
              </a:lnSpc>
            </a:pPr>
            <a:r>
              <a:rPr lang="ru-RU" sz="4000" spc="-2" dirty="0" smtClean="0">
                <a:solidFill>
                  <a:srgbClr val="2F5597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Комплексная оценка </a:t>
            </a:r>
          </a:p>
          <a:p>
            <a:pPr algn="l">
              <a:lnSpc>
                <a:spcPct val="130000"/>
              </a:lnSpc>
            </a:pPr>
            <a:r>
              <a:rPr lang="ru-RU" sz="4000" spc="-2" dirty="0" smtClean="0">
                <a:solidFill>
                  <a:srgbClr val="2F5597"/>
                </a:solidFill>
                <a:ea typeface="Tahoma" panose="020B0604030504040204" pitchFamily="34" charset="0"/>
                <a:cs typeface="Tahoma" panose="020B0604030504040204" pitchFamily="34" charset="0"/>
              </a:rPr>
              <a:t>с целью направления инвестиций </a:t>
            </a:r>
          </a:p>
          <a:p>
            <a:pPr algn="l">
              <a:lnSpc>
                <a:spcPct val="130000"/>
              </a:lnSpc>
            </a:pPr>
            <a:r>
              <a:rPr lang="ru-RU" sz="4000" spc="-2" dirty="0">
                <a:solidFill>
                  <a:srgbClr val="2F5597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в</a:t>
            </a:r>
            <a:r>
              <a:rPr lang="ru-RU" sz="4000" spc="-2" dirty="0" smtClean="0">
                <a:solidFill>
                  <a:srgbClr val="2F5597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наиболее </a:t>
            </a:r>
            <a:r>
              <a:rPr lang="ru-RU" sz="4000" spc="-2" dirty="0">
                <a:solidFill>
                  <a:srgbClr val="2F5597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затратные  объекты коммунальной </a:t>
            </a:r>
            <a:r>
              <a:rPr lang="ru-RU" sz="4000" spc="-2" dirty="0" smtClean="0">
                <a:solidFill>
                  <a:srgbClr val="2F5597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инфраструктуры</a:t>
            </a:r>
          </a:p>
        </p:txBody>
      </p:sp>
      <p:sp>
        <p:nvSpPr>
          <p:cNvPr id="8" name="TextShape 5"/>
          <p:cNvSpPr txBox="1"/>
          <p:nvPr/>
        </p:nvSpPr>
        <p:spPr>
          <a:xfrm>
            <a:off x="17421395" y="11406632"/>
            <a:ext cx="4044463" cy="1846385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ctr">
            <a:noAutofit/>
          </a:bodyPr>
          <a:lstStyle/>
          <a:p>
            <a:pPr algn="l">
              <a:lnSpc>
                <a:spcPct val="130000"/>
              </a:lnSpc>
            </a:pPr>
            <a:r>
              <a:rPr lang="ru-RU" spc="-2" dirty="0" smtClean="0">
                <a:solidFill>
                  <a:srgbClr val="2F5597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МОДУЛЬ: </a:t>
            </a:r>
          </a:p>
          <a:p>
            <a:pPr algn="l">
              <a:lnSpc>
                <a:spcPct val="130000"/>
              </a:lnSpc>
            </a:pPr>
            <a:r>
              <a:rPr lang="ru-RU" spc="-2" dirty="0" smtClean="0">
                <a:solidFill>
                  <a:srgbClr val="2F5597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КАНАЛИЗАЦИОННЫЕ НАСОСНЫЕ СТАНЦИИ</a:t>
            </a:r>
            <a:endParaRPr lang="ru-RU" spc="-2" dirty="0">
              <a:solidFill>
                <a:srgbClr val="2F559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TextShape 5"/>
          <p:cNvSpPr txBox="1"/>
          <p:nvPr/>
        </p:nvSpPr>
        <p:spPr>
          <a:xfrm>
            <a:off x="437096" y="768532"/>
            <a:ext cx="12657112" cy="603198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ctr">
            <a:noAutofit/>
          </a:bodyPr>
          <a:lstStyle/>
          <a:p>
            <a:pPr algn="l">
              <a:lnSpc>
                <a:spcPct val="130000"/>
              </a:lnSpc>
            </a:pPr>
            <a:r>
              <a:rPr lang="ru-RU" spc="-2" dirty="0" smtClean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Региональный центр повышения эффективности ЖКХ Республики Татарстан</a:t>
            </a:r>
            <a:endParaRPr lang="ru-RU" spc="-2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TextShape 5"/>
          <p:cNvSpPr txBox="1"/>
          <p:nvPr/>
        </p:nvSpPr>
        <p:spPr>
          <a:xfrm>
            <a:off x="437096" y="299010"/>
            <a:ext cx="12657112" cy="438912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ctr">
            <a:noAutofit/>
          </a:bodyPr>
          <a:lstStyle/>
          <a:p>
            <a:pPr algn="l">
              <a:lnSpc>
                <a:spcPct val="130000"/>
              </a:lnSpc>
            </a:pPr>
            <a:r>
              <a:rPr lang="ru-RU" spc="-2" dirty="0" smtClean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Отраслевой центр компетенций ЖКХ Минстроя России</a:t>
            </a:r>
            <a:endParaRPr lang="ru-RU" spc="-2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85" t="13688" r="62954" b="17726"/>
          <a:stretch/>
        </p:blipFill>
        <p:spPr bwMode="auto">
          <a:xfrm>
            <a:off x="14035264" y="8229599"/>
            <a:ext cx="3065100" cy="5037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Shape 5"/>
          <p:cNvSpPr txBox="1"/>
          <p:nvPr/>
        </p:nvSpPr>
        <p:spPr>
          <a:xfrm>
            <a:off x="14035264" y="6644140"/>
            <a:ext cx="9154732" cy="872358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ctr">
            <a:noAutofit/>
          </a:bodyPr>
          <a:lstStyle/>
          <a:p>
            <a:pPr algn="l">
              <a:lnSpc>
                <a:spcPct val="130000"/>
              </a:lnSpc>
            </a:pPr>
            <a:r>
              <a:rPr lang="ru-RU" sz="2800" spc="-2" dirty="0" smtClean="0">
                <a:solidFill>
                  <a:schemeClr val="bg2">
                    <a:lumMod val="50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РОСТ ПРОИЗВОДИТЕЛЬНОСТИ ТРУДА  </a:t>
            </a:r>
            <a:r>
              <a:rPr lang="ru-RU" sz="3200" b="1" spc="-2" dirty="0" smtClean="0">
                <a:solidFill>
                  <a:schemeClr val="bg2">
                    <a:lumMod val="50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3,15 </a:t>
            </a:r>
            <a:r>
              <a:rPr lang="ru-RU" sz="2800" spc="-2" dirty="0" smtClean="0">
                <a:solidFill>
                  <a:schemeClr val="bg2">
                    <a:lumMod val="50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4085814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42ABE9A-D73B-A964-0AE5-BC35D33D79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77" t="3763" r="11237" b="9379"/>
          <a:stretch/>
        </p:blipFill>
        <p:spPr>
          <a:xfrm>
            <a:off x="911892" y="1651000"/>
            <a:ext cx="5751515" cy="5526323"/>
          </a:xfrm>
          <a:prstGeom prst="rect">
            <a:avLst/>
          </a:prstGeom>
        </p:spPr>
      </p:pic>
      <p:sp>
        <p:nvSpPr>
          <p:cNvPr id="156" name="TextShape 1">
            <a:extLst>
              <a:ext uri="{FF2B5EF4-FFF2-40B4-BE49-F238E27FC236}">
                <a16:creationId xmlns:a16="http://schemas.microsoft.com/office/drawing/2014/main" xmlns="" id="{685BA34A-09C0-C129-7A80-EBDEB4359165}"/>
              </a:ext>
            </a:extLst>
          </p:cNvPr>
          <p:cNvSpPr txBox="1"/>
          <p:nvPr/>
        </p:nvSpPr>
        <p:spPr>
          <a:xfrm>
            <a:off x="454551" y="222931"/>
            <a:ext cx="23198647" cy="983331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ctr">
            <a:noAutofit/>
          </a:bodyPr>
          <a:lstStyle/>
          <a:p>
            <a:pPr lvl="0" algn="l">
              <a:defRPr/>
            </a:pPr>
            <a:r>
              <a:rPr lang="ru-RU" sz="4000" b="1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6. </a:t>
            </a:r>
            <a:r>
              <a:rPr lang="ru-RU" sz="4000" b="1" spc="-2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Оценка эксплуатационного ресурса </a:t>
            </a:r>
            <a:r>
              <a:rPr lang="ru-RU" sz="4000" b="1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резервуара (резервуаров)</a:t>
            </a:r>
            <a:endParaRPr kumimoji="0" lang="ru-RU" sz="4000" i="0" u="none" strike="noStrike" kern="0" cap="none" spc="-2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Neue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6350C9CE-53FA-8F04-7DD8-42EC604A65ED}"/>
              </a:ext>
            </a:extLst>
          </p:cNvPr>
          <p:cNvSpPr txBox="1">
            <a:spLocks/>
          </p:cNvSpPr>
          <p:nvPr/>
        </p:nvSpPr>
        <p:spPr>
          <a:xfrm>
            <a:off x="18733941" y="12944010"/>
            <a:ext cx="5486400" cy="453943"/>
          </a:xfrm>
          <a:prstGeom prst="rect">
            <a:avLst/>
          </a:prstGeom>
        </p:spPr>
        <p:txBody>
          <a:bodyPr vert="horz" lIns="182880" tIns="91440" rIns="182880" bIns="9144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099D8A-7E76-4E33-97BA-BAE3FE2E69BF}" type="slidenum">
              <a:rPr kumimoji="0" lang="ru-RU" sz="2400" b="0" i="0" u="none" strike="noStrike" kern="1200" cap="none" spc="0" normalizeH="0" baseline="0" noProof="0">
                <a:ln>
                  <a:noFill/>
                </a:ln>
                <a:solidFill>
                  <a:srgbClr val="5E5E5E">
                    <a:tint val="75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Helvetica Neue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5E5E5E">
                  <a:tint val="75000"/>
                </a:srgb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Neue"/>
            </a:endParaRPr>
          </a:p>
        </p:txBody>
      </p:sp>
      <p:sp>
        <p:nvSpPr>
          <p:cNvPr id="5" name="CustomShape 2">
            <a:extLst>
              <a:ext uri="{FF2B5EF4-FFF2-40B4-BE49-F238E27FC236}">
                <a16:creationId xmlns:a16="http://schemas.microsoft.com/office/drawing/2014/main" xmlns="" id="{94BE0D87-C052-10FF-46CF-DFB6E2FB3352}"/>
              </a:ext>
            </a:extLst>
          </p:cNvPr>
          <p:cNvSpPr/>
          <p:nvPr/>
        </p:nvSpPr>
        <p:spPr>
          <a:xfrm>
            <a:off x="454551" y="1199823"/>
            <a:ext cx="19784108" cy="137159"/>
          </a:xfrm>
          <a:prstGeom prst="rect">
            <a:avLst/>
          </a:prstGeom>
          <a:gradFill rotWithShape="0">
            <a:gsLst>
              <a:gs pos="0">
                <a:srgbClr val="00A0C3"/>
              </a:gs>
              <a:gs pos="100000">
                <a:srgbClr val="00B3A9"/>
              </a:gs>
            </a:gsLst>
            <a:lin ang="0"/>
          </a:gra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marL="0" marR="0" lvl="0" indent="0" algn="ctr" defTabSz="243833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Neue"/>
            </a:endParaRPr>
          </a:p>
        </p:txBody>
      </p:sp>
      <p:sp>
        <p:nvSpPr>
          <p:cNvPr id="16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5115703" y="2813608"/>
            <a:ext cx="8223200" cy="5183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just" defTabSz="2078526" hangingPunct="1">
              <a:defRPr/>
            </a:pPr>
            <a:r>
              <a:rPr lang="ru-RU" sz="2800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а) Расчёт фактического возраста </a:t>
            </a:r>
            <a:r>
              <a:rPr lang="ru-RU" sz="2800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резервуара </a:t>
            </a:r>
            <a:r>
              <a:rPr lang="ru-RU" sz="2800" spc="-2" dirty="0" err="1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</a:t>
            </a:r>
            <a:r>
              <a:rPr lang="ru-RU" sz="2800" spc="-2" baseline="-25000" dirty="0" err="1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</a:t>
            </a:r>
            <a:endParaRPr lang="ru-RU" sz="2800" spc="-2" baseline="-250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5104592" y="3551559"/>
            <a:ext cx="8234311" cy="138010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just" defTabSz="2078526" hangingPunct="1">
              <a:defRPr/>
            </a:pPr>
            <a:r>
              <a:rPr lang="ru-RU" sz="2800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b) </a:t>
            </a:r>
            <a:r>
              <a:rPr lang="ru-RU" sz="2800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Расчет остаточного срока эксплуатации резервуара в </a:t>
            </a:r>
            <a:r>
              <a:rPr lang="ru-RU" sz="2800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зависимости от материала изготовления </a:t>
            </a:r>
            <a:r>
              <a:rPr lang="ru-RU" sz="2800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</a:t>
            </a:r>
            <a:r>
              <a:rPr lang="ru-RU" sz="2800" spc="-2" baseline="-2500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ост</a:t>
            </a:r>
            <a:endParaRPr lang="ru-RU" sz="2800" spc="-2" baseline="-250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6663408" y="4448734"/>
            <a:ext cx="7966641" cy="8261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2078526" hangingPunct="1">
              <a:defRPr/>
            </a:pPr>
            <a:r>
              <a:rPr lang="ru-RU" sz="2400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Рекомендуемый срок эксплуатации резервуара в зависимости от материала изготовления </a:t>
            </a:r>
            <a:endParaRPr lang="ru-RU" sz="2400" spc="-2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6925" y="2873065"/>
            <a:ext cx="2888854" cy="624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6925" y="3534619"/>
            <a:ext cx="2981963" cy="653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5104591" y="5064099"/>
            <a:ext cx="8234311" cy="138010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just" defTabSz="2078526" hangingPunct="1">
              <a:defRPr/>
            </a:pPr>
            <a:r>
              <a:rPr lang="ru-RU" sz="2800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с) </a:t>
            </a:r>
            <a:r>
              <a:rPr lang="ru-RU" sz="2800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Расчёт </a:t>
            </a:r>
            <a:r>
              <a:rPr lang="ru-RU" sz="2800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коэффициента </a:t>
            </a:r>
            <a:r>
              <a:rPr lang="ru-RU" sz="2800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соответствия эксплуатационного ресурса </a:t>
            </a:r>
            <a:r>
              <a:rPr lang="ru-RU" sz="2800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резервуара нормативному </a:t>
            </a:r>
            <a:r>
              <a:rPr lang="ru-RU" sz="2800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сроку </a:t>
            </a:r>
            <a:r>
              <a:rPr lang="ru-RU" sz="2800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службы </a:t>
            </a:r>
            <a:endParaRPr lang="ru-RU" sz="2800" spc="-2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5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7820" y="1849207"/>
            <a:ext cx="2858048" cy="1039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0565868" y="1679322"/>
            <a:ext cx="4064181" cy="1564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2400" spc="-2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коэффициент соответствия остаточного ресурса резервуара нормативному сроку службы</a:t>
            </a:r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58048" y="9434213"/>
            <a:ext cx="4363304" cy="3554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408" y="5274845"/>
            <a:ext cx="7966642" cy="7449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Скругленный прямоугольник 110">
            <a:extLst>
              <a:ext uri="{FF2B5EF4-FFF2-40B4-BE49-F238E27FC236}">
                <a16:creationId xmlns:a16="http://schemas.microsoft.com/office/drawing/2014/main" xmlns="" id="{E4045290-40E1-51C6-C280-2998ED3118FB}"/>
              </a:ext>
            </a:extLst>
          </p:cNvPr>
          <p:cNvSpPr/>
          <p:nvPr/>
        </p:nvSpPr>
        <p:spPr>
          <a:xfrm>
            <a:off x="14886432" y="7044095"/>
            <a:ext cx="8801055" cy="5680459"/>
          </a:xfrm>
          <a:prstGeom prst="roundRect">
            <a:avLst>
              <a:gd name="adj" fmla="val 2726"/>
            </a:avLst>
          </a:prstGeom>
          <a:noFill/>
          <a:ln w="34925" cap="rnd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ctr"/>
            <a:endParaRPr lang="ru-RU" sz="2000" dirty="0">
              <a:latin typeface="Tahoma" panose="020B0604030504040204" pitchFamily="34" charset="0"/>
            </a:endParaRPr>
          </a:p>
        </p:txBody>
      </p:sp>
      <p:sp>
        <p:nvSpPr>
          <p:cNvPr id="30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5051271" y="7337059"/>
            <a:ext cx="6562084" cy="5952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spcAft>
                <a:spcPts val="600"/>
              </a:spcAft>
              <a:defRPr/>
            </a:pPr>
            <a:r>
              <a:rPr lang="ru-RU" sz="2800" b="1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ЗАПРАШИВАЕМАЯ ИНФОРМАЦИЯ</a:t>
            </a:r>
            <a:endParaRPr lang="ru-RU" sz="2800" spc="-2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flipV="1">
            <a:off x="15042611" y="7909642"/>
            <a:ext cx="6570748" cy="22696"/>
          </a:xfrm>
          <a:prstGeom prst="line">
            <a:avLst/>
          </a:prstGeom>
          <a:noFill/>
          <a:ln w="25400" cap="flat">
            <a:solidFill>
              <a:srgbClr val="0070C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3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5051271" y="8627798"/>
            <a:ext cx="8194510" cy="376537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 defTabSz="2078526" hangingPunct="1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ru-RU" sz="2800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год </a:t>
            </a:r>
            <a:r>
              <a:rPr lang="ru-RU" sz="2800" spc="-2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строительства / ввода в эксплуатацию приёмного резервуара </a:t>
            </a:r>
            <a:r>
              <a:rPr lang="ru-RU" sz="2800" spc="-2" dirty="0" err="1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</a:t>
            </a:r>
            <a:r>
              <a:rPr lang="ru-RU" sz="2800" spc="-2" baseline="-25000" dirty="0" err="1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ввод</a:t>
            </a:r>
            <a:r>
              <a:rPr lang="ru-RU" sz="2800" spc="-2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800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год</a:t>
            </a:r>
          </a:p>
          <a:p>
            <a:pPr marL="342900" indent="-342900" algn="just" defTabSz="2078526" hangingPunct="1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ru-RU" sz="2800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материал </a:t>
            </a:r>
            <a:r>
              <a:rPr lang="ru-RU" sz="2800" spc="-2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стенок и дна приёмного резервуара (бетон, железобетон, ж/б полимер, сталь с анти-коррозионной защитой, стекловолокно и др</a:t>
            </a:r>
            <a:r>
              <a:rPr lang="ru-RU" sz="2800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.)</a:t>
            </a:r>
          </a:p>
          <a:p>
            <a:pPr marL="342900" indent="-342900" algn="just" defTabSz="2078526" hangingPunct="1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ru-RU" sz="2800" spc="-2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информация о дефектах, разрушении резервуара и др</a:t>
            </a:r>
            <a:r>
              <a:rPr lang="ru-RU" sz="2800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(при необходимости)</a:t>
            </a:r>
            <a:endParaRPr lang="ru-RU" sz="2800" spc="-2" dirty="0">
              <a:solidFill>
                <a:schemeClr val="bg2">
                  <a:lumMod val="1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5095932" y="8143753"/>
            <a:ext cx="7525208" cy="3952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2000" b="1" i="1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 предприятий ВКХ</a:t>
            </a:r>
            <a:endParaRPr lang="ru-RU" sz="2000" b="1" i="1" spc="-2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7" name="Скругленный прямоугольник 110">
            <a:extLst>
              <a:ext uri="{FF2B5EF4-FFF2-40B4-BE49-F238E27FC236}">
                <a16:creationId xmlns:a16="http://schemas.microsoft.com/office/drawing/2014/main" xmlns="" id="{E4045290-40E1-51C6-C280-2998ED3118FB}"/>
              </a:ext>
            </a:extLst>
          </p:cNvPr>
          <p:cNvSpPr/>
          <p:nvPr/>
        </p:nvSpPr>
        <p:spPr>
          <a:xfrm>
            <a:off x="14886431" y="1810513"/>
            <a:ext cx="8801055" cy="5009439"/>
          </a:xfrm>
          <a:prstGeom prst="roundRect">
            <a:avLst>
              <a:gd name="adj" fmla="val 2726"/>
            </a:avLst>
          </a:prstGeom>
          <a:noFill/>
          <a:ln w="34925" cap="rnd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ctr"/>
            <a:endParaRPr lang="ru-RU" sz="2000" dirty="0">
              <a:latin typeface="Tahoma" panose="020B0604030504040204" pitchFamily="34" charset="0"/>
            </a:endParaRPr>
          </a:p>
        </p:txBody>
      </p:sp>
      <p:sp>
        <p:nvSpPr>
          <p:cNvPr id="38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5095932" y="1965826"/>
            <a:ext cx="6562084" cy="5952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spcAft>
                <a:spcPts val="600"/>
              </a:spcAft>
              <a:defRPr/>
            </a:pPr>
            <a:r>
              <a:rPr lang="ru-RU" sz="2800" b="1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ОСНОВНЫЕ РАСЧЕТЫ</a:t>
            </a:r>
            <a:endParaRPr lang="ru-RU" sz="2800" spc="-2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 flipV="1">
            <a:off x="15087272" y="2538409"/>
            <a:ext cx="6570748" cy="22696"/>
          </a:xfrm>
          <a:prstGeom prst="line">
            <a:avLst/>
          </a:prstGeom>
          <a:noFill/>
          <a:ln w="25400" cap="flat">
            <a:solidFill>
              <a:srgbClr val="0070C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46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911892" y="7044095"/>
            <a:ext cx="5928523" cy="64144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1800" spc="-2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Тост – остаточный расчётный срок эксплуатации резервуара, лет</a:t>
            </a:r>
          </a:p>
        </p:txBody>
      </p:sp>
      <p:sp>
        <p:nvSpPr>
          <p:cNvPr id="47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911892" y="7778642"/>
            <a:ext cx="5928523" cy="64144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1800" spc="-2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Тнорм – нормативный срок службы резервуара для данного типа материала, лет</a:t>
            </a:r>
          </a:p>
        </p:txBody>
      </p:sp>
      <p:sp>
        <p:nvSpPr>
          <p:cNvPr id="48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911892" y="8538977"/>
            <a:ext cx="5892068" cy="64144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1800" spc="-2" dirty="0" err="1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Тф</a:t>
            </a:r>
            <a:r>
              <a:rPr lang="ru-RU" sz="1800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spc="-2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ru-RU" sz="1800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фактический, как разность </a:t>
            </a:r>
            <a:r>
              <a:rPr lang="ru-RU" sz="1800" spc="-2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между годом проведения оценки и годом ввода в эксплуатацию</a:t>
            </a:r>
          </a:p>
        </p:txBody>
      </p:sp>
    </p:spTree>
    <p:extLst>
      <p:ext uri="{BB962C8B-B14F-4D97-AF65-F5344CB8AC3E}">
        <p14:creationId xmlns:p14="http://schemas.microsoft.com/office/powerpoint/2010/main" val="111114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42ABE9A-D73B-A964-0AE5-BC35D33D79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Shape 1">
            <a:extLst>
              <a:ext uri="{FF2B5EF4-FFF2-40B4-BE49-F238E27FC236}">
                <a16:creationId xmlns:a16="http://schemas.microsoft.com/office/drawing/2014/main" xmlns="" id="{685BA34A-09C0-C129-7A80-EBDEB4359165}"/>
              </a:ext>
            </a:extLst>
          </p:cNvPr>
          <p:cNvSpPr txBox="1"/>
          <p:nvPr/>
        </p:nvSpPr>
        <p:spPr>
          <a:xfrm>
            <a:off x="454551" y="248331"/>
            <a:ext cx="23929449" cy="983331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ctr">
            <a:noAutofit/>
          </a:bodyPr>
          <a:lstStyle/>
          <a:p>
            <a:pPr lvl="0" algn="l">
              <a:defRPr/>
            </a:pPr>
            <a:r>
              <a:rPr lang="ru-RU" sz="3900" b="1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7. </a:t>
            </a:r>
            <a:r>
              <a:rPr lang="ru-RU" sz="3900" b="1" spc="-2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Оценка технического </a:t>
            </a:r>
            <a:r>
              <a:rPr lang="ru-RU" sz="3900" b="1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состояния, эффективности </a:t>
            </a:r>
            <a:r>
              <a:rPr lang="ru-RU" sz="3900" b="1" spc="-2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</a:t>
            </a:r>
            <a:r>
              <a:rPr lang="ru-RU" sz="3900" b="1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комплектности </a:t>
            </a:r>
            <a:r>
              <a:rPr lang="ru-RU" sz="3900" b="1" spc="-2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системы фильтрации</a:t>
            </a:r>
            <a:endParaRPr kumimoji="0" lang="ru-RU" sz="3900" i="0" u="none" strike="noStrike" kern="0" cap="none" spc="-2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Neue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6350C9CE-53FA-8F04-7DD8-42EC604A65ED}"/>
              </a:ext>
            </a:extLst>
          </p:cNvPr>
          <p:cNvSpPr txBox="1">
            <a:spLocks/>
          </p:cNvSpPr>
          <p:nvPr/>
        </p:nvSpPr>
        <p:spPr>
          <a:xfrm>
            <a:off x="18733941" y="12944010"/>
            <a:ext cx="5486400" cy="453943"/>
          </a:xfrm>
          <a:prstGeom prst="rect">
            <a:avLst/>
          </a:prstGeom>
        </p:spPr>
        <p:txBody>
          <a:bodyPr vert="horz" lIns="182880" tIns="91440" rIns="182880" bIns="9144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099D8A-7E76-4E33-97BA-BAE3FE2E69BF}" type="slidenum">
              <a:rPr kumimoji="0" lang="ru-RU" sz="2400" b="0" i="0" u="none" strike="noStrike" kern="1200" cap="none" spc="0" normalizeH="0" baseline="0" noProof="0">
                <a:ln>
                  <a:noFill/>
                </a:ln>
                <a:solidFill>
                  <a:srgbClr val="5E5E5E">
                    <a:tint val="75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Helvetica Neue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5E5E5E">
                  <a:tint val="75000"/>
                </a:srgb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Neue"/>
            </a:endParaRPr>
          </a:p>
        </p:txBody>
      </p:sp>
      <p:sp>
        <p:nvSpPr>
          <p:cNvPr id="5" name="CustomShape 2">
            <a:extLst>
              <a:ext uri="{FF2B5EF4-FFF2-40B4-BE49-F238E27FC236}">
                <a16:creationId xmlns:a16="http://schemas.microsoft.com/office/drawing/2014/main" xmlns="" id="{94BE0D87-C052-10FF-46CF-DFB6E2FB3352}"/>
              </a:ext>
            </a:extLst>
          </p:cNvPr>
          <p:cNvSpPr/>
          <p:nvPr/>
        </p:nvSpPr>
        <p:spPr>
          <a:xfrm>
            <a:off x="454551" y="1199823"/>
            <a:ext cx="19784108" cy="137159"/>
          </a:xfrm>
          <a:prstGeom prst="rect">
            <a:avLst/>
          </a:prstGeom>
          <a:gradFill rotWithShape="0">
            <a:gsLst>
              <a:gs pos="0">
                <a:srgbClr val="00A0C3"/>
              </a:gs>
              <a:gs pos="100000">
                <a:srgbClr val="00B3A9"/>
              </a:gs>
            </a:gsLst>
            <a:lin ang="0"/>
          </a:gra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marL="0" marR="0" lvl="0" indent="0" algn="ctr" defTabSz="243833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Neue"/>
            </a:endParaRPr>
          </a:p>
        </p:txBody>
      </p:sp>
      <p:sp>
        <p:nvSpPr>
          <p:cNvPr id="16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5916274" y="2883380"/>
            <a:ext cx="7771211" cy="28574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2400" spc="-2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а)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Комплектности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системы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фильтрации</a:t>
            </a:r>
          </a:p>
          <a:p>
            <a:pPr algn="l" defTabSz="2078526" hangingPunct="1">
              <a:defRPr/>
            </a:pPr>
            <a:endParaRPr lang="ru-RU" sz="2400" spc="-2" dirty="0">
              <a:solidFill>
                <a:schemeClr val="bg2">
                  <a:lumMod val="1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l" defTabSz="2078526" hangingPunct="1">
              <a:defRPr/>
            </a:pPr>
            <a:r>
              <a:rPr lang="ru-RU" sz="2400" spc="-2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b)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Технического состояния инженерных элементов системы фильтрации</a:t>
            </a:r>
            <a:endParaRPr lang="ru-RU" sz="2400" spc="-2" dirty="0">
              <a:solidFill>
                <a:schemeClr val="bg2">
                  <a:lumMod val="1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l" defTabSz="2078526" hangingPunct="1">
              <a:defRPr/>
            </a:pPr>
            <a:endParaRPr lang="ru-RU" sz="2400" spc="-2" dirty="0" smtClean="0">
              <a:solidFill>
                <a:schemeClr val="bg2">
                  <a:lumMod val="1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l" defTabSz="2078526" hangingPunct="1">
              <a:defRPr/>
            </a:pPr>
            <a:r>
              <a:rPr lang="ru-RU" sz="2400" spc="-2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с)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Эффективности системы фильтрации.</a:t>
            </a:r>
            <a:endParaRPr lang="ru-RU" sz="2400" spc="-2" dirty="0">
              <a:solidFill>
                <a:schemeClr val="bg2">
                  <a:lumMod val="1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l" defTabSz="2078526" hangingPunct="1">
              <a:defRPr/>
            </a:pPr>
            <a:endParaRPr lang="ru-RU" sz="1800" spc="-2" dirty="0">
              <a:solidFill>
                <a:schemeClr val="bg2">
                  <a:lumMod val="1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l" defTabSz="2078526" hangingPunct="1">
              <a:defRPr/>
            </a:pPr>
            <a:endParaRPr lang="ru-RU" sz="1800" spc="-2" dirty="0">
              <a:solidFill>
                <a:schemeClr val="bg2">
                  <a:lumMod val="1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4" name="Скругленный прямоугольник 110">
            <a:extLst>
              <a:ext uri="{FF2B5EF4-FFF2-40B4-BE49-F238E27FC236}">
                <a16:creationId xmlns:a16="http://schemas.microsoft.com/office/drawing/2014/main" xmlns="" id="{E4045290-40E1-51C6-C280-2998ED3118FB}"/>
              </a:ext>
            </a:extLst>
          </p:cNvPr>
          <p:cNvSpPr/>
          <p:nvPr/>
        </p:nvSpPr>
        <p:spPr>
          <a:xfrm>
            <a:off x="15505432" y="5740818"/>
            <a:ext cx="8182055" cy="7203192"/>
          </a:xfrm>
          <a:prstGeom prst="roundRect">
            <a:avLst>
              <a:gd name="adj" fmla="val 2726"/>
            </a:avLst>
          </a:prstGeom>
          <a:noFill/>
          <a:ln w="34925" cap="rnd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ctr"/>
            <a:endParaRPr lang="ru-RU" sz="2000" dirty="0">
              <a:latin typeface="Tahoma" panose="020B0604030504040204" pitchFamily="34" charset="0"/>
            </a:endParaRPr>
          </a:p>
        </p:txBody>
      </p:sp>
      <p:sp>
        <p:nvSpPr>
          <p:cNvPr id="25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5552049" y="5909169"/>
            <a:ext cx="6562084" cy="5952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spcAft>
                <a:spcPts val="600"/>
              </a:spcAft>
              <a:defRPr/>
            </a:pPr>
            <a:r>
              <a:rPr lang="ru-RU" sz="2800" b="1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НЕОБХОДИМАЯ ИНФОРМАЦИЯ</a:t>
            </a:r>
            <a:endParaRPr lang="ru-RU" sz="2800" spc="-2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flipV="1">
            <a:off x="15629114" y="6453177"/>
            <a:ext cx="6570748" cy="0"/>
          </a:xfrm>
          <a:prstGeom prst="line">
            <a:avLst/>
          </a:prstGeom>
          <a:noFill/>
          <a:ln w="25400" cap="flat">
            <a:solidFill>
              <a:srgbClr val="0070C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7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5505432" y="7059953"/>
            <a:ext cx="7927468" cy="55658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 defTabSz="2078526" hangingPunct="1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ru-RU" sz="2400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состав </a:t>
            </a:r>
            <a:r>
              <a:rPr lang="ru-RU" sz="2400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тип системы фильтрации (наличие/отсутствие решёток, корзин, измельчителей, </a:t>
            </a:r>
            <a:r>
              <a:rPr lang="ru-RU" sz="2400" spc="-2" dirty="0" err="1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пескоуловителей</a:t>
            </a:r>
            <a:r>
              <a:rPr lang="ru-RU" sz="2400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жироуловителей и др</a:t>
            </a:r>
            <a:r>
              <a:rPr lang="ru-RU" sz="2400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.);</a:t>
            </a:r>
          </a:p>
          <a:p>
            <a:pPr marL="342900" indent="-342900" algn="l" defTabSz="2078526" hangingPunct="1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ru-RU" sz="2400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сведения </a:t>
            </a:r>
            <a:r>
              <a:rPr lang="ru-RU" sz="2400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 характере сточных вод (наличие волокнистых включений, песка, жиров, бытового мусора и т.п</a:t>
            </a:r>
            <a:r>
              <a:rPr lang="ru-RU" sz="2400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.);</a:t>
            </a:r>
          </a:p>
          <a:p>
            <a:pPr marL="342900" indent="-342900" algn="l" defTabSz="2078526" hangingPunct="1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ru-RU" sz="2400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техническое </a:t>
            </a:r>
            <a:r>
              <a:rPr lang="ru-RU" sz="2400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состояние элементов фильтрации (целостность решёток и корзин, </a:t>
            </a:r>
            <a:r>
              <a:rPr lang="ru-RU" sz="2400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наличие/отсутствие </a:t>
            </a:r>
            <a:r>
              <a:rPr lang="ru-RU" sz="2400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деформаций, коррозии, засорённости</a:t>
            </a:r>
            <a:r>
              <a:rPr lang="ru-RU" sz="2400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);</a:t>
            </a:r>
          </a:p>
          <a:p>
            <a:pPr marL="342900" indent="-342900" algn="l" defTabSz="2078526" hangingPunct="1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ru-RU" sz="2400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фактическая </a:t>
            </a:r>
            <a:r>
              <a:rPr lang="ru-RU" sz="2400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частота засоров насосного оборудования, связанных с недостаточной фильтрацией (по эксплуатационной отчётности, число засоров в год).</a:t>
            </a:r>
          </a:p>
        </p:txBody>
      </p:sp>
      <p:sp>
        <p:nvSpPr>
          <p:cNvPr id="56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5561124" y="6509533"/>
            <a:ext cx="7525208" cy="3952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2000" b="1" i="1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 предприятий ВКХ</a:t>
            </a:r>
            <a:endParaRPr lang="ru-RU" sz="2000" b="1" i="1" spc="-2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7" name="Скругленный прямоугольник 110">
            <a:extLst>
              <a:ext uri="{FF2B5EF4-FFF2-40B4-BE49-F238E27FC236}">
                <a16:creationId xmlns:a16="http://schemas.microsoft.com/office/drawing/2014/main" xmlns="" id="{E4045290-40E1-51C6-C280-2998ED3118FB}"/>
              </a:ext>
            </a:extLst>
          </p:cNvPr>
          <p:cNvSpPr/>
          <p:nvPr/>
        </p:nvSpPr>
        <p:spPr>
          <a:xfrm>
            <a:off x="15505432" y="1760487"/>
            <a:ext cx="8182054" cy="3735624"/>
          </a:xfrm>
          <a:prstGeom prst="roundRect">
            <a:avLst>
              <a:gd name="adj" fmla="val 2726"/>
            </a:avLst>
          </a:prstGeom>
          <a:noFill/>
          <a:ln w="34925" cap="rnd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ctr"/>
            <a:endParaRPr lang="ru-RU" sz="2000" dirty="0">
              <a:latin typeface="Tahoma" panose="020B0604030504040204" pitchFamily="34" charset="0"/>
            </a:endParaRPr>
          </a:p>
        </p:txBody>
      </p:sp>
      <p:sp>
        <p:nvSpPr>
          <p:cNvPr id="37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5703583" y="1932598"/>
            <a:ext cx="7974101" cy="5952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spcAft>
                <a:spcPts val="600"/>
              </a:spcAft>
              <a:defRPr/>
            </a:pPr>
            <a:r>
              <a:rPr lang="ru-RU" sz="2800" b="1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ЭКСПЕРТНАЯ ОЦЕНКА</a:t>
            </a:r>
            <a:endParaRPr lang="ru-RU" sz="2800" spc="-2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 flipV="1">
            <a:off x="15637774" y="2505181"/>
            <a:ext cx="6570748" cy="0"/>
          </a:xfrm>
          <a:prstGeom prst="line">
            <a:avLst/>
          </a:prstGeom>
          <a:noFill/>
          <a:ln w="25400" cap="flat">
            <a:solidFill>
              <a:srgbClr val="0070C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4337321"/>
              </p:ext>
            </p:extLst>
          </p:nvPr>
        </p:nvGraphicFramePr>
        <p:xfrm>
          <a:off x="6315077" y="6172948"/>
          <a:ext cx="8847454" cy="670896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279005"/>
                <a:gridCol w="6568449"/>
              </a:tblGrid>
              <a:tr h="3914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Результаты оценки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Градация баллов</a:t>
                      </a:r>
                    </a:p>
                  </a:txBody>
                  <a:tcPr marL="68580" marR="68580" marT="0" marB="0" anchor="ctr"/>
                </a:tc>
              </a:tr>
              <a:tr h="2010112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Высокая эффективность, достаточная комплектность и удовлетворительное техническое состояние</a:t>
                      </a: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Высокая эффективность, достаточная комплектность и удовлетворительное техническое состояние системы фильтрации и предварительной очистки сточных вод. Не высокая (ежеквартально) частота засоров насосного оборудования указывает на эффективность системы фильтрации. Не требуется срочных мероприятий по ремонту и модернизации. </a:t>
                      </a:r>
                    </a:p>
                  </a:txBody>
                  <a:tcPr marL="68580" marR="68580" marT="0" marB="0" anchor="ctr"/>
                </a:tc>
              </a:tr>
              <a:tr h="2010112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Удовлетворительные эффективность, комплектность и техническое состояние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Удовлетворительные эффективность, комплектность и техническое состояние системы фильтрации. Отмечается не полная комплектность системы, замечания к состоянию элементов, фиксируются достаточно частые (ежемесячно) засоры насосного оборудования. Рекомендуется планировать мероприятия по модернизации или ремонту в среднесрочной перспективе</a:t>
                      </a:r>
                    </a:p>
                  </a:txBody>
                  <a:tcPr marL="68580" marR="68580" marT="0" marB="0" anchor="ctr"/>
                </a:tc>
              </a:tr>
              <a:tr h="2297271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Низкая эффективность, недостаточная комплектность и (или) неудовлетворительное техническое состояние </a:t>
                      </a:r>
                    </a:p>
                  </a:txBody>
                  <a:tcPr marL="68580" marR="68580" marT="0" marB="0" anchor="ctr"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Низкая эффективность, недостаточная комплектность и (или) неудовлетворительное техническое состояние системы фильтрации и предварительной очистки сточных вод. Фиксируются частые (еженедельно и чаще)засоры насосного оборудования,  повышенная нагрузка на обслуживание. Требуется первоочередное рассмотрение вариантов усиления или реконструкции системы фильтрации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3073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45" b="8987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249" b="14477"/>
          <a:stretch/>
        </p:blipFill>
        <p:spPr bwMode="auto">
          <a:xfrm>
            <a:off x="-6126" y="1771059"/>
            <a:ext cx="12514333" cy="60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 rot="20746859">
            <a:off x="3433252" y="2654990"/>
            <a:ext cx="3727187" cy="45678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2400" spc="-2" dirty="0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Решётка грубой очистки</a:t>
            </a:r>
            <a:endParaRPr lang="ru-RU" sz="2400" spc="-2" dirty="0">
              <a:solidFill>
                <a:schemeClr val="bg2">
                  <a:lumMod val="1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3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8562491" y="2287387"/>
            <a:ext cx="4025428" cy="45678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2400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Решётка мелкой очистки</a:t>
            </a:r>
            <a:endParaRPr lang="ru-RU" sz="2400" spc="-2" dirty="0">
              <a:solidFill>
                <a:schemeClr val="bg2">
                  <a:lumMod val="1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9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2485351" y="3411007"/>
            <a:ext cx="3020081" cy="8261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2400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Дробилка-</a:t>
            </a:r>
            <a:r>
              <a:rPr lang="ru-RU" sz="2400" spc="-2" dirty="0" err="1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измельчитель</a:t>
            </a:r>
            <a:endParaRPr lang="ru-RU" sz="2400" spc="-2" dirty="0">
              <a:solidFill>
                <a:schemeClr val="bg2">
                  <a:lumMod val="1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6315077" y="5757454"/>
            <a:ext cx="836168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b="1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Общая оценка </a:t>
            </a:r>
            <a:r>
              <a:rPr lang="ru-RU" sz="1500" b="1" dirty="0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комплектности и технического </a:t>
            </a:r>
            <a:r>
              <a:rPr lang="ru-RU" sz="1500" b="1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состояния </a:t>
            </a:r>
            <a:r>
              <a:rPr lang="ru-RU" sz="1500" b="1" dirty="0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системы фильтрации</a:t>
            </a:r>
            <a:endParaRPr lang="ru-RU" sz="1500" b="1" dirty="0">
              <a:solidFill>
                <a:schemeClr val="bg2">
                  <a:lumMod val="1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2720338"/>
              </p:ext>
            </p:extLst>
          </p:nvPr>
        </p:nvGraphicFramePr>
        <p:xfrm>
          <a:off x="454551" y="9842888"/>
          <a:ext cx="5257800" cy="263965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726872"/>
                <a:gridCol w="1530928"/>
              </a:tblGrid>
              <a:tr h="2639655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Высокий уровень</a:t>
                      </a:r>
                    </a:p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FFC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Удовлетворительный уровень</a:t>
                      </a:r>
                    </a:p>
                    <a:p>
                      <a:pPr algn="just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Низкий уровень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4-5 баллов</a:t>
                      </a:r>
                      <a:endParaRPr lang="ru-RU" sz="2000" dirty="0">
                        <a:solidFill>
                          <a:srgbClr val="00B05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FFC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2-3 балла</a:t>
                      </a:r>
                      <a:endParaRPr lang="ru-RU" sz="2000" dirty="0">
                        <a:solidFill>
                          <a:srgbClr val="FFC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0-1 балл</a:t>
                      </a:r>
                      <a:endParaRPr lang="ru-RU" sz="2000" dirty="0">
                        <a:solidFill>
                          <a:srgbClr val="FF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42" name="Прямоугольник 41"/>
          <p:cNvSpPr/>
          <p:nvPr/>
        </p:nvSpPr>
        <p:spPr>
          <a:xfrm>
            <a:off x="-6126" y="9060490"/>
            <a:ext cx="63150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Комплектность, эффективность  </a:t>
            </a: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 </a:t>
            </a:r>
            <a:r>
              <a:rPr lang="ru-RU" sz="2000" b="1" dirty="0" err="1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техни-ческое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состояние </a:t>
            </a: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системы фильтрации </a:t>
            </a:r>
            <a:endParaRPr lang="ru-RU" sz="2000" b="1" dirty="0" smtClean="0">
              <a:solidFill>
                <a:schemeClr val="bg2">
                  <a:lumMod val="1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до </a:t>
            </a: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5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баллов</a:t>
            </a:r>
            <a:endParaRPr lang="ru-RU" sz="2000" b="1" dirty="0">
              <a:solidFill>
                <a:schemeClr val="bg2">
                  <a:lumMod val="1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70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42ABE9A-D73B-A964-0AE5-BC35D33D79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Shape 1">
            <a:extLst>
              <a:ext uri="{FF2B5EF4-FFF2-40B4-BE49-F238E27FC236}">
                <a16:creationId xmlns="" xmlns:a16="http://schemas.microsoft.com/office/drawing/2014/main" id="{685BA34A-09C0-C129-7A80-EBDEB4359165}"/>
              </a:ext>
            </a:extLst>
          </p:cNvPr>
          <p:cNvSpPr txBox="1"/>
          <p:nvPr/>
        </p:nvSpPr>
        <p:spPr>
          <a:xfrm>
            <a:off x="454551" y="45131"/>
            <a:ext cx="23198647" cy="983331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ctr">
            <a:noAutofit/>
          </a:bodyPr>
          <a:lstStyle/>
          <a:p>
            <a:pPr lvl="0" algn="l">
              <a:defRPr/>
            </a:pPr>
            <a:r>
              <a:rPr lang="ru-RU" sz="4000" b="1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Интегральная оценка и приоритетность инвестиций в КНС</a:t>
            </a:r>
            <a:endParaRPr kumimoji="0" lang="ru-RU" sz="4000" i="0" u="none" strike="noStrike" kern="0" cap="none" spc="-2" normalizeH="0" baseline="0" noProof="0" dirty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Neue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6350C9CE-53FA-8F04-7DD8-42EC604A65ED}"/>
              </a:ext>
            </a:extLst>
          </p:cNvPr>
          <p:cNvSpPr txBox="1">
            <a:spLocks/>
          </p:cNvSpPr>
          <p:nvPr/>
        </p:nvSpPr>
        <p:spPr>
          <a:xfrm>
            <a:off x="18733941" y="12944010"/>
            <a:ext cx="5486400" cy="453943"/>
          </a:xfrm>
          <a:prstGeom prst="rect">
            <a:avLst/>
          </a:prstGeom>
        </p:spPr>
        <p:txBody>
          <a:bodyPr vert="horz" lIns="182880" tIns="91440" rIns="182880" bIns="9144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099D8A-7E76-4E33-97BA-BAE3FE2E69BF}" type="slidenum">
              <a:rPr kumimoji="0" lang="ru-RU" sz="2400" b="0" i="0" u="none" strike="noStrike" kern="1200" cap="none" spc="0" normalizeH="0" baseline="0" noProof="0">
                <a:ln>
                  <a:noFill/>
                </a:ln>
                <a:solidFill>
                  <a:srgbClr val="5E5E5E">
                    <a:tint val="75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Helvetica Neue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5E5E5E">
                  <a:tint val="75000"/>
                </a:srgb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Neue"/>
            </a:endParaRPr>
          </a:p>
        </p:txBody>
      </p:sp>
      <p:sp>
        <p:nvSpPr>
          <p:cNvPr id="5" name="CustomShape 2">
            <a:extLst>
              <a:ext uri="{FF2B5EF4-FFF2-40B4-BE49-F238E27FC236}">
                <a16:creationId xmlns="" xmlns:a16="http://schemas.microsoft.com/office/drawing/2014/main" id="{94BE0D87-C052-10FF-46CF-DFB6E2FB3352}"/>
              </a:ext>
            </a:extLst>
          </p:cNvPr>
          <p:cNvSpPr/>
          <p:nvPr/>
        </p:nvSpPr>
        <p:spPr>
          <a:xfrm>
            <a:off x="454551" y="1199823"/>
            <a:ext cx="19784108" cy="137159"/>
          </a:xfrm>
          <a:prstGeom prst="rect">
            <a:avLst/>
          </a:prstGeom>
          <a:gradFill rotWithShape="0">
            <a:gsLst>
              <a:gs pos="0">
                <a:srgbClr val="00A0C3"/>
              </a:gs>
              <a:gs pos="100000">
                <a:srgbClr val="00B3A9"/>
              </a:gs>
            </a:gsLst>
            <a:lin ang="0"/>
          </a:gra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marL="0" marR="0" lvl="0" indent="0" algn="ctr" defTabSz="243833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Neue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6" t="7841" r="5261" b="6963"/>
          <a:stretch/>
        </p:blipFill>
        <p:spPr bwMode="auto">
          <a:xfrm>
            <a:off x="0" y="1786680"/>
            <a:ext cx="12249151" cy="9955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104">
            <a:extLst>
              <a:ext uri="{FF2B5EF4-FFF2-40B4-BE49-F238E27FC236}">
                <a16:creationId xmlns:a16="http://schemas.microsoft.com/office/drawing/2014/main" xmlns="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276912" y="2779645"/>
            <a:ext cx="3152088" cy="26727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2078526" hangingPunct="1">
              <a:defRPr/>
            </a:pPr>
            <a:r>
              <a:rPr lang="ru-RU" sz="2400" b="1" spc="-2" dirty="0" smtClean="0">
                <a:solidFill>
                  <a:srgbClr val="2F559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Интегральная оценка состояния КНС</a:t>
            </a:r>
          </a:p>
          <a:p>
            <a:pPr defTabSz="2078526" hangingPunct="1">
              <a:defRPr/>
            </a:pPr>
            <a:r>
              <a:rPr lang="ru-RU" sz="2400" spc="-2" dirty="0" smtClean="0">
                <a:solidFill>
                  <a:srgbClr val="2F559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максимально до 100 баллов по всем инженерным элементам КНС</a:t>
            </a:r>
            <a:endParaRPr lang="ru-RU" sz="2400" spc="-2" dirty="0">
              <a:solidFill>
                <a:srgbClr val="2F559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TextBox 104">
            <a:extLst>
              <a:ext uri="{FF2B5EF4-FFF2-40B4-BE49-F238E27FC236}">
                <a16:creationId xmlns:a16="http://schemas.microsoft.com/office/drawing/2014/main" xmlns="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3197535" y="1373625"/>
            <a:ext cx="11447152" cy="8261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2078526" hangingPunct="1">
              <a:defRPr/>
            </a:pPr>
            <a:r>
              <a:rPr lang="ru-RU" sz="2400" b="1" spc="-2" dirty="0" smtClean="0">
                <a:solidFill>
                  <a:srgbClr val="2F559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Приоритетность инвестиций </a:t>
            </a:r>
          </a:p>
          <a:p>
            <a:pPr defTabSz="2078526" hangingPunct="1">
              <a:defRPr/>
            </a:pPr>
            <a:r>
              <a:rPr lang="ru-RU" sz="2400" spc="-2" dirty="0" smtClean="0">
                <a:solidFill>
                  <a:srgbClr val="2F559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зависимости от класса (количества баллов) интегральной оценки КНС</a:t>
            </a:r>
            <a:endParaRPr lang="ru-RU" sz="2400" spc="-2" dirty="0">
              <a:solidFill>
                <a:srgbClr val="2F559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4" name="Picture 2" descr="Picture background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6" t="19074" r="5391" b="19848"/>
          <a:stretch/>
        </p:blipFill>
        <p:spPr bwMode="auto">
          <a:xfrm>
            <a:off x="14518678" y="8863896"/>
            <a:ext cx="6690235" cy="4516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21882317" y="9909768"/>
            <a:ext cx="2208908" cy="7030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2000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Инвестиции </a:t>
            </a:r>
          </a:p>
          <a:p>
            <a:pPr algn="l" defTabSz="2078526" hangingPunct="1">
              <a:defRPr/>
            </a:pPr>
            <a:r>
              <a:rPr lang="ru-RU" sz="2000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1-ой очереди</a:t>
            </a:r>
            <a:endParaRPr lang="ru-RU" sz="2000" spc="-2" dirty="0">
              <a:solidFill>
                <a:schemeClr val="bg2">
                  <a:lumMod val="1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16323734" y="10928563"/>
            <a:ext cx="211873" cy="228390"/>
          </a:xfrm>
          <a:prstGeom prst="ellipse">
            <a:avLst/>
          </a:prstGeom>
          <a:solidFill>
            <a:srgbClr val="FF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17181568" y="11790495"/>
            <a:ext cx="211873" cy="228390"/>
          </a:xfrm>
          <a:prstGeom prst="ellipse">
            <a:avLst/>
          </a:prstGeom>
          <a:solidFill>
            <a:srgbClr val="00B05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17757860" y="10441823"/>
            <a:ext cx="211873" cy="228390"/>
          </a:xfrm>
          <a:prstGeom prst="ellipse">
            <a:avLst/>
          </a:prstGeom>
          <a:solidFill>
            <a:schemeClr val="accent4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18293264" y="11499362"/>
            <a:ext cx="211873" cy="228390"/>
          </a:xfrm>
          <a:prstGeom prst="ellipse">
            <a:avLst/>
          </a:prstGeom>
          <a:solidFill>
            <a:srgbClr val="FF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19526027" y="11727752"/>
            <a:ext cx="211873" cy="228390"/>
          </a:xfrm>
          <a:prstGeom prst="ellipse">
            <a:avLst/>
          </a:prstGeom>
          <a:solidFill>
            <a:schemeClr val="accent4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19290455" y="10660959"/>
            <a:ext cx="211873" cy="228390"/>
          </a:xfrm>
          <a:prstGeom prst="ellipse">
            <a:avLst/>
          </a:prstGeom>
          <a:solidFill>
            <a:srgbClr val="00B05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21549499" y="10020111"/>
            <a:ext cx="211873" cy="228390"/>
          </a:xfrm>
          <a:prstGeom prst="ellipse">
            <a:avLst/>
          </a:prstGeom>
          <a:solidFill>
            <a:srgbClr val="FF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5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21882317" y="10767810"/>
            <a:ext cx="2229424" cy="7030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2000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Инвестиции</a:t>
            </a:r>
          </a:p>
          <a:p>
            <a:pPr algn="l" defTabSz="2078526" hangingPunct="1">
              <a:defRPr/>
            </a:pPr>
            <a:r>
              <a:rPr lang="ru-RU" sz="2000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2-ой очереди</a:t>
            </a:r>
            <a:endParaRPr lang="ru-RU" sz="2000" spc="-2" dirty="0">
              <a:solidFill>
                <a:schemeClr val="bg2">
                  <a:lumMod val="1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21549499" y="10898602"/>
            <a:ext cx="211873" cy="228390"/>
          </a:xfrm>
          <a:prstGeom prst="ellipse">
            <a:avLst/>
          </a:prstGeom>
          <a:solidFill>
            <a:schemeClr val="accent4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7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6115857" y="10564116"/>
            <a:ext cx="839499" cy="36444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1800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КНС 1</a:t>
            </a:r>
            <a:endParaRPr lang="ru-RU" sz="1800" spc="-2" dirty="0">
              <a:solidFill>
                <a:schemeClr val="bg2">
                  <a:lumMod val="1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7498859" y="10077376"/>
            <a:ext cx="839499" cy="36444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1800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КНС 2</a:t>
            </a:r>
            <a:endParaRPr lang="ru-RU" sz="1800" spc="-2" dirty="0">
              <a:solidFill>
                <a:schemeClr val="bg2">
                  <a:lumMod val="1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6908256" y="11424617"/>
            <a:ext cx="839499" cy="36444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1800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КНС 4</a:t>
            </a:r>
            <a:endParaRPr lang="ru-RU" sz="1800" spc="-2" dirty="0">
              <a:solidFill>
                <a:schemeClr val="bg2">
                  <a:lumMod val="1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7979450" y="11134915"/>
            <a:ext cx="839499" cy="36444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1800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КНС 5</a:t>
            </a:r>
            <a:endParaRPr lang="ru-RU" sz="1800" spc="-2" dirty="0">
              <a:solidFill>
                <a:schemeClr val="bg2">
                  <a:lumMod val="1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9025450" y="10274722"/>
            <a:ext cx="839499" cy="36444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1800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КНС 3</a:t>
            </a:r>
            <a:endParaRPr lang="ru-RU" sz="1800" spc="-2" dirty="0">
              <a:solidFill>
                <a:schemeClr val="bg2">
                  <a:lumMod val="1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2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9210358" y="11387472"/>
            <a:ext cx="839499" cy="36444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1800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КНС 6</a:t>
            </a:r>
            <a:endParaRPr lang="ru-RU" sz="1800" spc="-2" dirty="0">
              <a:solidFill>
                <a:schemeClr val="bg2">
                  <a:lumMod val="1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Овал 32"/>
          <p:cNvSpPr/>
          <p:nvPr/>
        </p:nvSpPr>
        <p:spPr>
          <a:xfrm>
            <a:off x="21549498" y="11798526"/>
            <a:ext cx="211873" cy="228390"/>
          </a:xfrm>
          <a:prstGeom prst="ellipse">
            <a:avLst/>
          </a:prstGeom>
          <a:solidFill>
            <a:srgbClr val="00B05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4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21882317" y="11667384"/>
            <a:ext cx="2229424" cy="7030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2000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требуют инвестиций</a:t>
            </a:r>
            <a:endParaRPr lang="ru-RU" sz="2000" spc="-2" dirty="0">
              <a:solidFill>
                <a:schemeClr val="bg2">
                  <a:lumMod val="1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076" name="Picture 4" descr="Picture background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20" b="34597"/>
          <a:stretch/>
        </p:blipFill>
        <p:spPr bwMode="auto">
          <a:xfrm>
            <a:off x="20613063" y="7992207"/>
            <a:ext cx="3341161" cy="1459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3912704" y="8050902"/>
            <a:ext cx="7345052" cy="8261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2078526" hangingPunct="1">
              <a:defRPr/>
            </a:pPr>
            <a:r>
              <a:rPr lang="ru-RU" sz="2400" b="1" spc="-2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Тепловая карта инфраструктуры ЖКХ </a:t>
            </a:r>
          </a:p>
          <a:p>
            <a:pPr defTabSz="2078526" hangingPunct="1">
              <a:defRPr/>
            </a:pPr>
            <a:r>
              <a:rPr lang="ru-RU" sz="2400" spc="-2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 отражением инвестиционной приоритетности </a:t>
            </a:r>
            <a:endParaRPr lang="ru-RU" sz="2400" spc="-2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0669293"/>
              </p:ext>
            </p:extLst>
          </p:nvPr>
        </p:nvGraphicFramePr>
        <p:xfrm>
          <a:off x="14230351" y="2342612"/>
          <a:ext cx="9860873" cy="566909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590689"/>
                <a:gridCol w="4867619"/>
                <a:gridCol w="2402565"/>
              </a:tblGrid>
              <a:tr h="4974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Интегральный балл</a:t>
                      </a:r>
                      <a:endParaRPr lang="ru-RU" sz="2000" b="1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Класс интегральной оценки</a:t>
                      </a:r>
                      <a:endParaRPr lang="ru-RU" sz="2000" b="1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Приоритет инвестиционных вложений  </a:t>
                      </a:r>
                      <a:endParaRPr lang="ru-RU" sz="2000" b="1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6371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ниже 50 баллов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Низкий уровень технического состояния и эффективности, требуется приоритетное рассмотрение комплекса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мероприятий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 </a:t>
                      </a:r>
                      <a:r>
                        <a:rPr lang="en-US" sz="20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I</a:t>
                      </a:r>
                      <a:r>
                        <a:rPr lang="ru-RU" sz="20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очередь</a:t>
                      </a:r>
                    </a:p>
                  </a:txBody>
                  <a:tcPr marL="68580" marR="68580" marT="0" marB="0" anchor="ctr"/>
                </a:tc>
              </a:tr>
              <a:tr h="12278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от 50 до 62,5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баллов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Средний уровень, рекомендуется модернизация (точечная или по отдельным подсистемам)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II</a:t>
                      </a:r>
                      <a:r>
                        <a:rPr lang="ru-RU" sz="20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очередь</a:t>
                      </a:r>
                    </a:p>
                  </a:txBody>
                  <a:tcPr marL="68580" marR="68580" marT="0" marB="0" anchor="ctr"/>
                </a:tc>
              </a:tr>
              <a:tr h="16371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от 62,5 до 100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баллов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Высокий уровень технического состояния и эффективности, возможны преимущественно точечные мероприятия поддерживающего характера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III</a:t>
                      </a:r>
                      <a:r>
                        <a:rPr lang="ru-RU" sz="20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очередь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6" name="Таблица 3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04623906"/>
                  </p:ext>
                </p:extLst>
              </p:nvPr>
            </p:nvGraphicFramePr>
            <p:xfrm>
              <a:off x="3006886" y="10917550"/>
              <a:ext cx="2612718" cy="2304000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1893230"/>
                    <a:gridCol w="719488"/>
                  </a:tblGrid>
                  <a:tr h="720000">
                    <a:tc gridSpan="2">
                      <a:txBody>
                        <a:bodyPr/>
                        <a:lstStyle/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b="1" i="0" u="none" strike="noStrike" cap="none" spc="0" baseline="0" dirty="0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uFillTx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  <a:sym typeface="Helvetica Neue"/>
                            </a:rPr>
                            <a:t>Объём резервуара</a:t>
                          </a:r>
                        </a:p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b="1" i="0" u="none" strike="noStrike" cap="none" spc="0" baseline="0" dirty="0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uFillTx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  <a:sym typeface="Helvetica Neue"/>
                            </a:rPr>
                            <a:t>(до 22 баллов)</a:t>
                          </a:r>
                          <a:endParaRPr lang="en-US" sz="1800" b="1" i="0" u="none" strike="noStrike" cap="none" spc="0" baseline="0" dirty="0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effectLst/>
                            <a:uFillTx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  <a:sym typeface="Helvetica Neue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endParaRPr lang="ru-RU" sz="18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bg1"/>
                        </a:solidFill>
                      </a:tcPr>
                    </a:tc>
                  </a:tr>
                  <a:tr h="396000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ru-RU" sz="1800" i="1" smtClean="0">
                                      <a:solidFill>
                                        <a:srgbClr val="339933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</m:ctrlPr>
                                </m:sSubSupPr>
                                <m:e>
                                  <m:r>
                                    <a:rPr lang="ru-RU" sz="1800" i="1">
                                      <a:solidFill>
                                        <a:srgbClr val="339933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К</m:t>
                                  </m:r>
                                </m:e>
                                <m:sub>
                                  <m:r>
                                    <a:rPr lang="ru-RU" sz="1800" i="1">
                                      <a:solidFill>
                                        <a:srgbClr val="339933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𝑉</m:t>
                                  </m:r>
                                </m:sub>
                                <m:sup>
                                  <m:r>
                                    <a:rPr lang="ru-RU" sz="1800" i="1">
                                      <a:solidFill>
                                        <a:srgbClr val="339933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соотв</m:t>
                                  </m:r>
                                </m:sup>
                              </m:sSubSup>
                            </m:oMath>
                          </a14:m>
                          <a:r>
                            <a:rPr lang="ru-RU" sz="1800" dirty="0">
                              <a:solidFill>
                                <a:srgbClr val="339933"/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≈ </a:t>
                          </a:r>
                          <a:r>
                            <a:rPr lang="ru-RU" sz="1800" dirty="0" smtClean="0">
                              <a:solidFill>
                                <a:srgbClr val="339933"/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0,9÷1,1</a:t>
                          </a:r>
                          <a:endParaRPr lang="ru-RU" sz="1800" dirty="0">
                            <a:solidFill>
                              <a:srgbClr val="339933"/>
                            </a:solidFill>
                            <a:effectLst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rgbClr val="339933"/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22</a:t>
                          </a:r>
                          <a:endParaRPr lang="ru-RU" sz="1800" dirty="0">
                            <a:solidFill>
                              <a:srgbClr val="339933"/>
                            </a:solidFill>
                            <a:effectLst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396000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ru-RU" sz="1800" i="1" smtClean="0">
                                      <a:solidFill>
                                        <a:srgbClr val="92D05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</m:ctrlPr>
                                </m:sSubSupPr>
                                <m:e>
                                  <m:r>
                                    <a:rPr lang="ru-RU" sz="1800" i="1">
                                      <a:solidFill>
                                        <a:srgbClr val="92D05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К</m:t>
                                  </m:r>
                                </m:e>
                                <m:sub>
                                  <m:r>
                                    <a:rPr lang="ru-RU" sz="1800" i="1">
                                      <a:solidFill>
                                        <a:srgbClr val="92D05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𝑉</m:t>
                                  </m:r>
                                </m:sub>
                                <m:sup>
                                  <m:r>
                                    <a:rPr lang="ru-RU" sz="1800" i="1">
                                      <a:solidFill>
                                        <a:srgbClr val="92D05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соотв</m:t>
                                  </m:r>
                                </m:sup>
                              </m:sSubSup>
                            </m:oMath>
                          </a14:m>
                          <a:r>
                            <a:rPr lang="ru-RU" sz="1800" dirty="0">
                              <a:solidFill>
                                <a:srgbClr val="92D050"/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≈ </a:t>
                          </a:r>
                          <a:r>
                            <a:rPr lang="ru-RU" sz="1800" dirty="0" smtClean="0">
                              <a:solidFill>
                                <a:srgbClr val="92D050"/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0,7÷0,9</a:t>
                          </a:r>
                          <a:endParaRPr lang="ru-RU" sz="1800" dirty="0">
                            <a:solidFill>
                              <a:srgbClr val="92D050"/>
                            </a:solidFill>
                            <a:effectLst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rgbClr val="92D050"/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19</a:t>
                          </a:r>
                          <a:endParaRPr lang="ru-RU" sz="1800" dirty="0">
                            <a:solidFill>
                              <a:srgbClr val="92D050"/>
                            </a:solidFill>
                            <a:effectLst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396000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ru-RU" sz="1800" i="1" smtClean="0">
                                      <a:solidFill>
                                        <a:srgbClr val="FFC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</m:ctrlPr>
                                </m:sSubSupPr>
                                <m:e>
                                  <m:r>
                                    <a:rPr lang="ru-RU" sz="1800" i="1">
                                      <a:solidFill>
                                        <a:srgbClr val="FFC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К</m:t>
                                  </m:r>
                                </m:e>
                                <m:sub>
                                  <m:r>
                                    <a:rPr lang="ru-RU" sz="1800" i="1">
                                      <a:solidFill>
                                        <a:srgbClr val="FFC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𝑉</m:t>
                                  </m:r>
                                </m:sub>
                                <m:sup>
                                  <m:r>
                                    <a:rPr lang="ru-RU" sz="1800" i="1">
                                      <a:solidFill>
                                        <a:srgbClr val="FFC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соотв</m:t>
                                  </m:r>
                                </m:sup>
                              </m:sSubSup>
                            </m:oMath>
                          </a14:m>
                          <a:r>
                            <a:rPr lang="ru-RU" sz="1800" dirty="0">
                              <a:solidFill>
                                <a:srgbClr val="FFC000"/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 &gt; 1,3</a:t>
                          </a: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rgbClr val="FFC000"/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14</a:t>
                          </a:r>
                          <a:endParaRPr lang="ru-RU" sz="1800" dirty="0">
                            <a:solidFill>
                              <a:srgbClr val="FFC000"/>
                            </a:solidFill>
                            <a:effectLst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396000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ru-RU" sz="1800" i="1" smtClean="0">
                                      <a:solidFill>
                                        <a:srgbClr val="C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</m:ctrlPr>
                                </m:sSubSupPr>
                                <m:e>
                                  <m:r>
                                    <a:rPr lang="ru-RU" sz="1800" i="1">
                                      <a:solidFill>
                                        <a:srgbClr val="C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К</m:t>
                                  </m:r>
                                </m:e>
                                <m:sub>
                                  <m:r>
                                    <a:rPr lang="ru-RU" sz="1800" i="1">
                                      <a:solidFill>
                                        <a:srgbClr val="C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𝑉</m:t>
                                  </m:r>
                                </m:sub>
                                <m:sup>
                                  <m:r>
                                    <a:rPr lang="ru-RU" sz="1800" i="1">
                                      <a:solidFill>
                                        <a:srgbClr val="C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соотв</m:t>
                                  </m:r>
                                </m:sup>
                              </m:sSubSup>
                            </m:oMath>
                          </a14:m>
                          <a:r>
                            <a:rPr lang="ru-RU" sz="1800" dirty="0">
                              <a:solidFill>
                                <a:srgbClr val="C00000"/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 &lt; 0,7 </a:t>
                          </a: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rgbClr val="C00000"/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9</a:t>
                          </a:r>
                          <a:endParaRPr lang="ru-RU" sz="1800" dirty="0">
                            <a:solidFill>
                              <a:srgbClr val="C00000"/>
                            </a:solidFill>
                            <a:effectLst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6" name="Таблица 3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18794874"/>
                  </p:ext>
                </p:extLst>
              </p:nvPr>
            </p:nvGraphicFramePr>
            <p:xfrm>
              <a:off x="3006886" y="10917550"/>
              <a:ext cx="2612718" cy="2304000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1893230"/>
                    <a:gridCol w="719488"/>
                  </a:tblGrid>
                  <a:tr h="720000">
                    <a:tc gridSpan="2">
                      <a:txBody>
                        <a:bodyPr/>
                        <a:lstStyle/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b="1" i="0" u="none" strike="noStrike" cap="none" spc="0" baseline="0" dirty="0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uFillTx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  <a:sym typeface="Helvetica Neue"/>
                            </a:rPr>
                            <a:t>Объём резервуара</a:t>
                          </a:r>
                        </a:p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b="1" i="0" u="none" strike="noStrike" cap="none" spc="0" baseline="0" dirty="0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uFillTx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  <a:sym typeface="Helvetica Neue"/>
                            </a:rPr>
                            <a:t>(до 22 баллов)</a:t>
                          </a:r>
                          <a:endParaRPr lang="en-US" sz="1800" b="1" i="0" u="none" strike="noStrike" cap="none" spc="0" baseline="0" dirty="0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effectLst/>
                            <a:uFillTx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  <a:sym typeface="Helvetica Neue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endParaRPr lang="ru-RU" sz="18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bg1"/>
                        </a:solidFill>
                      </a:tcPr>
                    </a:tc>
                  </a:tr>
                  <a:tr h="39600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6"/>
                          <a:stretch>
                            <a:fillRect t="-183077" r="-37942" b="-32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rgbClr val="339933"/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22</a:t>
                          </a:r>
                          <a:endParaRPr lang="ru-RU" sz="1800" dirty="0">
                            <a:solidFill>
                              <a:srgbClr val="339933"/>
                            </a:solidFill>
                            <a:effectLst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39600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6"/>
                          <a:stretch>
                            <a:fillRect t="-283077" r="-37942" b="-22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rgbClr val="92D050"/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19</a:t>
                          </a:r>
                          <a:endParaRPr lang="ru-RU" sz="1800" dirty="0">
                            <a:solidFill>
                              <a:srgbClr val="92D050"/>
                            </a:solidFill>
                            <a:effectLst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39600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6"/>
                          <a:stretch>
                            <a:fillRect t="-383077" r="-37942" b="-12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rgbClr val="FFC000"/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14</a:t>
                          </a:r>
                          <a:endParaRPr lang="ru-RU" sz="1800" dirty="0">
                            <a:solidFill>
                              <a:srgbClr val="FFC000"/>
                            </a:solidFill>
                            <a:effectLst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39600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6"/>
                          <a:stretch>
                            <a:fillRect t="-483077" r="-37942" b="-2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rgbClr val="C00000"/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9</a:t>
                          </a:r>
                          <a:endParaRPr lang="ru-RU" sz="1800" dirty="0">
                            <a:solidFill>
                              <a:srgbClr val="C00000"/>
                            </a:solidFill>
                            <a:effectLst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</a:tbl>
              </a:graphicData>
            </a:graphic>
          </p:graphicFrame>
        </mc:Fallback>
      </mc:AlternateContent>
      <p:graphicFrame>
        <p:nvGraphicFramePr>
          <p:cNvPr id="37" name="Таблица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2524326"/>
              </p:ext>
            </p:extLst>
          </p:nvPr>
        </p:nvGraphicFramePr>
        <p:xfrm>
          <a:off x="10529306" y="1874331"/>
          <a:ext cx="3740948" cy="241753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834812"/>
                <a:gridCol w="906136"/>
              </a:tblGrid>
              <a:tr h="720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u="none" strike="noStrike" cap="none" spc="0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uFillTx/>
                          <a:latin typeface="Tahoma" pitchFamily="34" charset="0"/>
                          <a:ea typeface="Tahoma" pitchFamily="34" charset="0"/>
                          <a:cs typeface="Tahoma" pitchFamily="34" charset="0"/>
                          <a:sym typeface="Helvetica Neue"/>
                        </a:rPr>
                        <a:t>Техническое состояние здания (до 6 баллов)</a:t>
                      </a:r>
                      <a:endParaRPr lang="en-US" sz="1800" b="1" i="0" u="none" strike="noStrike" cap="none" spc="0" baseline="0" dirty="0" smtClean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uFillTx/>
                        <a:latin typeface="Tahoma" pitchFamily="34" charset="0"/>
                        <a:ea typeface="Tahoma" pitchFamily="34" charset="0"/>
                        <a:cs typeface="Tahoma" pitchFamily="34" charset="0"/>
                        <a:sym typeface="Helvetica Neue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339933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Высокий</a:t>
                      </a:r>
                      <a:endParaRPr lang="ru-RU" sz="1800" dirty="0">
                        <a:solidFill>
                          <a:srgbClr val="339933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339933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6</a:t>
                      </a:r>
                      <a:endParaRPr lang="ru-RU" sz="1800" dirty="0">
                        <a:solidFill>
                          <a:srgbClr val="339933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92D05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Удовлетворительный</a:t>
                      </a:r>
                      <a:endParaRPr lang="ru-RU" sz="1800" dirty="0">
                        <a:solidFill>
                          <a:srgbClr val="92D05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92D05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3-5</a:t>
                      </a:r>
                      <a:endParaRPr lang="ru-RU" sz="1800" dirty="0">
                        <a:solidFill>
                          <a:srgbClr val="92D05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55879"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FFC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Пониженный удовлетворительный</a:t>
                      </a:r>
                      <a:endParaRPr lang="ru-RU" sz="1800" dirty="0">
                        <a:solidFill>
                          <a:srgbClr val="FFC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FFC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1-2</a:t>
                      </a:r>
                      <a:endParaRPr lang="ru-RU" sz="1800" dirty="0">
                        <a:solidFill>
                          <a:srgbClr val="FFC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C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Неудовлетворительный</a:t>
                      </a:r>
                      <a:endParaRPr lang="ru-RU" sz="1800" dirty="0">
                        <a:solidFill>
                          <a:srgbClr val="C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C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0</a:t>
                      </a:r>
                      <a:endParaRPr lang="ru-RU" sz="1800" dirty="0">
                        <a:solidFill>
                          <a:srgbClr val="C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8" name="Таблица 3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43316013"/>
                  </p:ext>
                </p:extLst>
              </p:nvPr>
            </p:nvGraphicFramePr>
            <p:xfrm>
              <a:off x="10580106" y="4856040"/>
              <a:ext cx="3227095" cy="2700000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2338421"/>
                    <a:gridCol w="888674"/>
                  </a:tblGrid>
                  <a:tr h="720000">
                    <a:tc gridSpan="2">
                      <a:txBody>
                        <a:bodyPr/>
                        <a:lstStyle/>
                        <a:p>
                          <a:r>
                            <a:rPr lang="ru-RU" sz="1800" b="1" i="0" u="none" strike="noStrike" cap="none" spc="0" baseline="0" dirty="0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uFillTx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  <a:sym typeface="Helvetica Neue"/>
                            </a:rPr>
                            <a:t>Производительность </a:t>
                          </a:r>
                        </a:p>
                        <a:p>
                          <a:r>
                            <a:rPr lang="ru-RU" sz="1800" b="1" i="0" u="none" strike="noStrike" cap="none" spc="0" baseline="0" dirty="0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uFillTx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  <a:sym typeface="Helvetica Neue"/>
                            </a:rPr>
                            <a:t>насосов (до 22 баллов)</a:t>
                          </a:r>
                          <a:endParaRPr lang="en-US" sz="1800" b="1" i="0" u="none" strike="noStrike" cap="none" spc="0" baseline="0" dirty="0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effectLst/>
                            <a:uFillTx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  <a:sym typeface="Helvetica Neue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endParaRPr lang="ru-RU" sz="18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bg1"/>
                        </a:solidFill>
                      </a:tcPr>
                    </a:tc>
                  </a:tr>
                  <a:tr h="396000">
                    <a:tc>
                      <a:txBody>
                        <a:bodyPr/>
                        <a:lstStyle/>
                        <a:p>
                          <a:pPr marL="0" marR="0" indent="0" algn="l" defTabSz="584212" rtl="0" eaLnBrk="1" fontAlgn="auto" latinLnBrk="0" hangingPunct="1">
                            <a:lnSpc>
                              <a:spcPct val="106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ru-RU" sz="1800" b="0" i="1" u="none" strike="noStrike" cap="none" spc="0" baseline="0" smtClean="0">
                                      <a:solidFill>
                                        <a:srgbClr val="339933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</m:ctrlPr>
                                </m:sSubSupPr>
                                <m:e>
                                  <m:r>
                                    <a:rPr lang="ru-RU" sz="1800" b="0" i="1" u="none" strike="noStrike" cap="none" spc="0" baseline="0">
                                      <a:solidFill>
                                        <a:srgbClr val="339933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  <m:t>К</m:t>
                                  </m:r>
                                </m:e>
                                <m:sub>
                                  <m:r>
                                    <a:rPr lang="ru-RU" sz="1800" b="0" i="1" u="none" strike="noStrike" cap="none" spc="0" baseline="0">
                                      <a:solidFill>
                                        <a:srgbClr val="339933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  <m:t>𝑄</m:t>
                                  </m:r>
                                </m:sub>
                                <m:sup>
                                  <m:r>
                                    <a:rPr lang="ru-RU" sz="1800" b="0" i="1" u="none" strike="noStrike" cap="none" spc="0" baseline="0">
                                      <a:solidFill>
                                        <a:srgbClr val="339933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  <m:t>соотв</m:t>
                                  </m:r>
                                </m:sup>
                              </m:sSubSup>
                            </m:oMath>
                          </a14:m>
                          <a:r>
                            <a:rPr lang="ru-RU" sz="1800" b="0" i="0" u="none" strike="noStrike" cap="none" spc="0" baseline="0" dirty="0">
                              <a:solidFill>
                                <a:srgbClr val="339933"/>
                              </a:solidFill>
                              <a:effectLst/>
                              <a:uFillTx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  <a:sym typeface="Helvetica Neue"/>
                            </a:rPr>
                            <a:t> ≈ </a:t>
                          </a:r>
                          <a:r>
                            <a:rPr lang="ru-RU" sz="1800" b="0" i="0" u="none" strike="noStrike" cap="none" spc="0" baseline="0" dirty="0" smtClean="0">
                              <a:solidFill>
                                <a:srgbClr val="339933"/>
                              </a:solidFill>
                              <a:effectLst/>
                              <a:uFillTx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  <a:sym typeface="Helvetica Neue"/>
                            </a:rPr>
                            <a:t>0,9÷1,1</a:t>
                          </a:r>
                          <a:endParaRPr lang="ru-RU" sz="1800" b="0" i="0" u="none" strike="noStrike" cap="none" spc="0" baseline="0" dirty="0">
                            <a:solidFill>
                              <a:srgbClr val="339933"/>
                            </a:solidFill>
                            <a:effectLst/>
                            <a:uFillTx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  <a:sym typeface="Helvetica Neue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rgbClr val="339933"/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22</a:t>
                          </a:r>
                          <a:endParaRPr lang="ru-RU" sz="1800" dirty="0">
                            <a:solidFill>
                              <a:srgbClr val="339933"/>
                            </a:solidFill>
                            <a:effectLst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396000">
                    <a:tc>
                      <a:txBody>
                        <a:bodyPr/>
                        <a:lstStyle/>
                        <a:p>
                          <a:pPr marL="0" marR="0" indent="0" algn="l" defTabSz="584212" rtl="0" eaLnBrk="1" fontAlgn="auto" latinLnBrk="0" hangingPunct="1">
                            <a:lnSpc>
                              <a:spcPct val="106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ru-RU" sz="1800" b="0" i="1" u="none" strike="noStrike" cap="none" spc="0" baseline="0" smtClean="0">
                                      <a:solidFill>
                                        <a:srgbClr val="FFC000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</m:ctrlPr>
                                </m:sSubSupPr>
                                <m:e>
                                  <m:r>
                                    <a:rPr lang="ru-RU" sz="1800" b="0" i="1" u="none" strike="noStrike" cap="none" spc="0" baseline="0">
                                      <a:solidFill>
                                        <a:srgbClr val="FFC000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  <m:t>К</m:t>
                                  </m:r>
                                </m:e>
                                <m:sub>
                                  <m:r>
                                    <a:rPr lang="ru-RU" sz="1800" b="0" i="1" u="none" strike="noStrike" cap="none" spc="0" baseline="0">
                                      <a:solidFill>
                                        <a:srgbClr val="FFC000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  <m:t>𝑄</m:t>
                                  </m:r>
                                </m:sub>
                                <m:sup>
                                  <m:r>
                                    <a:rPr lang="ru-RU" sz="1800" b="0" i="1" u="none" strike="noStrike" cap="none" spc="0" baseline="0">
                                      <a:solidFill>
                                        <a:srgbClr val="FFC000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  <m:t>соотв</m:t>
                                  </m:r>
                                </m:sup>
                              </m:sSubSup>
                            </m:oMath>
                          </a14:m>
                          <a:r>
                            <a:rPr lang="ru-RU" sz="1800" b="0" i="0" u="none" strike="noStrike" cap="none" spc="0" baseline="0" dirty="0">
                              <a:solidFill>
                                <a:srgbClr val="FFC000"/>
                              </a:solidFill>
                              <a:effectLst/>
                              <a:uFillTx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  <a:sym typeface="Helvetica Neue"/>
                            </a:rPr>
                            <a:t> ≈ </a:t>
                          </a:r>
                          <a:r>
                            <a:rPr lang="ru-RU" sz="1800" b="0" i="0" u="none" strike="noStrike" cap="none" spc="0" baseline="0" dirty="0" smtClean="0">
                              <a:solidFill>
                                <a:srgbClr val="FFC000"/>
                              </a:solidFill>
                              <a:effectLst/>
                              <a:uFillTx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  <a:sym typeface="Helvetica Neue"/>
                            </a:rPr>
                            <a:t>0,7÷0,9</a:t>
                          </a:r>
                          <a:endParaRPr lang="ru-RU" sz="1800" b="0" i="0" u="none" strike="noStrike" cap="none" spc="0" baseline="0" dirty="0">
                            <a:solidFill>
                              <a:srgbClr val="FFC000"/>
                            </a:solidFill>
                            <a:effectLst/>
                            <a:uFillTx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  <a:sym typeface="Helvetica Neue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rgbClr val="FFC000"/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14</a:t>
                          </a:r>
                          <a:endParaRPr lang="ru-RU" sz="1800" dirty="0">
                            <a:solidFill>
                              <a:srgbClr val="FFC000"/>
                            </a:solidFill>
                            <a:effectLst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396000">
                    <a:tc>
                      <a:txBody>
                        <a:bodyPr/>
                        <a:lstStyle/>
                        <a:p>
                          <a:pPr marL="0" marR="0" indent="0" algn="l" defTabSz="584212" rtl="0" eaLnBrk="1" fontAlgn="auto" latinLnBrk="0" hangingPunct="1">
                            <a:lnSpc>
                              <a:spcPct val="106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ru-RU" sz="1800" b="0" i="1" u="none" strike="noStrike" cap="none" spc="0" baseline="0" smtClean="0">
                                      <a:solidFill>
                                        <a:srgbClr val="FFC000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</m:ctrlPr>
                                </m:sSubSupPr>
                                <m:e>
                                  <m:r>
                                    <a:rPr lang="ru-RU" sz="1800" b="0" i="1" u="none" strike="noStrike" cap="none" spc="0" baseline="0">
                                      <a:solidFill>
                                        <a:srgbClr val="FFC000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  <m:t>К</m:t>
                                  </m:r>
                                </m:e>
                                <m:sub>
                                  <m:r>
                                    <a:rPr lang="ru-RU" sz="1800" b="0" i="1" u="none" strike="noStrike" cap="none" spc="0" baseline="0">
                                      <a:solidFill>
                                        <a:srgbClr val="FFC000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  <m:t>𝑄</m:t>
                                  </m:r>
                                </m:sub>
                                <m:sup>
                                  <m:r>
                                    <a:rPr lang="ru-RU" sz="1800" b="0" i="1" u="none" strike="noStrike" cap="none" spc="0" baseline="0">
                                      <a:solidFill>
                                        <a:srgbClr val="FFC000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  <m:t>соотв</m:t>
                                  </m:r>
                                </m:sup>
                              </m:sSubSup>
                            </m:oMath>
                          </a14:m>
                          <a:r>
                            <a:rPr lang="ru-RU" sz="1800" b="0" i="0" u="none" strike="noStrike" cap="none" spc="0" baseline="0" dirty="0">
                              <a:solidFill>
                                <a:srgbClr val="FFC000"/>
                              </a:solidFill>
                              <a:effectLst/>
                              <a:uFillTx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  <a:sym typeface="Helvetica Neue"/>
                            </a:rPr>
                            <a:t> ≈ </a:t>
                          </a:r>
                          <a:r>
                            <a:rPr lang="ru-RU" sz="1800" b="0" i="0" u="none" strike="noStrike" cap="none" spc="0" baseline="0" dirty="0" smtClean="0">
                              <a:solidFill>
                                <a:srgbClr val="FFC000"/>
                              </a:solidFill>
                              <a:effectLst/>
                              <a:uFillTx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  <a:sym typeface="Helvetica Neue"/>
                            </a:rPr>
                            <a:t>1,1÷1,3</a:t>
                          </a:r>
                          <a:endParaRPr lang="ru-RU" sz="1800" b="0" i="0" u="none" strike="noStrike" cap="none" spc="0" baseline="0" dirty="0">
                            <a:solidFill>
                              <a:srgbClr val="FFC000"/>
                            </a:solidFill>
                            <a:effectLst/>
                            <a:uFillTx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  <a:sym typeface="Helvetica Neue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rgbClr val="FFC000"/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14</a:t>
                          </a:r>
                          <a:endParaRPr lang="ru-RU" sz="1800" dirty="0">
                            <a:solidFill>
                              <a:srgbClr val="FFC000"/>
                            </a:solidFill>
                            <a:effectLst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396000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ru-RU" sz="1800" b="0" i="1" u="none" strike="noStrike" cap="none" spc="0" baseline="0" smtClean="0">
                                      <a:solidFill>
                                        <a:srgbClr val="C00000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</m:ctrlPr>
                                </m:sSubSupPr>
                                <m:e>
                                  <m:r>
                                    <a:rPr lang="ru-RU" sz="1800" b="0" i="1" u="none" strike="noStrike" cap="none" spc="0" baseline="0">
                                      <a:solidFill>
                                        <a:srgbClr val="C00000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  <m:t>К</m:t>
                                  </m:r>
                                </m:e>
                                <m:sub>
                                  <m:r>
                                    <a:rPr lang="ru-RU" sz="1800" b="0" i="1" u="none" strike="noStrike" cap="none" spc="0" baseline="0">
                                      <a:solidFill>
                                        <a:srgbClr val="C00000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  <m:t>𝑄</m:t>
                                  </m:r>
                                </m:sub>
                                <m:sup>
                                  <m:r>
                                    <a:rPr lang="ru-RU" sz="1800" b="0" i="1" u="none" strike="noStrike" cap="none" spc="0" baseline="0">
                                      <a:solidFill>
                                        <a:srgbClr val="C00000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  <m:t>соотв</m:t>
                                  </m:r>
                                </m:sup>
                              </m:sSubSup>
                            </m:oMath>
                          </a14:m>
                          <a:r>
                            <a:rPr lang="ru-RU" sz="1800" b="0" i="0" u="none" strike="noStrike" cap="none" spc="0" baseline="0" dirty="0">
                              <a:solidFill>
                                <a:srgbClr val="C00000"/>
                              </a:solidFill>
                              <a:effectLst/>
                              <a:uFillTx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  <a:sym typeface="Helvetica Neue"/>
                            </a:rPr>
                            <a:t> &lt; 0,7</a:t>
                          </a:r>
                          <a:endParaRPr lang="ru-RU" sz="1800" dirty="0">
                            <a:solidFill>
                              <a:srgbClr val="C00000"/>
                            </a:solidFill>
                            <a:effectLst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rgbClr val="C00000"/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5</a:t>
                          </a:r>
                          <a:endParaRPr lang="ru-RU" sz="1800" dirty="0">
                            <a:solidFill>
                              <a:srgbClr val="C00000"/>
                            </a:solidFill>
                            <a:effectLst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396000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ru-RU" sz="1800" b="0" i="1" u="none" strike="noStrike" cap="none" spc="0" baseline="0" smtClean="0">
                                      <a:solidFill>
                                        <a:srgbClr val="C00000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</m:ctrlPr>
                                </m:sSubSupPr>
                                <m:e>
                                  <m:r>
                                    <a:rPr lang="ru-RU" sz="1800" b="0" i="1" u="none" strike="noStrike" cap="none" spc="0" baseline="0">
                                      <a:solidFill>
                                        <a:srgbClr val="C00000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  <m:t>К</m:t>
                                  </m:r>
                                </m:e>
                                <m:sub>
                                  <m:r>
                                    <a:rPr lang="ru-RU" sz="1800" b="0" i="1" u="none" strike="noStrike" cap="none" spc="0" baseline="0">
                                      <a:solidFill>
                                        <a:srgbClr val="C00000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  <m:t>𝑄</m:t>
                                  </m:r>
                                </m:sub>
                                <m:sup>
                                  <m:r>
                                    <a:rPr lang="ru-RU" sz="1800" b="0" i="1" u="none" strike="noStrike" cap="none" spc="0" baseline="0">
                                      <a:solidFill>
                                        <a:srgbClr val="C00000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  <m:t>соотв</m:t>
                                  </m:r>
                                </m:sup>
                              </m:sSubSup>
                            </m:oMath>
                          </a14:m>
                          <a:r>
                            <a:rPr lang="ru-RU" sz="1800" b="0" i="0" u="none" strike="noStrike" cap="none" spc="0" baseline="0" dirty="0">
                              <a:solidFill>
                                <a:srgbClr val="C00000"/>
                              </a:solidFill>
                              <a:effectLst/>
                              <a:uFillTx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  <a:sym typeface="Helvetica Neue"/>
                            </a:rPr>
                            <a:t> &gt; 1,3</a:t>
                          </a:r>
                          <a:endParaRPr lang="ru-RU" sz="1800" dirty="0">
                            <a:solidFill>
                              <a:srgbClr val="C00000"/>
                            </a:solidFill>
                            <a:effectLst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rgbClr val="C00000"/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5</a:t>
                          </a:r>
                          <a:endParaRPr lang="ru-RU" sz="1800" dirty="0">
                            <a:solidFill>
                              <a:srgbClr val="C00000"/>
                            </a:solidFill>
                            <a:effectLst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8" name="Таблица 3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56723624"/>
                  </p:ext>
                </p:extLst>
              </p:nvPr>
            </p:nvGraphicFramePr>
            <p:xfrm>
              <a:off x="10580106" y="4856040"/>
              <a:ext cx="3227095" cy="2700000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2338421"/>
                    <a:gridCol w="888674"/>
                  </a:tblGrid>
                  <a:tr h="720000">
                    <a:tc gridSpan="2">
                      <a:txBody>
                        <a:bodyPr/>
                        <a:lstStyle/>
                        <a:p>
                          <a:r>
                            <a:rPr lang="ru-RU" sz="1800" b="1" i="0" u="none" strike="noStrike" cap="none" spc="0" baseline="0" dirty="0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uFillTx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  <a:sym typeface="Helvetica Neue"/>
                            </a:rPr>
                            <a:t>Производительность </a:t>
                          </a:r>
                        </a:p>
                        <a:p>
                          <a:r>
                            <a:rPr lang="ru-RU" sz="1800" b="1" i="0" u="none" strike="noStrike" cap="none" spc="0" baseline="0" dirty="0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uFillTx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  <a:sym typeface="Helvetica Neue"/>
                            </a:rPr>
                            <a:t>насосов (до 22 баллов)</a:t>
                          </a:r>
                          <a:endParaRPr lang="en-US" sz="1800" b="1" i="0" u="none" strike="noStrike" cap="none" spc="0" baseline="0" dirty="0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effectLst/>
                            <a:uFillTx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  <a:sym typeface="Helvetica Neue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endParaRPr lang="ru-RU" sz="18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bg1"/>
                        </a:solidFill>
                      </a:tcPr>
                    </a:tc>
                  </a:tr>
                  <a:tr h="39600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7"/>
                          <a:stretch>
                            <a:fillRect l="-261" t="-183077" r="-38120" b="-42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rgbClr val="339933"/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22</a:t>
                          </a:r>
                          <a:endParaRPr lang="ru-RU" sz="1800" dirty="0">
                            <a:solidFill>
                              <a:srgbClr val="339933"/>
                            </a:solidFill>
                            <a:effectLst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39600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7"/>
                          <a:stretch>
                            <a:fillRect l="-261" t="-283077" r="-38120" b="-32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rgbClr val="FFC000"/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14</a:t>
                          </a:r>
                          <a:endParaRPr lang="ru-RU" sz="1800" dirty="0">
                            <a:solidFill>
                              <a:srgbClr val="FFC000"/>
                            </a:solidFill>
                            <a:effectLst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39600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7"/>
                          <a:stretch>
                            <a:fillRect l="-261" t="-383077" r="-38120" b="-22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rgbClr val="FFC000"/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14</a:t>
                          </a:r>
                          <a:endParaRPr lang="ru-RU" sz="1800" dirty="0">
                            <a:solidFill>
                              <a:srgbClr val="FFC000"/>
                            </a:solidFill>
                            <a:effectLst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39600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7"/>
                          <a:stretch>
                            <a:fillRect l="-261" t="-483077" r="-38120" b="-12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rgbClr val="C00000"/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5</a:t>
                          </a:r>
                          <a:endParaRPr lang="ru-RU" sz="1800" dirty="0">
                            <a:solidFill>
                              <a:srgbClr val="C00000"/>
                            </a:solidFill>
                            <a:effectLst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39600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7"/>
                          <a:stretch>
                            <a:fillRect l="-261" t="-583077" r="-38120" b="-2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rgbClr val="C00000"/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5</a:t>
                          </a:r>
                          <a:endParaRPr lang="ru-RU" sz="1800" dirty="0">
                            <a:solidFill>
                              <a:srgbClr val="C00000"/>
                            </a:solidFill>
                            <a:effectLst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9" name="Таблица 3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88280135"/>
                  </p:ext>
                </p:extLst>
              </p:nvPr>
            </p:nvGraphicFramePr>
            <p:xfrm>
              <a:off x="9468776" y="8591012"/>
              <a:ext cx="3304249" cy="1836000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2394328"/>
                    <a:gridCol w="909921"/>
                  </a:tblGrid>
                  <a:tr h="720000">
                    <a:tc gridSpan="2">
                      <a:txBody>
                        <a:bodyPr/>
                        <a:lstStyle/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b="1" i="0" u="none" strike="noStrike" cap="none" spc="0" baseline="0" dirty="0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uFillTx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  <a:sym typeface="Helvetica Neue"/>
                            </a:rPr>
                            <a:t>Энергоэффективность насосов (до 17 баллов)</a:t>
                          </a:r>
                          <a:endParaRPr lang="en-US" sz="1800" b="1" i="0" u="none" strike="noStrike" cap="none" spc="0" baseline="0" dirty="0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effectLst/>
                            <a:uFillTx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  <a:sym typeface="Helvetica Neue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endParaRPr lang="ru-RU" sz="18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bg1"/>
                        </a:solidFill>
                      </a:tcPr>
                    </a:tc>
                  </a:tr>
                  <a:tr h="396000">
                    <a:tc>
                      <a:txBody>
                        <a:bodyPr/>
                        <a:lstStyle/>
                        <a:p>
                          <a:pPr marL="0" marR="0" indent="0" algn="l" defTabSz="584212" rtl="0" eaLnBrk="1" fontAlgn="auto" latinLnBrk="0" hangingPunct="1">
                            <a:lnSpc>
                              <a:spcPct val="106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ru-RU" sz="1800" b="0" i="1" u="none" strike="noStrike" cap="none" spc="0" baseline="0" smtClean="0">
                                      <a:solidFill>
                                        <a:srgbClr val="339933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</m:ctrlPr>
                                </m:sSubSupPr>
                                <m:e>
                                  <m:r>
                                    <a:rPr lang="ru-RU" sz="1800" b="0" i="1" u="none" strike="noStrike" cap="none" spc="0" baseline="0">
                                      <a:solidFill>
                                        <a:srgbClr val="339933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  <m:t>К</m:t>
                                  </m:r>
                                </m:e>
                                <m:sub>
                                  <m:r>
                                    <a:rPr lang="ru-RU" sz="1800" b="0" i="1" u="none" strike="noStrike" cap="none" spc="0" baseline="0">
                                      <a:solidFill>
                                        <a:srgbClr val="339933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  <m:t>е</m:t>
                                  </m:r>
                                </m:sub>
                                <m:sup>
                                  <m:r>
                                    <a:rPr lang="ru-RU" sz="1800" b="0" i="1" u="none" strike="noStrike" cap="none" spc="0" baseline="0">
                                      <a:solidFill>
                                        <a:srgbClr val="339933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  <m:t>соотв</m:t>
                                  </m:r>
                                </m:sup>
                              </m:sSubSup>
                            </m:oMath>
                          </a14:m>
                          <a:r>
                            <a:rPr lang="ru-RU" sz="1800" b="0" i="0" u="none" strike="noStrike" cap="none" spc="0" baseline="0" dirty="0">
                              <a:solidFill>
                                <a:srgbClr val="339933"/>
                              </a:solidFill>
                              <a:effectLst/>
                              <a:uFillTx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  <a:sym typeface="Helvetica Neue"/>
                            </a:rPr>
                            <a:t> &lt; </a:t>
                          </a:r>
                          <a:r>
                            <a:rPr lang="ru-RU" sz="1800" b="0" i="0" u="none" strike="noStrike" cap="none" spc="0" baseline="0" dirty="0" smtClean="0">
                              <a:solidFill>
                                <a:srgbClr val="339933"/>
                              </a:solidFill>
                              <a:effectLst/>
                              <a:uFillTx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  <a:sym typeface="Helvetica Neue"/>
                            </a:rPr>
                            <a:t>0,9</a:t>
                          </a:r>
                          <a:endParaRPr lang="ru-RU" sz="1800" b="0" i="0" u="none" strike="noStrike" cap="none" spc="0" baseline="0" dirty="0">
                            <a:solidFill>
                              <a:srgbClr val="339933"/>
                            </a:solidFill>
                            <a:effectLst/>
                            <a:uFillTx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  <a:sym typeface="Helvetica Neue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rgbClr val="339933"/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17</a:t>
                          </a:r>
                          <a:endParaRPr lang="ru-RU" sz="1800" dirty="0">
                            <a:solidFill>
                              <a:srgbClr val="339933"/>
                            </a:solidFill>
                            <a:effectLst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360000">
                    <a:tc>
                      <a:txBody>
                        <a:bodyPr/>
                        <a:lstStyle/>
                        <a:p>
                          <a:pPr marL="0" marR="0" indent="0" algn="l" defTabSz="584212" rtl="0" eaLnBrk="1" fontAlgn="auto" latinLnBrk="0" hangingPunct="1">
                            <a:lnSpc>
                              <a:spcPct val="106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ru-RU" sz="1800" b="0" i="1" u="none" strike="noStrike" cap="none" spc="0" baseline="0" smtClean="0">
                                      <a:solidFill>
                                        <a:srgbClr val="FFC000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</m:ctrlPr>
                                </m:sSubSupPr>
                                <m:e>
                                  <m:r>
                                    <a:rPr lang="ru-RU" sz="1800" b="0" i="1" u="none" strike="noStrike" cap="none" spc="0" baseline="0">
                                      <a:solidFill>
                                        <a:srgbClr val="FFC000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  <m:t>К</m:t>
                                  </m:r>
                                </m:e>
                                <m:sub>
                                  <m:r>
                                    <a:rPr lang="ru-RU" sz="1800" b="0" i="1" u="none" strike="noStrike" cap="none" spc="0" baseline="0">
                                      <a:solidFill>
                                        <a:srgbClr val="FFC000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  <m:t>е</m:t>
                                  </m:r>
                                </m:sub>
                                <m:sup>
                                  <m:r>
                                    <a:rPr lang="ru-RU" sz="1800" b="0" i="1" u="none" strike="noStrike" cap="none" spc="0" baseline="0">
                                      <a:solidFill>
                                        <a:srgbClr val="FFC000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  <m:t>соотв</m:t>
                                  </m:r>
                                </m:sup>
                              </m:sSubSup>
                            </m:oMath>
                          </a14:m>
                          <a:r>
                            <a:rPr lang="ru-RU" sz="1800" b="0" i="0" u="none" strike="noStrike" cap="none" spc="0" baseline="0" dirty="0">
                              <a:solidFill>
                                <a:srgbClr val="FFC000"/>
                              </a:solidFill>
                              <a:effectLst/>
                              <a:uFillTx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  <a:sym typeface="Helvetica Neue"/>
                            </a:rPr>
                            <a:t> ≈ 0,9 ÷ </a:t>
                          </a:r>
                          <a:r>
                            <a:rPr lang="ru-RU" sz="1800" b="0" i="0" u="none" strike="noStrike" cap="none" spc="0" baseline="0" dirty="0" smtClean="0">
                              <a:solidFill>
                                <a:srgbClr val="FFC000"/>
                              </a:solidFill>
                              <a:effectLst/>
                              <a:uFillTx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  <a:sym typeface="Helvetica Neue"/>
                            </a:rPr>
                            <a:t>1,2</a:t>
                          </a:r>
                          <a:endParaRPr lang="ru-RU" sz="1800" b="0" i="0" u="none" strike="noStrike" cap="none" spc="0" baseline="0" dirty="0">
                            <a:solidFill>
                              <a:srgbClr val="FFC000"/>
                            </a:solidFill>
                            <a:effectLst/>
                            <a:uFillTx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  <a:sym typeface="Helvetica Neue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rgbClr val="FFC000"/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10</a:t>
                          </a:r>
                          <a:endParaRPr lang="ru-RU" sz="1800" dirty="0">
                            <a:solidFill>
                              <a:srgbClr val="FFC000"/>
                            </a:solidFill>
                            <a:effectLst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360000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ru-RU" sz="1800" b="0" i="1" u="none" strike="noStrike" cap="none" spc="0" baseline="0" smtClean="0">
                                        <a:solidFill>
                                          <a:srgbClr val="C00000"/>
                                        </a:solidFill>
                                        <a:effectLst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  <a:sym typeface="Helvetica Neue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ru-RU" sz="1800" b="0" i="1" u="none" strike="noStrike" cap="none" spc="0" baseline="0">
                                        <a:solidFill>
                                          <a:srgbClr val="C00000"/>
                                        </a:solidFill>
                                        <a:effectLst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  <a:sym typeface="Helvetica Neue"/>
                                      </a:rPr>
                                      <m:t>К</m:t>
                                    </m:r>
                                  </m:e>
                                  <m:sub>
                                    <m:r>
                                      <a:rPr lang="ru-RU" sz="1800" b="0" i="1" u="none" strike="noStrike" cap="none" spc="0" baseline="0">
                                        <a:solidFill>
                                          <a:srgbClr val="C00000"/>
                                        </a:solidFill>
                                        <a:effectLst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  <a:sym typeface="Helvetica Neue"/>
                                      </a:rPr>
                                      <m:t>е</m:t>
                                    </m:r>
                                  </m:sub>
                                  <m:sup>
                                    <m:r>
                                      <a:rPr lang="ru-RU" sz="1800" b="0" i="1" u="none" strike="noStrike" cap="none" spc="0" baseline="0">
                                        <a:solidFill>
                                          <a:srgbClr val="C00000"/>
                                        </a:solidFill>
                                        <a:effectLst/>
                                        <a:uFillTx/>
                                        <a:latin typeface="Cambria Math"/>
                                        <a:ea typeface="+mn-ea"/>
                                        <a:cs typeface="+mn-cs"/>
                                        <a:sym typeface="Helvetica Neue"/>
                                      </a:rPr>
                                      <m:t>соотв</m:t>
                                    </m:r>
                                  </m:sup>
                                </m:sSubSup>
                                <m:r>
                                  <m:rPr>
                                    <m:nor/>
                                  </m:rPr>
                                  <a:rPr lang="ru-RU" sz="1800" b="0" i="0" u="none" strike="noStrike" cap="none" spc="0" baseline="0">
                                    <a:solidFill>
                                      <a:srgbClr val="C00000"/>
                                    </a:solidFill>
                                    <a:effectLst/>
                                    <a:uFillTx/>
                                    <a:latin typeface="Tahoma" pitchFamily="34" charset="0"/>
                                    <a:ea typeface="Tahoma" pitchFamily="34" charset="0"/>
                                    <a:cs typeface="Tahoma" pitchFamily="34" charset="0"/>
                                    <a:sym typeface="Helvetica Neue"/>
                                  </a:rPr>
                                  <m:t> &gt; 1,2</m:t>
                                </m:r>
                              </m:oMath>
                            </m:oMathPara>
                          </a14:m>
                          <a:endParaRPr lang="ru-RU" sz="1800" dirty="0">
                            <a:solidFill>
                              <a:srgbClr val="C00000"/>
                            </a:solidFill>
                            <a:effectLst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rgbClr val="C00000"/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4</a:t>
                          </a:r>
                          <a:endParaRPr lang="ru-RU" sz="1800" dirty="0">
                            <a:solidFill>
                              <a:srgbClr val="C00000"/>
                            </a:solidFill>
                            <a:effectLst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9" name="Таблица 3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29173330"/>
                  </p:ext>
                </p:extLst>
              </p:nvPr>
            </p:nvGraphicFramePr>
            <p:xfrm>
              <a:off x="9468776" y="8591012"/>
              <a:ext cx="3304249" cy="1836000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2394328"/>
                    <a:gridCol w="909921"/>
                  </a:tblGrid>
                  <a:tr h="720000">
                    <a:tc gridSpan="2">
                      <a:txBody>
                        <a:bodyPr/>
                        <a:lstStyle/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b="1" i="0" u="none" strike="noStrike" cap="none" spc="0" baseline="0" dirty="0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uFillTx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  <a:sym typeface="Helvetica Neue"/>
                            </a:rPr>
                            <a:t>Энергоэффективность насосов (до 17 баллов)</a:t>
                          </a:r>
                          <a:endParaRPr lang="en-US" sz="1800" b="1" i="0" u="none" strike="noStrike" cap="none" spc="0" baseline="0" dirty="0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effectLst/>
                            <a:uFillTx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  <a:sym typeface="Helvetica Neue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endParaRPr lang="ru-RU" sz="18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bg1"/>
                        </a:solidFill>
                      </a:tcPr>
                    </a:tc>
                  </a:tr>
                  <a:tr h="39600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8"/>
                          <a:stretch>
                            <a:fillRect t="-181538" r="-38168" b="-2076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rgbClr val="339933"/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17</a:t>
                          </a:r>
                          <a:endParaRPr lang="ru-RU" sz="1800" dirty="0">
                            <a:solidFill>
                              <a:srgbClr val="339933"/>
                            </a:solidFill>
                            <a:effectLst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36000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8"/>
                          <a:stretch>
                            <a:fillRect t="-310169" r="-38168" b="-1288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rgbClr val="FFC000"/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10</a:t>
                          </a:r>
                          <a:endParaRPr lang="ru-RU" sz="1800" dirty="0">
                            <a:solidFill>
                              <a:srgbClr val="FFC000"/>
                            </a:solidFill>
                            <a:effectLst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36000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8"/>
                          <a:stretch>
                            <a:fillRect t="-410169" r="-38168" b="-288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rgbClr val="C00000"/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4</a:t>
                          </a:r>
                          <a:endParaRPr lang="ru-RU" sz="1800" dirty="0">
                            <a:solidFill>
                              <a:srgbClr val="C00000"/>
                            </a:solidFill>
                            <a:effectLst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1" name="Таблица 4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67964709"/>
                  </p:ext>
                </p:extLst>
              </p:nvPr>
            </p:nvGraphicFramePr>
            <p:xfrm>
              <a:off x="6394611" y="3693312"/>
              <a:ext cx="2612718" cy="2304000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1893230"/>
                    <a:gridCol w="719488"/>
                  </a:tblGrid>
                  <a:tr h="720000">
                    <a:tc gridSpan="2">
                      <a:txBody>
                        <a:bodyPr/>
                        <a:lstStyle/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b="1" i="0" u="none" strike="noStrike" cap="none" spc="0" baseline="0" dirty="0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uFillTx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  <a:sym typeface="Helvetica Neue"/>
                            </a:rPr>
                            <a:t>Ресурс насосов</a:t>
                          </a:r>
                        </a:p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b="1" i="0" u="none" strike="noStrike" cap="none" spc="0" baseline="0" dirty="0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uFillTx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  <a:sym typeface="Helvetica Neue"/>
                            </a:rPr>
                            <a:t>(до 14 баллов)</a:t>
                          </a:r>
                          <a:endParaRPr lang="en-US" sz="1800" b="1" i="0" u="none" strike="noStrike" cap="none" spc="0" baseline="0" dirty="0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effectLst/>
                            <a:uFillTx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  <a:sym typeface="Helvetica Neue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endParaRPr lang="ru-RU" sz="18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bg1"/>
                        </a:solidFill>
                      </a:tcPr>
                    </a:tc>
                  </a:tr>
                  <a:tr h="39600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ru-RU" sz="1800" b="0" i="1" u="none" strike="noStrike" cap="none" spc="0" baseline="0" smtClean="0">
                                      <a:solidFill>
                                        <a:srgbClr val="339933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</m:ctrlPr>
                                </m:sSubSupPr>
                                <m:e>
                                  <m:r>
                                    <a:rPr lang="ru-RU" sz="1800" b="0" i="1" u="none" strike="noStrike" cap="none" spc="0" baseline="0">
                                      <a:solidFill>
                                        <a:srgbClr val="339933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  <m:t>К</m:t>
                                  </m:r>
                                </m:e>
                                <m:sub>
                                  <m:r>
                                    <a:rPr lang="ru-RU" sz="1800" b="0" i="1" u="none" strike="noStrike" cap="none" spc="0" baseline="0">
                                      <a:solidFill>
                                        <a:srgbClr val="339933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  <m:t>Т</m:t>
                                  </m:r>
                                  <m:r>
                                    <a:rPr lang="ru-RU" sz="1800" b="0" i="1" u="none" strike="noStrike" cap="none" spc="0" baseline="0" smtClean="0">
                                      <a:solidFill>
                                        <a:srgbClr val="339933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  <m:t>нас</m:t>
                                  </m:r>
                                </m:sub>
                                <m:sup>
                                  <m:r>
                                    <a:rPr lang="ru-RU" sz="1800" b="0" i="1" u="none" strike="noStrike" cap="none" spc="0" baseline="0">
                                      <a:solidFill>
                                        <a:srgbClr val="339933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  <m:t>соотв</m:t>
                                  </m:r>
                                </m:sup>
                              </m:sSubSup>
                            </m:oMath>
                          </a14:m>
                          <a:r>
                            <a:rPr lang="ru-RU" sz="1800" b="0" i="0" u="none" strike="noStrike" cap="none" spc="0" baseline="0" dirty="0">
                              <a:solidFill>
                                <a:srgbClr val="339933"/>
                              </a:solidFill>
                              <a:effectLst/>
                              <a:uFillTx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  <a:sym typeface="Helvetica Neue"/>
                            </a:rPr>
                            <a:t> &gt; 0,7</a:t>
                          </a: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rgbClr val="339933"/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14</a:t>
                          </a:r>
                          <a:endParaRPr lang="ru-RU" sz="1800" dirty="0">
                            <a:solidFill>
                              <a:srgbClr val="339933"/>
                            </a:solidFill>
                            <a:effectLst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39600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ru-RU" sz="1800" b="0" i="1" u="none" strike="noStrike" cap="none" spc="0" baseline="0" smtClean="0">
                                      <a:solidFill>
                                        <a:srgbClr val="92D050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</m:ctrlPr>
                                </m:sSubSupPr>
                                <m:e>
                                  <m:r>
                                    <a:rPr lang="ru-RU" sz="1800" b="0" i="1" u="none" strike="noStrike" cap="none" spc="0" baseline="0">
                                      <a:solidFill>
                                        <a:srgbClr val="92D050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  <m:t>К</m:t>
                                  </m:r>
                                </m:e>
                                <m:sub>
                                  <m:r>
                                    <a:rPr lang="ru-RU" sz="1800" b="0" i="1" u="none" strike="noStrike" cap="none" spc="0" baseline="0">
                                      <a:solidFill>
                                        <a:srgbClr val="92D050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  <m:t>Т</m:t>
                                  </m:r>
                                  <m:r>
                                    <a:rPr lang="ru-RU" sz="1800" b="0" i="1" u="none" strike="noStrike" cap="none" spc="0" baseline="0" smtClean="0">
                                      <a:solidFill>
                                        <a:srgbClr val="92D050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  <m:t>нас</m:t>
                                  </m:r>
                                </m:sub>
                                <m:sup>
                                  <m:r>
                                    <a:rPr lang="ru-RU" sz="1800" b="0" i="1" u="none" strike="noStrike" cap="none" spc="0" baseline="0">
                                      <a:solidFill>
                                        <a:srgbClr val="92D050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  <m:t>соотв</m:t>
                                  </m:r>
                                </m:sup>
                              </m:sSubSup>
                            </m:oMath>
                          </a14:m>
                          <a:r>
                            <a:rPr lang="ru-RU" sz="1800" b="0" i="0" u="none" strike="noStrike" cap="none" spc="0" baseline="0" dirty="0">
                              <a:solidFill>
                                <a:srgbClr val="92D050"/>
                              </a:solidFill>
                              <a:effectLst/>
                              <a:uFillTx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  <a:sym typeface="Helvetica Neue"/>
                            </a:rPr>
                            <a:t> ≈ 0,3÷0,7</a:t>
                          </a: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rgbClr val="92D050"/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9</a:t>
                          </a:r>
                          <a:endParaRPr lang="ru-RU" sz="1800" dirty="0">
                            <a:solidFill>
                              <a:srgbClr val="92D050"/>
                            </a:solidFill>
                            <a:effectLst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39600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ru-RU" sz="1800" b="0" i="1" u="none" strike="noStrike" cap="none" spc="0" baseline="0" smtClean="0">
                                      <a:solidFill>
                                        <a:srgbClr val="FFC000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</m:ctrlPr>
                                </m:sSubSupPr>
                                <m:e>
                                  <m:r>
                                    <a:rPr lang="ru-RU" sz="1800" b="0" i="1" u="none" strike="noStrike" cap="none" spc="0" baseline="0">
                                      <a:solidFill>
                                        <a:srgbClr val="FFC000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  <m:t>К</m:t>
                                  </m:r>
                                </m:e>
                                <m:sub>
                                  <m:r>
                                    <a:rPr lang="ru-RU" sz="1800" b="0" i="1" u="none" strike="noStrike" cap="none" spc="0" baseline="0">
                                      <a:solidFill>
                                        <a:srgbClr val="FFC000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  <m:t>Т</m:t>
                                  </m:r>
                                  <m:r>
                                    <a:rPr lang="ru-RU" sz="1800" b="0" i="1" u="none" strike="noStrike" cap="none" spc="0" baseline="0" smtClean="0">
                                      <a:solidFill>
                                        <a:srgbClr val="FFC000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  <m:t>нас</m:t>
                                  </m:r>
                                </m:sub>
                                <m:sup>
                                  <m:r>
                                    <a:rPr lang="ru-RU" sz="1800" b="0" i="1" u="none" strike="noStrike" cap="none" spc="0" baseline="0">
                                      <a:solidFill>
                                        <a:srgbClr val="FFC000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  <m:t>соотв</m:t>
                                  </m:r>
                                </m:sup>
                              </m:sSubSup>
                            </m:oMath>
                          </a14:m>
                          <a:r>
                            <a:rPr lang="ru-RU" sz="1800" b="0" i="0" u="none" strike="noStrike" cap="none" spc="0" baseline="0" dirty="0">
                              <a:solidFill>
                                <a:srgbClr val="FFC000"/>
                              </a:solidFill>
                              <a:effectLst/>
                              <a:uFillTx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  <a:sym typeface="Helvetica Neue"/>
                            </a:rPr>
                            <a:t> &lt; 0,3</a:t>
                          </a: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rgbClr val="FFC000"/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5</a:t>
                          </a:r>
                          <a:endParaRPr lang="ru-RU" sz="1800" dirty="0">
                            <a:solidFill>
                              <a:srgbClr val="FFC000"/>
                            </a:solidFill>
                            <a:effectLst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396000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ru-RU" sz="1800" b="0" i="1" u="none" strike="noStrike" cap="none" spc="0" baseline="0" smtClean="0">
                                      <a:solidFill>
                                        <a:srgbClr val="C00000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</m:ctrlPr>
                                </m:sSubSupPr>
                                <m:e>
                                  <m:r>
                                    <a:rPr lang="ru-RU" sz="1800" b="0" i="1" u="none" strike="noStrike" cap="none" spc="0" baseline="0">
                                      <a:solidFill>
                                        <a:srgbClr val="C00000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  <m:t>К</m:t>
                                  </m:r>
                                </m:e>
                                <m:sub>
                                  <m:r>
                                    <a:rPr lang="ru-RU" sz="1800" b="0" i="1" u="none" strike="noStrike" cap="none" spc="0" baseline="0">
                                      <a:solidFill>
                                        <a:srgbClr val="C00000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  <m:t>Т</m:t>
                                  </m:r>
                                  <m:r>
                                    <a:rPr lang="ru-RU" sz="1800" b="0" i="1" u="none" strike="noStrike" cap="none" spc="0" baseline="0" smtClean="0">
                                      <a:solidFill>
                                        <a:srgbClr val="C00000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  <m:t>нас</m:t>
                                  </m:r>
                                </m:sub>
                                <m:sup>
                                  <m:r>
                                    <a:rPr lang="ru-RU" sz="1800" b="0" i="1" u="none" strike="noStrike" cap="none" spc="0" baseline="0">
                                      <a:solidFill>
                                        <a:srgbClr val="C00000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  <m:t>соотв</m:t>
                                  </m:r>
                                </m:sup>
                              </m:sSubSup>
                            </m:oMath>
                          </a14:m>
                          <a:r>
                            <a:rPr lang="ru-RU" sz="1800" b="0" i="0" u="none" strike="noStrike" cap="none" spc="0" baseline="0" dirty="0">
                              <a:solidFill>
                                <a:srgbClr val="C00000"/>
                              </a:solidFill>
                              <a:effectLst/>
                              <a:uFillTx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  <a:sym typeface="Helvetica Neue"/>
                            </a:rPr>
                            <a:t> &lt; 0</a:t>
                          </a:r>
                          <a:endParaRPr lang="ru-RU" sz="1800" dirty="0">
                            <a:solidFill>
                              <a:srgbClr val="C00000"/>
                            </a:solidFill>
                            <a:effectLst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rgbClr val="C00000"/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0</a:t>
                          </a:r>
                          <a:endParaRPr lang="ru-RU" sz="1800" dirty="0">
                            <a:solidFill>
                              <a:srgbClr val="C00000"/>
                            </a:solidFill>
                            <a:effectLst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1" name="Таблица 4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39575640"/>
                  </p:ext>
                </p:extLst>
              </p:nvPr>
            </p:nvGraphicFramePr>
            <p:xfrm>
              <a:off x="6394611" y="3693312"/>
              <a:ext cx="2612718" cy="2304000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1893230"/>
                    <a:gridCol w="719488"/>
                  </a:tblGrid>
                  <a:tr h="720000">
                    <a:tc gridSpan="2">
                      <a:txBody>
                        <a:bodyPr/>
                        <a:lstStyle/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b="1" i="0" u="none" strike="noStrike" cap="none" spc="0" baseline="0" dirty="0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uFillTx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  <a:sym typeface="Helvetica Neue"/>
                            </a:rPr>
                            <a:t>Ресурс насосов</a:t>
                          </a:r>
                        </a:p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b="1" i="0" u="none" strike="noStrike" cap="none" spc="0" baseline="0" dirty="0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uFillTx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  <a:sym typeface="Helvetica Neue"/>
                            </a:rPr>
                            <a:t>(до 14 баллов)</a:t>
                          </a:r>
                          <a:endParaRPr lang="en-US" sz="1800" b="1" i="0" u="none" strike="noStrike" cap="none" spc="0" baseline="0" dirty="0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effectLst/>
                            <a:uFillTx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  <a:sym typeface="Helvetica Neue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endParaRPr lang="ru-RU" sz="18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bg1"/>
                        </a:solidFill>
                      </a:tcPr>
                    </a:tc>
                  </a:tr>
                  <a:tr h="39600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9"/>
                          <a:stretch>
                            <a:fillRect l="-322" t="-183077" r="-37942" b="-32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rgbClr val="339933"/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14</a:t>
                          </a:r>
                          <a:endParaRPr lang="ru-RU" sz="1800" dirty="0">
                            <a:solidFill>
                              <a:srgbClr val="339933"/>
                            </a:solidFill>
                            <a:effectLst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39600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9"/>
                          <a:stretch>
                            <a:fillRect l="-322" t="-283077" r="-37942" b="-22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rgbClr val="92D050"/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9</a:t>
                          </a:r>
                          <a:endParaRPr lang="ru-RU" sz="1800" dirty="0">
                            <a:solidFill>
                              <a:srgbClr val="92D050"/>
                            </a:solidFill>
                            <a:effectLst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39600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9"/>
                          <a:stretch>
                            <a:fillRect l="-322" t="-383077" r="-37942" b="-12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rgbClr val="FFC000"/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5</a:t>
                          </a:r>
                          <a:endParaRPr lang="ru-RU" sz="1800" dirty="0">
                            <a:solidFill>
                              <a:srgbClr val="FFC000"/>
                            </a:solidFill>
                            <a:effectLst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39600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9"/>
                          <a:stretch>
                            <a:fillRect l="-322" t="-483077" r="-37942" b="-2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rgbClr val="C00000"/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0</a:t>
                          </a:r>
                          <a:endParaRPr lang="ru-RU" sz="1800" dirty="0">
                            <a:solidFill>
                              <a:srgbClr val="C00000"/>
                            </a:solidFill>
                            <a:effectLst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2" name="Таблица 4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49474935"/>
                  </p:ext>
                </p:extLst>
              </p:nvPr>
            </p:nvGraphicFramePr>
            <p:xfrm>
              <a:off x="6124575" y="11298436"/>
              <a:ext cx="2612718" cy="2304000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1893230"/>
                    <a:gridCol w="719488"/>
                  </a:tblGrid>
                  <a:tr h="720000">
                    <a:tc gridSpan="2">
                      <a:txBody>
                        <a:bodyPr/>
                        <a:lstStyle/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b="1" i="0" u="none" strike="noStrike" cap="none" spc="0" baseline="0" dirty="0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uFillTx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  <a:sym typeface="Helvetica Neue"/>
                            </a:rPr>
                            <a:t>Ресурс резервуара</a:t>
                          </a:r>
                        </a:p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b="1" i="0" u="none" strike="noStrike" cap="none" spc="0" baseline="0" dirty="0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uFillTx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  <a:sym typeface="Helvetica Neue"/>
                            </a:rPr>
                            <a:t>(до 14 баллов)</a:t>
                          </a:r>
                          <a:endParaRPr lang="en-US" sz="1800" b="1" i="0" u="none" strike="noStrike" cap="none" spc="0" baseline="0" dirty="0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effectLst/>
                            <a:uFillTx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  <a:sym typeface="Helvetica Neue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endParaRPr lang="ru-RU" sz="18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bg1"/>
                        </a:solidFill>
                      </a:tcPr>
                    </a:tc>
                  </a:tr>
                  <a:tr h="39600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ru-RU" sz="1800" b="0" i="1" u="none" strike="noStrike" cap="none" spc="0" baseline="0" smtClean="0">
                                      <a:solidFill>
                                        <a:srgbClr val="339933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</m:ctrlPr>
                                </m:sSubSupPr>
                                <m:e>
                                  <m:r>
                                    <a:rPr lang="ru-RU" sz="1800" b="0" i="1" u="none" strike="noStrike" cap="none" spc="0" baseline="0">
                                      <a:solidFill>
                                        <a:srgbClr val="339933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  <m:t>К</m:t>
                                  </m:r>
                                </m:e>
                                <m:sub>
                                  <m:r>
                                    <a:rPr lang="ru-RU" sz="1800" b="0" i="1" u="none" strike="noStrike" cap="none" spc="0" baseline="0">
                                      <a:solidFill>
                                        <a:srgbClr val="339933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  <m:t>Т</m:t>
                                  </m:r>
                                  <m:r>
                                    <a:rPr lang="ru-RU" sz="1800" b="0" i="1" u="none" strike="noStrike" cap="none" spc="0" baseline="0" smtClean="0">
                                      <a:solidFill>
                                        <a:srgbClr val="339933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  <m:t>рез</m:t>
                                  </m:r>
                                </m:sub>
                                <m:sup>
                                  <m:r>
                                    <a:rPr lang="ru-RU" sz="1800" b="0" i="1" u="none" strike="noStrike" cap="none" spc="0" baseline="0">
                                      <a:solidFill>
                                        <a:srgbClr val="339933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  <m:t>соотв</m:t>
                                  </m:r>
                                </m:sup>
                              </m:sSubSup>
                            </m:oMath>
                          </a14:m>
                          <a:r>
                            <a:rPr lang="ru-RU" sz="1800" b="0" i="0" u="none" strike="noStrike" cap="none" spc="0" baseline="0" dirty="0">
                              <a:solidFill>
                                <a:srgbClr val="339933"/>
                              </a:solidFill>
                              <a:effectLst/>
                              <a:uFillTx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  <a:sym typeface="Helvetica Neue"/>
                            </a:rPr>
                            <a:t> &gt; 0,7</a:t>
                          </a: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rgbClr val="339933"/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14</a:t>
                          </a:r>
                          <a:endParaRPr lang="ru-RU" sz="1800" dirty="0">
                            <a:solidFill>
                              <a:srgbClr val="339933"/>
                            </a:solidFill>
                            <a:effectLst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39600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ru-RU" sz="1800" b="0" i="1" u="none" strike="noStrike" cap="none" spc="0" baseline="0" smtClean="0">
                                      <a:solidFill>
                                        <a:srgbClr val="92D050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</m:ctrlPr>
                                </m:sSubSupPr>
                                <m:e>
                                  <m:r>
                                    <a:rPr lang="ru-RU" sz="1800" b="0" i="1" u="none" strike="noStrike" cap="none" spc="0" baseline="0">
                                      <a:solidFill>
                                        <a:srgbClr val="92D050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  <m:t>К</m:t>
                                  </m:r>
                                </m:e>
                                <m:sub>
                                  <m:r>
                                    <a:rPr lang="ru-RU" sz="1800" b="0" i="1" u="none" strike="noStrike" cap="none" spc="0" baseline="0">
                                      <a:solidFill>
                                        <a:srgbClr val="92D050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  <m:t>Т</m:t>
                                  </m:r>
                                  <m:r>
                                    <a:rPr lang="ru-RU" sz="1800" b="0" i="1" u="none" strike="noStrike" cap="none" spc="0" baseline="0" smtClean="0">
                                      <a:solidFill>
                                        <a:srgbClr val="92D050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  <m:t>рез</m:t>
                                  </m:r>
                                </m:sub>
                                <m:sup>
                                  <m:r>
                                    <a:rPr lang="ru-RU" sz="1800" b="0" i="1" u="none" strike="noStrike" cap="none" spc="0" baseline="0">
                                      <a:solidFill>
                                        <a:srgbClr val="92D050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  <m:t>соотв</m:t>
                                  </m:r>
                                </m:sup>
                              </m:sSubSup>
                            </m:oMath>
                          </a14:m>
                          <a:r>
                            <a:rPr lang="ru-RU" sz="1800" b="0" i="0" u="none" strike="noStrike" cap="none" spc="0" baseline="0" dirty="0">
                              <a:solidFill>
                                <a:srgbClr val="92D050"/>
                              </a:solidFill>
                              <a:effectLst/>
                              <a:uFillTx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  <a:sym typeface="Helvetica Neue"/>
                            </a:rPr>
                            <a:t> ≈ 0,3÷0,7</a:t>
                          </a: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rgbClr val="92D050"/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9</a:t>
                          </a:r>
                          <a:endParaRPr lang="ru-RU" sz="1800" dirty="0">
                            <a:solidFill>
                              <a:srgbClr val="92D050"/>
                            </a:solidFill>
                            <a:effectLst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39600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ru-RU" sz="1800" b="0" i="1" u="none" strike="noStrike" cap="none" spc="0" baseline="0" smtClean="0">
                                      <a:solidFill>
                                        <a:srgbClr val="FFC000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</m:ctrlPr>
                                </m:sSubSupPr>
                                <m:e>
                                  <m:r>
                                    <a:rPr lang="ru-RU" sz="1800" b="0" i="1" u="none" strike="noStrike" cap="none" spc="0" baseline="0">
                                      <a:solidFill>
                                        <a:srgbClr val="FFC000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  <m:t>К</m:t>
                                  </m:r>
                                </m:e>
                                <m:sub>
                                  <m:r>
                                    <a:rPr lang="ru-RU" sz="1800" b="0" i="1" u="none" strike="noStrike" cap="none" spc="0" baseline="0">
                                      <a:solidFill>
                                        <a:srgbClr val="FFC000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  <m:t>Т</m:t>
                                  </m:r>
                                  <m:r>
                                    <a:rPr lang="ru-RU" sz="1800" b="0" i="1" u="none" strike="noStrike" cap="none" spc="0" baseline="0" smtClean="0">
                                      <a:solidFill>
                                        <a:srgbClr val="FFC000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  <m:t>рез</m:t>
                                  </m:r>
                                </m:sub>
                                <m:sup>
                                  <m:r>
                                    <a:rPr lang="ru-RU" sz="1800" b="0" i="1" u="none" strike="noStrike" cap="none" spc="0" baseline="0">
                                      <a:solidFill>
                                        <a:srgbClr val="FFC000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  <m:t>соотв</m:t>
                                  </m:r>
                                </m:sup>
                              </m:sSubSup>
                            </m:oMath>
                          </a14:m>
                          <a:r>
                            <a:rPr lang="ru-RU" sz="1800" b="0" i="0" u="none" strike="noStrike" cap="none" spc="0" baseline="0" dirty="0">
                              <a:solidFill>
                                <a:srgbClr val="FFC000"/>
                              </a:solidFill>
                              <a:effectLst/>
                              <a:uFillTx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  <a:sym typeface="Helvetica Neue"/>
                            </a:rPr>
                            <a:t> &lt; 0,3</a:t>
                          </a: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rgbClr val="FFC000"/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5</a:t>
                          </a:r>
                          <a:endParaRPr lang="ru-RU" sz="1800" dirty="0">
                            <a:solidFill>
                              <a:srgbClr val="FFC000"/>
                            </a:solidFill>
                            <a:effectLst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396000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ru-RU" sz="1800" b="0" i="1" u="none" strike="noStrike" cap="none" spc="0" baseline="0" smtClean="0">
                                      <a:solidFill>
                                        <a:srgbClr val="C00000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</m:ctrlPr>
                                </m:sSubSupPr>
                                <m:e>
                                  <m:r>
                                    <a:rPr lang="ru-RU" sz="1800" b="0" i="1" u="none" strike="noStrike" cap="none" spc="0" baseline="0">
                                      <a:solidFill>
                                        <a:srgbClr val="C00000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  <m:t>К</m:t>
                                  </m:r>
                                </m:e>
                                <m:sub>
                                  <m:r>
                                    <a:rPr lang="ru-RU" sz="1800" b="0" i="1" u="none" strike="noStrike" cap="none" spc="0" baseline="0">
                                      <a:solidFill>
                                        <a:srgbClr val="C00000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  <m:t>Т</m:t>
                                  </m:r>
                                  <m:r>
                                    <a:rPr lang="ru-RU" sz="1800" b="0" i="1" u="none" strike="noStrike" cap="none" spc="0" baseline="0" smtClean="0">
                                      <a:solidFill>
                                        <a:srgbClr val="C00000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  <m:t>рез</m:t>
                                  </m:r>
                                </m:sub>
                                <m:sup>
                                  <m:r>
                                    <a:rPr lang="ru-RU" sz="1800" b="0" i="1" u="none" strike="noStrike" cap="none" spc="0" baseline="0">
                                      <a:solidFill>
                                        <a:srgbClr val="C00000"/>
                                      </a:solidFill>
                                      <a:effectLst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  <a:sym typeface="Helvetica Neue"/>
                                    </a:rPr>
                                    <m:t>соотв</m:t>
                                  </m:r>
                                </m:sup>
                              </m:sSubSup>
                            </m:oMath>
                          </a14:m>
                          <a:r>
                            <a:rPr lang="ru-RU" sz="1800" b="0" i="0" u="none" strike="noStrike" cap="none" spc="0" baseline="0" dirty="0">
                              <a:solidFill>
                                <a:srgbClr val="C00000"/>
                              </a:solidFill>
                              <a:effectLst/>
                              <a:uFillTx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  <a:sym typeface="Helvetica Neue"/>
                            </a:rPr>
                            <a:t> &lt; 0</a:t>
                          </a:r>
                          <a:endParaRPr lang="ru-RU" sz="1800" dirty="0">
                            <a:solidFill>
                              <a:srgbClr val="C00000"/>
                            </a:solidFill>
                            <a:effectLst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rgbClr val="C00000"/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0</a:t>
                          </a:r>
                          <a:endParaRPr lang="ru-RU" sz="1800" dirty="0">
                            <a:solidFill>
                              <a:srgbClr val="C00000"/>
                            </a:solidFill>
                            <a:effectLst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2" name="Таблица 4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05728039"/>
                  </p:ext>
                </p:extLst>
              </p:nvPr>
            </p:nvGraphicFramePr>
            <p:xfrm>
              <a:off x="6124575" y="11298436"/>
              <a:ext cx="2612718" cy="2304000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1893230"/>
                    <a:gridCol w="719488"/>
                  </a:tblGrid>
                  <a:tr h="720000">
                    <a:tc gridSpan="2">
                      <a:txBody>
                        <a:bodyPr/>
                        <a:lstStyle/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b="1" i="0" u="none" strike="noStrike" cap="none" spc="0" baseline="0" dirty="0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uFillTx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  <a:sym typeface="Helvetica Neue"/>
                            </a:rPr>
                            <a:t>Ресурс резервуара</a:t>
                          </a:r>
                        </a:p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b="1" i="0" u="none" strike="noStrike" cap="none" spc="0" baseline="0" dirty="0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uFillTx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  <a:sym typeface="Helvetica Neue"/>
                            </a:rPr>
                            <a:t>(до 14 баллов)</a:t>
                          </a:r>
                          <a:endParaRPr lang="en-US" sz="1800" b="1" i="0" u="none" strike="noStrike" cap="none" spc="0" baseline="0" dirty="0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effectLst/>
                            <a:uFillTx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  <a:sym typeface="Helvetica Neue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endParaRPr lang="ru-RU" sz="18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bg1"/>
                        </a:solidFill>
                      </a:tcPr>
                    </a:tc>
                  </a:tr>
                  <a:tr h="39600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10"/>
                          <a:stretch>
                            <a:fillRect l="-323" t="-181538" r="-38387" b="-3215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rgbClr val="339933"/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14</a:t>
                          </a:r>
                          <a:endParaRPr lang="ru-RU" sz="1800" dirty="0">
                            <a:solidFill>
                              <a:srgbClr val="339933"/>
                            </a:solidFill>
                            <a:effectLst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39600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10"/>
                          <a:stretch>
                            <a:fillRect l="-323" t="-281538" r="-38387" b="-2215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rgbClr val="92D050"/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9</a:t>
                          </a:r>
                          <a:endParaRPr lang="ru-RU" sz="1800" dirty="0">
                            <a:solidFill>
                              <a:srgbClr val="92D050"/>
                            </a:solidFill>
                            <a:effectLst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39600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10"/>
                          <a:stretch>
                            <a:fillRect l="-323" t="-381538" r="-38387" b="-1215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rgbClr val="FFC000"/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5</a:t>
                          </a:r>
                          <a:endParaRPr lang="ru-RU" sz="1800" dirty="0">
                            <a:solidFill>
                              <a:srgbClr val="FFC000"/>
                            </a:solidFill>
                            <a:effectLst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  <a:tr h="39600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10"/>
                          <a:stretch>
                            <a:fillRect l="-323" t="-481538" r="-38387" b="-215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rgbClr val="C00000"/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0</a:t>
                          </a:r>
                          <a:endParaRPr lang="ru-RU" sz="1800" dirty="0">
                            <a:solidFill>
                              <a:srgbClr val="C00000"/>
                            </a:solidFill>
                            <a:effectLst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</a:tr>
                </a:tbl>
              </a:graphicData>
            </a:graphic>
          </p:graphicFrame>
        </mc:Fallback>
      </mc:AlternateContent>
      <p:graphicFrame>
        <p:nvGraphicFramePr>
          <p:cNvPr id="43" name="Таблица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8728008"/>
              </p:ext>
            </p:extLst>
          </p:nvPr>
        </p:nvGraphicFramePr>
        <p:xfrm>
          <a:off x="1036056" y="8206593"/>
          <a:ext cx="3740948" cy="20603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716794"/>
                <a:gridCol w="1024154"/>
              </a:tblGrid>
              <a:tr h="727708">
                <a:tc grid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u="none" strike="noStrike" cap="none" spc="0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uFillTx/>
                          <a:latin typeface="Tahoma" pitchFamily="34" charset="0"/>
                          <a:ea typeface="Tahoma" pitchFamily="34" charset="0"/>
                          <a:cs typeface="Tahoma" pitchFamily="34" charset="0"/>
                          <a:sym typeface="Helvetica Neue"/>
                        </a:rPr>
                        <a:t>Уровень технического состояния системы фильтрации (до 5 баллов)</a:t>
                      </a:r>
                      <a:endParaRPr lang="en-US" sz="1800" b="1" i="0" u="none" strike="noStrike" cap="none" spc="0" baseline="0" dirty="0" smtClean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uFillTx/>
                        <a:latin typeface="Tahoma" pitchFamily="34" charset="0"/>
                        <a:ea typeface="Tahoma" pitchFamily="34" charset="0"/>
                        <a:cs typeface="Tahoma" pitchFamily="34" charset="0"/>
                        <a:sym typeface="Helvetica Neue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339933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Высокий</a:t>
                      </a:r>
                      <a:endParaRPr lang="ru-RU" sz="1800" dirty="0">
                        <a:solidFill>
                          <a:srgbClr val="339933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339933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4-5</a:t>
                      </a:r>
                      <a:endParaRPr lang="ru-RU" sz="1800" dirty="0">
                        <a:solidFill>
                          <a:srgbClr val="339933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FFC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Удовлетворительный</a:t>
                      </a:r>
                      <a:endParaRPr lang="ru-RU" sz="1800" dirty="0">
                        <a:solidFill>
                          <a:srgbClr val="FFC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FFC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2-3</a:t>
                      </a:r>
                      <a:endParaRPr lang="ru-RU" sz="1800" dirty="0">
                        <a:solidFill>
                          <a:srgbClr val="FFC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C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Низкий</a:t>
                      </a:r>
                      <a:endParaRPr lang="ru-RU" sz="1800" dirty="0">
                        <a:solidFill>
                          <a:srgbClr val="C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C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0-1</a:t>
                      </a:r>
                      <a:endParaRPr lang="ru-RU" sz="1800" dirty="0">
                        <a:solidFill>
                          <a:srgbClr val="C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9666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42ABE9A-D73B-A964-0AE5-BC35D33D79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Shape 1">
            <a:extLst>
              <a:ext uri="{FF2B5EF4-FFF2-40B4-BE49-F238E27FC236}">
                <a16:creationId xmlns:a16="http://schemas.microsoft.com/office/drawing/2014/main" xmlns="" id="{685BA34A-09C0-C129-7A80-EBDEB4359165}"/>
              </a:ext>
            </a:extLst>
          </p:cNvPr>
          <p:cNvSpPr txBox="1"/>
          <p:nvPr/>
        </p:nvSpPr>
        <p:spPr>
          <a:xfrm>
            <a:off x="454551" y="45131"/>
            <a:ext cx="23198647" cy="983331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ctr">
            <a:noAutofit/>
          </a:bodyPr>
          <a:lstStyle/>
          <a:p>
            <a:pPr lvl="0" algn="l">
              <a:defRPr/>
            </a:pPr>
            <a:endParaRPr kumimoji="0" lang="ru-RU" sz="4000" i="0" u="none" strike="noStrike" kern="0" cap="none" spc="-2" normalizeH="0" baseline="0" noProof="0" dirty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Neue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6350C9CE-53FA-8F04-7DD8-42EC604A65ED}"/>
              </a:ext>
            </a:extLst>
          </p:cNvPr>
          <p:cNvSpPr txBox="1">
            <a:spLocks/>
          </p:cNvSpPr>
          <p:nvPr/>
        </p:nvSpPr>
        <p:spPr>
          <a:xfrm>
            <a:off x="18733941" y="12944010"/>
            <a:ext cx="5486400" cy="453943"/>
          </a:xfrm>
          <a:prstGeom prst="rect">
            <a:avLst/>
          </a:prstGeom>
        </p:spPr>
        <p:txBody>
          <a:bodyPr vert="horz" lIns="182880" tIns="91440" rIns="182880" bIns="9144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099D8A-7E76-4E33-97BA-BAE3FE2E69BF}" type="slidenum">
              <a:rPr kumimoji="0" lang="ru-RU" sz="2400" b="0" i="0" u="none" strike="noStrike" kern="1200" cap="none" spc="0" normalizeH="0" baseline="0" noProof="0">
                <a:ln>
                  <a:noFill/>
                </a:ln>
                <a:solidFill>
                  <a:srgbClr val="5E5E5E">
                    <a:tint val="75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Helvetica Neue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5E5E5E">
                  <a:tint val="75000"/>
                </a:srgb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Neue"/>
            </a:endParaRPr>
          </a:p>
        </p:txBody>
      </p:sp>
      <p:sp>
        <p:nvSpPr>
          <p:cNvPr id="5" name="CustomShape 2">
            <a:extLst>
              <a:ext uri="{FF2B5EF4-FFF2-40B4-BE49-F238E27FC236}">
                <a16:creationId xmlns:a16="http://schemas.microsoft.com/office/drawing/2014/main" xmlns="" id="{94BE0D87-C052-10FF-46CF-DFB6E2FB3352}"/>
              </a:ext>
            </a:extLst>
          </p:cNvPr>
          <p:cNvSpPr/>
          <p:nvPr/>
        </p:nvSpPr>
        <p:spPr>
          <a:xfrm>
            <a:off x="454551" y="1199823"/>
            <a:ext cx="19784108" cy="137159"/>
          </a:xfrm>
          <a:prstGeom prst="rect">
            <a:avLst/>
          </a:prstGeom>
          <a:gradFill rotWithShape="0">
            <a:gsLst>
              <a:gs pos="0">
                <a:srgbClr val="00A0C3"/>
              </a:gs>
              <a:gs pos="100000">
                <a:srgbClr val="00B3A9"/>
              </a:gs>
            </a:gsLst>
            <a:lin ang="0"/>
          </a:gra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marL="0" marR="0" lvl="0" indent="0" algn="ctr" defTabSz="243833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Neue"/>
            </a:endParaRPr>
          </a:p>
        </p:txBody>
      </p:sp>
      <p:sp>
        <p:nvSpPr>
          <p:cNvPr id="35" name="TextShape 1">
            <a:extLst>
              <a:ext uri="{FF2B5EF4-FFF2-40B4-BE49-F238E27FC236}">
                <a16:creationId xmlns:a16="http://schemas.microsoft.com/office/drawing/2014/main" xmlns="" id="{685BA34A-09C0-C129-7A80-EBDEB4359165}"/>
              </a:ext>
            </a:extLst>
          </p:cNvPr>
          <p:cNvSpPr txBox="1"/>
          <p:nvPr/>
        </p:nvSpPr>
        <p:spPr>
          <a:xfrm>
            <a:off x="606951" y="197531"/>
            <a:ext cx="23198647" cy="983331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ctr">
            <a:noAutofit/>
          </a:bodyPr>
          <a:lstStyle/>
          <a:p>
            <a:pPr lvl="0" algn="l">
              <a:defRPr/>
            </a:pPr>
            <a:r>
              <a:rPr lang="ru-RU" sz="4000" b="1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Он-лайн формы запроса информации с предприятий ВКХ </a:t>
            </a:r>
            <a:endParaRPr kumimoji="0" lang="ru-RU" sz="4000" i="0" u="none" strike="noStrike" kern="0" cap="none" spc="-2" normalizeH="0" baseline="0" noProof="0" dirty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Neue"/>
            </a:endParaRPr>
          </a:p>
        </p:txBody>
      </p:sp>
      <p:sp>
        <p:nvSpPr>
          <p:cNvPr id="36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9464592" y="1857492"/>
            <a:ext cx="4341006" cy="138010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2800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Форма запроса </a:t>
            </a:r>
          </a:p>
          <a:p>
            <a:pPr algn="l" defTabSz="2078526" hangingPunct="1">
              <a:defRPr/>
            </a:pPr>
            <a:r>
              <a:rPr lang="ru-RU" sz="2800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насосному оборудованию КНС</a:t>
            </a:r>
            <a:endParaRPr lang="ru-RU" sz="2800" spc="-2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9464592" y="7742213"/>
            <a:ext cx="4341006" cy="181099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2800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Форма запроса </a:t>
            </a:r>
          </a:p>
          <a:p>
            <a:pPr algn="l" defTabSz="2078526" hangingPunct="1">
              <a:defRPr/>
            </a:pPr>
            <a:r>
              <a:rPr lang="ru-RU" sz="2800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приемному резервуару (резервуарам) КНС</a:t>
            </a:r>
            <a:endParaRPr lang="ru-RU" sz="2800" spc="-2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9464592" y="9541794"/>
            <a:ext cx="4341006" cy="119544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 defTabSz="2078526" hangingPunct="1">
              <a:buFont typeface="Wingdings" panose="05000000000000000000" pitchFamily="2" charset="2"/>
              <a:buChar char="§"/>
              <a:defRPr/>
            </a:pPr>
            <a:r>
              <a:rPr lang="ru-RU" sz="2400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выпадающий список выбора материала изготовления резервуара</a:t>
            </a:r>
            <a:endParaRPr lang="ru-RU" sz="2400" spc="-2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9464592" y="3477151"/>
            <a:ext cx="4341006" cy="8261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 defTabSz="2078526" hangingPunct="1">
              <a:buFont typeface="Wingdings" panose="05000000000000000000" pitchFamily="2" charset="2"/>
              <a:buChar char="§"/>
              <a:defRPr/>
            </a:pPr>
            <a:r>
              <a:rPr lang="ru-RU" sz="2400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т.ч. справочник насосного оборудования </a:t>
            </a:r>
            <a:endParaRPr lang="ru-RU" sz="2400" spc="-2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5965" y="4523554"/>
            <a:ext cx="4639603" cy="1302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6237" y="10810389"/>
            <a:ext cx="1800904" cy="2049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54" y="1861155"/>
            <a:ext cx="18502799" cy="5324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54" y="7814036"/>
            <a:ext cx="18498302" cy="493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Скругленный прямоугольник 110">
            <a:extLst>
              <a:ext uri="{FF2B5EF4-FFF2-40B4-BE49-F238E27FC236}">
                <a16:creationId xmlns:a16="http://schemas.microsoft.com/office/drawing/2014/main" xmlns="" id="{E4045290-40E1-51C6-C280-2998ED3118FB}"/>
              </a:ext>
            </a:extLst>
          </p:cNvPr>
          <p:cNvSpPr/>
          <p:nvPr/>
        </p:nvSpPr>
        <p:spPr>
          <a:xfrm>
            <a:off x="454551" y="1627632"/>
            <a:ext cx="23765790" cy="5687568"/>
          </a:xfrm>
          <a:prstGeom prst="roundRect">
            <a:avLst>
              <a:gd name="adj" fmla="val 2726"/>
            </a:avLst>
          </a:prstGeom>
          <a:noFill/>
          <a:ln w="34925" cap="rnd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ctr"/>
            <a:endParaRPr lang="ru-RU" sz="2000" dirty="0">
              <a:latin typeface="Tahoma" panose="020B0604030504040204" pitchFamily="34" charset="0"/>
            </a:endParaRPr>
          </a:p>
        </p:txBody>
      </p:sp>
      <p:sp>
        <p:nvSpPr>
          <p:cNvPr id="19" name="Скругленный прямоугольник 110">
            <a:extLst>
              <a:ext uri="{FF2B5EF4-FFF2-40B4-BE49-F238E27FC236}">
                <a16:creationId xmlns:a16="http://schemas.microsoft.com/office/drawing/2014/main" xmlns="" id="{E4045290-40E1-51C6-C280-2998ED3118FB}"/>
              </a:ext>
            </a:extLst>
          </p:cNvPr>
          <p:cNvSpPr/>
          <p:nvPr/>
        </p:nvSpPr>
        <p:spPr>
          <a:xfrm>
            <a:off x="454551" y="7535239"/>
            <a:ext cx="23765790" cy="5408771"/>
          </a:xfrm>
          <a:prstGeom prst="roundRect">
            <a:avLst>
              <a:gd name="adj" fmla="val 2726"/>
            </a:avLst>
          </a:prstGeom>
          <a:noFill/>
          <a:ln w="34925" cap="rnd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ctr"/>
            <a:endParaRPr lang="ru-RU" sz="2000" dirty="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6117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42ABE9A-D73B-A964-0AE5-BC35D33D79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Shape 1">
            <a:extLst>
              <a:ext uri="{FF2B5EF4-FFF2-40B4-BE49-F238E27FC236}">
                <a16:creationId xmlns:a16="http://schemas.microsoft.com/office/drawing/2014/main" xmlns="" id="{685BA34A-09C0-C129-7A80-EBDEB4359165}"/>
              </a:ext>
            </a:extLst>
          </p:cNvPr>
          <p:cNvSpPr txBox="1"/>
          <p:nvPr/>
        </p:nvSpPr>
        <p:spPr>
          <a:xfrm>
            <a:off x="454551" y="45131"/>
            <a:ext cx="23198647" cy="983331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ctr">
            <a:noAutofit/>
          </a:bodyPr>
          <a:lstStyle/>
          <a:p>
            <a:pPr lvl="0" algn="l">
              <a:defRPr/>
            </a:pPr>
            <a:endParaRPr kumimoji="0" lang="ru-RU" sz="4000" i="0" u="none" strike="noStrike" kern="0" cap="none" spc="-2" normalizeH="0" baseline="0" noProof="0" dirty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Neue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6350C9CE-53FA-8F04-7DD8-42EC604A65ED}"/>
              </a:ext>
            </a:extLst>
          </p:cNvPr>
          <p:cNvSpPr txBox="1">
            <a:spLocks/>
          </p:cNvSpPr>
          <p:nvPr/>
        </p:nvSpPr>
        <p:spPr>
          <a:xfrm>
            <a:off x="18733941" y="12944010"/>
            <a:ext cx="5486400" cy="453943"/>
          </a:xfrm>
          <a:prstGeom prst="rect">
            <a:avLst/>
          </a:prstGeom>
        </p:spPr>
        <p:txBody>
          <a:bodyPr vert="horz" lIns="182880" tIns="91440" rIns="182880" bIns="9144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099D8A-7E76-4E33-97BA-BAE3FE2E69BF}" type="slidenum">
              <a:rPr kumimoji="0" lang="ru-RU" sz="2400" b="0" i="0" u="none" strike="noStrike" kern="1200" cap="none" spc="0" normalizeH="0" baseline="0" noProof="0">
                <a:ln>
                  <a:noFill/>
                </a:ln>
                <a:solidFill>
                  <a:srgbClr val="5E5E5E">
                    <a:tint val="75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Helvetica Neue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5E5E5E">
                  <a:tint val="75000"/>
                </a:srgb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Neue"/>
            </a:endParaRPr>
          </a:p>
        </p:txBody>
      </p:sp>
      <p:sp>
        <p:nvSpPr>
          <p:cNvPr id="5" name="CustomShape 2">
            <a:extLst>
              <a:ext uri="{FF2B5EF4-FFF2-40B4-BE49-F238E27FC236}">
                <a16:creationId xmlns:a16="http://schemas.microsoft.com/office/drawing/2014/main" xmlns="" id="{94BE0D87-C052-10FF-46CF-DFB6E2FB3352}"/>
              </a:ext>
            </a:extLst>
          </p:cNvPr>
          <p:cNvSpPr/>
          <p:nvPr/>
        </p:nvSpPr>
        <p:spPr>
          <a:xfrm>
            <a:off x="454551" y="1199823"/>
            <a:ext cx="19784108" cy="137159"/>
          </a:xfrm>
          <a:prstGeom prst="rect">
            <a:avLst/>
          </a:prstGeom>
          <a:gradFill rotWithShape="0">
            <a:gsLst>
              <a:gs pos="0">
                <a:srgbClr val="00A0C3"/>
              </a:gs>
              <a:gs pos="100000">
                <a:srgbClr val="00B3A9"/>
              </a:gs>
            </a:gsLst>
            <a:lin ang="0"/>
          </a:gra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marL="0" marR="0" lvl="0" indent="0" algn="ctr" defTabSz="243833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Neue"/>
            </a:endParaRPr>
          </a:p>
        </p:txBody>
      </p:sp>
      <p:sp>
        <p:nvSpPr>
          <p:cNvPr id="35" name="TextShape 1">
            <a:extLst>
              <a:ext uri="{FF2B5EF4-FFF2-40B4-BE49-F238E27FC236}">
                <a16:creationId xmlns:a16="http://schemas.microsoft.com/office/drawing/2014/main" xmlns="" id="{685BA34A-09C0-C129-7A80-EBDEB4359165}"/>
              </a:ext>
            </a:extLst>
          </p:cNvPr>
          <p:cNvSpPr txBox="1"/>
          <p:nvPr/>
        </p:nvSpPr>
        <p:spPr>
          <a:xfrm>
            <a:off x="606951" y="197531"/>
            <a:ext cx="23198647" cy="983331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ctr">
            <a:noAutofit/>
          </a:bodyPr>
          <a:lstStyle/>
          <a:p>
            <a:pPr lvl="0" algn="l">
              <a:defRPr/>
            </a:pPr>
            <a:r>
              <a:rPr lang="ru-RU" sz="4000" b="1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Формы автоматизированного расчета</a:t>
            </a:r>
            <a:endParaRPr kumimoji="0" lang="ru-RU" sz="4000" i="0" u="none" strike="noStrike" kern="0" cap="none" spc="-2" normalizeH="0" baseline="0" noProof="0" dirty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Neue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023" y="5644662"/>
            <a:ext cx="9127720" cy="7526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861816" y="5002149"/>
            <a:ext cx="7587240" cy="5183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2800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Автоматический расчет показателей</a:t>
            </a:r>
            <a:endParaRPr lang="ru-RU" sz="2800" spc="-2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8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861816" y="1621820"/>
            <a:ext cx="9317803" cy="5183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2800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Автоматический расчет интегральной оценки КНС </a:t>
            </a:r>
            <a:endParaRPr lang="ru-RU" sz="2800" spc="-2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817" y="2165879"/>
            <a:ext cx="6444155" cy="2353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9051" y="2239031"/>
            <a:ext cx="2340693" cy="2238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1377762" y="1618863"/>
            <a:ext cx="10550253" cy="5183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2800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Автоматический расчет баллов по оценочным критериям </a:t>
            </a:r>
            <a:endParaRPr lang="ru-RU" sz="2800" spc="-2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0290" y="2239030"/>
            <a:ext cx="11573979" cy="4984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4362" y="7278401"/>
            <a:ext cx="11549907" cy="1958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4362" y="9271604"/>
            <a:ext cx="11549907" cy="3899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3" name="Скругленный прямоугольник 110">
            <a:extLst>
              <a:ext uri="{FF2B5EF4-FFF2-40B4-BE49-F238E27FC236}">
                <a16:creationId xmlns:a16="http://schemas.microsoft.com/office/drawing/2014/main" xmlns="" id="{E4045290-40E1-51C6-C280-2998ED3118FB}"/>
              </a:ext>
            </a:extLst>
          </p:cNvPr>
          <p:cNvSpPr/>
          <p:nvPr/>
        </p:nvSpPr>
        <p:spPr>
          <a:xfrm>
            <a:off x="10661903" y="1627631"/>
            <a:ext cx="12307825" cy="11770321"/>
          </a:xfrm>
          <a:prstGeom prst="roundRect">
            <a:avLst>
              <a:gd name="adj" fmla="val 2726"/>
            </a:avLst>
          </a:prstGeom>
          <a:noFill/>
          <a:ln w="34925" cap="rnd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ctr"/>
            <a:endParaRPr lang="ru-RU" sz="2000" dirty="0">
              <a:latin typeface="Tahoma" panose="020B0604030504040204" pitchFamily="34" charset="0"/>
            </a:endParaRPr>
          </a:p>
        </p:txBody>
      </p:sp>
      <p:sp>
        <p:nvSpPr>
          <p:cNvPr id="44" name="Скругленный прямоугольник 110">
            <a:extLst>
              <a:ext uri="{FF2B5EF4-FFF2-40B4-BE49-F238E27FC236}">
                <a16:creationId xmlns:a16="http://schemas.microsoft.com/office/drawing/2014/main" xmlns="" id="{E4045290-40E1-51C6-C280-2998ED3118FB}"/>
              </a:ext>
            </a:extLst>
          </p:cNvPr>
          <p:cNvSpPr/>
          <p:nvPr/>
        </p:nvSpPr>
        <p:spPr>
          <a:xfrm>
            <a:off x="606951" y="1627632"/>
            <a:ext cx="9572668" cy="3103763"/>
          </a:xfrm>
          <a:prstGeom prst="roundRect">
            <a:avLst>
              <a:gd name="adj" fmla="val 2726"/>
            </a:avLst>
          </a:prstGeom>
          <a:noFill/>
          <a:ln w="34925" cap="rnd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ctr"/>
            <a:endParaRPr lang="ru-RU" sz="2000" dirty="0">
              <a:latin typeface="Tahoma" panose="020B0604030504040204" pitchFamily="34" charset="0"/>
            </a:endParaRPr>
          </a:p>
        </p:txBody>
      </p:sp>
      <p:sp>
        <p:nvSpPr>
          <p:cNvPr id="45" name="Скругленный прямоугольник 110">
            <a:extLst>
              <a:ext uri="{FF2B5EF4-FFF2-40B4-BE49-F238E27FC236}">
                <a16:creationId xmlns:a16="http://schemas.microsoft.com/office/drawing/2014/main" xmlns="" id="{E4045290-40E1-51C6-C280-2998ED3118FB}"/>
              </a:ext>
            </a:extLst>
          </p:cNvPr>
          <p:cNvSpPr/>
          <p:nvPr/>
        </p:nvSpPr>
        <p:spPr>
          <a:xfrm>
            <a:off x="606951" y="4902200"/>
            <a:ext cx="9572668" cy="8495752"/>
          </a:xfrm>
          <a:prstGeom prst="roundRect">
            <a:avLst>
              <a:gd name="adj" fmla="val 2726"/>
            </a:avLst>
          </a:prstGeom>
          <a:noFill/>
          <a:ln w="34925" cap="rnd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ctr"/>
            <a:endParaRPr lang="ru-RU" sz="2000" dirty="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120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42ABE9A-D73B-A964-0AE5-BC35D33D79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Shape 1">
            <a:extLst>
              <a:ext uri="{FF2B5EF4-FFF2-40B4-BE49-F238E27FC236}">
                <a16:creationId xmlns="" xmlns:a16="http://schemas.microsoft.com/office/drawing/2014/main" id="{685BA34A-09C0-C129-7A80-EBDEB4359165}"/>
              </a:ext>
            </a:extLst>
          </p:cNvPr>
          <p:cNvSpPr txBox="1"/>
          <p:nvPr/>
        </p:nvSpPr>
        <p:spPr>
          <a:xfrm>
            <a:off x="454552" y="484748"/>
            <a:ext cx="23198647" cy="630187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ctr">
            <a:noAutofit/>
          </a:bodyPr>
          <a:lstStyle/>
          <a:p>
            <a:pPr marL="0" marR="0" lvl="0" indent="0" algn="l" defTabSz="243833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-2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Helvetica Neue"/>
              </a:rPr>
              <a:t>Контактная информация</a:t>
            </a:r>
            <a:endParaRPr kumimoji="0" lang="ru-RU" b="1" i="0" u="none" strike="noStrike" kern="0" cap="none" spc="-2" normalizeH="0" baseline="0" noProof="0" dirty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Neue"/>
            </a:endParaRPr>
          </a:p>
        </p:txBody>
      </p:sp>
      <p:sp>
        <p:nvSpPr>
          <p:cNvPr id="242" name="CustomShape 2">
            <a:extLst>
              <a:ext uri="{FF2B5EF4-FFF2-40B4-BE49-F238E27FC236}">
                <a16:creationId xmlns="" xmlns:a16="http://schemas.microsoft.com/office/drawing/2014/main" id="{94BE0D87-C052-10FF-46CF-DFB6E2FB3352}"/>
              </a:ext>
            </a:extLst>
          </p:cNvPr>
          <p:cNvSpPr/>
          <p:nvPr/>
        </p:nvSpPr>
        <p:spPr>
          <a:xfrm>
            <a:off x="530400" y="1583871"/>
            <a:ext cx="9627178" cy="137159"/>
          </a:xfrm>
          <a:prstGeom prst="rect">
            <a:avLst/>
          </a:prstGeom>
          <a:gradFill rotWithShape="0">
            <a:gsLst>
              <a:gs pos="0">
                <a:srgbClr val="00A0C3"/>
              </a:gs>
              <a:gs pos="100000">
                <a:srgbClr val="00B3A9"/>
              </a:gs>
            </a:gsLst>
            <a:lin ang="0"/>
          </a:gra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marL="0" marR="0" lvl="0" indent="0" algn="ctr" defTabSz="243833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Neue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6350C9CE-53FA-8F04-7DD8-42EC604A65ED}"/>
              </a:ext>
            </a:extLst>
          </p:cNvPr>
          <p:cNvSpPr txBox="1">
            <a:spLocks/>
          </p:cNvSpPr>
          <p:nvPr/>
        </p:nvSpPr>
        <p:spPr>
          <a:xfrm>
            <a:off x="18733941" y="12944010"/>
            <a:ext cx="5486400" cy="453943"/>
          </a:xfrm>
          <a:prstGeom prst="rect">
            <a:avLst/>
          </a:prstGeom>
        </p:spPr>
        <p:txBody>
          <a:bodyPr vert="horz" lIns="182880" tIns="91440" rIns="182880" bIns="9144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099D8A-7E76-4E33-97BA-BAE3FE2E69BF}" type="slidenum">
              <a:rPr kumimoji="0" lang="ru-RU" sz="2400" b="0" i="0" u="none" strike="noStrike" kern="1200" cap="none" spc="0" normalizeH="0" baseline="0" noProof="0">
                <a:ln>
                  <a:noFill/>
                </a:ln>
                <a:solidFill>
                  <a:srgbClr val="5E5E5E">
                    <a:tint val="75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Helvetica Neue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5E5E5E">
                  <a:tint val="75000"/>
                </a:srgb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Neue"/>
            </a:endParaRPr>
          </a:p>
        </p:txBody>
      </p:sp>
      <p:sp>
        <p:nvSpPr>
          <p:cNvPr id="24" name="TextShape 1">
            <a:extLst>
              <a:ext uri="{FF2B5EF4-FFF2-40B4-BE49-F238E27FC236}">
                <a16:creationId xmlns="" xmlns:a16="http://schemas.microsoft.com/office/drawing/2014/main" id="{685BA34A-09C0-C129-7A80-EBDEB4359165}"/>
              </a:ext>
            </a:extLst>
          </p:cNvPr>
          <p:cNvSpPr txBox="1"/>
          <p:nvPr/>
        </p:nvSpPr>
        <p:spPr>
          <a:xfrm>
            <a:off x="10157578" y="9786537"/>
            <a:ext cx="8423030" cy="630187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ctr">
            <a:noAutofit/>
          </a:bodyPr>
          <a:lstStyle/>
          <a:p>
            <a:pPr lvl="0" algn="l">
              <a:defRPr/>
            </a:pPr>
            <a:r>
              <a:rPr lang="ru-RU" sz="3200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эл. почта: </a:t>
            </a:r>
            <a:r>
              <a:rPr lang="en-US" sz="3200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artemievav@elseti-rt.ru</a:t>
            </a:r>
            <a:endParaRPr kumimoji="0" lang="ru-RU" sz="3200" i="0" u="none" strike="noStrike" kern="0" cap="none" spc="-2" normalizeH="0" baseline="0" noProof="0" dirty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Neue"/>
            </a:endParaRPr>
          </a:p>
        </p:txBody>
      </p:sp>
      <p:sp>
        <p:nvSpPr>
          <p:cNvPr id="39" name="TextShape 1">
            <a:extLst>
              <a:ext uri="{FF2B5EF4-FFF2-40B4-BE49-F238E27FC236}">
                <a16:creationId xmlns="" xmlns:a16="http://schemas.microsoft.com/office/drawing/2014/main" id="{685BA34A-09C0-C129-7A80-EBDEB4359165}"/>
              </a:ext>
            </a:extLst>
          </p:cNvPr>
          <p:cNvSpPr txBox="1"/>
          <p:nvPr/>
        </p:nvSpPr>
        <p:spPr>
          <a:xfrm>
            <a:off x="10157578" y="3182530"/>
            <a:ext cx="13891142" cy="5289515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ctr">
            <a:noAutofit/>
          </a:bodyPr>
          <a:lstStyle/>
          <a:p>
            <a:pPr lvl="0" algn="l">
              <a:lnSpc>
                <a:spcPct val="114000"/>
              </a:lnSpc>
              <a:defRPr/>
            </a:pPr>
            <a:r>
              <a:rPr lang="ru-RU" sz="4800" spc="-2" dirty="0" smtClean="0">
                <a:solidFill>
                  <a:srgbClr val="2F559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АВТОМАТИЗИРОВАННОЙ СИСТЕМЫ </a:t>
            </a:r>
            <a:r>
              <a:rPr lang="ru-RU" sz="4800" spc="-2" dirty="0">
                <a:solidFill>
                  <a:srgbClr val="2F559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ОПРЕДЕЛЕНИЯ ПРИОРИТЕТНЫХ НАПРАВЛЕНИЙ ИНВЕСТИЦИОННЫХ ВЛОЖЕНИЙ </a:t>
            </a:r>
          </a:p>
          <a:p>
            <a:pPr lvl="0" algn="l">
              <a:lnSpc>
                <a:spcPct val="114000"/>
              </a:lnSpc>
              <a:defRPr/>
            </a:pPr>
            <a:r>
              <a:rPr lang="ru-RU" sz="4800" spc="-2" dirty="0">
                <a:solidFill>
                  <a:srgbClr val="2F559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РЕМОНТ И МОДЕРНИЗАЦИЮ </a:t>
            </a:r>
          </a:p>
          <a:p>
            <a:pPr lvl="0" algn="l">
              <a:lnSpc>
                <a:spcPct val="114000"/>
              </a:lnSpc>
              <a:defRPr/>
            </a:pPr>
            <a:r>
              <a:rPr lang="ru-RU" sz="4800" spc="-2" dirty="0">
                <a:solidFill>
                  <a:srgbClr val="2F559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КОММУНАЛЬНОЙ ИНФРАСТРУКТУРЫ</a:t>
            </a: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10157578" y="8472045"/>
            <a:ext cx="12426342" cy="0"/>
          </a:xfrm>
          <a:prstGeom prst="line">
            <a:avLst/>
          </a:prstGeom>
          <a:noFill/>
          <a:ln w="25400" cap="flat">
            <a:solidFill>
              <a:schemeClr val="bg2">
                <a:lumMod val="75000"/>
              </a:schemeClr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55" name="TextShape 1">
            <a:extLst>
              <a:ext uri="{FF2B5EF4-FFF2-40B4-BE49-F238E27FC236}">
                <a16:creationId xmlns="" xmlns:a16="http://schemas.microsoft.com/office/drawing/2014/main" id="{685BA34A-09C0-C129-7A80-EBDEB4359165}"/>
              </a:ext>
            </a:extLst>
          </p:cNvPr>
          <p:cNvSpPr txBox="1"/>
          <p:nvPr/>
        </p:nvSpPr>
        <p:spPr>
          <a:xfrm>
            <a:off x="10157578" y="2867435"/>
            <a:ext cx="10511226" cy="630187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ctr">
            <a:noAutofit/>
          </a:bodyPr>
          <a:lstStyle/>
          <a:p>
            <a:pPr marL="0" marR="0" lvl="0" indent="0" algn="l" defTabSz="243833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i="0" u="none" strike="noStrike" kern="0" cap="none" spc="-2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Helvetica Neue"/>
              </a:rPr>
              <a:t>по вопросам внедрения</a:t>
            </a:r>
            <a:endParaRPr kumimoji="0" lang="ru-RU" sz="3200" i="0" u="none" strike="noStrike" kern="0" cap="none" spc="-2" normalizeH="0" baseline="0" noProof="0" dirty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Neue"/>
            </a:endParaRPr>
          </a:p>
        </p:txBody>
      </p:sp>
      <p:sp>
        <p:nvSpPr>
          <p:cNvPr id="56" name="TextShape 1">
            <a:extLst>
              <a:ext uri="{FF2B5EF4-FFF2-40B4-BE49-F238E27FC236}">
                <a16:creationId xmlns="" xmlns:a16="http://schemas.microsoft.com/office/drawing/2014/main" id="{685BA34A-09C0-C129-7A80-EBDEB4359165}"/>
              </a:ext>
            </a:extLst>
          </p:cNvPr>
          <p:cNvSpPr txBox="1"/>
          <p:nvPr/>
        </p:nvSpPr>
        <p:spPr>
          <a:xfrm>
            <a:off x="10157578" y="10383381"/>
            <a:ext cx="7689400" cy="630187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ctr">
            <a:noAutofit/>
          </a:bodyPr>
          <a:lstStyle/>
          <a:p>
            <a:pPr lvl="0" algn="l">
              <a:defRPr/>
            </a:pPr>
            <a:r>
              <a:rPr lang="ru-RU" sz="3200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тел. 8 909 307 45 74</a:t>
            </a:r>
            <a:endParaRPr kumimoji="0" lang="ru-RU" sz="3200" i="0" u="none" strike="noStrike" kern="0" cap="none" spc="-2" normalizeH="0" baseline="0" noProof="0" dirty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Neue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8510" y="3797083"/>
            <a:ext cx="4732582" cy="459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Shape 1">
            <a:extLst>
              <a:ext uri="{FF2B5EF4-FFF2-40B4-BE49-F238E27FC236}">
                <a16:creationId xmlns="" xmlns:a16="http://schemas.microsoft.com/office/drawing/2014/main" id="{685BA34A-09C0-C129-7A80-EBDEB4359165}"/>
              </a:ext>
            </a:extLst>
          </p:cNvPr>
          <p:cNvSpPr txBox="1"/>
          <p:nvPr/>
        </p:nvSpPr>
        <p:spPr>
          <a:xfrm>
            <a:off x="10157578" y="8442570"/>
            <a:ext cx="13305926" cy="1643423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ctr">
            <a:noAutofit/>
          </a:bodyPr>
          <a:lstStyle/>
          <a:p>
            <a:pPr lvl="0" algn="l">
              <a:defRPr/>
            </a:pPr>
            <a:r>
              <a:rPr lang="ru-RU" sz="3200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Артемьев Андрей Вячеславович, </a:t>
            </a:r>
          </a:p>
          <a:p>
            <a:pPr lvl="0" algn="l">
              <a:defRPr/>
            </a:pPr>
            <a:r>
              <a:rPr lang="ru-RU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руководитель Регионального центра повышения эффективности ЖКХ Республики Татарстан</a:t>
            </a:r>
            <a:endParaRPr kumimoji="0" lang="ru-RU" i="0" u="none" strike="noStrike" kern="0" cap="none" spc="-2" normalizeH="0" baseline="0" noProof="0" dirty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251294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42ABE9A-D73B-A964-0AE5-BC35D33D79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6350C9CE-53FA-8F04-7DD8-42EC604A65ED}"/>
              </a:ext>
            </a:extLst>
          </p:cNvPr>
          <p:cNvSpPr txBox="1">
            <a:spLocks/>
          </p:cNvSpPr>
          <p:nvPr/>
        </p:nvSpPr>
        <p:spPr>
          <a:xfrm>
            <a:off x="18733941" y="12944010"/>
            <a:ext cx="5486400" cy="453943"/>
          </a:xfrm>
          <a:prstGeom prst="rect">
            <a:avLst/>
          </a:prstGeom>
        </p:spPr>
        <p:txBody>
          <a:bodyPr vert="horz" lIns="182880" tIns="91440" rIns="182880" bIns="9144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099D8A-7E76-4E33-97BA-BAE3FE2E69BF}" type="slidenum">
              <a:rPr kumimoji="0" lang="ru-RU" sz="2400" b="0" i="0" u="none" strike="noStrike" kern="1200" cap="none" spc="0" normalizeH="0" baseline="0" noProof="0">
                <a:ln>
                  <a:noFill/>
                </a:ln>
                <a:solidFill>
                  <a:srgbClr val="5E5E5E">
                    <a:tint val="75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Helvetica Neue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5E5E5E">
                  <a:tint val="75000"/>
                </a:srgb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Neue"/>
            </a:endParaRPr>
          </a:p>
        </p:txBody>
      </p:sp>
      <p:cxnSp>
        <p:nvCxnSpPr>
          <p:cNvPr id="75" name="Прямая соединительная линия 74"/>
          <p:cNvCxnSpPr/>
          <p:nvPr/>
        </p:nvCxnSpPr>
        <p:spPr>
          <a:xfrm>
            <a:off x="-1004311" y="14739081"/>
            <a:ext cx="21175232" cy="0"/>
          </a:xfrm>
          <a:prstGeom prst="line">
            <a:avLst/>
          </a:prstGeom>
          <a:noFill/>
          <a:ln w="25400" cap="flat">
            <a:solidFill>
              <a:schemeClr val="bg2">
                <a:lumMod val="75000"/>
              </a:schemeClr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074" y="1791742"/>
            <a:ext cx="1829371" cy="1829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686" y="3963503"/>
            <a:ext cx="1396145" cy="140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67" y="8669344"/>
            <a:ext cx="1572183" cy="1418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686" y="11014279"/>
            <a:ext cx="1372187" cy="1303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2531676" y="1890907"/>
            <a:ext cx="15955741" cy="14955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just" defTabSz="2078526" hangingPunct="1">
              <a:spcAft>
                <a:spcPts val="300"/>
              </a:spcAft>
              <a:defRPr/>
            </a:pPr>
            <a:r>
              <a:rPr lang="ru-RU" sz="2800" b="1" spc="-2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Он-лайн сбор </a:t>
            </a:r>
            <a:r>
              <a:rPr lang="ru-RU" sz="2800" b="1" spc="-2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данных</a:t>
            </a:r>
          </a:p>
          <a:p>
            <a:pPr marL="457200" indent="-457200" algn="just" defTabSz="2078526" hangingPunct="1">
              <a:buFont typeface="Arial" panose="020B0604020202020204" pitchFamily="34" charset="0"/>
              <a:buChar char="•"/>
              <a:defRPr/>
            </a:pPr>
            <a:r>
              <a:rPr lang="ru-RU" sz="2800" spc="-2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получает информацию </a:t>
            </a:r>
            <a:r>
              <a:rPr lang="ru-RU" sz="2800" spc="-2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от </a:t>
            </a:r>
            <a:r>
              <a:rPr lang="ru-RU" sz="2800" spc="-2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организаций ЖКХ через интернет‑сервис </a:t>
            </a:r>
            <a:r>
              <a:rPr lang="ru-RU" sz="2800" spc="-2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в реальном </a:t>
            </a:r>
            <a:r>
              <a:rPr lang="ru-RU" sz="2800" spc="-2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времени</a:t>
            </a:r>
          </a:p>
          <a:p>
            <a:pPr marL="457200" indent="-457200" algn="just" defTabSz="2078526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ru-RU" sz="2800" spc="-2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автоматически сохраняет в структурированной таблице для </a:t>
            </a:r>
            <a:r>
              <a:rPr lang="ru-RU" sz="2800" spc="-2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дальнейшего </a:t>
            </a:r>
            <a:r>
              <a:rPr lang="ru-RU" sz="2800" spc="-2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анализа</a:t>
            </a:r>
            <a:endParaRPr lang="ru-RU" sz="2800" spc="-2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2531676" y="3951365"/>
            <a:ext cx="13177716" cy="431168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just" defTabSz="2078526" hangingPunct="1">
              <a:spcAft>
                <a:spcPts val="300"/>
              </a:spcAft>
              <a:defRPr/>
            </a:pPr>
            <a:r>
              <a:rPr lang="ru-RU" sz="2800" b="1" spc="-2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Автоматическая оценка КНС по критериям:</a:t>
            </a:r>
          </a:p>
          <a:p>
            <a:pPr marL="457200" indent="-457200" algn="just" defTabSz="2078526" hangingPunct="1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ru-RU" sz="2800" spc="-2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техническое </a:t>
            </a:r>
            <a:r>
              <a:rPr lang="ru-RU" sz="2800" spc="-2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состояние </a:t>
            </a:r>
            <a:r>
              <a:rPr lang="ru-RU" sz="2800" spc="-2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здания</a:t>
            </a:r>
            <a:endParaRPr lang="ru-RU" sz="2800" spc="-2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just" defTabSz="2078526" hangingPunct="1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ru-RU" sz="2800" spc="-2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объём </a:t>
            </a:r>
            <a:r>
              <a:rPr lang="ru-RU" sz="2800" spc="-2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резервуара в соответствии с проектной </a:t>
            </a:r>
            <a:r>
              <a:rPr lang="ru-RU" sz="2800" spc="-2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мощностью</a:t>
            </a:r>
            <a:endParaRPr lang="ru-RU" sz="2800" spc="-2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just" defTabSz="2078526" hangingPunct="1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ru-RU" sz="2800" spc="-2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производительность </a:t>
            </a:r>
            <a:r>
              <a:rPr lang="ru-RU" sz="2800" spc="-2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насосного </a:t>
            </a:r>
            <a:r>
              <a:rPr lang="ru-RU" sz="2800" spc="-2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оборудования</a:t>
            </a:r>
            <a:endParaRPr lang="ru-RU" sz="2800" spc="-2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just" defTabSz="2078526" hangingPunct="1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ru-RU" sz="2800" spc="-2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энергоэффективность </a:t>
            </a:r>
            <a:r>
              <a:rPr lang="ru-RU" sz="2800" spc="-2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насосного </a:t>
            </a:r>
            <a:r>
              <a:rPr lang="ru-RU" sz="2800" spc="-2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оборудования  </a:t>
            </a:r>
            <a:endParaRPr lang="ru-RU" sz="2800" spc="-2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just" defTabSz="2078526" hangingPunct="1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ru-RU" sz="2800" spc="-2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эксплуатационный </a:t>
            </a:r>
            <a:r>
              <a:rPr lang="ru-RU" sz="2800" spc="-2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ресурс насосного оборудования;</a:t>
            </a:r>
          </a:p>
          <a:p>
            <a:pPr marL="457200" indent="-457200" algn="just" defTabSz="2078526" hangingPunct="1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ru-RU" sz="2800" spc="-2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эксплуатационный </a:t>
            </a:r>
            <a:r>
              <a:rPr lang="ru-RU" sz="2800" spc="-2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ресурс приемного резервуара;</a:t>
            </a:r>
          </a:p>
          <a:p>
            <a:pPr marL="457200" indent="-457200" algn="just" defTabSz="2078526" hangingPunct="1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ru-RU" sz="2800" spc="-2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техническое </a:t>
            </a:r>
            <a:r>
              <a:rPr lang="ru-RU" sz="2800" spc="-2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состояние и комплектность системы </a:t>
            </a:r>
            <a:r>
              <a:rPr lang="ru-RU" sz="2800" spc="-2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фильтрации</a:t>
            </a:r>
          </a:p>
          <a:p>
            <a:pPr marL="457200" indent="-457200" algn="just" defTabSz="2078526" hangingPunct="1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ru-RU" sz="2800" spc="-2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автоматизация систем управления и диспетчеризации</a:t>
            </a:r>
            <a:endParaRPr lang="ru-RU" sz="2800" spc="-2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2531676" y="8613979"/>
            <a:ext cx="19211005" cy="14955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just" defTabSz="2078526" hangingPunct="1">
              <a:spcAft>
                <a:spcPts val="300"/>
              </a:spcAft>
              <a:defRPr/>
            </a:pPr>
            <a:r>
              <a:rPr lang="ru-RU" sz="2800" b="1" spc="-2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Автоматическое взвешивание </a:t>
            </a:r>
            <a:r>
              <a:rPr lang="ru-RU" sz="2800" b="1" spc="-2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и </a:t>
            </a:r>
            <a:r>
              <a:rPr lang="ru-RU" sz="2800" b="1" spc="-2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ранжирование</a:t>
            </a:r>
          </a:p>
          <a:p>
            <a:pPr marL="457200" indent="-457200" algn="just" defTabSz="2078526" hangingPunct="1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ru-RU" sz="2800" spc="-2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считается общий интегральный балл по каждому объекту </a:t>
            </a:r>
          </a:p>
          <a:p>
            <a:pPr marL="457200" indent="-457200" algn="just" defTabSz="2078526" hangingPunct="1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ru-RU" sz="2800" spc="-2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формируется </a:t>
            </a:r>
            <a:r>
              <a:rPr lang="ru-RU" sz="2800" spc="-2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рейтинг объектов </a:t>
            </a:r>
            <a:r>
              <a:rPr lang="ru-RU" sz="2800" spc="-2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с наиболее изношенной инфраструктурой для приоритетных инвестиций</a:t>
            </a:r>
            <a:endParaRPr lang="ru-RU" sz="2800" spc="-2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2531676" y="10509766"/>
            <a:ext cx="20451662" cy="243424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just" defTabSz="2078526" hangingPunct="1">
              <a:spcAft>
                <a:spcPts val="300"/>
              </a:spcAft>
              <a:defRPr/>
            </a:pPr>
            <a:r>
              <a:rPr lang="ru-RU" sz="2800" b="1" spc="-2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Автоматическое формирование отчётности и рекомендаций</a:t>
            </a:r>
          </a:p>
          <a:p>
            <a:pPr marL="457200" indent="-457200" algn="just" defTabSz="2078526" hangingPunct="1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ru-RU" sz="2800" spc="-2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формируются отчеты с картами и дашбордами, наглядно показывающие объекты, требующие инвестиций</a:t>
            </a:r>
          </a:p>
          <a:p>
            <a:pPr marL="457200" indent="-457200" algn="just" defTabSz="2078526" hangingPunct="1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ru-RU" sz="2800" spc="-2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формируются рекомендации для региональных программ модернизации коммунальной инфраструктуры</a:t>
            </a:r>
          </a:p>
          <a:p>
            <a:pPr marL="457200" indent="-457200" algn="just" defTabSz="2078526" hangingPunct="1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ru-RU" sz="2800" spc="-2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формируются рекомендации для инвестиционных программ организаций ЖКХ</a:t>
            </a:r>
          </a:p>
          <a:p>
            <a:pPr marL="457200" indent="-457200" algn="just" defTabSz="2078526" hangingPunct="1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ru-RU" sz="2800" spc="-2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формируется цифровая карта инфраструктуры ЖКХ региона   </a:t>
            </a:r>
            <a:endParaRPr lang="ru-RU" sz="2800" spc="-2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TextShape 1">
            <a:extLst>
              <a:ext uri="{FF2B5EF4-FFF2-40B4-BE49-F238E27FC236}">
                <a16:creationId xmlns:a16="http://schemas.microsoft.com/office/drawing/2014/main" xmlns="" id="{685BA34A-09C0-C129-7A80-EBDEB4359165}"/>
              </a:ext>
            </a:extLst>
          </p:cNvPr>
          <p:cNvSpPr txBox="1"/>
          <p:nvPr/>
        </p:nvSpPr>
        <p:spPr>
          <a:xfrm>
            <a:off x="454551" y="45131"/>
            <a:ext cx="23198647" cy="983331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ctr">
            <a:noAutofit/>
          </a:bodyPr>
          <a:lstStyle/>
          <a:p>
            <a:pPr lvl="0" algn="l">
              <a:defRPr/>
            </a:pPr>
            <a:r>
              <a:rPr lang="ru-RU" sz="4000" b="1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Как работает система</a:t>
            </a:r>
          </a:p>
        </p:txBody>
      </p:sp>
      <p:sp>
        <p:nvSpPr>
          <p:cNvPr id="16" name="CustomShape 2">
            <a:extLst>
              <a:ext uri="{FF2B5EF4-FFF2-40B4-BE49-F238E27FC236}">
                <a16:creationId xmlns:a16="http://schemas.microsoft.com/office/drawing/2014/main" xmlns="" id="{94BE0D87-C052-10FF-46CF-DFB6E2FB3352}"/>
              </a:ext>
            </a:extLst>
          </p:cNvPr>
          <p:cNvSpPr/>
          <p:nvPr/>
        </p:nvSpPr>
        <p:spPr>
          <a:xfrm>
            <a:off x="454551" y="1199823"/>
            <a:ext cx="19784108" cy="137159"/>
          </a:xfrm>
          <a:prstGeom prst="rect">
            <a:avLst/>
          </a:prstGeom>
          <a:gradFill rotWithShape="0">
            <a:gsLst>
              <a:gs pos="0">
                <a:srgbClr val="00A0C3"/>
              </a:gs>
              <a:gs pos="100000">
                <a:srgbClr val="00B3A9"/>
              </a:gs>
            </a:gsLst>
            <a:lin ang="0"/>
          </a:gra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marL="0" marR="0" lvl="0" indent="0" algn="ctr" defTabSz="243833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Neue"/>
            </a:endParaRPr>
          </a:p>
        </p:txBody>
      </p:sp>
      <p:pic>
        <p:nvPicPr>
          <p:cNvPr id="37" name="Picture 2" descr="Picture background"/>
          <p:cNvPicPr>
            <a:picLocks noChangeAspect="1" noChangeArrowheads="1"/>
          </p:cNvPicPr>
          <p:nvPr/>
        </p:nvPicPr>
        <p:blipFill rotWithShape="1"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6" t="19074" r="5391" b="19848"/>
          <a:stretch/>
        </p:blipFill>
        <p:spPr bwMode="auto">
          <a:xfrm>
            <a:off x="15614230" y="3898193"/>
            <a:ext cx="6530431" cy="4408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Box 104">
            <a:extLst>
              <a:ext uri="{FF2B5EF4-FFF2-40B4-BE49-F238E27FC236}">
                <a16:creationId xmlns:a16="http://schemas.microsoft.com/office/drawing/2014/main" xmlns="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7801425" y="8039951"/>
            <a:ext cx="3683415" cy="3952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2000" spc="-2" dirty="0" smtClean="0">
                <a:solidFill>
                  <a:srgbClr val="2F559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инвестиции </a:t>
            </a:r>
            <a:r>
              <a:rPr lang="en-US" sz="2000" spc="-2" dirty="0" smtClean="0">
                <a:solidFill>
                  <a:srgbClr val="2F559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ru-RU" sz="2000" spc="-2" dirty="0" smtClean="0">
                <a:solidFill>
                  <a:srgbClr val="2F559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очереди</a:t>
            </a:r>
            <a:endParaRPr lang="ru-RU" sz="2000" spc="-2" dirty="0">
              <a:solidFill>
                <a:srgbClr val="2F559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9" name="Овал 38"/>
          <p:cNvSpPr/>
          <p:nvPr/>
        </p:nvSpPr>
        <p:spPr>
          <a:xfrm>
            <a:off x="16950012" y="6305286"/>
            <a:ext cx="211873" cy="228390"/>
          </a:xfrm>
          <a:prstGeom prst="ellipse">
            <a:avLst/>
          </a:prstGeom>
          <a:solidFill>
            <a:srgbClr val="FF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40" name="Овал 39"/>
          <p:cNvSpPr/>
          <p:nvPr/>
        </p:nvSpPr>
        <p:spPr>
          <a:xfrm>
            <a:off x="19211040" y="6982825"/>
            <a:ext cx="211873" cy="228390"/>
          </a:xfrm>
          <a:prstGeom prst="ellipse">
            <a:avLst/>
          </a:prstGeom>
          <a:solidFill>
            <a:srgbClr val="00B05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41" name="Овал 40"/>
          <p:cNvSpPr/>
          <p:nvPr/>
        </p:nvSpPr>
        <p:spPr>
          <a:xfrm>
            <a:off x="18202086" y="5354503"/>
            <a:ext cx="211873" cy="228390"/>
          </a:xfrm>
          <a:prstGeom prst="ellipse">
            <a:avLst/>
          </a:prstGeom>
          <a:solidFill>
            <a:schemeClr val="accent4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42" name="Овал 41"/>
          <p:cNvSpPr/>
          <p:nvPr/>
        </p:nvSpPr>
        <p:spPr>
          <a:xfrm>
            <a:off x="18096149" y="6466735"/>
            <a:ext cx="211873" cy="228390"/>
          </a:xfrm>
          <a:prstGeom prst="ellipse">
            <a:avLst/>
          </a:prstGeom>
          <a:solidFill>
            <a:srgbClr val="FF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43" name="Овал 42"/>
          <p:cNvSpPr/>
          <p:nvPr/>
        </p:nvSpPr>
        <p:spPr>
          <a:xfrm>
            <a:off x="20675438" y="6833258"/>
            <a:ext cx="211873" cy="228390"/>
          </a:xfrm>
          <a:prstGeom prst="ellipse">
            <a:avLst/>
          </a:prstGeom>
          <a:solidFill>
            <a:schemeClr val="accent4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44" name="Овал 43"/>
          <p:cNvSpPr/>
          <p:nvPr/>
        </p:nvSpPr>
        <p:spPr>
          <a:xfrm>
            <a:off x="19524852" y="5805869"/>
            <a:ext cx="211873" cy="228390"/>
          </a:xfrm>
          <a:prstGeom prst="ellipse">
            <a:avLst/>
          </a:prstGeom>
          <a:solidFill>
            <a:srgbClr val="00B05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45" name="Овал 44"/>
          <p:cNvSpPr/>
          <p:nvPr/>
        </p:nvSpPr>
        <p:spPr>
          <a:xfrm>
            <a:off x="17480950" y="8123368"/>
            <a:ext cx="211873" cy="228390"/>
          </a:xfrm>
          <a:prstGeom prst="ellipse">
            <a:avLst/>
          </a:prstGeom>
          <a:solidFill>
            <a:srgbClr val="FF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46" name="TextBox 104">
            <a:extLst>
              <a:ext uri="{FF2B5EF4-FFF2-40B4-BE49-F238E27FC236}">
                <a16:creationId xmlns:a16="http://schemas.microsoft.com/office/drawing/2014/main" xmlns="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7813768" y="8451404"/>
            <a:ext cx="3369494" cy="3952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2000" spc="-2" dirty="0" smtClean="0">
                <a:solidFill>
                  <a:srgbClr val="2F559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инвестиции </a:t>
            </a:r>
            <a:r>
              <a:rPr lang="en-US" sz="2000" spc="-2" dirty="0" smtClean="0">
                <a:solidFill>
                  <a:srgbClr val="2F559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</a:t>
            </a:r>
            <a:r>
              <a:rPr lang="ru-RU" sz="2000" spc="-2" dirty="0" smtClean="0">
                <a:solidFill>
                  <a:srgbClr val="2F559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очереди</a:t>
            </a:r>
            <a:endParaRPr lang="ru-RU" sz="2000" spc="-2" dirty="0">
              <a:solidFill>
                <a:srgbClr val="2F559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7" name="Овал 46"/>
          <p:cNvSpPr/>
          <p:nvPr/>
        </p:nvSpPr>
        <p:spPr>
          <a:xfrm>
            <a:off x="17493293" y="8534821"/>
            <a:ext cx="211873" cy="228390"/>
          </a:xfrm>
          <a:prstGeom prst="ellipse">
            <a:avLst/>
          </a:prstGeom>
          <a:solidFill>
            <a:schemeClr val="accent4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48" name="TextBox 104">
            <a:extLst>
              <a:ext uri="{FF2B5EF4-FFF2-40B4-BE49-F238E27FC236}">
                <a16:creationId xmlns:a16="http://schemas.microsoft.com/office/drawing/2014/main" xmlns="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6773139" y="5920064"/>
            <a:ext cx="839499" cy="36444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1800" spc="-2" dirty="0" smtClean="0">
                <a:solidFill>
                  <a:srgbClr val="2F559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КНС 1</a:t>
            </a:r>
            <a:endParaRPr lang="ru-RU" sz="1800" spc="-2" dirty="0">
              <a:solidFill>
                <a:srgbClr val="2F559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9" name="TextBox 104">
            <a:extLst>
              <a:ext uri="{FF2B5EF4-FFF2-40B4-BE49-F238E27FC236}">
                <a16:creationId xmlns:a16="http://schemas.microsoft.com/office/drawing/2014/main" xmlns="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7994210" y="4992685"/>
            <a:ext cx="839499" cy="36444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1800" spc="-2" dirty="0" smtClean="0">
                <a:solidFill>
                  <a:srgbClr val="2F559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КНС 2</a:t>
            </a:r>
            <a:endParaRPr lang="ru-RU" sz="1800" spc="-2" dirty="0">
              <a:solidFill>
                <a:srgbClr val="2F559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0" name="TextBox 104">
            <a:extLst>
              <a:ext uri="{FF2B5EF4-FFF2-40B4-BE49-F238E27FC236}">
                <a16:creationId xmlns:a16="http://schemas.microsoft.com/office/drawing/2014/main" xmlns="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8940946" y="6618378"/>
            <a:ext cx="839499" cy="36444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1800" spc="-2" dirty="0" smtClean="0">
                <a:solidFill>
                  <a:srgbClr val="2F559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КНС 4</a:t>
            </a:r>
            <a:endParaRPr lang="ru-RU" sz="1800" spc="-2" dirty="0">
              <a:solidFill>
                <a:srgbClr val="2F559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104">
            <a:extLst>
              <a:ext uri="{FF2B5EF4-FFF2-40B4-BE49-F238E27FC236}">
                <a16:creationId xmlns:a16="http://schemas.microsoft.com/office/drawing/2014/main" xmlns="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7888272" y="6102288"/>
            <a:ext cx="839499" cy="36444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1800" spc="-2" dirty="0" smtClean="0">
                <a:solidFill>
                  <a:srgbClr val="2F559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КНС 5</a:t>
            </a:r>
            <a:endParaRPr lang="ru-RU" sz="1800" spc="-2" dirty="0">
              <a:solidFill>
                <a:srgbClr val="2F559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2" name="TextBox 104">
            <a:extLst>
              <a:ext uri="{FF2B5EF4-FFF2-40B4-BE49-F238E27FC236}">
                <a16:creationId xmlns:a16="http://schemas.microsoft.com/office/drawing/2014/main" xmlns="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9211040" y="5460393"/>
            <a:ext cx="839499" cy="36444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1800" spc="-2" dirty="0" smtClean="0">
                <a:solidFill>
                  <a:srgbClr val="2F559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КНС 3</a:t>
            </a:r>
            <a:endParaRPr lang="ru-RU" sz="1800" spc="-2" dirty="0">
              <a:solidFill>
                <a:srgbClr val="2F559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3" name="TextBox 104">
            <a:extLst>
              <a:ext uri="{FF2B5EF4-FFF2-40B4-BE49-F238E27FC236}">
                <a16:creationId xmlns:a16="http://schemas.microsoft.com/office/drawing/2014/main" xmlns="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20429363" y="6468811"/>
            <a:ext cx="839499" cy="36444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1800" spc="-2" dirty="0" smtClean="0">
                <a:solidFill>
                  <a:srgbClr val="2F559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КНС 6</a:t>
            </a:r>
            <a:endParaRPr lang="ru-RU" sz="1800" spc="-2" dirty="0">
              <a:solidFill>
                <a:srgbClr val="2F559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4" name="TextBox 104">
            <a:extLst>
              <a:ext uri="{FF2B5EF4-FFF2-40B4-BE49-F238E27FC236}">
                <a16:creationId xmlns:a16="http://schemas.microsoft.com/office/drawing/2014/main" xmlns="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6309202" y="3340280"/>
            <a:ext cx="6015548" cy="64144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2078526" hangingPunct="1">
              <a:defRPr/>
            </a:pPr>
            <a:r>
              <a:rPr lang="ru-RU" sz="1800" spc="-2" dirty="0" smtClean="0">
                <a:solidFill>
                  <a:srgbClr val="2F559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ЦИФРОВАЯ</a:t>
            </a:r>
            <a:r>
              <a:rPr lang="en-US" sz="1800" spc="-2" dirty="0" smtClean="0">
                <a:solidFill>
                  <a:srgbClr val="2F559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800" spc="-2" dirty="0" smtClean="0">
                <a:solidFill>
                  <a:srgbClr val="2F559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КАРТА  </a:t>
            </a:r>
          </a:p>
          <a:p>
            <a:pPr defTabSz="2078526" hangingPunct="1">
              <a:defRPr/>
            </a:pPr>
            <a:r>
              <a:rPr lang="ru-RU" sz="1800" spc="-2" dirty="0" smtClean="0">
                <a:solidFill>
                  <a:srgbClr val="2F559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ИНФРАСТРУКТУРЫ  ЖКХ  РЕГИОНА</a:t>
            </a:r>
            <a:endParaRPr lang="ru-RU" sz="1800" spc="-2" dirty="0">
              <a:solidFill>
                <a:srgbClr val="2F559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7" name="TextBox 104">
            <a:extLst>
              <a:ext uri="{FF2B5EF4-FFF2-40B4-BE49-F238E27FC236}">
                <a16:creationId xmlns:a16="http://schemas.microsoft.com/office/drawing/2014/main" xmlns="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7813768" y="8826269"/>
            <a:ext cx="3363222" cy="3952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2000" spc="-2" dirty="0" smtClean="0">
                <a:solidFill>
                  <a:srgbClr val="2F559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инвестиции </a:t>
            </a:r>
            <a:r>
              <a:rPr lang="en-US" sz="2000" spc="-2" dirty="0" smtClean="0">
                <a:solidFill>
                  <a:srgbClr val="2F559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III</a:t>
            </a:r>
            <a:r>
              <a:rPr lang="ru-RU" sz="2000" spc="-2" dirty="0" smtClean="0">
                <a:solidFill>
                  <a:srgbClr val="2F559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очереди</a:t>
            </a:r>
            <a:endParaRPr lang="ru-RU" sz="2000" spc="-2" dirty="0">
              <a:solidFill>
                <a:srgbClr val="2F559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8" name="Овал 57"/>
          <p:cNvSpPr/>
          <p:nvPr/>
        </p:nvSpPr>
        <p:spPr>
          <a:xfrm>
            <a:off x="17507298" y="8970059"/>
            <a:ext cx="211873" cy="228390"/>
          </a:xfrm>
          <a:prstGeom prst="ellipse">
            <a:avLst/>
          </a:prstGeom>
          <a:solidFill>
            <a:srgbClr val="00B05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21003322" y="6947453"/>
            <a:ext cx="1321428" cy="0"/>
          </a:xfrm>
          <a:prstGeom prst="line">
            <a:avLst/>
          </a:prstGeom>
          <a:noFill/>
          <a:ln w="9525" cap="flat">
            <a:solidFill>
              <a:schemeClr val="tx2">
                <a:lumMod val="50000"/>
              </a:schemeClr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5" name="Группа 4"/>
          <p:cNvGrpSpPr/>
          <p:nvPr/>
        </p:nvGrpSpPr>
        <p:grpSpPr>
          <a:xfrm>
            <a:off x="22329244" y="5441298"/>
            <a:ext cx="1626781" cy="2184756"/>
            <a:chOff x="22466595" y="3621113"/>
            <a:chExt cx="1626781" cy="2184756"/>
          </a:xfrm>
        </p:grpSpPr>
        <p:sp>
          <p:nvSpPr>
            <p:cNvPr id="56" name="TextBox 104">
              <a:extLst>
                <a:ext uri="{FF2B5EF4-FFF2-40B4-BE49-F238E27FC236}">
                  <a16:creationId xmlns:a16="http://schemas.microsoft.com/office/drawing/2014/main" xmlns="" id="{F7A7FA7C-FE94-7222-0290-7B73B40C1F07}"/>
                </a:ext>
              </a:extLst>
            </p:cNvPr>
            <p:cNvSpPr txBox="1">
              <a:spLocks/>
            </p:cNvSpPr>
            <p:nvPr/>
          </p:nvSpPr>
          <p:spPr>
            <a:xfrm>
              <a:off x="22619271" y="3728612"/>
              <a:ext cx="1187336" cy="579890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/>
            <a:sp3d/>
          </p:spPr>
          <p:txBody>
            <a:bodyPr rot="0" spcFirstLastPara="1" vert="horz" wrap="square" lIns="43301" tIns="43301" rIns="43301" bIns="43301" numCol="1" spcCol="38100" rtlCol="0" anchor="ctr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2078526" hangingPunct="1">
                <a:defRPr/>
              </a:pPr>
              <a:r>
                <a:rPr lang="ru-RU" sz="1600" spc="-2" dirty="0" smtClean="0">
                  <a:solidFill>
                    <a:srgbClr val="2F5597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КАРТОЧКА ОБЪЕКТА</a:t>
              </a:r>
              <a:endParaRPr lang="ru-RU" sz="1600" spc="-2" dirty="0">
                <a:solidFill>
                  <a:srgbClr val="2F559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" name="Прямоугольник 1"/>
            <p:cNvSpPr/>
            <p:nvPr/>
          </p:nvSpPr>
          <p:spPr>
            <a:xfrm>
              <a:off x="22466595" y="3621113"/>
              <a:ext cx="1626781" cy="2184756"/>
            </a:xfrm>
            <a:prstGeom prst="rect">
              <a:avLst/>
            </a:prstGeom>
            <a:noFill/>
            <a:ln w="12700" cap="flat">
              <a:solidFill>
                <a:schemeClr val="accent1">
                  <a:lumMod val="50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55" name="TextBox 104">
              <a:extLst>
                <a:ext uri="{FF2B5EF4-FFF2-40B4-BE49-F238E27FC236}">
                  <a16:creationId xmlns:a16="http://schemas.microsoft.com/office/drawing/2014/main" xmlns="" id="{F7A7FA7C-FE94-7222-0290-7B73B40C1F07}"/>
                </a:ext>
              </a:extLst>
            </p:cNvPr>
            <p:cNvSpPr txBox="1">
              <a:spLocks/>
            </p:cNvSpPr>
            <p:nvPr/>
          </p:nvSpPr>
          <p:spPr>
            <a:xfrm>
              <a:off x="22537068" y="4378408"/>
              <a:ext cx="1365360" cy="57989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txBody>
            <a:bodyPr rot="0" spcFirstLastPara="1" vert="horz" wrap="square" lIns="43301" tIns="43301" rIns="43301" bIns="43301" numCol="1" spcCol="38100" rtlCol="0" anchor="ctr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defTabSz="2078526" hangingPunct="1">
                <a:defRPr/>
              </a:pPr>
              <a:r>
                <a:rPr lang="ru-RU" sz="1600" spc="-2" dirty="0" smtClean="0">
                  <a:solidFill>
                    <a:srgbClr val="2F5597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Техническое состояние</a:t>
              </a:r>
              <a:endParaRPr lang="ru-RU" sz="1600" spc="-2" dirty="0">
                <a:solidFill>
                  <a:srgbClr val="2F559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9" name="TextBox 104">
              <a:extLst>
                <a:ext uri="{FF2B5EF4-FFF2-40B4-BE49-F238E27FC236}">
                  <a16:creationId xmlns:a16="http://schemas.microsoft.com/office/drawing/2014/main" xmlns="" id="{F7A7FA7C-FE94-7222-0290-7B73B40C1F07}"/>
                </a:ext>
              </a:extLst>
            </p:cNvPr>
            <p:cNvSpPr txBox="1">
              <a:spLocks/>
            </p:cNvSpPr>
            <p:nvPr/>
          </p:nvSpPr>
          <p:spPr>
            <a:xfrm>
              <a:off x="22537068" y="4992685"/>
              <a:ext cx="1556308" cy="57989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txBody>
            <a:bodyPr rot="0" spcFirstLastPara="1" vert="horz" wrap="square" lIns="43301" tIns="43301" rIns="43301" bIns="43301" numCol="1" spcCol="38100" rtlCol="0" anchor="ctr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l" defTabSz="2078526" hangingPunct="1">
                <a:defRPr/>
              </a:pPr>
              <a:r>
                <a:rPr lang="ru-RU" sz="1600" spc="-2" dirty="0" smtClean="0">
                  <a:solidFill>
                    <a:srgbClr val="2F5597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Уровень цифровизации</a:t>
              </a:r>
              <a:endParaRPr lang="ru-RU" sz="1600" spc="-2" dirty="0">
                <a:solidFill>
                  <a:srgbClr val="2F559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cxnSp>
          <p:nvCxnSpPr>
            <p:cNvPr id="60" name="Прямая соединительная линия 59"/>
            <p:cNvCxnSpPr/>
            <p:nvPr/>
          </p:nvCxnSpPr>
          <p:spPr>
            <a:xfrm>
              <a:off x="22619271" y="4283965"/>
              <a:ext cx="1321428" cy="0"/>
            </a:xfrm>
            <a:prstGeom prst="line">
              <a:avLst/>
            </a:prstGeom>
            <a:noFill/>
            <a:ln w="9525" cap="flat">
              <a:solidFill>
                <a:schemeClr val="tx2">
                  <a:lumMod val="50000"/>
                </a:schemeClr>
              </a:solidFill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</p:spTree>
    <p:extLst>
      <p:ext uri="{BB962C8B-B14F-4D97-AF65-F5344CB8AC3E}">
        <p14:creationId xmlns:p14="http://schemas.microsoft.com/office/powerpoint/2010/main" val="3904988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21B0EE3B-5D6D-F12F-C2DB-187BE78A74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9C28E11C-8022-BB8C-3694-EE1B44840D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14146" y="7076357"/>
            <a:ext cx="1318931" cy="131893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EF6C0ADD-4B87-4068-AAAD-F4DE95CF79C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7237" y="4577135"/>
            <a:ext cx="1378744" cy="1224353"/>
          </a:xfrm>
          <a:prstGeom prst="rect">
            <a:avLst/>
          </a:prstGeom>
        </p:spPr>
      </p:pic>
      <p:sp>
        <p:nvSpPr>
          <p:cNvPr id="51" name="Стрелка: пятиугольник 50">
            <a:extLst>
              <a:ext uri="{FF2B5EF4-FFF2-40B4-BE49-F238E27FC236}">
                <a16:creationId xmlns="" xmlns:a16="http://schemas.microsoft.com/office/drawing/2014/main" id="{0A884F15-89C9-76EA-D4FD-C21281C1DF2F}"/>
              </a:ext>
            </a:extLst>
          </p:cNvPr>
          <p:cNvSpPr/>
          <p:nvPr/>
        </p:nvSpPr>
        <p:spPr>
          <a:xfrm>
            <a:off x="1127723" y="4549542"/>
            <a:ext cx="8217444" cy="1224352"/>
          </a:xfrm>
          <a:prstGeom prst="homePlate">
            <a:avLst/>
          </a:prstGeom>
          <a:noFill/>
          <a:ln w="12700" cap="flat">
            <a:solidFill>
              <a:srgbClr val="0070C0"/>
            </a:solidFill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cxnSp>
        <p:nvCxnSpPr>
          <p:cNvPr id="75" name="Прямая соединительная линия 74">
            <a:extLst>
              <a:ext uri="{FF2B5EF4-FFF2-40B4-BE49-F238E27FC236}">
                <a16:creationId xmlns="" xmlns:a16="http://schemas.microsoft.com/office/drawing/2014/main" id="{E100F75A-F542-4D23-BEEE-F01CCDB9F5A0}"/>
              </a:ext>
            </a:extLst>
          </p:cNvPr>
          <p:cNvCxnSpPr/>
          <p:nvPr/>
        </p:nvCxnSpPr>
        <p:spPr>
          <a:xfrm>
            <a:off x="-1004311" y="14739081"/>
            <a:ext cx="21175232" cy="0"/>
          </a:xfrm>
          <a:prstGeom prst="line">
            <a:avLst/>
          </a:prstGeom>
          <a:noFill/>
          <a:ln w="25400" cap="flat">
            <a:solidFill>
              <a:schemeClr val="bg2">
                <a:lumMod val="75000"/>
              </a:schemeClr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0" name="TextShape 1">
            <a:extLst>
              <a:ext uri="{FF2B5EF4-FFF2-40B4-BE49-F238E27FC236}">
                <a16:creationId xmlns="" xmlns:a16="http://schemas.microsoft.com/office/drawing/2014/main" id="{7AB4ECB7-6D4F-80FF-8202-CC717E99E9B7}"/>
              </a:ext>
            </a:extLst>
          </p:cNvPr>
          <p:cNvSpPr txBox="1"/>
          <p:nvPr/>
        </p:nvSpPr>
        <p:spPr>
          <a:xfrm>
            <a:off x="9791334" y="5968690"/>
            <a:ext cx="4195719" cy="2983585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ctr">
            <a:noAutofit/>
          </a:bodyPr>
          <a:lstStyle/>
          <a:p>
            <a:pPr lvl="0">
              <a:defRPr/>
            </a:pPr>
            <a:r>
              <a:rPr lang="ru-RU" sz="3200" spc="-2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РАЗРАБОТКА </a:t>
            </a:r>
          </a:p>
          <a:p>
            <a:pPr lvl="0">
              <a:defRPr/>
            </a:pPr>
            <a:r>
              <a:rPr lang="ru-RU" sz="3200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КОРОБОЧНЫХ РЕШЕНИЙ </a:t>
            </a:r>
            <a:endParaRPr lang="ru-RU" sz="3200" spc="-2" dirty="0">
              <a:solidFill>
                <a:schemeClr val="bg2">
                  <a:lumMod val="1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>
              <a:spcAft>
                <a:spcPts val="300"/>
              </a:spcAft>
              <a:defRPr/>
            </a:pPr>
            <a:r>
              <a:rPr lang="ru-RU" sz="3200" spc="-2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ВСЕХ ОБЪЕКТОВ И СЕТЕЙ ВОДОКАНАЛА </a:t>
            </a:r>
          </a:p>
          <a:p>
            <a:pPr lvl="0">
              <a:defRPr/>
            </a:pPr>
            <a:r>
              <a:rPr lang="ru-RU" sz="2800" spc="-2" dirty="0">
                <a:solidFill>
                  <a:srgbClr val="2F559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 2030 года</a:t>
            </a:r>
            <a:endParaRPr kumimoji="0" lang="ru-RU" sz="2800" i="0" u="none" strike="noStrike" kern="0" cap="none" spc="-2" normalizeH="0" baseline="0" noProof="0" dirty="0">
              <a:ln>
                <a:noFill/>
              </a:ln>
              <a:solidFill>
                <a:srgbClr val="2F5597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Neue"/>
            </a:endParaRPr>
          </a:p>
        </p:txBody>
      </p:sp>
      <p:sp>
        <p:nvSpPr>
          <p:cNvPr id="21" name="CustomShape 2">
            <a:extLst>
              <a:ext uri="{FF2B5EF4-FFF2-40B4-BE49-F238E27FC236}">
                <a16:creationId xmlns="" xmlns:a16="http://schemas.microsoft.com/office/drawing/2014/main" id="{908973ED-6890-C483-37FC-93826CFD70E0}"/>
              </a:ext>
            </a:extLst>
          </p:cNvPr>
          <p:cNvSpPr/>
          <p:nvPr/>
        </p:nvSpPr>
        <p:spPr>
          <a:xfrm>
            <a:off x="454551" y="1199823"/>
            <a:ext cx="19784108" cy="137159"/>
          </a:xfrm>
          <a:prstGeom prst="rect">
            <a:avLst/>
          </a:prstGeom>
          <a:gradFill rotWithShape="0">
            <a:gsLst>
              <a:gs pos="0">
                <a:srgbClr val="00A0C3"/>
              </a:gs>
              <a:gs pos="100000">
                <a:srgbClr val="00B3A9"/>
              </a:gs>
            </a:gsLst>
            <a:lin ang="0"/>
          </a:gra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marL="0" marR="0" lvl="0" indent="0" algn="ctr" defTabSz="243833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Neue"/>
            </a:endParaRPr>
          </a:p>
        </p:txBody>
      </p:sp>
      <p:sp>
        <p:nvSpPr>
          <p:cNvPr id="22" name="TextShape 1">
            <a:extLst>
              <a:ext uri="{FF2B5EF4-FFF2-40B4-BE49-F238E27FC236}">
                <a16:creationId xmlns="" xmlns:a16="http://schemas.microsoft.com/office/drawing/2014/main" id="{80E369D5-CCA2-C4B1-6068-DE64AEFB1E6D}"/>
              </a:ext>
            </a:extLst>
          </p:cNvPr>
          <p:cNvSpPr txBox="1"/>
          <p:nvPr/>
        </p:nvSpPr>
        <p:spPr>
          <a:xfrm>
            <a:off x="454551" y="45131"/>
            <a:ext cx="23198647" cy="983331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ctr">
            <a:noAutofit/>
          </a:bodyPr>
          <a:lstStyle/>
          <a:p>
            <a:pPr lvl="0" algn="l">
              <a:defRPr/>
            </a:pPr>
            <a:r>
              <a:rPr lang="ru-RU" sz="4000" b="1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Перспективные задачи 2026 – 2027 гг.</a:t>
            </a:r>
            <a:endParaRPr lang="ru-RU" sz="4000" b="1" spc="-2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Овал 1">
            <a:extLst>
              <a:ext uri="{FF2B5EF4-FFF2-40B4-BE49-F238E27FC236}">
                <a16:creationId xmlns="" xmlns:a16="http://schemas.microsoft.com/office/drawing/2014/main" id="{A854CA8C-6B8E-ADFC-91DD-99D8AA64C175}"/>
              </a:ext>
            </a:extLst>
          </p:cNvPr>
          <p:cNvSpPr/>
          <p:nvPr/>
        </p:nvSpPr>
        <p:spPr>
          <a:xfrm>
            <a:off x="9429458" y="5161718"/>
            <a:ext cx="4919472" cy="4754880"/>
          </a:xfrm>
          <a:prstGeom prst="ellipse">
            <a:avLst/>
          </a:prstGeom>
          <a:noFill/>
          <a:ln w="12700" cap="flat">
            <a:solidFill>
              <a:srgbClr val="2F5597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8" name="TextBox 104">
            <a:extLst>
              <a:ext uri="{FF2B5EF4-FFF2-40B4-BE49-F238E27FC236}">
                <a16:creationId xmlns="" xmlns:a16="http://schemas.microsoft.com/office/drawing/2014/main" id="{697E313D-36F0-28AA-7233-9399AF814B6A}"/>
              </a:ext>
            </a:extLst>
          </p:cNvPr>
          <p:cNvSpPr txBox="1">
            <a:spLocks/>
          </p:cNvSpPr>
          <p:nvPr/>
        </p:nvSpPr>
        <p:spPr>
          <a:xfrm>
            <a:off x="15466617" y="7183403"/>
            <a:ext cx="6068271" cy="9646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just" defTabSz="2078526" hangingPunct="1">
              <a:spcAft>
                <a:spcPts val="300"/>
              </a:spcAft>
              <a:defRPr/>
            </a:pPr>
            <a:r>
              <a:rPr lang="ru-RU" sz="2800" b="1" spc="-2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Канализационная сеть</a:t>
            </a:r>
          </a:p>
          <a:p>
            <a:pPr algn="just" defTabSz="2078526" hangingPunct="1">
              <a:spcAft>
                <a:spcPts val="300"/>
              </a:spcAft>
              <a:defRPr/>
            </a:pPr>
            <a:r>
              <a:rPr lang="ru-RU" sz="2400" spc="-2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самотечные и напорные трубопроводы</a:t>
            </a:r>
          </a:p>
        </p:txBody>
      </p:sp>
      <p:sp>
        <p:nvSpPr>
          <p:cNvPr id="19" name="TextBox 104">
            <a:extLst>
              <a:ext uri="{FF2B5EF4-FFF2-40B4-BE49-F238E27FC236}">
                <a16:creationId xmlns="" xmlns:a16="http://schemas.microsoft.com/office/drawing/2014/main" id="{35C492FA-0C6F-EB1C-D1E1-A4A8FA712D80}"/>
              </a:ext>
            </a:extLst>
          </p:cNvPr>
          <p:cNvSpPr txBox="1">
            <a:spLocks/>
          </p:cNvSpPr>
          <p:nvPr/>
        </p:nvSpPr>
        <p:spPr>
          <a:xfrm>
            <a:off x="15530337" y="4399478"/>
            <a:ext cx="5308628" cy="98769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just" defTabSz="2078526" hangingPunct="1">
              <a:spcAft>
                <a:spcPts val="300"/>
              </a:spcAft>
              <a:defRPr/>
            </a:pPr>
            <a:r>
              <a:rPr lang="ru-RU" sz="2800" b="1" spc="-2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Канализационные насосные станции (КНС) </a:t>
            </a:r>
            <a:endParaRPr lang="ru-RU" sz="2800" spc="-2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TextBox 104">
            <a:extLst>
              <a:ext uri="{FF2B5EF4-FFF2-40B4-BE49-F238E27FC236}">
                <a16:creationId xmlns="" xmlns:a16="http://schemas.microsoft.com/office/drawing/2014/main" id="{11B36858-A5D9-551B-A255-6752C125A22B}"/>
              </a:ext>
            </a:extLst>
          </p:cNvPr>
          <p:cNvSpPr txBox="1">
            <a:spLocks/>
          </p:cNvSpPr>
          <p:nvPr/>
        </p:nvSpPr>
        <p:spPr>
          <a:xfrm>
            <a:off x="15530337" y="5968690"/>
            <a:ext cx="8358410" cy="55680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just" defTabSz="2078526" hangingPunct="1">
              <a:spcAft>
                <a:spcPts val="300"/>
              </a:spcAft>
              <a:defRPr/>
            </a:pPr>
            <a:r>
              <a:rPr lang="ru-RU" sz="2800" b="1" spc="-2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Очистные сооружения канализации</a:t>
            </a:r>
            <a:endParaRPr lang="ru-RU" sz="2800" spc="-2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TextBox 104">
            <a:extLst>
              <a:ext uri="{FF2B5EF4-FFF2-40B4-BE49-F238E27FC236}">
                <a16:creationId xmlns="" xmlns:a16="http://schemas.microsoft.com/office/drawing/2014/main" id="{BB74C453-784F-B943-5694-2C2BB1A597BA}"/>
              </a:ext>
            </a:extLst>
          </p:cNvPr>
          <p:cNvSpPr txBox="1">
            <a:spLocks/>
          </p:cNvSpPr>
          <p:nvPr/>
        </p:nvSpPr>
        <p:spPr>
          <a:xfrm>
            <a:off x="3085100" y="10480072"/>
            <a:ext cx="7347123" cy="55680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just" defTabSz="2078526" hangingPunct="1">
              <a:spcAft>
                <a:spcPts val="300"/>
              </a:spcAft>
              <a:defRPr/>
            </a:pPr>
            <a:r>
              <a:rPr lang="ru-RU" sz="2800" b="1" spc="-2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Водоводы и водопроводная сеть </a:t>
            </a:r>
            <a:endParaRPr lang="ru-RU" sz="2800" spc="-2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TextBox 104">
            <a:extLst>
              <a:ext uri="{FF2B5EF4-FFF2-40B4-BE49-F238E27FC236}">
                <a16:creationId xmlns="" xmlns:a16="http://schemas.microsoft.com/office/drawing/2014/main" id="{E6535426-045C-60D1-813B-07BED6D1CC55}"/>
              </a:ext>
            </a:extLst>
          </p:cNvPr>
          <p:cNvSpPr txBox="1">
            <a:spLocks/>
          </p:cNvSpPr>
          <p:nvPr/>
        </p:nvSpPr>
        <p:spPr>
          <a:xfrm>
            <a:off x="3123912" y="6302741"/>
            <a:ext cx="5815584" cy="55680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just" defTabSz="2078526" hangingPunct="1">
              <a:spcAft>
                <a:spcPts val="300"/>
              </a:spcAft>
              <a:defRPr/>
            </a:pPr>
            <a:r>
              <a:rPr lang="ru-RU" sz="2800" b="1" spc="-2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Водозаборные сооружения </a:t>
            </a:r>
          </a:p>
        </p:txBody>
      </p:sp>
      <p:sp>
        <p:nvSpPr>
          <p:cNvPr id="31" name="TextBox 104">
            <a:extLst>
              <a:ext uri="{FF2B5EF4-FFF2-40B4-BE49-F238E27FC236}">
                <a16:creationId xmlns="" xmlns:a16="http://schemas.microsoft.com/office/drawing/2014/main" id="{9A2BA893-2463-46E2-AB90-B4CC79C66757}"/>
              </a:ext>
            </a:extLst>
          </p:cNvPr>
          <p:cNvSpPr txBox="1">
            <a:spLocks/>
          </p:cNvSpPr>
          <p:nvPr/>
        </p:nvSpPr>
        <p:spPr>
          <a:xfrm>
            <a:off x="3131960" y="4702175"/>
            <a:ext cx="4995273" cy="9646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just" defTabSz="2078526" hangingPunct="1">
              <a:spcAft>
                <a:spcPts val="300"/>
              </a:spcAft>
              <a:defRPr/>
            </a:pPr>
            <a:r>
              <a:rPr lang="ru-RU" sz="2800" b="1" spc="-2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Насосные станции</a:t>
            </a:r>
          </a:p>
          <a:p>
            <a:pPr algn="just" defTabSz="2078526" hangingPunct="1">
              <a:spcAft>
                <a:spcPts val="300"/>
              </a:spcAft>
              <a:defRPr/>
            </a:pPr>
            <a:r>
              <a:rPr lang="ru-RU" sz="2400" spc="-2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в т. ч. 1‑го и 2‑го подъёма </a:t>
            </a:r>
          </a:p>
        </p:txBody>
      </p:sp>
      <p:sp>
        <p:nvSpPr>
          <p:cNvPr id="33" name="TextBox 104">
            <a:extLst>
              <a:ext uri="{FF2B5EF4-FFF2-40B4-BE49-F238E27FC236}">
                <a16:creationId xmlns="" xmlns:a16="http://schemas.microsoft.com/office/drawing/2014/main" id="{45636FA9-3CE9-7E36-A96C-6D32532B0576}"/>
              </a:ext>
            </a:extLst>
          </p:cNvPr>
          <p:cNvSpPr txBox="1">
            <a:spLocks/>
          </p:cNvSpPr>
          <p:nvPr/>
        </p:nvSpPr>
        <p:spPr>
          <a:xfrm>
            <a:off x="3131960" y="7422981"/>
            <a:ext cx="4896531" cy="98769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just" defTabSz="2078526" hangingPunct="1">
              <a:spcAft>
                <a:spcPts val="300"/>
              </a:spcAft>
              <a:defRPr/>
            </a:pPr>
            <a:r>
              <a:rPr lang="ru-RU" sz="2800" b="1" spc="-2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Станции водоподготовки и очистные сооружения </a:t>
            </a:r>
          </a:p>
        </p:txBody>
      </p:sp>
      <p:sp>
        <p:nvSpPr>
          <p:cNvPr id="34" name="TextBox 104">
            <a:extLst>
              <a:ext uri="{FF2B5EF4-FFF2-40B4-BE49-F238E27FC236}">
                <a16:creationId xmlns="" xmlns:a16="http://schemas.microsoft.com/office/drawing/2014/main" id="{1602EADA-6333-C7FF-D4FD-09B2C3ED2D91}"/>
              </a:ext>
            </a:extLst>
          </p:cNvPr>
          <p:cNvSpPr txBox="1">
            <a:spLocks/>
          </p:cNvSpPr>
          <p:nvPr/>
        </p:nvSpPr>
        <p:spPr>
          <a:xfrm>
            <a:off x="3123912" y="8912087"/>
            <a:ext cx="7383699" cy="98769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spcAft>
                <a:spcPts val="300"/>
              </a:spcAft>
              <a:defRPr/>
            </a:pPr>
            <a:r>
              <a:rPr lang="ru-RU" sz="2800" b="1" spc="-2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Резервуары чистой воды и водонапорные башни </a:t>
            </a:r>
          </a:p>
        </p:txBody>
      </p:sp>
      <p:sp>
        <p:nvSpPr>
          <p:cNvPr id="37" name="TextShape 5">
            <a:extLst>
              <a:ext uri="{FF2B5EF4-FFF2-40B4-BE49-F238E27FC236}">
                <a16:creationId xmlns="" xmlns:a16="http://schemas.microsoft.com/office/drawing/2014/main" id="{CAB664CA-D7F1-2A9A-61CA-8DD0D64B4CA8}"/>
              </a:ext>
            </a:extLst>
          </p:cNvPr>
          <p:cNvSpPr txBox="1"/>
          <p:nvPr/>
        </p:nvSpPr>
        <p:spPr>
          <a:xfrm>
            <a:off x="1184716" y="3490344"/>
            <a:ext cx="8078977" cy="829861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ctr">
            <a:noAutofit/>
          </a:bodyPr>
          <a:lstStyle/>
          <a:p>
            <a:pPr>
              <a:lnSpc>
                <a:spcPct val="130000"/>
              </a:lnSpc>
            </a:pPr>
            <a:r>
              <a:rPr lang="ru-RU" sz="3200" b="1" spc="-2" dirty="0">
                <a:solidFill>
                  <a:srgbClr val="2F5597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ВОДОСНАБЖЕНИЕ</a:t>
            </a:r>
            <a:endParaRPr lang="ru-RU" sz="3200" spc="-2" dirty="0">
              <a:solidFill>
                <a:srgbClr val="2F559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Picture background">
            <a:extLst>
              <a:ext uri="{FF2B5EF4-FFF2-40B4-BE49-F238E27FC236}">
                <a16:creationId xmlns="" xmlns:a16="http://schemas.microsoft.com/office/drawing/2014/main" id="{54BACDCF-967E-1665-D837-692A0BA517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79" t="13581" r="11344" b="14588"/>
          <a:stretch/>
        </p:blipFill>
        <p:spPr bwMode="auto">
          <a:xfrm>
            <a:off x="14820909" y="4517124"/>
            <a:ext cx="657564" cy="667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TextShape 5">
            <a:extLst>
              <a:ext uri="{FF2B5EF4-FFF2-40B4-BE49-F238E27FC236}">
                <a16:creationId xmlns="" xmlns:a16="http://schemas.microsoft.com/office/drawing/2014/main" id="{EBF14873-8322-9634-6DDB-32AEB72A2D63}"/>
              </a:ext>
            </a:extLst>
          </p:cNvPr>
          <p:cNvSpPr txBox="1"/>
          <p:nvPr/>
        </p:nvSpPr>
        <p:spPr>
          <a:xfrm>
            <a:off x="454551" y="1501129"/>
            <a:ext cx="15967327" cy="1168919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ctr">
            <a:noAutofit/>
          </a:bodyPr>
          <a:lstStyle/>
          <a:p>
            <a:pPr algn="l">
              <a:lnSpc>
                <a:spcPct val="130000"/>
              </a:lnSpc>
            </a:pPr>
            <a:r>
              <a:rPr lang="ru-RU" sz="3200" spc="-2" dirty="0">
                <a:solidFill>
                  <a:schemeClr val="bg2">
                    <a:lumMod val="10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РАЗРАБОТКА ПРОГРАММНОГО ОБЕСПЕЧЕНИЯ «</a:t>
            </a:r>
            <a:r>
              <a:rPr lang="ru-RU" sz="3200" spc="-2" dirty="0" smtClean="0">
                <a:solidFill>
                  <a:schemeClr val="bg2">
                    <a:lumMod val="10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АСУИП </a:t>
            </a:r>
            <a:r>
              <a:rPr lang="ru-RU" sz="3200" spc="-2" dirty="0">
                <a:solidFill>
                  <a:schemeClr val="bg2">
                    <a:lumMod val="10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ЖКХ»</a:t>
            </a:r>
          </a:p>
          <a:p>
            <a:pPr algn="l">
              <a:lnSpc>
                <a:spcPct val="130000"/>
              </a:lnSpc>
            </a:pPr>
            <a:r>
              <a:rPr lang="ru-RU" sz="1800" spc="-2" dirty="0">
                <a:solidFill>
                  <a:schemeClr val="bg2">
                    <a:lumMod val="10000"/>
                  </a:scheme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АВТОМАТИЗИРОВАННАЯ СИСТЕМА ПРИОРИТЕТНОСТИ ИНВЕСТИЦИЙ ЖКХ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82BFC495-3A71-15D4-D8D2-19C01A41CC7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9661" y="5861856"/>
            <a:ext cx="1485751" cy="131937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7E06CD86-1F7A-D845-A0C5-70B468AA4E6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33"/>
          <a:stretch>
            <a:fillRect/>
          </a:stretch>
        </p:blipFill>
        <p:spPr>
          <a:xfrm>
            <a:off x="1428797" y="7119958"/>
            <a:ext cx="1546615" cy="142373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92507A9E-75F8-80E8-A4C8-2B2C4B21C64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580" y="8754672"/>
            <a:ext cx="1378742" cy="122435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D9C6701A-433E-A146-4B52-34CB7278A71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59"/>
          <a:stretch>
            <a:fillRect/>
          </a:stretch>
        </p:blipFill>
        <p:spPr>
          <a:xfrm>
            <a:off x="1289414" y="10182142"/>
            <a:ext cx="1665826" cy="1351193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75BCCCDC-6EFC-91F9-3589-CD64623FA1A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14" b="5687"/>
          <a:stretch>
            <a:fillRect/>
          </a:stretch>
        </p:blipFill>
        <p:spPr>
          <a:xfrm>
            <a:off x="22213615" y="4236974"/>
            <a:ext cx="1410412" cy="1312702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6CD72BA7-65DF-25E6-F879-A4BE5763366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94462" y="5659803"/>
            <a:ext cx="1318931" cy="1171238"/>
          </a:xfrm>
          <a:prstGeom prst="rect">
            <a:avLst/>
          </a:prstGeom>
        </p:spPr>
      </p:pic>
      <p:sp>
        <p:nvSpPr>
          <p:cNvPr id="53" name="Стрелка: пятиугольник 52">
            <a:extLst>
              <a:ext uri="{FF2B5EF4-FFF2-40B4-BE49-F238E27FC236}">
                <a16:creationId xmlns="" xmlns:a16="http://schemas.microsoft.com/office/drawing/2014/main" id="{613D2893-219F-535A-3581-706CEF64C478}"/>
              </a:ext>
            </a:extLst>
          </p:cNvPr>
          <p:cNvSpPr/>
          <p:nvPr/>
        </p:nvSpPr>
        <p:spPr>
          <a:xfrm>
            <a:off x="1165317" y="5938852"/>
            <a:ext cx="8179849" cy="1224352"/>
          </a:xfrm>
          <a:prstGeom prst="homePlate">
            <a:avLst/>
          </a:prstGeom>
          <a:noFill/>
          <a:ln w="12700" cap="flat">
            <a:solidFill>
              <a:srgbClr val="0070C0"/>
            </a:solidFill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55" name="Стрелка: пятиугольник 54">
            <a:extLst>
              <a:ext uri="{FF2B5EF4-FFF2-40B4-BE49-F238E27FC236}">
                <a16:creationId xmlns="" xmlns:a16="http://schemas.microsoft.com/office/drawing/2014/main" id="{8EE1DE47-1599-E4D9-3086-077C3F5B6198}"/>
              </a:ext>
            </a:extLst>
          </p:cNvPr>
          <p:cNvSpPr/>
          <p:nvPr/>
        </p:nvSpPr>
        <p:spPr>
          <a:xfrm>
            <a:off x="1184717" y="7346762"/>
            <a:ext cx="8038414" cy="1224352"/>
          </a:xfrm>
          <a:prstGeom prst="homePlate">
            <a:avLst/>
          </a:prstGeom>
          <a:noFill/>
          <a:ln w="12700" cap="flat">
            <a:solidFill>
              <a:srgbClr val="0070C0"/>
            </a:solidFill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57" name="Стрелка: пятиугольник 56">
            <a:extLst>
              <a:ext uri="{FF2B5EF4-FFF2-40B4-BE49-F238E27FC236}">
                <a16:creationId xmlns="" xmlns:a16="http://schemas.microsoft.com/office/drawing/2014/main" id="{F511926B-0390-6047-353A-F24BD6A709D9}"/>
              </a:ext>
            </a:extLst>
          </p:cNvPr>
          <p:cNvSpPr/>
          <p:nvPr/>
        </p:nvSpPr>
        <p:spPr>
          <a:xfrm>
            <a:off x="1165317" y="8754672"/>
            <a:ext cx="8179848" cy="1224352"/>
          </a:xfrm>
          <a:prstGeom prst="homePlate">
            <a:avLst/>
          </a:prstGeom>
          <a:noFill/>
          <a:ln w="12700" cap="flat">
            <a:solidFill>
              <a:srgbClr val="0070C0"/>
            </a:solidFill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59" name="Стрелка: пятиугольник 58">
            <a:extLst>
              <a:ext uri="{FF2B5EF4-FFF2-40B4-BE49-F238E27FC236}">
                <a16:creationId xmlns="" xmlns:a16="http://schemas.microsoft.com/office/drawing/2014/main" id="{ABFDD64E-AFC8-D561-E1C7-EF2B60F589CB}"/>
              </a:ext>
            </a:extLst>
          </p:cNvPr>
          <p:cNvSpPr/>
          <p:nvPr/>
        </p:nvSpPr>
        <p:spPr>
          <a:xfrm>
            <a:off x="1165316" y="10162492"/>
            <a:ext cx="8179849" cy="1224352"/>
          </a:xfrm>
          <a:prstGeom prst="homePlate">
            <a:avLst/>
          </a:prstGeom>
          <a:noFill/>
          <a:ln w="12700" cap="flat">
            <a:solidFill>
              <a:srgbClr val="0070C0"/>
            </a:solidFill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1" name="Стрелка: пятиугольник 60">
            <a:extLst>
              <a:ext uri="{FF2B5EF4-FFF2-40B4-BE49-F238E27FC236}">
                <a16:creationId xmlns="" xmlns:a16="http://schemas.microsoft.com/office/drawing/2014/main" id="{408703DF-DD61-FEB9-3532-DC9E391A80BC}"/>
              </a:ext>
            </a:extLst>
          </p:cNvPr>
          <p:cNvSpPr/>
          <p:nvPr/>
        </p:nvSpPr>
        <p:spPr>
          <a:xfrm rot="10800000">
            <a:off x="14367890" y="4207917"/>
            <a:ext cx="9330869" cy="1224352"/>
          </a:xfrm>
          <a:prstGeom prst="homePlate">
            <a:avLst/>
          </a:prstGeom>
          <a:noFill/>
          <a:ln w="12700" cap="flat">
            <a:solidFill>
              <a:srgbClr val="0070C0"/>
            </a:solidFill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3" name="Стрелка: пятиугольник 62">
            <a:extLst>
              <a:ext uri="{FF2B5EF4-FFF2-40B4-BE49-F238E27FC236}">
                <a16:creationId xmlns="" xmlns:a16="http://schemas.microsoft.com/office/drawing/2014/main" id="{67A9618D-694D-7EB6-4D1F-8D817FB5256D}"/>
              </a:ext>
            </a:extLst>
          </p:cNvPr>
          <p:cNvSpPr/>
          <p:nvPr/>
        </p:nvSpPr>
        <p:spPr>
          <a:xfrm rot="10800000">
            <a:off x="14287573" y="5595647"/>
            <a:ext cx="9437951" cy="1224352"/>
          </a:xfrm>
          <a:prstGeom prst="homePlate">
            <a:avLst/>
          </a:prstGeom>
          <a:noFill/>
          <a:ln w="12700" cap="flat">
            <a:solidFill>
              <a:srgbClr val="0070C0"/>
            </a:solidFill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4" name="Стрелка: пятиугольник 3">
            <a:extLst>
              <a:ext uri="{FF2B5EF4-FFF2-40B4-BE49-F238E27FC236}">
                <a16:creationId xmlns="" xmlns:a16="http://schemas.microsoft.com/office/drawing/2014/main" id="{72310DDC-E32B-13C6-D502-97B877191364}"/>
              </a:ext>
            </a:extLst>
          </p:cNvPr>
          <p:cNvSpPr/>
          <p:nvPr/>
        </p:nvSpPr>
        <p:spPr>
          <a:xfrm rot="10800000">
            <a:off x="14389473" y="7003790"/>
            <a:ext cx="9309286" cy="1224352"/>
          </a:xfrm>
          <a:prstGeom prst="homePlate">
            <a:avLst/>
          </a:prstGeom>
          <a:noFill/>
          <a:ln w="12700" cap="flat">
            <a:solidFill>
              <a:srgbClr val="0070C0"/>
            </a:solidFill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5" name="TextBox 104">
            <a:extLst>
              <a:ext uri="{FF2B5EF4-FFF2-40B4-BE49-F238E27FC236}">
                <a16:creationId xmlns="" xmlns:a16="http://schemas.microsoft.com/office/drawing/2014/main" id="{DD43BCEA-0716-0931-8E67-AA2649E07FD1}"/>
              </a:ext>
            </a:extLst>
          </p:cNvPr>
          <p:cNvSpPr txBox="1">
            <a:spLocks/>
          </p:cNvSpPr>
          <p:nvPr/>
        </p:nvSpPr>
        <p:spPr>
          <a:xfrm>
            <a:off x="15530336" y="8795682"/>
            <a:ext cx="6731822" cy="55680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just" defTabSz="2078526" hangingPunct="1">
              <a:spcAft>
                <a:spcPts val="300"/>
              </a:spcAft>
              <a:defRPr/>
            </a:pPr>
            <a:r>
              <a:rPr lang="ru-RU" sz="2800" b="1" spc="-2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Ливневая (дождевая) канализация </a:t>
            </a:r>
            <a:endParaRPr lang="ru-RU" sz="2800" spc="-2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2" name="Рисунок 31">
            <a:extLst>
              <a:ext uri="{FF2B5EF4-FFF2-40B4-BE49-F238E27FC236}">
                <a16:creationId xmlns="" xmlns:a16="http://schemas.microsoft.com/office/drawing/2014/main" id="{49CC51DF-45C9-04DE-B071-0B8583184AD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820"/>
          <a:stretch>
            <a:fillRect/>
          </a:stretch>
        </p:blipFill>
        <p:spPr>
          <a:xfrm>
            <a:off x="22092563" y="8483474"/>
            <a:ext cx="1495765" cy="1559362"/>
          </a:xfrm>
          <a:prstGeom prst="rect">
            <a:avLst/>
          </a:prstGeom>
        </p:spPr>
      </p:pic>
      <p:sp>
        <p:nvSpPr>
          <p:cNvPr id="36" name="Стрелка: пятиугольник 35">
            <a:extLst>
              <a:ext uri="{FF2B5EF4-FFF2-40B4-BE49-F238E27FC236}">
                <a16:creationId xmlns="" xmlns:a16="http://schemas.microsoft.com/office/drawing/2014/main" id="{1DA71BE1-E76E-0B37-3073-B667F11F417F}"/>
              </a:ext>
            </a:extLst>
          </p:cNvPr>
          <p:cNvSpPr/>
          <p:nvPr/>
        </p:nvSpPr>
        <p:spPr>
          <a:xfrm rot="10800000">
            <a:off x="14367890" y="8410633"/>
            <a:ext cx="9357634" cy="1224352"/>
          </a:xfrm>
          <a:prstGeom prst="homePlate">
            <a:avLst/>
          </a:prstGeom>
          <a:noFill/>
          <a:ln w="12700" cap="flat">
            <a:solidFill>
              <a:srgbClr val="0070C0"/>
            </a:solidFill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41" name="Стрелка: пятиугольник 40">
            <a:extLst>
              <a:ext uri="{FF2B5EF4-FFF2-40B4-BE49-F238E27FC236}">
                <a16:creationId xmlns="" xmlns:a16="http://schemas.microsoft.com/office/drawing/2014/main" id="{9076DD06-BA20-61F0-F4DA-4C15DFDBD279}"/>
              </a:ext>
            </a:extLst>
          </p:cNvPr>
          <p:cNvSpPr/>
          <p:nvPr/>
        </p:nvSpPr>
        <p:spPr>
          <a:xfrm rot="10800000">
            <a:off x="14367890" y="9818453"/>
            <a:ext cx="9330869" cy="1224352"/>
          </a:xfrm>
          <a:prstGeom prst="homePlate">
            <a:avLst/>
          </a:prstGeom>
          <a:noFill/>
          <a:ln w="12700" cap="flat">
            <a:solidFill>
              <a:srgbClr val="0070C0"/>
            </a:solidFill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46" name="Стрелка: пятиугольник 45">
            <a:extLst>
              <a:ext uri="{FF2B5EF4-FFF2-40B4-BE49-F238E27FC236}">
                <a16:creationId xmlns="" xmlns:a16="http://schemas.microsoft.com/office/drawing/2014/main" id="{2B48C206-0268-0F02-0B87-606990EABDF9}"/>
              </a:ext>
            </a:extLst>
          </p:cNvPr>
          <p:cNvSpPr/>
          <p:nvPr/>
        </p:nvSpPr>
        <p:spPr>
          <a:xfrm rot="10800000">
            <a:off x="14402672" y="11221159"/>
            <a:ext cx="9296087" cy="1224352"/>
          </a:xfrm>
          <a:prstGeom prst="homePlate">
            <a:avLst/>
          </a:prstGeom>
          <a:noFill/>
          <a:ln w="12700" cap="flat">
            <a:solidFill>
              <a:srgbClr val="0070C0"/>
            </a:solidFill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ct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48" name="TextBox 104">
            <a:extLst>
              <a:ext uri="{FF2B5EF4-FFF2-40B4-BE49-F238E27FC236}">
                <a16:creationId xmlns="" xmlns:a16="http://schemas.microsoft.com/office/drawing/2014/main" id="{6979126C-6600-1A06-E430-7C2994B55F8A}"/>
              </a:ext>
            </a:extLst>
          </p:cNvPr>
          <p:cNvSpPr txBox="1">
            <a:spLocks/>
          </p:cNvSpPr>
          <p:nvPr/>
        </p:nvSpPr>
        <p:spPr>
          <a:xfrm>
            <a:off x="15494724" y="10180954"/>
            <a:ext cx="5140767" cy="55680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just" defTabSz="2078526" hangingPunct="1">
              <a:spcAft>
                <a:spcPts val="300"/>
              </a:spcAft>
              <a:defRPr/>
            </a:pPr>
            <a:r>
              <a:rPr lang="ru-RU" sz="2800" b="1" spc="-2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Коллекторы и дюкеры</a:t>
            </a:r>
            <a:endParaRPr lang="ru-RU" sz="2800" spc="-2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2" name="Рисунок 51" descr="Предварительный просмотр изображения">
            <a:extLst>
              <a:ext uri="{FF2B5EF4-FFF2-40B4-BE49-F238E27FC236}">
                <a16:creationId xmlns="" xmlns:a16="http://schemas.microsoft.com/office/drawing/2014/main" id="{DEDE2F34-C4BD-56A1-6AC0-4F982C6D9AE8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l="44517" t="66852" r="28941" b="8655"/>
          <a:stretch>
            <a:fillRect/>
          </a:stretch>
        </p:blipFill>
        <p:spPr>
          <a:xfrm>
            <a:off x="21945864" y="9964207"/>
            <a:ext cx="1541102" cy="948102"/>
          </a:xfrm>
          <a:prstGeom prst="rect">
            <a:avLst/>
          </a:prstGeom>
        </p:spPr>
      </p:pic>
      <p:sp>
        <p:nvSpPr>
          <p:cNvPr id="56" name="TextBox 104">
            <a:extLst>
              <a:ext uri="{FF2B5EF4-FFF2-40B4-BE49-F238E27FC236}">
                <a16:creationId xmlns="" xmlns:a16="http://schemas.microsoft.com/office/drawing/2014/main" id="{A29D49F3-BE5A-971F-EDCF-5818AD9930CE}"/>
              </a:ext>
            </a:extLst>
          </p:cNvPr>
          <p:cNvSpPr txBox="1">
            <a:spLocks/>
          </p:cNvSpPr>
          <p:nvPr/>
        </p:nvSpPr>
        <p:spPr>
          <a:xfrm>
            <a:off x="15486814" y="11331484"/>
            <a:ext cx="6261636" cy="98769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spcAft>
                <a:spcPts val="300"/>
              </a:spcAft>
              <a:defRPr/>
            </a:pPr>
            <a:r>
              <a:rPr lang="ru-RU" sz="2800" b="1" spc="-2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Иловые площадки и цеха обезвоживания осадка</a:t>
            </a:r>
            <a:endParaRPr lang="ru-RU" sz="2800" spc="-2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0" name="Рисунок 59" descr="Предварительный просмотр изображения">
            <a:extLst>
              <a:ext uri="{FF2B5EF4-FFF2-40B4-BE49-F238E27FC236}">
                <a16:creationId xmlns="" xmlns:a16="http://schemas.microsoft.com/office/drawing/2014/main" id="{88268604-3BF7-AFCE-E9F0-BA24532149B7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l="70448" t="67740" r="914" b="6647"/>
          <a:stretch>
            <a:fillRect/>
          </a:stretch>
        </p:blipFill>
        <p:spPr>
          <a:xfrm>
            <a:off x="21886627" y="11381455"/>
            <a:ext cx="1659575" cy="989539"/>
          </a:xfrm>
          <a:prstGeom prst="rect">
            <a:avLst/>
          </a:prstGeom>
        </p:spPr>
      </p:pic>
      <p:cxnSp>
        <p:nvCxnSpPr>
          <p:cNvPr id="3" name="Прямая соединительная линия 2">
            <a:extLst>
              <a:ext uri="{FF2B5EF4-FFF2-40B4-BE49-F238E27FC236}">
                <a16:creationId xmlns="" xmlns:a16="http://schemas.microsoft.com/office/drawing/2014/main" id="{8E56D340-E2EB-6E60-03B4-628AD33D5706}"/>
              </a:ext>
            </a:extLst>
          </p:cNvPr>
          <p:cNvCxnSpPr/>
          <p:nvPr/>
        </p:nvCxnSpPr>
        <p:spPr>
          <a:xfrm flipV="1">
            <a:off x="1790279" y="4217551"/>
            <a:ext cx="6570748" cy="22696"/>
          </a:xfrm>
          <a:prstGeom prst="line">
            <a:avLst/>
          </a:prstGeom>
          <a:noFill/>
          <a:ln w="25400" cap="flat">
            <a:solidFill>
              <a:srgbClr val="0070C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5" name="TextShape 5">
            <a:extLst>
              <a:ext uri="{FF2B5EF4-FFF2-40B4-BE49-F238E27FC236}">
                <a16:creationId xmlns="" xmlns:a16="http://schemas.microsoft.com/office/drawing/2014/main" id="{0EFEF9D1-451B-6CAC-671A-94CC4A9364E9}"/>
              </a:ext>
            </a:extLst>
          </p:cNvPr>
          <p:cNvSpPr txBox="1"/>
          <p:nvPr/>
        </p:nvSpPr>
        <p:spPr>
          <a:xfrm>
            <a:off x="15342824" y="3123947"/>
            <a:ext cx="8078977" cy="829861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ctr">
            <a:noAutofit/>
          </a:bodyPr>
          <a:lstStyle/>
          <a:p>
            <a:pPr>
              <a:lnSpc>
                <a:spcPct val="130000"/>
              </a:lnSpc>
            </a:pPr>
            <a:r>
              <a:rPr lang="ru-RU" sz="3200" b="1" spc="-2" dirty="0">
                <a:solidFill>
                  <a:srgbClr val="2F5597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ВОДООТВЕДЕНИЕ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="" xmlns:a16="http://schemas.microsoft.com/office/drawing/2014/main" id="{9C698DDD-D6AA-6A9C-66E6-9616891A463A}"/>
              </a:ext>
            </a:extLst>
          </p:cNvPr>
          <p:cNvCxnSpPr/>
          <p:nvPr/>
        </p:nvCxnSpPr>
        <p:spPr>
          <a:xfrm flipV="1">
            <a:off x="15948387" y="3851154"/>
            <a:ext cx="6570748" cy="22696"/>
          </a:xfrm>
          <a:prstGeom prst="line">
            <a:avLst/>
          </a:prstGeom>
          <a:noFill/>
          <a:ln w="25400" cap="flat">
            <a:solidFill>
              <a:srgbClr val="0070C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898625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42ABE9A-D73B-A964-0AE5-BC35D33D79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6350C9CE-53FA-8F04-7DD8-42EC604A65ED}"/>
              </a:ext>
            </a:extLst>
          </p:cNvPr>
          <p:cNvSpPr txBox="1">
            <a:spLocks/>
          </p:cNvSpPr>
          <p:nvPr/>
        </p:nvSpPr>
        <p:spPr>
          <a:xfrm>
            <a:off x="18733941" y="12944010"/>
            <a:ext cx="5486400" cy="453943"/>
          </a:xfrm>
          <a:prstGeom prst="rect">
            <a:avLst/>
          </a:prstGeom>
        </p:spPr>
        <p:txBody>
          <a:bodyPr vert="horz" lIns="182880" tIns="91440" rIns="182880" bIns="9144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099D8A-7E76-4E33-97BA-BAE3FE2E69BF}" type="slidenum">
              <a:rPr kumimoji="0" lang="ru-RU" sz="2400" b="0" i="0" u="none" strike="noStrike" kern="1200" cap="none" spc="0" normalizeH="0" baseline="0" noProof="0">
                <a:ln>
                  <a:noFill/>
                </a:ln>
                <a:solidFill>
                  <a:srgbClr val="5E5E5E">
                    <a:tint val="75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Helvetica Neue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5E5E5E">
                  <a:tint val="75000"/>
                </a:srgb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Neue"/>
            </a:endParaRPr>
          </a:p>
        </p:txBody>
      </p:sp>
      <p:cxnSp>
        <p:nvCxnSpPr>
          <p:cNvPr id="75" name="Прямая соединительная линия 74"/>
          <p:cNvCxnSpPr/>
          <p:nvPr/>
        </p:nvCxnSpPr>
        <p:spPr>
          <a:xfrm>
            <a:off x="-1004311" y="14739081"/>
            <a:ext cx="21175232" cy="0"/>
          </a:xfrm>
          <a:prstGeom prst="line">
            <a:avLst/>
          </a:prstGeom>
          <a:noFill/>
          <a:ln w="25400" cap="flat">
            <a:solidFill>
              <a:schemeClr val="bg2">
                <a:lumMod val="75000"/>
              </a:schemeClr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5" name="TextShape 1">
            <a:extLst>
              <a:ext uri="{FF2B5EF4-FFF2-40B4-BE49-F238E27FC236}">
                <a16:creationId xmlns:a16="http://schemas.microsoft.com/office/drawing/2014/main" xmlns="" id="{685BA34A-09C0-C129-7A80-EBDEB4359165}"/>
              </a:ext>
            </a:extLst>
          </p:cNvPr>
          <p:cNvSpPr txBox="1"/>
          <p:nvPr/>
        </p:nvSpPr>
        <p:spPr>
          <a:xfrm>
            <a:off x="454551" y="45131"/>
            <a:ext cx="23198647" cy="983331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ctr">
            <a:noAutofit/>
          </a:bodyPr>
          <a:lstStyle/>
          <a:p>
            <a:pPr algn="l">
              <a:defRPr/>
            </a:pPr>
            <a:r>
              <a:rPr lang="ru-RU" sz="4000" b="1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Мероприятия и результаты внедрения</a:t>
            </a:r>
          </a:p>
        </p:txBody>
      </p:sp>
      <p:sp>
        <p:nvSpPr>
          <p:cNvPr id="16" name="CustomShape 2">
            <a:extLst>
              <a:ext uri="{FF2B5EF4-FFF2-40B4-BE49-F238E27FC236}">
                <a16:creationId xmlns:a16="http://schemas.microsoft.com/office/drawing/2014/main" xmlns="" id="{94BE0D87-C052-10FF-46CF-DFB6E2FB3352}"/>
              </a:ext>
            </a:extLst>
          </p:cNvPr>
          <p:cNvSpPr/>
          <p:nvPr/>
        </p:nvSpPr>
        <p:spPr>
          <a:xfrm>
            <a:off x="454551" y="1199823"/>
            <a:ext cx="19784108" cy="137159"/>
          </a:xfrm>
          <a:prstGeom prst="rect">
            <a:avLst/>
          </a:prstGeom>
          <a:gradFill rotWithShape="0">
            <a:gsLst>
              <a:gs pos="0">
                <a:srgbClr val="00A0C3"/>
              </a:gs>
              <a:gs pos="100000">
                <a:srgbClr val="00B3A9"/>
              </a:gs>
            </a:gsLst>
            <a:lin ang="0"/>
          </a:gra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marL="0" marR="0" lvl="0" indent="0" algn="ctr" defTabSz="243833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Neue"/>
            </a:endParaRPr>
          </a:p>
        </p:txBody>
      </p:sp>
      <p:sp>
        <p:nvSpPr>
          <p:cNvPr id="12" name="TextBox 104">
            <a:extLst>
              <a:ext uri="{FF2B5EF4-FFF2-40B4-BE49-F238E27FC236}">
                <a16:creationId xmlns:a16="http://schemas.microsoft.com/office/drawing/2014/main" xmlns="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853111" y="8011052"/>
            <a:ext cx="10957161" cy="51195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 defTabSz="2078526" hangingPunct="1">
              <a:spcAft>
                <a:spcPts val="300"/>
              </a:spcAft>
              <a:buFont typeface="+mj-lt"/>
              <a:buAutoNum type="arabicPeriod"/>
              <a:defRPr/>
            </a:pPr>
            <a:r>
              <a:rPr lang="ru-RU" sz="2400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 сокращения энергопотребления в результате замены насосного и инженерного оборудования КНС</a:t>
            </a:r>
          </a:p>
          <a:p>
            <a:pPr marL="457200" indent="-457200" algn="just" defTabSz="2078526" hangingPunct="1">
              <a:spcAft>
                <a:spcPts val="300"/>
              </a:spcAft>
              <a:buFont typeface="+mj-lt"/>
              <a:buAutoNum type="arabicPeriod"/>
              <a:defRPr/>
            </a:pPr>
            <a:r>
              <a:rPr lang="ru-RU" sz="2400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 сокращения затрат на очистку оборудования от засоров в результате установки насосов с режущим рабочим колесом</a:t>
            </a:r>
          </a:p>
          <a:p>
            <a:pPr marL="457200" indent="-457200" algn="just" defTabSz="2078526" hangingPunct="1">
              <a:spcAft>
                <a:spcPts val="300"/>
              </a:spcAft>
              <a:buFont typeface="+mj-lt"/>
              <a:buAutoNum type="arabicPeriod"/>
              <a:defRPr/>
            </a:pPr>
            <a:r>
              <a:rPr lang="ru-RU" sz="2400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 сокращения энергопотребления в результате внедрения системы удаленной диспетчеризации</a:t>
            </a:r>
          </a:p>
          <a:p>
            <a:pPr marL="457200" indent="-457200" algn="just" defTabSz="2078526" hangingPunct="1">
              <a:spcAft>
                <a:spcPts val="300"/>
              </a:spcAft>
              <a:buFont typeface="+mj-lt"/>
              <a:buAutoNum type="arabicPeriod"/>
              <a:defRPr/>
            </a:pPr>
            <a:r>
              <a:rPr lang="ru-RU" sz="2400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 сокращения затрат на ремонты насосного и инженерного оборудования в результате внедрения системы удаленной диспетчеризации</a:t>
            </a:r>
          </a:p>
          <a:p>
            <a:pPr marL="457200" indent="-457200" algn="just" defTabSz="2078526" hangingPunct="1">
              <a:spcAft>
                <a:spcPts val="300"/>
              </a:spcAft>
              <a:buFont typeface="+mj-lt"/>
              <a:buAutoNum type="arabicPeriod"/>
              <a:defRPr/>
            </a:pPr>
            <a:r>
              <a:rPr lang="ru-RU" sz="2400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 сокращения затрат на осмотры и снятие показателей в результате внедрения системы удаленной диспетчеризации</a:t>
            </a:r>
          </a:p>
          <a:p>
            <a:pPr marL="457200" indent="-457200" algn="just" defTabSz="2078526" hangingPunct="1">
              <a:spcAft>
                <a:spcPts val="300"/>
              </a:spcAft>
              <a:buFont typeface="+mj-lt"/>
              <a:buAutoNum type="arabicPeriod"/>
              <a:defRPr/>
            </a:pPr>
            <a:r>
              <a:rPr lang="ru-RU" sz="2400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 оптимизации штатной численности (трудозатраты сотрудников АВР, </a:t>
            </a:r>
            <a:r>
              <a:rPr lang="ru-RU" sz="2400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машинисты)</a:t>
            </a:r>
            <a:endParaRPr lang="ru-RU" sz="2400" spc="-2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TextBox 104">
            <a:extLst>
              <a:ext uri="{FF2B5EF4-FFF2-40B4-BE49-F238E27FC236}">
                <a16:creationId xmlns:a16="http://schemas.microsoft.com/office/drawing/2014/main" xmlns="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214962" y="5565541"/>
            <a:ext cx="3190147" cy="91844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5400" spc="-2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+ 3,15 </a:t>
            </a:r>
            <a:r>
              <a:rPr lang="ru-RU" sz="3600" spc="-2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%</a:t>
            </a:r>
          </a:p>
        </p:txBody>
      </p:sp>
      <p:sp>
        <p:nvSpPr>
          <p:cNvPr id="17" name="TextBox 104">
            <a:extLst>
              <a:ext uri="{FF2B5EF4-FFF2-40B4-BE49-F238E27FC236}">
                <a16:creationId xmlns:a16="http://schemas.microsoft.com/office/drawing/2014/main" xmlns="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889819" y="7492717"/>
            <a:ext cx="10920453" cy="5183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2800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МАТ. МОДЕЛИ РАСЧЕТА ЭКОНОМИЧЕСКОГО ЭФФЕКТА: </a:t>
            </a:r>
          </a:p>
        </p:txBody>
      </p:sp>
      <p:sp>
        <p:nvSpPr>
          <p:cNvPr id="18" name="TextBox 104">
            <a:extLst>
              <a:ext uri="{FF2B5EF4-FFF2-40B4-BE49-F238E27FC236}">
                <a16:creationId xmlns:a16="http://schemas.microsoft.com/office/drawing/2014/main" xmlns="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5044440" y="1821284"/>
            <a:ext cx="7427291" cy="5183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2800" spc="-2" dirty="0">
                <a:solidFill>
                  <a:srgbClr val="2F559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РОСТ ПРОИЗВОДИТЕЛЬНОСТИ ТРУДА</a:t>
            </a:r>
            <a:endParaRPr lang="ru-RU" sz="2400" spc="-2" dirty="0">
              <a:solidFill>
                <a:srgbClr val="2F559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Скругленный прямоугольник 110">
            <a:extLst>
              <a:ext uri="{FF2B5EF4-FFF2-40B4-BE49-F238E27FC236}">
                <a16:creationId xmlns:a16="http://schemas.microsoft.com/office/drawing/2014/main" xmlns="" id="{E4045290-40E1-51C6-C280-2998ED3118FB}"/>
              </a:ext>
            </a:extLst>
          </p:cNvPr>
          <p:cNvSpPr/>
          <p:nvPr/>
        </p:nvSpPr>
        <p:spPr>
          <a:xfrm>
            <a:off x="889819" y="1903989"/>
            <a:ext cx="3913852" cy="1540467"/>
          </a:xfrm>
          <a:prstGeom prst="roundRect">
            <a:avLst>
              <a:gd name="adj" fmla="val 2726"/>
            </a:avLst>
          </a:prstGeom>
          <a:noFill/>
          <a:ln w="34925" cap="rnd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ctr"/>
            <a:endParaRPr lang="ru-RU" sz="2000" dirty="0">
              <a:latin typeface="Tahoma" panose="020B0604030504040204" pitchFamily="34" charset="0"/>
            </a:endParaRPr>
          </a:p>
        </p:txBody>
      </p:sp>
      <p:sp>
        <p:nvSpPr>
          <p:cNvPr id="32" name="Скругленный прямоугольник 110">
            <a:extLst>
              <a:ext uri="{FF2B5EF4-FFF2-40B4-BE49-F238E27FC236}">
                <a16:creationId xmlns:a16="http://schemas.microsoft.com/office/drawing/2014/main" xmlns="" id="{E4045290-40E1-51C6-C280-2998ED3118FB}"/>
              </a:ext>
            </a:extLst>
          </p:cNvPr>
          <p:cNvSpPr/>
          <p:nvPr/>
        </p:nvSpPr>
        <p:spPr>
          <a:xfrm>
            <a:off x="853111" y="3714214"/>
            <a:ext cx="3932206" cy="1540467"/>
          </a:xfrm>
          <a:prstGeom prst="roundRect">
            <a:avLst>
              <a:gd name="adj" fmla="val 2726"/>
            </a:avLst>
          </a:prstGeom>
          <a:noFill/>
          <a:ln w="34925" cap="rnd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ctr"/>
            <a:endParaRPr lang="ru-RU" sz="2000" dirty="0">
              <a:latin typeface="Tahoma" panose="020B0604030504040204" pitchFamily="34" charset="0"/>
            </a:endParaRPr>
          </a:p>
        </p:txBody>
      </p:sp>
      <p:sp>
        <p:nvSpPr>
          <p:cNvPr id="33" name="Скругленный прямоугольник 110">
            <a:extLst>
              <a:ext uri="{FF2B5EF4-FFF2-40B4-BE49-F238E27FC236}">
                <a16:creationId xmlns:a16="http://schemas.microsoft.com/office/drawing/2014/main" xmlns="" id="{E4045290-40E1-51C6-C280-2998ED3118FB}"/>
              </a:ext>
            </a:extLst>
          </p:cNvPr>
          <p:cNvSpPr/>
          <p:nvPr/>
        </p:nvSpPr>
        <p:spPr>
          <a:xfrm>
            <a:off x="853111" y="5321764"/>
            <a:ext cx="3913852" cy="1540467"/>
          </a:xfrm>
          <a:prstGeom prst="roundRect">
            <a:avLst>
              <a:gd name="adj" fmla="val 2726"/>
            </a:avLst>
          </a:prstGeom>
          <a:noFill/>
          <a:ln w="34925" cap="rnd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ctr"/>
            <a:endParaRPr lang="ru-RU" sz="2000" dirty="0">
              <a:latin typeface="Tahoma" panose="020B0604030504040204" pitchFamily="34" charset="0"/>
            </a:endParaRPr>
          </a:p>
        </p:txBody>
      </p:sp>
      <p:sp>
        <p:nvSpPr>
          <p:cNvPr id="37" name="TextBox 104">
            <a:extLst>
              <a:ext uri="{FF2B5EF4-FFF2-40B4-BE49-F238E27FC236}">
                <a16:creationId xmlns:a16="http://schemas.microsoft.com/office/drawing/2014/main" xmlns="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251671" y="2215000"/>
            <a:ext cx="3190147" cy="91844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5400" spc="-2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+ 2,65 </a:t>
            </a:r>
            <a:r>
              <a:rPr lang="ru-RU" sz="3600" spc="-2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%</a:t>
            </a:r>
          </a:p>
        </p:txBody>
      </p:sp>
      <p:sp>
        <p:nvSpPr>
          <p:cNvPr id="38" name="TextBox 104">
            <a:extLst>
              <a:ext uri="{FF2B5EF4-FFF2-40B4-BE49-F238E27FC236}">
                <a16:creationId xmlns:a16="http://schemas.microsoft.com/office/drawing/2014/main" xmlns="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5044439" y="3996803"/>
            <a:ext cx="6765833" cy="138010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just" defTabSz="2078526" hangingPunct="1">
              <a:defRPr/>
            </a:pPr>
            <a:r>
              <a:rPr lang="ru-RU" sz="2800" spc="-2" dirty="0">
                <a:solidFill>
                  <a:srgbClr val="2F559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 счет замены насосов с исчерпанным ресурсом на насосы с режущим рабочим колесом </a:t>
            </a:r>
          </a:p>
        </p:txBody>
      </p:sp>
      <p:sp>
        <p:nvSpPr>
          <p:cNvPr id="39" name="TextBox 104">
            <a:extLst>
              <a:ext uri="{FF2B5EF4-FFF2-40B4-BE49-F238E27FC236}">
                <a16:creationId xmlns:a16="http://schemas.microsoft.com/office/drawing/2014/main" xmlns="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214961" y="4006315"/>
            <a:ext cx="3190147" cy="91844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5400" spc="-2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+ 1,95 </a:t>
            </a:r>
            <a:r>
              <a:rPr lang="ru-RU" sz="3600" spc="-2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%</a:t>
            </a:r>
          </a:p>
        </p:txBody>
      </p:sp>
      <p:sp>
        <p:nvSpPr>
          <p:cNvPr id="40" name="TextBox 104">
            <a:extLst>
              <a:ext uri="{FF2B5EF4-FFF2-40B4-BE49-F238E27FC236}">
                <a16:creationId xmlns:a16="http://schemas.microsoft.com/office/drawing/2014/main" xmlns="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5044438" y="2321790"/>
            <a:ext cx="6765833" cy="138010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just" defTabSz="2078526" hangingPunct="1">
              <a:defRPr/>
            </a:pPr>
            <a:r>
              <a:rPr lang="ru-RU" sz="2800" spc="-2" dirty="0">
                <a:solidFill>
                  <a:srgbClr val="2F559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 счет автоматизации систем управления и удаленной диспетчеризации</a:t>
            </a:r>
          </a:p>
        </p:txBody>
      </p:sp>
      <p:sp>
        <p:nvSpPr>
          <p:cNvPr id="41" name="TextBox 104">
            <a:extLst>
              <a:ext uri="{FF2B5EF4-FFF2-40B4-BE49-F238E27FC236}">
                <a16:creationId xmlns:a16="http://schemas.microsoft.com/office/drawing/2014/main" xmlns="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5044441" y="5617386"/>
            <a:ext cx="6765831" cy="9492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just" defTabSz="2078526" hangingPunct="1">
              <a:defRPr/>
            </a:pPr>
            <a:r>
              <a:rPr lang="ru-RU" sz="2800" spc="-2" dirty="0">
                <a:solidFill>
                  <a:srgbClr val="2F559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 счет проведения капитального ремонта или модернизации</a:t>
            </a:r>
          </a:p>
        </p:txBody>
      </p:sp>
      <p:sp>
        <p:nvSpPr>
          <p:cNvPr id="42" name="TextBox 104">
            <a:extLst>
              <a:ext uri="{FF2B5EF4-FFF2-40B4-BE49-F238E27FC236}">
                <a16:creationId xmlns:a16="http://schemas.microsoft.com/office/drawing/2014/main" xmlns="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2774973" y="2619799"/>
            <a:ext cx="10542227" cy="39962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 defTabSz="2078526" hangingPunct="1">
              <a:spcAft>
                <a:spcPts val="1200"/>
              </a:spcAft>
              <a:buFont typeface="+mj-lt"/>
              <a:buAutoNum type="arabicPeriod"/>
              <a:defRPr/>
            </a:pPr>
            <a:r>
              <a:rPr lang="ru-RU" sz="3200" spc="-2" dirty="0">
                <a:solidFill>
                  <a:srgbClr val="2F559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Проведение капитального ремонта или модернизации КНС </a:t>
            </a:r>
          </a:p>
          <a:p>
            <a:pPr marL="457200" indent="-457200" algn="just" defTabSz="2078526" hangingPunct="1">
              <a:spcAft>
                <a:spcPts val="1200"/>
              </a:spcAft>
              <a:buFont typeface="+mj-lt"/>
              <a:buAutoNum type="arabicPeriod"/>
              <a:defRPr/>
            </a:pPr>
            <a:r>
              <a:rPr lang="ru-RU" sz="3200" spc="-2" dirty="0">
                <a:solidFill>
                  <a:srgbClr val="2F559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Замена насосного оборудования КНС с исчерпанным и минимальным оста-точным эксплуатационным ресурсом на насосы с режущим рабочим колесом</a:t>
            </a:r>
          </a:p>
          <a:p>
            <a:pPr marL="457200" indent="-457200" algn="just" defTabSz="2078526" hangingPunct="1">
              <a:spcAft>
                <a:spcPts val="1200"/>
              </a:spcAft>
              <a:buFont typeface="+mj-lt"/>
              <a:buAutoNum type="arabicPeriod"/>
              <a:defRPr/>
            </a:pPr>
            <a:r>
              <a:rPr lang="ru-RU" sz="3200" spc="-2" dirty="0">
                <a:solidFill>
                  <a:srgbClr val="2F559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Внедрение систем автоматизации и удаленной диспетчеризации КНС</a:t>
            </a:r>
          </a:p>
        </p:txBody>
      </p:sp>
      <p:sp>
        <p:nvSpPr>
          <p:cNvPr id="43" name="Скругленный прямоугольник 110">
            <a:extLst>
              <a:ext uri="{FF2B5EF4-FFF2-40B4-BE49-F238E27FC236}">
                <a16:creationId xmlns:a16="http://schemas.microsoft.com/office/drawing/2014/main" xmlns="" id="{E4045290-40E1-51C6-C280-2998ED3118FB}"/>
              </a:ext>
            </a:extLst>
          </p:cNvPr>
          <p:cNvSpPr/>
          <p:nvPr/>
        </p:nvSpPr>
        <p:spPr>
          <a:xfrm>
            <a:off x="451308" y="1585583"/>
            <a:ext cx="11602566" cy="5546738"/>
          </a:xfrm>
          <a:prstGeom prst="roundRect">
            <a:avLst>
              <a:gd name="adj" fmla="val 2726"/>
            </a:avLst>
          </a:prstGeom>
          <a:noFill/>
          <a:ln w="34925" cap="rnd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ctr"/>
            <a:endParaRPr lang="ru-RU" sz="2000" dirty="0">
              <a:latin typeface="Tahoma" panose="020B0604030504040204" pitchFamily="34" charset="0"/>
            </a:endParaRPr>
          </a:p>
        </p:txBody>
      </p:sp>
      <p:sp>
        <p:nvSpPr>
          <p:cNvPr id="44" name="Скругленный прямоугольник 110">
            <a:extLst>
              <a:ext uri="{FF2B5EF4-FFF2-40B4-BE49-F238E27FC236}">
                <a16:creationId xmlns:a16="http://schemas.microsoft.com/office/drawing/2014/main" xmlns="" id="{E4045290-40E1-51C6-C280-2998ED3118FB}"/>
              </a:ext>
            </a:extLst>
          </p:cNvPr>
          <p:cNvSpPr/>
          <p:nvPr/>
        </p:nvSpPr>
        <p:spPr>
          <a:xfrm>
            <a:off x="451308" y="7387051"/>
            <a:ext cx="11602566" cy="5783929"/>
          </a:xfrm>
          <a:prstGeom prst="roundRect">
            <a:avLst>
              <a:gd name="adj" fmla="val 2726"/>
            </a:avLst>
          </a:prstGeom>
          <a:noFill/>
          <a:ln w="34925" cap="rnd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ctr"/>
            <a:endParaRPr lang="ru-RU" sz="2000" dirty="0">
              <a:latin typeface="Tahoma" panose="020B0604030504040204" pitchFamily="34" charset="0"/>
            </a:endParaRPr>
          </a:p>
        </p:txBody>
      </p:sp>
      <p:sp>
        <p:nvSpPr>
          <p:cNvPr id="45" name="TextBox 104">
            <a:extLst>
              <a:ext uri="{FF2B5EF4-FFF2-40B4-BE49-F238E27FC236}">
                <a16:creationId xmlns:a16="http://schemas.microsoft.com/office/drawing/2014/main" xmlns="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2774973" y="1883014"/>
            <a:ext cx="10542226" cy="5183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2800" spc="-2" dirty="0">
                <a:solidFill>
                  <a:srgbClr val="2F559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МЕРОПРИЯТИЯ В РЕГПРОГРАММУ МКИ И ИНВЕСТПРОГРАММЫ</a:t>
            </a:r>
          </a:p>
        </p:txBody>
      </p:sp>
      <p:sp>
        <p:nvSpPr>
          <p:cNvPr id="47" name="Скругленный прямоугольник 110">
            <a:extLst>
              <a:ext uri="{FF2B5EF4-FFF2-40B4-BE49-F238E27FC236}">
                <a16:creationId xmlns:a16="http://schemas.microsoft.com/office/drawing/2014/main" xmlns="" id="{E4045290-40E1-51C6-C280-2998ED3118FB}"/>
              </a:ext>
            </a:extLst>
          </p:cNvPr>
          <p:cNvSpPr/>
          <p:nvPr/>
        </p:nvSpPr>
        <p:spPr>
          <a:xfrm>
            <a:off x="12471730" y="1585583"/>
            <a:ext cx="11181468" cy="5546738"/>
          </a:xfrm>
          <a:prstGeom prst="roundRect">
            <a:avLst>
              <a:gd name="adj" fmla="val 2726"/>
            </a:avLst>
          </a:prstGeom>
          <a:noFill/>
          <a:ln w="34925" cap="rnd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ctr"/>
            <a:endParaRPr lang="ru-RU" sz="2000" dirty="0">
              <a:latin typeface="Tahoma" panose="020B0604030504040204" pitchFamily="34" charset="0"/>
            </a:endParaRPr>
          </a:p>
        </p:txBody>
      </p:sp>
      <p:sp>
        <p:nvSpPr>
          <p:cNvPr id="26" name="Скругленный прямоугольник 110">
            <a:extLst>
              <a:ext uri="{FF2B5EF4-FFF2-40B4-BE49-F238E27FC236}">
                <a16:creationId xmlns:a16="http://schemas.microsoft.com/office/drawing/2014/main" xmlns="" id="{E4045290-40E1-51C6-C280-2998ED3118FB}"/>
              </a:ext>
            </a:extLst>
          </p:cNvPr>
          <p:cNvSpPr/>
          <p:nvPr/>
        </p:nvSpPr>
        <p:spPr>
          <a:xfrm>
            <a:off x="12449924" y="7387051"/>
            <a:ext cx="11203273" cy="5783930"/>
          </a:xfrm>
          <a:prstGeom prst="roundRect">
            <a:avLst>
              <a:gd name="adj" fmla="val 2726"/>
            </a:avLst>
          </a:prstGeom>
          <a:noFill/>
          <a:ln w="34925" cap="rnd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ctr"/>
            <a:endParaRPr lang="ru-RU" sz="2000" dirty="0">
              <a:latin typeface="Tahoma" panose="020B0604030504040204" pitchFamily="34" charset="0"/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5987" y="7751884"/>
            <a:ext cx="1890597" cy="2305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104">
            <a:extLst>
              <a:ext uri="{FF2B5EF4-FFF2-40B4-BE49-F238E27FC236}">
                <a16:creationId xmlns:a16="http://schemas.microsoft.com/office/drawing/2014/main" xmlns="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5161697" y="7979948"/>
            <a:ext cx="8144243" cy="5183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2800" spc="-2" dirty="0">
                <a:solidFill>
                  <a:srgbClr val="2F559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ОБРАЗОВАТЕЛЬНАЯ ПРОГРАММА (вебинар)</a:t>
            </a:r>
          </a:p>
        </p:txBody>
      </p:sp>
      <p:sp>
        <p:nvSpPr>
          <p:cNvPr id="29" name="TextBox 104">
            <a:extLst>
              <a:ext uri="{FF2B5EF4-FFF2-40B4-BE49-F238E27FC236}">
                <a16:creationId xmlns:a16="http://schemas.microsoft.com/office/drawing/2014/main" xmlns="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5161697" y="8555311"/>
            <a:ext cx="8014501" cy="9492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2800" spc="-2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Обучение диспетчеров, сотрудников АВР и внедрение стандартизированной работы</a:t>
            </a:r>
          </a:p>
        </p:txBody>
      </p:sp>
      <p:pic>
        <p:nvPicPr>
          <p:cNvPr id="3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5987" y="10570849"/>
            <a:ext cx="1890597" cy="2308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" name="TextBox 104">
            <a:extLst>
              <a:ext uri="{FF2B5EF4-FFF2-40B4-BE49-F238E27FC236}">
                <a16:creationId xmlns:a16="http://schemas.microsoft.com/office/drawing/2014/main" xmlns="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5161696" y="10734871"/>
            <a:ext cx="8144243" cy="5183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2800" spc="-2" dirty="0" smtClean="0">
                <a:solidFill>
                  <a:srgbClr val="2F559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ru-RU" sz="2800" spc="-2" dirty="0">
                <a:solidFill>
                  <a:srgbClr val="2F559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ОБРАЗОВАТЕЛЬНАЯ ПРОГРАММА (вебинар)</a:t>
            </a:r>
          </a:p>
        </p:txBody>
      </p:sp>
      <p:sp>
        <p:nvSpPr>
          <p:cNvPr id="35" name="TextBox 104">
            <a:extLst>
              <a:ext uri="{FF2B5EF4-FFF2-40B4-BE49-F238E27FC236}">
                <a16:creationId xmlns:a16="http://schemas.microsoft.com/office/drawing/2014/main" xmlns="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5172957" y="11256686"/>
            <a:ext cx="8144243" cy="138010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2800" spc="-2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Обучение сотрудников АВР и внедрение системы плановых предупредительных ремонтов насосов с режущим рабочим колесом</a:t>
            </a:r>
          </a:p>
        </p:txBody>
      </p:sp>
    </p:spTree>
    <p:extLst>
      <p:ext uri="{BB962C8B-B14F-4D97-AF65-F5344CB8AC3E}">
        <p14:creationId xmlns:p14="http://schemas.microsoft.com/office/powerpoint/2010/main" val="217976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42ABE9A-D73B-A964-0AE5-BC35D33D79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6350C9CE-53FA-8F04-7DD8-42EC604A65ED}"/>
              </a:ext>
            </a:extLst>
          </p:cNvPr>
          <p:cNvSpPr txBox="1">
            <a:spLocks/>
          </p:cNvSpPr>
          <p:nvPr/>
        </p:nvSpPr>
        <p:spPr>
          <a:xfrm>
            <a:off x="18733941" y="12944010"/>
            <a:ext cx="5486400" cy="453943"/>
          </a:xfrm>
          <a:prstGeom prst="rect">
            <a:avLst/>
          </a:prstGeom>
        </p:spPr>
        <p:txBody>
          <a:bodyPr vert="horz" lIns="182880" tIns="91440" rIns="182880" bIns="9144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099D8A-7E76-4E33-97BA-BAE3FE2E69BF}" type="slidenum">
              <a:rPr kumimoji="0" lang="ru-RU" sz="2400" b="0" i="0" u="none" strike="noStrike" kern="1200" cap="none" spc="0" normalizeH="0" baseline="0" noProof="0">
                <a:ln>
                  <a:noFill/>
                </a:ln>
                <a:solidFill>
                  <a:srgbClr val="5E5E5E">
                    <a:tint val="75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Helvetica Neue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5E5E5E">
                  <a:tint val="75000"/>
                </a:srgb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Neue"/>
            </a:endParaRPr>
          </a:p>
        </p:txBody>
      </p:sp>
      <p:sp>
        <p:nvSpPr>
          <p:cNvPr id="24" name="Скругленный прямоугольник 110">
            <a:extLst>
              <a:ext uri="{FF2B5EF4-FFF2-40B4-BE49-F238E27FC236}">
                <a16:creationId xmlns:a16="http://schemas.microsoft.com/office/drawing/2014/main" xmlns="" id="{E4045290-40E1-51C6-C280-2998ED3118FB}"/>
              </a:ext>
            </a:extLst>
          </p:cNvPr>
          <p:cNvSpPr/>
          <p:nvPr/>
        </p:nvSpPr>
        <p:spPr>
          <a:xfrm>
            <a:off x="14001751" y="7807354"/>
            <a:ext cx="9750180" cy="5087250"/>
          </a:xfrm>
          <a:prstGeom prst="roundRect">
            <a:avLst>
              <a:gd name="adj" fmla="val 2726"/>
            </a:avLst>
          </a:prstGeom>
          <a:noFill/>
          <a:ln w="34925" cap="rnd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ctr"/>
            <a:endParaRPr lang="ru-RU" sz="2000" dirty="0">
              <a:latin typeface="Tahoma" panose="020B0604030504040204" pitchFamily="34" charset="0"/>
            </a:endParaRPr>
          </a:p>
        </p:txBody>
      </p:sp>
      <p:sp>
        <p:nvSpPr>
          <p:cNvPr id="25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4220538" y="7793677"/>
            <a:ext cx="7866308" cy="5952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spcAft>
                <a:spcPts val="600"/>
              </a:spcAft>
              <a:defRPr/>
            </a:pPr>
            <a:r>
              <a:rPr lang="ru-RU" sz="2800" b="1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ЗАПРАШИВАЕМАЯ ИНФОРМАЦИЯ</a:t>
            </a:r>
            <a:endParaRPr lang="ru-RU" sz="2800" spc="-2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flipV="1">
            <a:off x="14220538" y="8308277"/>
            <a:ext cx="6570748" cy="22696"/>
          </a:xfrm>
          <a:prstGeom prst="line">
            <a:avLst/>
          </a:prstGeom>
          <a:noFill/>
          <a:ln w="25400" cap="flat">
            <a:solidFill>
              <a:srgbClr val="0070C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7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4220537" y="8836217"/>
            <a:ext cx="9531393" cy="433476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2400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год ввода в эксплуатацию здания;</a:t>
            </a:r>
          </a:p>
          <a:p>
            <a:pPr marL="342900" indent="-342900" algn="l"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2400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материал стен здания (кирпич, бетон, </a:t>
            </a:r>
            <a:r>
              <a:rPr lang="ru-RU" sz="2400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металлоконструкция</a:t>
            </a:r>
            <a:r>
              <a:rPr lang="ru-RU" sz="2400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др</a:t>
            </a:r>
            <a:r>
              <a:rPr lang="ru-RU" sz="2400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.);</a:t>
            </a:r>
            <a:endParaRPr lang="ru-RU" sz="2400" spc="-2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l"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2400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наличие дефектов и критических повреждений стен </a:t>
            </a:r>
            <a:r>
              <a:rPr lang="ru-RU" sz="2400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здания;  </a:t>
            </a:r>
            <a:endParaRPr lang="ru-RU" sz="2400" spc="-2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l"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2400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материал кровли здания (рулонная, металлическая, др</a:t>
            </a:r>
            <a:r>
              <a:rPr lang="ru-RU" sz="2400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.);</a:t>
            </a:r>
            <a:endParaRPr lang="ru-RU" sz="2400" spc="-2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l"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2400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наличие дефектов и критических повреждений кровли </a:t>
            </a:r>
            <a:r>
              <a:rPr lang="ru-RU" sz="2400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здания;  </a:t>
            </a:r>
            <a:endParaRPr lang="ru-RU" sz="2400" spc="-2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l"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2400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год проведения последнего капитального ремонта здания.</a:t>
            </a:r>
          </a:p>
          <a:p>
            <a:pPr marL="342900" indent="-342900" algn="l">
              <a:buFont typeface="Wingdings" pitchFamily="2" charset="2"/>
              <a:buChar char="§"/>
            </a:pPr>
            <a:endParaRPr lang="ru-RU" sz="2400" spc="-2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6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4220538" y="8401195"/>
            <a:ext cx="7525208" cy="3952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2000" b="1" i="1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 предприятий ВКХ</a:t>
            </a:r>
            <a:endParaRPr lang="ru-RU" sz="2000" b="1" i="1" spc="-2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8" name="TextShape 5"/>
          <p:cNvSpPr txBox="1"/>
          <p:nvPr/>
        </p:nvSpPr>
        <p:spPr>
          <a:xfrm>
            <a:off x="565112" y="271483"/>
            <a:ext cx="22862040" cy="909109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ctr">
            <a:noAutofit/>
          </a:bodyPr>
          <a:lstStyle/>
          <a:p>
            <a:pPr algn="l"/>
            <a:r>
              <a:rPr lang="ru-RU" sz="4000" b="1" spc="-2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Оценка технического состояния здания КНС</a:t>
            </a:r>
          </a:p>
        </p:txBody>
      </p:sp>
      <p:sp>
        <p:nvSpPr>
          <p:cNvPr id="49" name="CustomShape 2">
            <a:extLst>
              <a:ext uri="{FF2B5EF4-FFF2-40B4-BE49-F238E27FC236}">
                <a16:creationId xmlns:a16="http://schemas.microsoft.com/office/drawing/2014/main" xmlns="" id="{94BE0D87-C052-10FF-46CF-DFB6E2FB3352}"/>
              </a:ext>
            </a:extLst>
          </p:cNvPr>
          <p:cNvSpPr/>
          <p:nvPr/>
        </p:nvSpPr>
        <p:spPr>
          <a:xfrm>
            <a:off x="454551" y="1199823"/>
            <a:ext cx="19784108" cy="137159"/>
          </a:xfrm>
          <a:prstGeom prst="rect">
            <a:avLst/>
          </a:prstGeom>
          <a:gradFill rotWithShape="0">
            <a:gsLst>
              <a:gs pos="0">
                <a:srgbClr val="00A0C3"/>
              </a:gs>
              <a:gs pos="100000">
                <a:srgbClr val="00B3A9"/>
              </a:gs>
            </a:gsLst>
            <a:lin ang="0"/>
          </a:gra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marL="0" marR="0" lvl="0" indent="0" algn="ctr" defTabSz="243833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Neue"/>
            </a:endParaRPr>
          </a:p>
        </p:txBody>
      </p:sp>
      <p:sp>
        <p:nvSpPr>
          <p:cNvPr id="50" name="Скругленный прямоугольник 110">
            <a:extLst>
              <a:ext uri="{FF2B5EF4-FFF2-40B4-BE49-F238E27FC236}">
                <a16:creationId xmlns:a16="http://schemas.microsoft.com/office/drawing/2014/main" xmlns="" id="{E4045290-40E1-51C6-C280-2998ED3118FB}"/>
              </a:ext>
            </a:extLst>
          </p:cNvPr>
          <p:cNvSpPr/>
          <p:nvPr/>
        </p:nvSpPr>
        <p:spPr>
          <a:xfrm>
            <a:off x="14001749" y="1543049"/>
            <a:ext cx="9750181" cy="5760000"/>
          </a:xfrm>
          <a:prstGeom prst="roundRect">
            <a:avLst>
              <a:gd name="adj" fmla="val 2726"/>
            </a:avLst>
          </a:prstGeom>
          <a:noFill/>
          <a:ln w="34925" cap="rnd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ctr"/>
            <a:endParaRPr lang="ru-RU" sz="2000" dirty="0">
              <a:latin typeface="Tahoma" panose="020B0604030504040204" pitchFamily="34" charset="0"/>
            </a:endParaRPr>
          </a:p>
        </p:txBody>
      </p:sp>
      <p:sp>
        <p:nvSpPr>
          <p:cNvPr id="54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4194681" y="1759661"/>
            <a:ext cx="6999355" cy="5952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spcAft>
                <a:spcPts val="600"/>
              </a:spcAft>
              <a:defRPr/>
            </a:pPr>
            <a:r>
              <a:rPr lang="ru-RU" sz="2800" b="1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ЭКСПЕРТНАЯ ОЦЕНКА</a:t>
            </a:r>
            <a:endParaRPr lang="ru-RU" sz="2800" spc="-2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59" name="Прямая соединительная линия 58"/>
          <p:cNvCxnSpPr/>
          <p:nvPr/>
        </p:nvCxnSpPr>
        <p:spPr>
          <a:xfrm>
            <a:off x="14194681" y="2289166"/>
            <a:ext cx="5767547" cy="0"/>
          </a:xfrm>
          <a:prstGeom prst="line">
            <a:avLst/>
          </a:prstGeom>
          <a:noFill/>
          <a:ln w="25400" cap="flat">
            <a:solidFill>
              <a:srgbClr val="0070C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61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4194833" y="2187383"/>
            <a:ext cx="9557250" cy="50734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2400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a)</a:t>
            </a:r>
            <a:r>
              <a:rPr lang="ru-RU" sz="2400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Оценка р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асчётного срока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остаточной эксплуатации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здания;</a:t>
            </a:r>
            <a:endParaRPr lang="en-US" sz="2400" spc="-2" dirty="0" smtClean="0">
              <a:solidFill>
                <a:schemeClr val="bg2">
                  <a:lumMod val="1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>
              <a:lnSpc>
                <a:spcPct val="150000"/>
              </a:lnSpc>
            </a:pPr>
            <a:r>
              <a:rPr lang="en-US" sz="2400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b)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Соответствие материала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стен здания рекомендованным высокопрочным материалам с учетом дефектов и повреждений конструкции стен здания</a:t>
            </a:r>
            <a:endParaRPr lang="en-US" sz="2400" spc="-2" dirty="0" smtClean="0">
              <a:solidFill>
                <a:schemeClr val="bg2">
                  <a:lumMod val="1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>
              <a:lnSpc>
                <a:spcPct val="150000"/>
              </a:lnSpc>
            </a:pPr>
            <a:r>
              <a:rPr lang="en-US" sz="2400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c)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Соответствие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материала кровли здания рекомендованным материалам с учетом дефектов и повреждений конструкции кровли здания</a:t>
            </a:r>
            <a:endParaRPr lang="en-US" sz="2400" spc="-2" dirty="0" smtClean="0">
              <a:solidFill>
                <a:schemeClr val="bg2">
                  <a:lumMod val="1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>
              <a:lnSpc>
                <a:spcPct val="150000"/>
              </a:lnSpc>
            </a:pPr>
            <a:r>
              <a:rPr lang="en-US" sz="2400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d)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Факт проведения капитального ремонта, обеспечивающий увеличение срока остаточной эксплуатации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здания</a:t>
            </a:r>
            <a:endParaRPr lang="en-US" sz="2400" spc="-2" dirty="0" smtClean="0">
              <a:solidFill>
                <a:schemeClr val="bg2">
                  <a:lumMod val="1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1" name="Picture 3" descr="D:\ДАННЫЕ\Desktop\g-0c67c500-3809-4c2f-bcb4-0f895a8f2a50_1784114540055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812" b="81768" l="4213" r="792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93" t="13935" r="6699" b="16656"/>
          <a:stretch/>
        </p:blipFill>
        <p:spPr bwMode="auto">
          <a:xfrm>
            <a:off x="-1235010" y="1759661"/>
            <a:ext cx="8325016" cy="5625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5296845" y="4057026"/>
            <a:ext cx="1691561" cy="36444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1800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Материал стен</a:t>
            </a:r>
            <a:endParaRPr lang="ru-RU" sz="1800" spc="-2" dirty="0">
              <a:solidFill>
                <a:schemeClr val="bg2">
                  <a:lumMod val="1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3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5137622" y="2822037"/>
            <a:ext cx="2272355" cy="36444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1800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Материал кровли</a:t>
            </a:r>
            <a:endParaRPr lang="ru-RU" sz="1800" spc="-2" dirty="0">
              <a:solidFill>
                <a:schemeClr val="bg2">
                  <a:lumMod val="1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4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2825898" y="3434648"/>
            <a:ext cx="1691561" cy="36444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1800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Дефект стен</a:t>
            </a:r>
            <a:endParaRPr lang="ru-RU" sz="1800" spc="-2" dirty="0">
              <a:solidFill>
                <a:schemeClr val="bg2">
                  <a:lumMod val="1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5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454551" y="1681641"/>
            <a:ext cx="2270829" cy="36444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1800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Дефекты кровли</a:t>
            </a:r>
            <a:endParaRPr lang="ru-RU" sz="1800" spc="-2" dirty="0">
              <a:solidFill>
                <a:schemeClr val="bg2">
                  <a:lumMod val="1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6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589965" y="6533448"/>
            <a:ext cx="1691561" cy="36444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1800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Дефект стен</a:t>
            </a:r>
            <a:endParaRPr lang="ru-RU" sz="1800" spc="-2" dirty="0">
              <a:solidFill>
                <a:schemeClr val="bg2">
                  <a:lumMod val="1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0316228"/>
              </p:ext>
            </p:extLst>
          </p:nvPr>
        </p:nvGraphicFramePr>
        <p:xfrm>
          <a:off x="7130823" y="2081458"/>
          <a:ext cx="6729095" cy="262403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90830"/>
                <a:gridCol w="2949575"/>
                <a:gridCol w="1530350"/>
                <a:gridCol w="1958340"/>
              </a:tblGrid>
              <a:tr h="821279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№</a:t>
                      </a:r>
                    </a:p>
                  </a:txBody>
                  <a:tcPr marL="68580" marR="68580" marT="0" marB="0" anchor="ctr">
                    <a:solidFill>
                      <a:srgbClr val="ADB9C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Материал конструкций </a:t>
                      </a: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приёмного резервуара</a:t>
                      </a:r>
                    </a:p>
                  </a:txBody>
                  <a:tcPr marL="68580" marR="68580" marT="0" marB="0" anchor="ctr">
                    <a:solidFill>
                      <a:srgbClr val="ADB9C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Ориентиро-вочный</a:t>
                      </a:r>
                      <a:r>
                        <a:rPr lang="ru-RU" sz="15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срок </a:t>
                      </a:r>
                      <a:r>
                        <a:rPr lang="ru-RU" sz="15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эксплуатации</a:t>
                      </a:r>
                    </a:p>
                  </a:txBody>
                  <a:tcPr marL="68580" marR="68580" marT="0" marB="0" anchor="ctr">
                    <a:solidFill>
                      <a:srgbClr val="ADB9C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Нормативное основание</a:t>
                      </a:r>
                    </a:p>
                  </a:txBody>
                  <a:tcPr marL="68580" marR="68580" marT="0" marB="0" anchor="ctr">
                    <a:solidFill>
                      <a:srgbClr val="ADB9CA"/>
                    </a:solidFill>
                  </a:tcPr>
                </a:tc>
              </a:tr>
              <a:tr h="400481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Кирпич ( в т.ч. ФБС блоки)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45 лет</a:t>
                      </a:r>
                      <a:endParaRPr lang="ru-RU" sz="15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СП 43.13330.2012</a:t>
                      </a:r>
                    </a:p>
                  </a:txBody>
                  <a:tcPr marL="68580" marR="68580" marT="0" marB="0" anchor="ctr"/>
                </a:tc>
              </a:tr>
              <a:tr h="538624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Бетон (монолитный / сборный / железобетон)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50 лет</a:t>
                      </a:r>
                      <a:endParaRPr lang="ru-RU" sz="15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СП 32.13330.2018</a:t>
                      </a:r>
                    </a:p>
                  </a:txBody>
                  <a:tcPr marL="68580" marR="68580" marT="0" marB="0" anchor="ctr"/>
                </a:tc>
              </a:tr>
              <a:tr h="400481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Металлоконструкции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30 лет</a:t>
                      </a:r>
                      <a:endParaRPr lang="ru-RU" sz="15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СП 43.13330.2012</a:t>
                      </a:r>
                    </a:p>
                  </a:txBody>
                  <a:tcPr marL="68580" marR="68580" marT="0" marB="0" anchor="ctr"/>
                </a:tc>
              </a:tr>
              <a:tr h="400481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Иное: </a:t>
                      </a:r>
                      <a:r>
                        <a:rPr lang="ru-RU" sz="15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сэндвич-панели, </a:t>
                      </a:r>
                      <a:r>
                        <a:rPr lang="ru-RU" sz="150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брусовые</a:t>
                      </a:r>
                      <a:r>
                        <a:rPr lang="ru-RU" sz="15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ru-RU" sz="15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и т.д.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20 лет</a:t>
                      </a:r>
                      <a:endParaRPr lang="ru-RU" sz="15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Общий</a:t>
                      </a:r>
                      <a:r>
                        <a:rPr lang="ru-RU" sz="1500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ru-RU" sz="15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опыт</a:t>
                      </a:r>
                      <a:r>
                        <a:rPr lang="ru-RU" sz="1500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ru-RU" sz="15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эксплуатации</a:t>
                      </a:r>
                      <a:endParaRPr lang="ru-RU" sz="15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7130823" y="1482662"/>
            <a:ext cx="672909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b="1" dirty="0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Ориентировочные сроки </a:t>
            </a:r>
            <a:r>
              <a:rPr lang="ru-RU" sz="1500" b="1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эксплуатации здания </a:t>
            </a:r>
            <a:r>
              <a:rPr lang="ru-RU" sz="1500" b="1" dirty="0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КНС </a:t>
            </a:r>
          </a:p>
          <a:p>
            <a:r>
              <a:rPr lang="ru-RU" sz="1500" b="1" dirty="0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 зависимости от материала конструкций</a:t>
            </a:r>
            <a:endParaRPr lang="ru-RU" sz="1500" b="1" dirty="0">
              <a:solidFill>
                <a:schemeClr val="bg2">
                  <a:lumMod val="1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130823" y="4927322"/>
            <a:ext cx="6729095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b="1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Общая оценка технического состояния здания</a:t>
            </a: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9264438"/>
              </p:ext>
            </p:extLst>
          </p:nvPr>
        </p:nvGraphicFramePr>
        <p:xfrm>
          <a:off x="6562535" y="5401310"/>
          <a:ext cx="7297383" cy="754270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410467"/>
                <a:gridCol w="4886916"/>
              </a:tblGrid>
              <a:tr h="6011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Уровень технического состояния здания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Описание</a:t>
                      </a:r>
                    </a:p>
                  </a:txBody>
                  <a:tcPr marL="68580" marR="68580" marT="0" marB="0" anchor="ctr"/>
                </a:tc>
              </a:tr>
              <a:tr h="14324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Высокий</a:t>
                      </a: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Эксплуатационный ресурс не исчерпан, материалы стен и кровли соответствуют рекомендуемым, значимые дефекты не выявлены. При наличии данных по объекту подтверждается проведение капремонта, что дополнительно повышает надёжность и остаточный срок службы здания.</a:t>
                      </a:r>
                    </a:p>
                  </a:txBody>
                  <a:tcPr marL="68580" marR="68580" marT="0" marB="0" anchor="ctr"/>
                </a:tc>
              </a:tr>
              <a:tr h="16747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Удовлетворительный</a:t>
                      </a:r>
                      <a:endParaRPr lang="ru-RU" sz="18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Большинство критериев оценки (не менее трёх из четырёх) выполняются: ресурс в целом достаточен, материалы стен и кровли в основном соответствуют рекомендациям, возможны отдельные дефекты без критического влияния на надёжность. Здание может безопасно эксплуатироваться при условии планового обслуживания и ремонта.</a:t>
                      </a:r>
                    </a:p>
                  </a:txBody>
                  <a:tcPr marL="68580" marR="68580" marT="0" marB="0" anchor="ctr"/>
                </a:tc>
              </a:tr>
              <a:tr h="19171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Пониженный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удовлетворительный</a:t>
                      </a:r>
                      <a:endParaRPr lang="ru-RU" sz="18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Соответствуют требованиям не более двух критериев из четырёх. Отмечаются существенные дефекты или износ стен и/или кровли, частично использован эксплуатационный ресурс, капитальный ремонт отсутствует либо не обеспечивает требуемого состояния. Требуется детальное обследование и планирование ремонтных мероприятий в среднесрочной перспективе.</a:t>
                      </a:r>
                    </a:p>
                  </a:txBody>
                  <a:tcPr marL="68580" marR="68580" marT="0" marB="0" anchor="ctr"/>
                </a:tc>
              </a:tr>
              <a:tr h="19171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Неудовлетвор-ительный</a:t>
                      </a:r>
                      <a:endParaRPr lang="ru-RU" sz="18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Большинство критериев не выполняются: сроки службы могут быть превышены, материалы и (или) состояние стен и кровли не соответствуют требованиям, зафиксированы значимые повреждения и риски нарушения безопасной эксплуатации. Рекомендуется первоочередная проработка вариантов капитального ремонта, усиления конструкций или реконструкции здания.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3923816"/>
              </p:ext>
            </p:extLst>
          </p:nvPr>
        </p:nvGraphicFramePr>
        <p:xfrm>
          <a:off x="232201" y="9472230"/>
          <a:ext cx="6098650" cy="347178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066650"/>
                <a:gridCol w="2032000"/>
              </a:tblGrid>
              <a:tr h="3471781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Высокий</a:t>
                      </a: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92D05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Удовлетворительный</a:t>
                      </a: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FFC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Пониженный </a:t>
                      </a:r>
                      <a:endParaRPr lang="ru-RU" sz="2400" dirty="0" smtClean="0">
                        <a:solidFill>
                          <a:srgbClr val="FFC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FFC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Удовлетворительный</a:t>
                      </a: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C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Неудовлетворительный</a:t>
                      </a:r>
                      <a:endParaRPr lang="ru-RU" sz="2400" dirty="0">
                        <a:solidFill>
                          <a:srgbClr val="C00000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584212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6 баллов</a:t>
                      </a: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marL="0" marR="0" indent="0" algn="ctr" defTabSz="584212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rgbClr val="92D05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3-5 баллов</a:t>
                      </a: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FFC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1-2 балла</a:t>
                      </a: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C00000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0 баллов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72" name="Прямоугольник 71"/>
          <p:cNvSpPr/>
          <p:nvPr/>
        </p:nvSpPr>
        <p:spPr>
          <a:xfrm>
            <a:off x="232202" y="8330973"/>
            <a:ext cx="63303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Техническое состояние здания</a:t>
            </a:r>
          </a:p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до 6 баллов</a:t>
            </a:r>
            <a:endParaRPr lang="ru-RU" b="1" dirty="0">
              <a:solidFill>
                <a:schemeClr val="bg2">
                  <a:lumMod val="1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377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42ABE9A-D73B-A964-0AE5-BC35D33D79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Рисунок 4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96" t="3393" r="11498" b="7484"/>
          <a:stretch/>
        </p:blipFill>
        <p:spPr>
          <a:xfrm>
            <a:off x="3785895" y="3610642"/>
            <a:ext cx="4807382" cy="5400000"/>
          </a:xfrm>
          <a:prstGeom prst="rect">
            <a:avLst/>
          </a:prstGeom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6350C9CE-53FA-8F04-7DD8-42EC604A65ED}"/>
              </a:ext>
            </a:extLst>
          </p:cNvPr>
          <p:cNvSpPr txBox="1">
            <a:spLocks/>
          </p:cNvSpPr>
          <p:nvPr/>
        </p:nvSpPr>
        <p:spPr>
          <a:xfrm>
            <a:off x="18733941" y="12944010"/>
            <a:ext cx="5486400" cy="453943"/>
          </a:xfrm>
          <a:prstGeom prst="rect">
            <a:avLst/>
          </a:prstGeom>
        </p:spPr>
        <p:txBody>
          <a:bodyPr vert="horz" lIns="182880" tIns="91440" rIns="182880" bIns="9144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099D8A-7E76-4E33-97BA-BAE3FE2E69BF}" type="slidenum">
              <a:rPr kumimoji="0" lang="ru-RU" sz="2400" b="0" i="0" u="none" strike="noStrike" kern="1200" cap="none" spc="0" normalizeH="0" baseline="0" noProof="0">
                <a:ln>
                  <a:noFill/>
                </a:ln>
                <a:solidFill>
                  <a:srgbClr val="5E5E5E">
                    <a:tint val="75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Helvetica Neue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5E5E5E">
                  <a:tint val="75000"/>
                </a:srgb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Neue"/>
            </a:endParaRPr>
          </a:p>
        </p:txBody>
      </p:sp>
      <p:sp>
        <p:nvSpPr>
          <p:cNvPr id="17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5313248" y="5276434"/>
            <a:ext cx="7726380" cy="8261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en-US" sz="2400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  <a:r>
              <a:rPr lang="ru-RU" sz="2400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</a:t>
            </a:r>
            <a:r>
              <a:rPr lang="ru-RU" sz="2400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Расчёт геометрического объема резервуара с учетом перспективного притока</a:t>
            </a:r>
          </a:p>
        </p:txBody>
      </p:sp>
      <p:sp>
        <p:nvSpPr>
          <p:cNvPr id="18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5295928" y="3024354"/>
            <a:ext cx="8242971" cy="8261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en-US" sz="2400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r>
              <a:rPr lang="ru-RU" sz="2400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</a:t>
            </a:r>
            <a:r>
              <a:rPr lang="ru-RU" sz="2400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Расчёт общего объема приёмного резервуара на основании геометрических размеров</a:t>
            </a:r>
          </a:p>
        </p:txBody>
      </p:sp>
      <p:sp>
        <p:nvSpPr>
          <p:cNvPr id="21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5287268" y="4184233"/>
            <a:ext cx="8061261" cy="8261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en-US" sz="2400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  <a:r>
              <a:rPr lang="ru-RU" sz="2400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</a:t>
            </a:r>
            <a:r>
              <a:rPr lang="ru-RU" sz="2400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Расчет объема резервуара в соответствии с установленной проектной мощностью</a:t>
            </a:r>
            <a:r>
              <a:rPr lang="ru-RU" sz="2400" i="1" dirty="0"/>
              <a:t> </a:t>
            </a:r>
            <a:endParaRPr lang="ru-RU" sz="2400" spc="-2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5339191" y="6493923"/>
            <a:ext cx="8156444" cy="45678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en-US" sz="2400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</a:t>
            </a:r>
            <a:r>
              <a:rPr lang="ru-RU" sz="2400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</a:t>
            </a:r>
            <a:r>
              <a:rPr lang="ru-RU" sz="2400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Расчет требуемого объёма приемного резервуара</a:t>
            </a:r>
          </a:p>
        </p:txBody>
      </p:sp>
      <p:sp>
        <p:nvSpPr>
          <p:cNvPr id="23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5357236" y="7315660"/>
            <a:ext cx="8165100" cy="8261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en-US" sz="2400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</a:t>
            </a:r>
            <a:r>
              <a:rPr lang="ru-RU" sz="2400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</a:t>
            </a:r>
            <a:r>
              <a:rPr lang="ru-RU" sz="2400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Расчет коэффициента объема резервуара текущему и перспективному притоку сточных вод </a:t>
            </a:r>
          </a:p>
        </p:txBody>
      </p:sp>
      <p:sp>
        <p:nvSpPr>
          <p:cNvPr id="24" name="Скругленный прямоугольник 110">
            <a:extLst>
              <a:ext uri="{FF2B5EF4-FFF2-40B4-BE49-F238E27FC236}">
                <a16:creationId xmlns:a16="http://schemas.microsoft.com/office/drawing/2014/main" xmlns="" id="{E4045290-40E1-51C6-C280-2998ED3118FB}"/>
              </a:ext>
            </a:extLst>
          </p:cNvPr>
          <p:cNvSpPr/>
          <p:nvPr/>
        </p:nvSpPr>
        <p:spPr>
          <a:xfrm>
            <a:off x="14886432" y="9162289"/>
            <a:ext cx="8801055" cy="3562266"/>
          </a:xfrm>
          <a:prstGeom prst="roundRect">
            <a:avLst>
              <a:gd name="adj" fmla="val 2726"/>
            </a:avLst>
          </a:prstGeom>
          <a:noFill/>
          <a:ln w="34925" cap="rnd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ctr"/>
            <a:endParaRPr lang="ru-RU" sz="2000" dirty="0">
              <a:latin typeface="Tahoma" panose="020B0604030504040204" pitchFamily="34" charset="0"/>
            </a:endParaRPr>
          </a:p>
        </p:txBody>
      </p:sp>
      <p:sp>
        <p:nvSpPr>
          <p:cNvPr id="25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5313248" y="9335749"/>
            <a:ext cx="7866308" cy="5952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spcAft>
                <a:spcPts val="600"/>
              </a:spcAft>
              <a:defRPr/>
            </a:pPr>
            <a:r>
              <a:rPr lang="ru-RU" sz="2800" b="1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ЗАПРАШИВАЕМАЯ ИНФОРМАЦИЯ</a:t>
            </a:r>
            <a:endParaRPr lang="ru-RU" sz="2800" spc="-2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flipV="1">
            <a:off x="15304588" y="9908332"/>
            <a:ext cx="6570748" cy="22696"/>
          </a:xfrm>
          <a:prstGeom prst="line">
            <a:avLst/>
          </a:prstGeom>
          <a:noFill/>
          <a:ln w="25400" cap="flat">
            <a:solidFill>
              <a:srgbClr val="0070C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7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5304587" y="10466515"/>
            <a:ext cx="8382899" cy="8261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Wingdings" pitchFamily="2" charset="2"/>
              <a:buChar char="§"/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проектная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</a:rPr>
              <a:t>мощность (производительность)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КНС,</a:t>
            </a: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м³/ч</a:t>
            </a:r>
            <a:endParaRPr lang="ru-RU" sz="2400" dirty="0">
              <a:solidFill>
                <a:schemeClr val="bg2">
                  <a:lumMod val="10000"/>
                </a:schemeClr>
              </a:solidFill>
            </a:endParaRPr>
          </a:p>
          <a:p>
            <a:pPr marL="342900" indent="-342900" algn="l" defTabSz="2078526" hangingPunct="1">
              <a:buFont typeface="Wingdings" panose="05000000000000000000" pitchFamily="2" charset="2"/>
              <a:buChar char="§"/>
              <a:defRPr/>
            </a:pPr>
            <a:r>
              <a:rPr lang="ru-RU" sz="2400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геометрические </a:t>
            </a:r>
            <a:r>
              <a:rPr lang="ru-RU" sz="2400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размеры резервуара  </a:t>
            </a:r>
          </a:p>
        </p:txBody>
      </p:sp>
      <p:sp>
        <p:nvSpPr>
          <p:cNvPr id="31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5334792" y="11749773"/>
            <a:ext cx="7002687" cy="8261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 defTabSz="2078526" hangingPunct="1">
              <a:buFont typeface="Wingdings" panose="05000000000000000000" pitchFamily="2" charset="2"/>
              <a:buChar char="§"/>
              <a:defRPr/>
            </a:pPr>
            <a:r>
              <a:rPr lang="ru-RU" sz="2400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перечень, тип, площадь объектов перспективной застройки</a:t>
            </a:r>
            <a:endParaRPr lang="ru-RU" sz="2400" spc="-2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1781" y="9000403"/>
            <a:ext cx="5400000" cy="3148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6607253" y="11354549"/>
            <a:ext cx="8156444" cy="9492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2800" spc="-2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Коэффициент </a:t>
            </a:r>
            <a:r>
              <a:rPr lang="ru-RU" sz="2800" spc="-2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соответствия </a:t>
            </a:r>
            <a:r>
              <a:rPr lang="ru-RU" sz="2800" spc="-2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расчетного и фактического рабочих объемов резервуара</a:t>
            </a:r>
            <a:endParaRPr lang="ru-RU" sz="2800" spc="-2" dirty="0">
              <a:solidFill>
                <a:schemeClr val="bg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9026743" y="3413550"/>
            <a:ext cx="4078222" cy="786384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52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9189822" y="1842613"/>
            <a:ext cx="5223484" cy="119544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2078526" hangingPunct="1">
              <a:defRPr/>
            </a:pPr>
            <a:r>
              <a:rPr lang="ru-RU" sz="2400" b="1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Фактический объём резервуара </a:t>
            </a:r>
          </a:p>
          <a:p>
            <a:pPr defTabSz="2078526" hangingPunct="1">
              <a:defRPr/>
            </a:pPr>
            <a:r>
              <a:rPr lang="ru-RU" sz="2400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основании существующих геометрических размеров</a:t>
            </a:r>
          </a:p>
        </p:txBody>
      </p:sp>
      <p:sp>
        <p:nvSpPr>
          <p:cNvPr id="53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2090397" y="1899067"/>
            <a:ext cx="6646176" cy="1564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2078526" hangingPunct="1">
              <a:defRPr/>
            </a:pPr>
            <a:r>
              <a:rPr lang="ru-RU" sz="2400" b="1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Рабочий объем резервуара </a:t>
            </a:r>
          </a:p>
          <a:p>
            <a:pPr defTabSz="2078526" hangingPunct="1">
              <a:defRPr/>
            </a:pPr>
            <a:r>
              <a:rPr lang="ru-RU" sz="2400" spc="-2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соответствии с установленной проектной мощностью и </a:t>
            </a:r>
            <a:r>
              <a:rPr lang="ru-RU" sz="2400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перспективным притоком (расчетный)</a:t>
            </a:r>
            <a:endParaRPr lang="ru-RU" sz="2400" spc="-2" dirty="0">
              <a:solidFill>
                <a:schemeClr val="bg2">
                  <a:lumMod val="1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46085" y="9931028"/>
            <a:ext cx="5488758" cy="13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5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5334792" y="11354549"/>
            <a:ext cx="7525208" cy="3952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2000" b="1" i="1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 Института пространственного планирования РТ</a:t>
            </a:r>
            <a:endParaRPr lang="ru-RU" sz="2000" b="1" i="1" spc="-2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6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5304588" y="10063179"/>
            <a:ext cx="7525208" cy="3952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2000" b="1" i="1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 предприятий ВКХ</a:t>
            </a:r>
            <a:endParaRPr lang="ru-RU" sz="2000" b="1" i="1" spc="-2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7" name="Скругленный прямоугольник 110">
            <a:extLst>
              <a:ext uri="{FF2B5EF4-FFF2-40B4-BE49-F238E27FC236}">
                <a16:creationId xmlns:a16="http://schemas.microsoft.com/office/drawing/2014/main" xmlns="" id="{E4045290-40E1-51C6-C280-2998ED3118FB}"/>
              </a:ext>
            </a:extLst>
          </p:cNvPr>
          <p:cNvSpPr/>
          <p:nvPr/>
        </p:nvSpPr>
        <p:spPr>
          <a:xfrm>
            <a:off x="14886431" y="1810512"/>
            <a:ext cx="8801055" cy="7059168"/>
          </a:xfrm>
          <a:prstGeom prst="roundRect">
            <a:avLst>
              <a:gd name="adj" fmla="val 2726"/>
            </a:avLst>
          </a:prstGeom>
          <a:noFill/>
          <a:ln w="34925" cap="rnd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ctr"/>
            <a:endParaRPr lang="ru-RU" sz="2000" dirty="0">
              <a:latin typeface="Tahoma" panose="020B0604030504040204" pitchFamily="34" charset="0"/>
            </a:endParaRPr>
          </a:p>
        </p:txBody>
      </p:sp>
      <p:pic>
        <p:nvPicPr>
          <p:cNvPr id="2058" name="Picture 10" descr="Picture background"/>
          <p:cNvPicPr>
            <a:picLocks noChangeAspect="1" noChangeArrowheads="1"/>
          </p:cNvPicPr>
          <p:nvPr/>
        </p:nvPicPr>
        <p:blipFill rotWithShape="1"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0" r="19110"/>
          <a:stretch/>
        </p:blipFill>
        <p:spPr bwMode="auto">
          <a:xfrm>
            <a:off x="662133" y="3705939"/>
            <a:ext cx="1148379" cy="1834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10" descr="Picture background"/>
          <p:cNvPicPr>
            <a:picLocks noChangeAspect="1" noChangeArrowheads="1"/>
          </p:cNvPicPr>
          <p:nvPr/>
        </p:nvPicPr>
        <p:blipFill rotWithShape="1"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0" r="19110"/>
          <a:stretch/>
        </p:blipFill>
        <p:spPr bwMode="auto">
          <a:xfrm>
            <a:off x="662132" y="5973207"/>
            <a:ext cx="1148379" cy="1834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5295928" y="2070018"/>
            <a:ext cx="7866308" cy="5952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spcAft>
                <a:spcPts val="600"/>
              </a:spcAft>
              <a:defRPr/>
            </a:pPr>
            <a:r>
              <a:rPr lang="ru-RU" sz="2800" b="1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ОСНОВНЫЕ РАСЧЕТЫ</a:t>
            </a:r>
            <a:endParaRPr lang="ru-RU" sz="2800" spc="-2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 flipV="1">
            <a:off x="15287268" y="2642601"/>
            <a:ext cx="6570748" cy="22696"/>
          </a:xfrm>
          <a:prstGeom prst="line">
            <a:avLst/>
          </a:prstGeom>
          <a:noFill/>
          <a:ln w="25400" cap="flat">
            <a:solidFill>
              <a:srgbClr val="0070C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" name="Прямая соединительная линия 3"/>
          <p:cNvCxnSpPr/>
          <p:nvPr/>
        </p:nvCxnSpPr>
        <p:spPr>
          <a:xfrm>
            <a:off x="2351114" y="5404534"/>
            <a:ext cx="1698623" cy="0"/>
          </a:xfrm>
          <a:prstGeom prst="line">
            <a:avLst/>
          </a:prstGeom>
          <a:noFill/>
          <a:ln w="22225" cap="flat">
            <a:solidFill>
              <a:srgbClr val="0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1810512" y="4955506"/>
            <a:ext cx="540602" cy="449028"/>
          </a:xfrm>
          <a:prstGeom prst="line">
            <a:avLst/>
          </a:prstGeom>
          <a:noFill/>
          <a:ln w="22225" cap="flat">
            <a:solidFill>
              <a:srgbClr val="0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58" name="Прямая соединительная линия 57"/>
          <p:cNvCxnSpPr/>
          <p:nvPr/>
        </p:nvCxnSpPr>
        <p:spPr>
          <a:xfrm flipH="1">
            <a:off x="8199001" y="8963925"/>
            <a:ext cx="0" cy="1368000"/>
          </a:xfrm>
          <a:prstGeom prst="line">
            <a:avLst/>
          </a:prstGeom>
          <a:noFill/>
          <a:ln w="25400" cap="flat">
            <a:solidFill>
              <a:schemeClr val="bg2">
                <a:lumMod val="25000"/>
              </a:schemeClr>
            </a:solidFill>
            <a:prstDash val="solid"/>
            <a:miter lim="400000"/>
            <a:headEnd type="oval"/>
            <a:tailEnd type="triangle" w="lg" len="lg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68" name="Прямая соединительная линия 67"/>
          <p:cNvCxnSpPr/>
          <p:nvPr/>
        </p:nvCxnSpPr>
        <p:spPr>
          <a:xfrm>
            <a:off x="2233213" y="7075837"/>
            <a:ext cx="1816524" cy="0"/>
          </a:xfrm>
          <a:prstGeom prst="line">
            <a:avLst/>
          </a:prstGeom>
          <a:noFill/>
          <a:ln w="22225" cap="flat">
            <a:solidFill>
              <a:srgbClr val="0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69" name="Прямая соединительная линия 68"/>
          <p:cNvCxnSpPr/>
          <p:nvPr/>
        </p:nvCxnSpPr>
        <p:spPr>
          <a:xfrm>
            <a:off x="1692611" y="6626809"/>
            <a:ext cx="561980" cy="449028"/>
          </a:xfrm>
          <a:prstGeom prst="line">
            <a:avLst/>
          </a:prstGeom>
          <a:noFill/>
          <a:ln w="22225" cap="flat">
            <a:solidFill>
              <a:srgbClr val="0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70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2254591" y="4696544"/>
            <a:ext cx="1415567" cy="5798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1600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Текущая застройка</a:t>
            </a:r>
            <a:endParaRPr lang="ru-RU" sz="1600" spc="-2" dirty="0">
              <a:solidFill>
                <a:schemeClr val="bg2">
                  <a:lumMod val="1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1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2199424" y="6370813"/>
            <a:ext cx="1525901" cy="5798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1600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Перспективная застройка</a:t>
            </a:r>
            <a:endParaRPr lang="ru-RU" sz="1600" spc="-2" dirty="0">
              <a:solidFill>
                <a:schemeClr val="bg2">
                  <a:lumMod val="1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7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2201862" y="7192550"/>
            <a:ext cx="1525901" cy="107233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1600" i="1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расчет притоков по площади застройки</a:t>
            </a:r>
            <a:endParaRPr lang="ru-RU" sz="1600" i="1" spc="-2" dirty="0">
              <a:solidFill>
                <a:schemeClr val="bg2">
                  <a:lumMod val="1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8" name="TextShape 5"/>
          <p:cNvSpPr txBox="1"/>
          <p:nvPr/>
        </p:nvSpPr>
        <p:spPr>
          <a:xfrm>
            <a:off x="565112" y="296883"/>
            <a:ext cx="22862040" cy="909109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ctr">
            <a:noAutofit/>
          </a:bodyPr>
          <a:lstStyle/>
          <a:p>
            <a:pPr algn="l"/>
            <a:r>
              <a:rPr lang="en-US" sz="4000" b="1" spc="-2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ru-RU" sz="4000" b="1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ru-RU" sz="4000" b="1" spc="-2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Оценка объёма резервуара в соответствии с проектной мощностью КНС</a:t>
            </a:r>
          </a:p>
        </p:txBody>
      </p:sp>
      <p:sp>
        <p:nvSpPr>
          <p:cNvPr id="49" name="CustomShape 2">
            <a:extLst>
              <a:ext uri="{FF2B5EF4-FFF2-40B4-BE49-F238E27FC236}">
                <a16:creationId xmlns:a16="http://schemas.microsoft.com/office/drawing/2014/main" xmlns="" id="{94BE0D87-C052-10FF-46CF-DFB6E2FB3352}"/>
              </a:ext>
            </a:extLst>
          </p:cNvPr>
          <p:cNvSpPr/>
          <p:nvPr/>
        </p:nvSpPr>
        <p:spPr>
          <a:xfrm>
            <a:off x="454551" y="1199823"/>
            <a:ext cx="19784108" cy="137159"/>
          </a:xfrm>
          <a:prstGeom prst="rect">
            <a:avLst/>
          </a:prstGeom>
          <a:gradFill rotWithShape="0">
            <a:gsLst>
              <a:gs pos="0">
                <a:srgbClr val="00A0C3"/>
              </a:gs>
              <a:gs pos="100000">
                <a:srgbClr val="00B3A9"/>
              </a:gs>
            </a:gsLst>
            <a:lin ang="0"/>
          </a:gra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marL="0" marR="0" lvl="0" indent="0" algn="ctr" defTabSz="243833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Neue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16" r="11990" b="3040"/>
          <a:stretch/>
        </p:blipFill>
        <p:spPr>
          <a:xfrm>
            <a:off x="9658882" y="3352381"/>
            <a:ext cx="4731217" cy="5560227"/>
          </a:xfrm>
          <a:prstGeom prst="rect">
            <a:avLst/>
          </a:prstGeom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94745" y="4079115"/>
            <a:ext cx="2520000" cy="614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632" y="4641838"/>
            <a:ext cx="2520000" cy="847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778171" y="7339957"/>
            <a:ext cx="130629" cy="1104049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0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6843484" y="7570992"/>
            <a:ext cx="2815397" cy="13185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2078526" hangingPunct="1">
              <a:defRPr/>
            </a:pPr>
            <a:r>
              <a:rPr lang="ru-RU" sz="2000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Сравнение расчетного и фактического рабочих объемов резервуара</a:t>
            </a:r>
            <a:endParaRPr lang="ru-RU" sz="2000" spc="-2" dirty="0">
              <a:solidFill>
                <a:schemeClr val="bg2">
                  <a:lumMod val="1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1709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42ABE9A-D73B-A964-0AE5-BC35D33D79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09" t="22428" r="29795" b="29891"/>
          <a:stretch/>
        </p:blipFill>
        <p:spPr bwMode="auto">
          <a:xfrm>
            <a:off x="8800555" y="3501287"/>
            <a:ext cx="5193993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6" name="TextShape 1">
            <a:extLst>
              <a:ext uri="{FF2B5EF4-FFF2-40B4-BE49-F238E27FC236}">
                <a16:creationId xmlns:a16="http://schemas.microsoft.com/office/drawing/2014/main" xmlns="" id="{685BA34A-09C0-C129-7A80-EBDEB4359165}"/>
              </a:ext>
            </a:extLst>
          </p:cNvPr>
          <p:cNvSpPr txBox="1"/>
          <p:nvPr/>
        </p:nvSpPr>
        <p:spPr>
          <a:xfrm>
            <a:off x="454551" y="222931"/>
            <a:ext cx="23198647" cy="983331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ctr">
            <a:noAutofit/>
          </a:bodyPr>
          <a:lstStyle/>
          <a:p>
            <a:pPr lvl="0" algn="l">
              <a:defRPr/>
            </a:pPr>
            <a:r>
              <a:rPr lang="ru-RU" sz="4000" b="1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</a:t>
            </a:r>
            <a:r>
              <a:rPr lang="ru-RU" sz="4000" b="1" spc="-2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Оценка производительности насосного оборудования 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6350C9CE-53FA-8F04-7DD8-42EC604A65ED}"/>
              </a:ext>
            </a:extLst>
          </p:cNvPr>
          <p:cNvSpPr txBox="1">
            <a:spLocks/>
          </p:cNvSpPr>
          <p:nvPr/>
        </p:nvSpPr>
        <p:spPr>
          <a:xfrm>
            <a:off x="18733941" y="12944010"/>
            <a:ext cx="5486400" cy="453943"/>
          </a:xfrm>
          <a:prstGeom prst="rect">
            <a:avLst/>
          </a:prstGeom>
        </p:spPr>
        <p:txBody>
          <a:bodyPr vert="horz" lIns="182880" tIns="91440" rIns="182880" bIns="9144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099D8A-7E76-4E33-97BA-BAE3FE2E69BF}" type="slidenum">
              <a:rPr kumimoji="0" lang="ru-RU" sz="2400" b="0" i="0" u="none" strike="noStrike" kern="1200" cap="none" spc="0" normalizeH="0" baseline="0" noProof="0">
                <a:ln>
                  <a:noFill/>
                </a:ln>
                <a:solidFill>
                  <a:srgbClr val="5E5E5E">
                    <a:tint val="75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Helvetica Neue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5E5E5E">
                  <a:tint val="75000"/>
                </a:srgb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Neue"/>
            </a:endParaRPr>
          </a:p>
        </p:txBody>
      </p:sp>
      <p:sp>
        <p:nvSpPr>
          <p:cNvPr id="5" name="CustomShape 2">
            <a:extLst>
              <a:ext uri="{FF2B5EF4-FFF2-40B4-BE49-F238E27FC236}">
                <a16:creationId xmlns:a16="http://schemas.microsoft.com/office/drawing/2014/main" xmlns="" id="{94BE0D87-C052-10FF-46CF-DFB6E2FB3352}"/>
              </a:ext>
            </a:extLst>
          </p:cNvPr>
          <p:cNvSpPr/>
          <p:nvPr/>
        </p:nvSpPr>
        <p:spPr>
          <a:xfrm>
            <a:off x="454551" y="1199823"/>
            <a:ext cx="19784108" cy="137159"/>
          </a:xfrm>
          <a:prstGeom prst="rect">
            <a:avLst/>
          </a:prstGeom>
          <a:gradFill rotWithShape="0">
            <a:gsLst>
              <a:gs pos="0">
                <a:srgbClr val="00A0C3"/>
              </a:gs>
              <a:gs pos="100000">
                <a:srgbClr val="00B3A9"/>
              </a:gs>
            </a:gsLst>
            <a:lin ang="0"/>
          </a:gra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marL="0" marR="0" lvl="0" indent="0" algn="ctr" defTabSz="243833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Neue"/>
            </a:endParaRPr>
          </a:p>
        </p:txBody>
      </p:sp>
      <p:sp>
        <p:nvSpPr>
          <p:cNvPr id="16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5095932" y="2943694"/>
            <a:ext cx="8272711" cy="181099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just" defTabSz="2078526" hangingPunct="1">
              <a:defRPr/>
            </a:pPr>
            <a:r>
              <a:rPr lang="ru-RU" sz="2800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а) </a:t>
            </a:r>
            <a:r>
              <a:rPr lang="ru-RU" sz="2800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Расчёт требуемой производительности </a:t>
            </a:r>
            <a:r>
              <a:rPr lang="ru-RU" sz="2800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насосного </a:t>
            </a:r>
            <a:r>
              <a:rPr lang="ru-RU" sz="2800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оборудования </a:t>
            </a:r>
            <a:r>
              <a:rPr lang="ru-RU" sz="2800" spc="-2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соответствии с установленной проектной мощностью </a:t>
            </a:r>
            <a:r>
              <a:rPr lang="ru-RU" sz="2800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КНС </a:t>
            </a:r>
            <a:r>
              <a:rPr lang="ru-RU" sz="2800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т.ч. с учетом перспективной застройки.</a:t>
            </a:r>
            <a:endParaRPr lang="ru-RU" sz="2800" spc="-2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5095932" y="4970134"/>
            <a:ext cx="8272711" cy="9492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just" defTabSz="2078526" hangingPunct="1">
              <a:defRPr/>
            </a:pPr>
            <a:r>
              <a:rPr lang="ru-RU" sz="2800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b) Расчет коэффициента соответствия производительности насосного </a:t>
            </a:r>
            <a:r>
              <a:rPr lang="ru-RU" sz="2800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оборудования.</a:t>
            </a:r>
            <a:endParaRPr lang="ru-RU" sz="2800" spc="-2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Скругленный прямоугольник 110">
            <a:extLst>
              <a:ext uri="{FF2B5EF4-FFF2-40B4-BE49-F238E27FC236}">
                <a16:creationId xmlns:a16="http://schemas.microsoft.com/office/drawing/2014/main" xmlns="" id="{E4045290-40E1-51C6-C280-2998ED3118FB}"/>
              </a:ext>
            </a:extLst>
          </p:cNvPr>
          <p:cNvSpPr/>
          <p:nvPr/>
        </p:nvSpPr>
        <p:spPr>
          <a:xfrm>
            <a:off x="14886432" y="6470491"/>
            <a:ext cx="8801055" cy="6254064"/>
          </a:xfrm>
          <a:prstGeom prst="roundRect">
            <a:avLst>
              <a:gd name="adj" fmla="val 2726"/>
            </a:avLst>
          </a:prstGeom>
          <a:noFill/>
          <a:ln w="34925" cap="rnd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ctr"/>
            <a:endParaRPr lang="ru-RU" sz="2000" dirty="0">
              <a:latin typeface="Tahoma" panose="020B0604030504040204" pitchFamily="34" charset="0"/>
            </a:endParaRPr>
          </a:p>
        </p:txBody>
      </p:sp>
      <p:sp>
        <p:nvSpPr>
          <p:cNvPr id="25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5174133" y="6719534"/>
            <a:ext cx="6562084" cy="5952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spcAft>
                <a:spcPts val="600"/>
              </a:spcAft>
              <a:defRPr/>
            </a:pPr>
            <a:r>
              <a:rPr lang="ru-RU" sz="2800" b="1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ЗАПРАШИВАЕМАЯ ИНФОРМАЦИЯ</a:t>
            </a:r>
            <a:endParaRPr lang="ru-RU" sz="2800" spc="-2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flipV="1">
            <a:off x="15165473" y="7292117"/>
            <a:ext cx="6570748" cy="22696"/>
          </a:xfrm>
          <a:prstGeom prst="line">
            <a:avLst/>
          </a:prstGeom>
          <a:noFill/>
          <a:ln w="25400" cap="flat">
            <a:solidFill>
              <a:srgbClr val="0070C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104">
                <a:extLst>
                  <a:ext uri="{FF2B5EF4-FFF2-40B4-BE49-F238E27FC236}">
                    <a16:creationId xmlns="" xmlns:a16="http://schemas.microsoft.com/office/drawing/2014/main" id="{F7A7FA7C-FE94-7222-0290-7B73B40C1F0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174134" y="7658318"/>
                <a:ext cx="8194510" cy="510516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txBody>
              <a:bodyPr rot="0" spcFirstLastPara="1" vert="horz" wrap="square" lIns="43301" tIns="43301" rIns="43301" bIns="43301" numCol="1" spcCol="38100" rtlCol="0" anchor="ctr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342900" indent="-342900" algn="just" defTabSz="2078526" hangingPunct="1">
                  <a:spcAft>
                    <a:spcPts val="600"/>
                  </a:spcAft>
                  <a:buFont typeface="Wingdings" panose="05000000000000000000" pitchFamily="2" charset="2"/>
                  <a:buChar char="§"/>
                  <a:defRPr/>
                </a:pPr>
                <a:r>
                  <a:rPr lang="ru-RU" sz="2800" spc="-2" dirty="0" smtClean="0">
                    <a:solidFill>
                      <a:srgbClr val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паспортная (номинальная) производитель-</a:t>
                </a:r>
                <a:r>
                  <a:rPr lang="ru-RU" sz="2800" spc="-2" dirty="0" err="1" smtClean="0">
                    <a:solidFill>
                      <a:srgbClr val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ность</a:t>
                </a:r>
                <a:r>
                  <a:rPr lang="ru-RU" sz="2800" spc="-2" dirty="0" smtClean="0">
                    <a:solidFill>
                      <a:srgbClr val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установленного насосного обору-</a:t>
                </a:r>
                <a:r>
                  <a:rPr lang="ru-RU" sz="2800" spc="-2" dirty="0" err="1" smtClean="0">
                    <a:solidFill>
                      <a:srgbClr val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дования</a:t>
                </a:r>
                <a:r>
                  <a:rPr lang="ru-RU" sz="2800" spc="-2" dirty="0" smtClean="0">
                    <a:solidFill>
                      <a:srgbClr val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ru-RU" sz="2800" i="1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2800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/>
                          </a:rPr>
                          <m:t>𝑄</m:t>
                        </m:r>
                      </m:e>
                      <m:sub>
                        <m:r>
                          <a:rPr lang="ru-RU" sz="2800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/>
                          </a:rPr>
                          <m:t>ном</m:t>
                        </m:r>
                      </m:sub>
                      <m:sup>
                        <m:r>
                          <a:rPr lang="ru-RU" sz="2800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/>
                          </a:rPr>
                          <m:t>нас</m:t>
                        </m:r>
                      </m:sup>
                    </m:sSubSup>
                  </m:oMath>
                </a14:m>
                <a:r>
                  <a:rPr lang="ru-RU" sz="2800" spc="-2" dirty="0">
                    <a:solidFill>
                      <a:srgbClr val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м³/ч (одного насоса или суммарная производительность рабочей группы, в зависимости от принятой схемы работы</a:t>
                </a:r>
                <a:r>
                  <a:rPr lang="ru-RU" sz="2800" spc="-2" dirty="0" smtClean="0">
                    <a:solidFill>
                      <a:srgbClr val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).</a:t>
                </a:r>
              </a:p>
              <a:p>
                <a:pPr marL="342900" indent="-342900" algn="l" defTabSz="2078526" hangingPunct="1">
                  <a:spcAft>
                    <a:spcPts val="600"/>
                  </a:spcAft>
                  <a:buFont typeface="Wingdings" panose="05000000000000000000" pitchFamily="2" charset="2"/>
                  <a:buChar char="§"/>
                  <a:defRPr/>
                </a:pPr>
                <a:r>
                  <a:rPr lang="ru-RU" sz="2800" spc="-2" dirty="0">
                    <a:solidFill>
                      <a:srgbClr val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при наличии – </a:t>
                </a:r>
                <a:r>
                  <a:rPr lang="ru-RU" sz="2800" spc="-2" dirty="0" smtClean="0">
                    <a:solidFill>
                      <a:srgbClr val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фактическая производитель-</a:t>
                </a:r>
                <a:r>
                  <a:rPr lang="ru-RU" sz="2800" spc="-2" dirty="0" err="1" smtClean="0">
                    <a:solidFill>
                      <a:srgbClr val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ность</a:t>
                </a:r>
                <a:r>
                  <a:rPr lang="ru-RU" sz="2800" spc="-2" dirty="0" smtClean="0">
                    <a:solidFill>
                      <a:srgbClr val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ru-RU" sz="2800" spc="-2" dirty="0">
                    <a:solidFill>
                      <a:srgbClr val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насосов</a:t>
                </a:r>
                <a:r>
                  <a:rPr lang="ru-RU" sz="2800" spc="-2" dirty="0" smtClean="0">
                    <a:solidFill>
                      <a:srgbClr val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</a:t>
                </a:r>
                <a:r>
                  <a:rPr lang="ru-RU" sz="2800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ru-RU" sz="2800" i="1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2800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/>
                          </a:rPr>
                          <m:t>𝑄</m:t>
                        </m:r>
                      </m:e>
                      <m:sub>
                        <m:r>
                          <a:rPr lang="ru-RU" sz="2800" b="0" i="1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/>
                          </a:rPr>
                          <m:t>ф</m:t>
                        </m:r>
                      </m:sub>
                      <m:sup>
                        <m:r>
                          <a:rPr lang="ru-RU" sz="2800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/>
                          </a:rPr>
                          <m:t>нас</m:t>
                        </m:r>
                      </m:sup>
                    </m:sSubSup>
                  </m:oMath>
                </a14:m>
                <a:r>
                  <a:rPr lang="ru-RU" sz="2800" spc="-2" dirty="0" smtClean="0">
                    <a:solidFill>
                      <a:srgbClr val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</a:t>
                </a:r>
                <a:r>
                  <a:rPr lang="ru-RU" sz="2800" spc="-2" dirty="0">
                    <a:solidFill>
                      <a:srgbClr val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м³/ч (по данным </a:t>
                </a:r>
                <a:r>
                  <a:rPr lang="ru-RU" sz="2800" spc="-2" dirty="0" err="1" smtClean="0">
                    <a:solidFill>
                      <a:srgbClr val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расходо-меров</a:t>
                </a:r>
                <a:r>
                  <a:rPr lang="ru-RU" sz="2800" spc="-2" dirty="0" smtClean="0">
                    <a:solidFill>
                      <a:srgbClr val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ru-RU" sz="2800" spc="-2" dirty="0">
                    <a:solidFill>
                      <a:srgbClr val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или расчётам по изменению объёма </a:t>
                </a:r>
                <a:r>
                  <a:rPr lang="ru-RU" sz="2800" spc="-2" dirty="0" smtClean="0">
                    <a:solidFill>
                      <a:srgbClr val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приёмного </a:t>
                </a:r>
                <a:r>
                  <a:rPr lang="ru-RU" sz="2800" spc="-2" dirty="0">
                    <a:solidFill>
                      <a:srgbClr val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резервуара и времени работы </a:t>
                </a:r>
                <a:r>
                  <a:rPr lang="ru-RU" sz="2800" spc="-2" dirty="0" smtClean="0">
                    <a:solidFill>
                      <a:srgbClr val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насоса).</a:t>
                </a:r>
                <a:endParaRPr lang="ru-RU" sz="2800" spc="-2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27" name="TextBox 104">
                <a:extLst>
                  <a:ext uri="{FF2B5EF4-FFF2-40B4-BE49-F238E27FC236}">
                    <a16:creationId xmlns="" xmlns:a16="http://schemas.microsoft.com/office/drawing/2014/main" id="{F7A7FA7C-FE94-7222-0290-7B73B40C1F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74134" y="7658318"/>
                <a:ext cx="8194510" cy="5105168"/>
              </a:xfrm>
              <a:prstGeom prst="rect">
                <a:avLst/>
              </a:prstGeom>
              <a:blipFill rotWithShape="1">
                <a:blip r:embed="rId4"/>
                <a:stretch>
                  <a:fillRect l="-1860" t="-716" r="-2158" b="-1432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5174133" y="7363694"/>
            <a:ext cx="7525208" cy="3952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2000" b="1" i="1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 предприятий ВКХ</a:t>
            </a:r>
            <a:endParaRPr lang="ru-RU" sz="2000" b="1" i="1" spc="-2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0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6419649" y="10038081"/>
            <a:ext cx="8156444" cy="8261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2400" spc="-2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Коэффициент </a:t>
            </a:r>
            <a:r>
              <a:rPr lang="ru-RU" sz="2400" spc="-2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соответствия номинальной </a:t>
            </a:r>
            <a:r>
              <a:rPr lang="ru-RU" sz="2400" spc="-2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(по паспорту)  </a:t>
            </a:r>
            <a:r>
              <a:rPr lang="ru-RU" sz="2400" spc="-2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производительности </a:t>
            </a:r>
            <a:r>
              <a:rPr lang="ru-RU" sz="2400" spc="-2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насосного оборудования</a:t>
            </a:r>
            <a:endParaRPr lang="ru-RU" sz="2400" spc="-2" dirty="0">
              <a:solidFill>
                <a:schemeClr val="bg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7" name="Скругленный прямоугольник 110">
            <a:extLst>
              <a:ext uri="{FF2B5EF4-FFF2-40B4-BE49-F238E27FC236}">
                <a16:creationId xmlns:a16="http://schemas.microsoft.com/office/drawing/2014/main" xmlns="" id="{E4045290-40E1-51C6-C280-2998ED3118FB}"/>
              </a:ext>
            </a:extLst>
          </p:cNvPr>
          <p:cNvSpPr/>
          <p:nvPr/>
        </p:nvSpPr>
        <p:spPr>
          <a:xfrm>
            <a:off x="14886431" y="1810512"/>
            <a:ext cx="8801055" cy="4348937"/>
          </a:xfrm>
          <a:prstGeom prst="roundRect">
            <a:avLst>
              <a:gd name="adj" fmla="val 2726"/>
            </a:avLst>
          </a:prstGeom>
          <a:noFill/>
          <a:ln w="34925" cap="rnd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ctr"/>
            <a:endParaRPr lang="ru-RU" sz="2000" dirty="0">
              <a:latin typeface="Tahoma" panose="020B0604030504040204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28176" y="8646951"/>
            <a:ext cx="3110526" cy="925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7786" y="8816643"/>
            <a:ext cx="917637" cy="734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43500" y="8829431"/>
            <a:ext cx="962152" cy="713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0292" y="9744598"/>
            <a:ext cx="5417822" cy="3362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52354" y="11187907"/>
            <a:ext cx="2678401" cy="11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06115" y="8816643"/>
            <a:ext cx="2802440" cy="1325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5095932" y="1965826"/>
            <a:ext cx="6562084" cy="5952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spcAft>
                <a:spcPts val="600"/>
              </a:spcAft>
              <a:defRPr/>
            </a:pPr>
            <a:r>
              <a:rPr lang="ru-RU" sz="2800" b="1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ОСНОВНЫЕ РАСЧЕТЫ</a:t>
            </a:r>
            <a:endParaRPr lang="ru-RU" sz="2800" spc="-2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flipV="1">
            <a:off x="15087272" y="2538409"/>
            <a:ext cx="6570748" cy="22696"/>
          </a:xfrm>
          <a:prstGeom prst="line">
            <a:avLst/>
          </a:prstGeom>
          <a:noFill/>
          <a:ln w="25400" cap="flat">
            <a:solidFill>
              <a:srgbClr val="0070C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0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8001197" y="1784897"/>
            <a:ext cx="4690815" cy="1564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2078526" hangingPunct="1">
              <a:defRPr/>
            </a:pPr>
            <a:r>
              <a:rPr lang="ru-RU" sz="2400" b="1" spc="-2" dirty="0">
                <a:solidFill>
                  <a:srgbClr val="2F559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Производительность насосного оборудования </a:t>
            </a:r>
          </a:p>
          <a:p>
            <a:pPr defTabSz="2078526" hangingPunct="1">
              <a:defRPr/>
            </a:pPr>
            <a:r>
              <a:rPr lang="ru-RU" sz="2400" spc="-2" dirty="0" smtClean="0">
                <a:solidFill>
                  <a:srgbClr val="2F559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номинальная (по паспорту) и/или фактическая </a:t>
            </a:r>
            <a:endParaRPr lang="ru-RU" sz="2400" spc="-2" dirty="0">
              <a:solidFill>
                <a:srgbClr val="2F559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986443" y="1600231"/>
            <a:ext cx="5523672" cy="193410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2078526" hangingPunct="1">
              <a:defRPr/>
            </a:pPr>
            <a:r>
              <a:rPr lang="ru-RU" sz="2400" b="1" spc="-2" dirty="0" smtClean="0">
                <a:solidFill>
                  <a:srgbClr val="2F559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Производительность </a:t>
            </a:r>
          </a:p>
          <a:p>
            <a:pPr defTabSz="2078526" hangingPunct="1">
              <a:defRPr/>
            </a:pPr>
            <a:r>
              <a:rPr lang="ru-RU" sz="2400" b="1" spc="-2" dirty="0" smtClean="0">
                <a:solidFill>
                  <a:srgbClr val="2F559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насосного оборудования </a:t>
            </a:r>
          </a:p>
          <a:p>
            <a:pPr defTabSz="2078526" hangingPunct="1">
              <a:defRPr/>
            </a:pPr>
            <a:r>
              <a:rPr lang="ru-RU" sz="2400" spc="-2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соответствии с установленной проектной мощностью </a:t>
            </a:r>
            <a:r>
              <a:rPr lang="ru-RU" sz="2400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</a:t>
            </a:r>
            <a:r>
              <a:rPr lang="en-US" sz="2400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перспективным </a:t>
            </a:r>
            <a:r>
              <a:rPr lang="ru-RU" sz="2400" spc="-2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притоком (расчетный)</a:t>
            </a: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flipH="1">
            <a:off x="7324301" y="7059081"/>
            <a:ext cx="0" cy="1770350"/>
          </a:xfrm>
          <a:prstGeom prst="line">
            <a:avLst/>
          </a:prstGeom>
          <a:noFill/>
          <a:ln w="25400" cap="flat">
            <a:solidFill>
              <a:schemeClr val="bg2">
                <a:lumMod val="25000"/>
              </a:schemeClr>
            </a:solidFill>
            <a:prstDash val="solid"/>
            <a:miter lim="400000"/>
            <a:headEnd type="oval"/>
            <a:tailEnd type="triangle" w="lg" len="lg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4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6419649" y="12256435"/>
            <a:ext cx="8156444" cy="8261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2400" spc="-2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Коэффициент </a:t>
            </a:r>
            <a:r>
              <a:rPr lang="ru-RU" sz="2400" spc="-2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соответствия </a:t>
            </a:r>
            <a:r>
              <a:rPr lang="ru-RU" sz="2400" spc="-2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фактической </a:t>
            </a:r>
            <a:r>
              <a:rPr lang="ru-RU" sz="2400" spc="-2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производительности </a:t>
            </a:r>
            <a:r>
              <a:rPr lang="ru-RU" sz="2400" spc="-2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насосного оборудования </a:t>
            </a:r>
            <a:endParaRPr lang="ru-RU" sz="2400" spc="-2" dirty="0">
              <a:solidFill>
                <a:schemeClr val="bg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09" t="22428" r="29795" b="29891"/>
          <a:stretch/>
        </p:blipFill>
        <p:spPr bwMode="auto">
          <a:xfrm>
            <a:off x="986443" y="3501287"/>
            <a:ext cx="5193993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5664200" y="5222847"/>
            <a:ext cx="3428999" cy="17802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2078526" hangingPunct="1">
              <a:defRPr/>
            </a:pPr>
            <a:r>
              <a:rPr lang="ru-RU" sz="2200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Сравнение расчетной и номинальной / фактической производительности насосного оборудования</a:t>
            </a:r>
            <a:endParaRPr lang="ru-RU" sz="2200" spc="-2" dirty="0">
              <a:solidFill>
                <a:schemeClr val="bg2">
                  <a:lumMod val="1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321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42ABE9A-D73B-A964-0AE5-BC35D33D79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Shape 1">
            <a:extLst>
              <a:ext uri="{FF2B5EF4-FFF2-40B4-BE49-F238E27FC236}">
                <a16:creationId xmlns:a16="http://schemas.microsoft.com/office/drawing/2014/main" xmlns="" id="{685BA34A-09C0-C129-7A80-EBDEB4359165}"/>
              </a:ext>
            </a:extLst>
          </p:cNvPr>
          <p:cNvSpPr txBox="1"/>
          <p:nvPr/>
        </p:nvSpPr>
        <p:spPr>
          <a:xfrm>
            <a:off x="454551" y="222931"/>
            <a:ext cx="23198647" cy="983331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ctr">
            <a:noAutofit/>
          </a:bodyPr>
          <a:lstStyle/>
          <a:p>
            <a:pPr lvl="0" algn="l">
              <a:defRPr/>
            </a:pPr>
            <a:r>
              <a:rPr lang="ru-RU" sz="4000" b="1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</a:t>
            </a:r>
            <a:r>
              <a:rPr lang="ru-RU" sz="4000" b="1" spc="-2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Оценка энергоэффективности насосного оборудования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6350C9CE-53FA-8F04-7DD8-42EC604A65ED}"/>
              </a:ext>
            </a:extLst>
          </p:cNvPr>
          <p:cNvSpPr txBox="1">
            <a:spLocks/>
          </p:cNvSpPr>
          <p:nvPr/>
        </p:nvSpPr>
        <p:spPr>
          <a:xfrm>
            <a:off x="18733941" y="12944010"/>
            <a:ext cx="5486400" cy="453943"/>
          </a:xfrm>
          <a:prstGeom prst="rect">
            <a:avLst/>
          </a:prstGeom>
        </p:spPr>
        <p:txBody>
          <a:bodyPr vert="horz" lIns="182880" tIns="91440" rIns="182880" bIns="9144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099D8A-7E76-4E33-97BA-BAE3FE2E69BF}" type="slidenum">
              <a:rPr kumimoji="0" lang="ru-RU" sz="2400" b="0" i="0" u="none" strike="noStrike" kern="1200" cap="none" spc="0" normalizeH="0" baseline="0" noProof="0">
                <a:ln>
                  <a:noFill/>
                </a:ln>
                <a:solidFill>
                  <a:srgbClr val="5E5E5E">
                    <a:tint val="75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Helvetica Neue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5E5E5E">
                  <a:tint val="75000"/>
                </a:srgb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Neue"/>
            </a:endParaRPr>
          </a:p>
        </p:txBody>
      </p:sp>
      <p:sp>
        <p:nvSpPr>
          <p:cNvPr id="5" name="CustomShape 2">
            <a:extLst>
              <a:ext uri="{FF2B5EF4-FFF2-40B4-BE49-F238E27FC236}">
                <a16:creationId xmlns:a16="http://schemas.microsoft.com/office/drawing/2014/main" xmlns="" id="{94BE0D87-C052-10FF-46CF-DFB6E2FB3352}"/>
              </a:ext>
            </a:extLst>
          </p:cNvPr>
          <p:cNvSpPr/>
          <p:nvPr/>
        </p:nvSpPr>
        <p:spPr>
          <a:xfrm>
            <a:off x="454551" y="1199823"/>
            <a:ext cx="19784108" cy="137159"/>
          </a:xfrm>
          <a:prstGeom prst="rect">
            <a:avLst/>
          </a:prstGeom>
          <a:gradFill rotWithShape="0">
            <a:gsLst>
              <a:gs pos="0">
                <a:srgbClr val="00A0C3"/>
              </a:gs>
              <a:gs pos="100000">
                <a:srgbClr val="00B3A9"/>
              </a:gs>
            </a:gsLst>
            <a:lin ang="0"/>
          </a:gra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marL="0" marR="0" lvl="0" indent="0" algn="ctr" defTabSz="243833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Neue"/>
            </a:endParaRPr>
          </a:p>
        </p:txBody>
      </p:sp>
      <p:sp>
        <p:nvSpPr>
          <p:cNvPr id="16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5113558" y="2691617"/>
            <a:ext cx="8272711" cy="45678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just" defTabSz="2078526" hangingPunct="1">
              <a:defRPr/>
            </a:pPr>
            <a:r>
              <a:rPr lang="ru-RU" sz="2400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а) Расчёт удельных затрат электроэнергии</a:t>
            </a:r>
          </a:p>
        </p:txBody>
      </p:sp>
      <p:sp>
        <p:nvSpPr>
          <p:cNvPr id="18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5147847" y="3349672"/>
            <a:ext cx="8539640" cy="119544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2400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b) Расчет </a:t>
            </a:r>
            <a:r>
              <a:rPr lang="ru-RU" sz="2400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коэффициента </a:t>
            </a:r>
            <a:r>
              <a:rPr lang="ru-RU" sz="2400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соответствия фактических удельных затрат электроэнергии нормативному или рекомендуемому уровню удельных затрат </a:t>
            </a:r>
            <a:r>
              <a:rPr lang="ru-RU" sz="2400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электроэнергии: </a:t>
            </a:r>
            <a:endParaRPr lang="ru-RU" sz="2400" spc="-2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Скругленный прямоугольник 110">
            <a:extLst>
              <a:ext uri="{FF2B5EF4-FFF2-40B4-BE49-F238E27FC236}">
                <a16:creationId xmlns:a16="http://schemas.microsoft.com/office/drawing/2014/main" xmlns="" id="{E4045290-40E1-51C6-C280-2998ED3118FB}"/>
              </a:ext>
            </a:extLst>
          </p:cNvPr>
          <p:cNvSpPr/>
          <p:nvPr/>
        </p:nvSpPr>
        <p:spPr>
          <a:xfrm>
            <a:off x="14886432" y="8405447"/>
            <a:ext cx="8801055" cy="4319108"/>
          </a:xfrm>
          <a:prstGeom prst="roundRect">
            <a:avLst>
              <a:gd name="adj" fmla="val 2726"/>
            </a:avLst>
          </a:prstGeom>
          <a:noFill/>
          <a:ln w="34925" cap="rnd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ctr"/>
            <a:endParaRPr lang="ru-RU" sz="2000" dirty="0">
              <a:latin typeface="Tahoma" panose="020B0604030504040204" pitchFamily="34" charset="0"/>
            </a:endParaRPr>
          </a:p>
        </p:txBody>
      </p:sp>
      <p:sp>
        <p:nvSpPr>
          <p:cNvPr id="25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5087272" y="8607840"/>
            <a:ext cx="6562084" cy="5952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spcAft>
                <a:spcPts val="600"/>
              </a:spcAft>
              <a:defRPr/>
            </a:pPr>
            <a:r>
              <a:rPr lang="ru-RU" sz="2800" b="1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ЗАПРАШИВАЕМАЯ ИНФОРМАЦИЯ</a:t>
            </a:r>
            <a:endParaRPr lang="ru-RU" sz="2800" spc="-2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flipV="1">
            <a:off x="15078612" y="9180423"/>
            <a:ext cx="6570748" cy="22696"/>
          </a:xfrm>
          <a:prstGeom prst="line">
            <a:avLst/>
          </a:prstGeom>
          <a:noFill/>
          <a:ln w="25400" cap="flat">
            <a:solidFill>
              <a:srgbClr val="0070C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7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5078612" y="9768117"/>
            <a:ext cx="8194510" cy="282665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 defTabSz="2078526" hangingPunct="1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ru-RU" sz="2400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объём перекачанных сточных вод за выбранный период </a:t>
            </a:r>
            <a:r>
              <a:rPr lang="ru-RU" sz="2400" spc="-2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Vсток</a:t>
            </a:r>
            <a:r>
              <a:rPr lang="ru-RU" sz="2400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м³ (как правило, за год или за отчётный период, по данным учёта или расчётам)</a:t>
            </a:r>
          </a:p>
          <a:p>
            <a:pPr marL="342900" indent="-342900" algn="just" defTabSz="2078526" hangingPunct="1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ru-RU" sz="2400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расход электроэнергии на работу насосного оборудования за тот же период E, </a:t>
            </a:r>
            <a:r>
              <a:rPr lang="ru-RU" sz="2400" spc="-2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кВт·ч</a:t>
            </a:r>
            <a:r>
              <a:rPr lang="ru-RU" sz="2400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(по </a:t>
            </a:r>
            <a:r>
              <a:rPr lang="ru-RU" sz="2400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данным </a:t>
            </a:r>
            <a:r>
              <a:rPr lang="ru-RU" sz="2400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приборов учёта электроэнергии или отчётности </a:t>
            </a:r>
            <a:r>
              <a:rPr lang="ru-RU" sz="2400" spc="-2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энергоснабжающей</a:t>
            </a:r>
            <a:r>
              <a:rPr lang="ru-RU" sz="2400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организации)</a:t>
            </a:r>
          </a:p>
        </p:txBody>
      </p:sp>
      <p:sp>
        <p:nvSpPr>
          <p:cNvPr id="56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5078612" y="9353021"/>
            <a:ext cx="7525208" cy="3952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2000" b="1" i="1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 предприятий ВКХ</a:t>
            </a:r>
            <a:endParaRPr lang="ru-RU" sz="2000" b="1" i="1" spc="-2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7" name="Скругленный прямоугольник 110">
            <a:extLst>
              <a:ext uri="{FF2B5EF4-FFF2-40B4-BE49-F238E27FC236}">
                <a16:creationId xmlns:a16="http://schemas.microsoft.com/office/drawing/2014/main" xmlns="" id="{E4045290-40E1-51C6-C280-2998ED3118FB}"/>
              </a:ext>
            </a:extLst>
          </p:cNvPr>
          <p:cNvSpPr/>
          <p:nvPr/>
        </p:nvSpPr>
        <p:spPr>
          <a:xfrm>
            <a:off x="14886431" y="1810513"/>
            <a:ext cx="8801055" cy="6295996"/>
          </a:xfrm>
          <a:prstGeom prst="roundRect">
            <a:avLst>
              <a:gd name="adj" fmla="val 2726"/>
            </a:avLst>
          </a:prstGeom>
          <a:noFill/>
          <a:ln w="34925" cap="rnd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ctr"/>
            <a:endParaRPr lang="ru-RU" sz="2000" dirty="0">
              <a:latin typeface="Tahoma" panose="020B0604030504040204" pitchFamily="34" charset="0"/>
            </a:endParaRP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20" t="23224" r="30773" b="30282"/>
          <a:stretch/>
        </p:blipFill>
        <p:spPr bwMode="auto">
          <a:xfrm>
            <a:off x="281648" y="2175764"/>
            <a:ext cx="5697122" cy="57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5095932" y="1965826"/>
            <a:ext cx="6562084" cy="5952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spcAft>
                <a:spcPts val="600"/>
              </a:spcAft>
              <a:defRPr/>
            </a:pPr>
            <a:r>
              <a:rPr lang="ru-RU" sz="2800" b="1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ОСНОВНЫЕ РАСЧЕТЫ</a:t>
            </a:r>
            <a:endParaRPr lang="ru-RU" sz="2800" spc="-2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flipV="1">
            <a:off x="15087272" y="2538409"/>
            <a:ext cx="6570748" cy="22696"/>
          </a:xfrm>
          <a:prstGeom prst="line">
            <a:avLst/>
          </a:prstGeom>
          <a:noFill/>
          <a:ln w="25400" cap="flat">
            <a:solidFill>
              <a:srgbClr val="0070C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1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510565" y="1293944"/>
            <a:ext cx="14375868" cy="119544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2078526" hangingPunct="1">
              <a:defRPr/>
            </a:pPr>
            <a:r>
              <a:rPr lang="ru-RU" sz="2400" b="1" spc="-2" dirty="0" smtClean="0">
                <a:solidFill>
                  <a:srgbClr val="2F559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Сравнительный анализ</a:t>
            </a:r>
          </a:p>
          <a:p>
            <a:pPr defTabSz="2078526" hangingPunct="1">
              <a:defRPr/>
            </a:pPr>
            <a:r>
              <a:rPr lang="ru-RU" sz="2400" spc="-2" dirty="0" smtClean="0">
                <a:solidFill>
                  <a:srgbClr val="2F559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фактических </a:t>
            </a:r>
            <a:r>
              <a:rPr lang="ru-RU" sz="2400" spc="-2" dirty="0">
                <a:solidFill>
                  <a:srgbClr val="2F559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удельных затрат </a:t>
            </a:r>
            <a:r>
              <a:rPr lang="ru-RU" sz="2400" spc="-2" dirty="0" smtClean="0">
                <a:solidFill>
                  <a:srgbClr val="2F559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электроэнергии с рекомендуемым (нормативным) </a:t>
            </a:r>
          </a:p>
          <a:p>
            <a:pPr defTabSz="2078526" hangingPunct="1">
              <a:defRPr/>
            </a:pPr>
            <a:r>
              <a:rPr lang="ru-RU" sz="2400" spc="-2" dirty="0" smtClean="0">
                <a:solidFill>
                  <a:srgbClr val="2F559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уровнем энергоэффективности</a:t>
            </a:r>
            <a:endParaRPr lang="ru-RU" sz="2400" spc="-2" dirty="0">
              <a:solidFill>
                <a:srgbClr val="2F559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5235" y="2839518"/>
            <a:ext cx="1776112" cy="118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8260" y="9446911"/>
            <a:ext cx="4290175" cy="3435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4188070" y="3833673"/>
            <a:ext cx="3581399" cy="91844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2078526" hangingPunct="1">
              <a:defRPr/>
            </a:pPr>
            <a:r>
              <a:rPr lang="ru-RU" sz="1800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Удельные затраты электроэнергии на перекачку сточных вод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5598" y="6011420"/>
            <a:ext cx="7871265" cy="6870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8635999" y="3947393"/>
            <a:ext cx="6250431" cy="1564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just" defTabSz="2078526" hangingPunct="1">
              <a:defRPr/>
            </a:pPr>
            <a:r>
              <a:rPr lang="ru-RU" sz="2400" spc="-2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Коэффициент </a:t>
            </a:r>
            <a:r>
              <a:rPr lang="ru-RU" sz="2400" spc="-2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соответствия фактических удельных затрат электроэнергии </a:t>
            </a:r>
            <a:r>
              <a:rPr lang="ru-RU" sz="2400" spc="-2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нормативному </a:t>
            </a:r>
            <a:r>
              <a:rPr lang="ru-RU" sz="2400" spc="-2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или </a:t>
            </a:r>
            <a:r>
              <a:rPr lang="ru-RU" sz="2400" spc="-2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рекомендуемому уровню </a:t>
            </a:r>
            <a:r>
              <a:rPr lang="ru-RU" sz="2400" spc="-2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удельных затрат электроэнергии </a:t>
            </a:r>
          </a:p>
        </p:txBody>
      </p:sp>
      <p:pic>
        <p:nvPicPr>
          <p:cNvPr id="3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1200" y="2831901"/>
            <a:ext cx="2795954" cy="1035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3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5199761" y="4682881"/>
            <a:ext cx="8487725" cy="32729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 defTabSz="2078526" hangingPunct="1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ru-RU" sz="2400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значения, установленные отраслевыми методическими рекомендациями и (или) внутренними нормативными документами Министерства;</a:t>
            </a:r>
          </a:p>
          <a:p>
            <a:pPr marL="342900" indent="-342900" algn="l" defTabSz="2078526" hangingPunct="1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ru-RU" sz="2400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средние </a:t>
            </a:r>
            <a:r>
              <a:rPr lang="ru-RU" sz="2400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или лучшие достигнутые значения по группе сопоставимых КНС (по результатам </a:t>
            </a:r>
            <a:r>
              <a:rPr lang="ru-RU" sz="2400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анализа </a:t>
            </a:r>
            <a:r>
              <a:rPr lang="ru-RU" sz="2400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фактических данных</a:t>
            </a:r>
            <a:r>
              <a:rPr lang="ru-RU" sz="2400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342900" indent="-342900" algn="l" defTabSz="2078526" hangingPunct="1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ru-RU" sz="2400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рекомендуемые диапазоны удельных затрат электроэнергии</a:t>
            </a:r>
          </a:p>
        </p:txBody>
      </p:sp>
      <p:sp>
        <p:nvSpPr>
          <p:cNvPr id="44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510563" y="7966394"/>
            <a:ext cx="6138755" cy="64144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1800" spc="-2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 – расход электроэнергии на работу насосного оборудования за выбранный период, </a:t>
            </a:r>
            <a:r>
              <a:rPr lang="ru-RU" sz="1800" spc="-2" dirty="0" err="1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кВт·ч</a:t>
            </a:r>
            <a:endParaRPr lang="ru-RU" sz="1800" spc="-2" dirty="0">
              <a:solidFill>
                <a:schemeClr val="bg2">
                  <a:lumMod val="1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5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510564" y="8607840"/>
            <a:ext cx="5468206" cy="64144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1800" spc="-2" dirty="0" err="1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Vсток</a:t>
            </a:r>
            <a:r>
              <a:rPr lang="ru-RU" sz="1800" spc="-2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объём перекачанных сточных вод за тот же период, м³</a:t>
            </a:r>
          </a:p>
        </p:txBody>
      </p:sp>
    </p:spTree>
    <p:extLst>
      <p:ext uri="{BB962C8B-B14F-4D97-AF65-F5344CB8AC3E}">
        <p14:creationId xmlns:p14="http://schemas.microsoft.com/office/powerpoint/2010/main" val="211877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42ABE9A-D73B-A964-0AE5-BC35D33D79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13"/>
          <a:stretch/>
        </p:blipFill>
        <p:spPr>
          <a:xfrm>
            <a:off x="502111" y="2409567"/>
            <a:ext cx="10058400" cy="6349836"/>
          </a:xfrm>
          <a:prstGeom prst="rect">
            <a:avLst/>
          </a:prstGeom>
        </p:spPr>
      </p:pic>
      <p:sp>
        <p:nvSpPr>
          <p:cNvPr id="156" name="TextShape 1">
            <a:extLst>
              <a:ext uri="{FF2B5EF4-FFF2-40B4-BE49-F238E27FC236}">
                <a16:creationId xmlns:a16="http://schemas.microsoft.com/office/drawing/2014/main" xmlns="" id="{685BA34A-09C0-C129-7A80-EBDEB4359165}"/>
              </a:ext>
            </a:extLst>
          </p:cNvPr>
          <p:cNvSpPr txBox="1"/>
          <p:nvPr/>
        </p:nvSpPr>
        <p:spPr>
          <a:xfrm>
            <a:off x="454551" y="222931"/>
            <a:ext cx="23198647" cy="983331"/>
          </a:xfrm>
          <a:prstGeom prst="rect">
            <a:avLst/>
          </a:prstGeom>
          <a:noFill/>
          <a:ln w="12600">
            <a:noFill/>
          </a:ln>
        </p:spPr>
        <p:txBody>
          <a:bodyPr lIns="50760" tIns="50760" rIns="50760" bIns="50760" anchor="ctr">
            <a:noAutofit/>
          </a:bodyPr>
          <a:lstStyle/>
          <a:p>
            <a:pPr lvl="0" algn="l">
              <a:defRPr/>
            </a:pPr>
            <a:r>
              <a:rPr lang="ru-RU" sz="4000" b="1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5. </a:t>
            </a:r>
            <a:r>
              <a:rPr lang="ru-RU" sz="4000" b="1" spc="-2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Оценка эксплуатационного ресурса </a:t>
            </a:r>
            <a:r>
              <a:rPr lang="ru-RU" sz="4000" b="1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насосного оборудования</a:t>
            </a:r>
            <a:endParaRPr kumimoji="0" lang="ru-RU" sz="4000" i="0" u="none" strike="noStrike" kern="0" cap="none" spc="-2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Neue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6350C9CE-53FA-8F04-7DD8-42EC604A65ED}"/>
              </a:ext>
            </a:extLst>
          </p:cNvPr>
          <p:cNvSpPr txBox="1">
            <a:spLocks/>
          </p:cNvSpPr>
          <p:nvPr/>
        </p:nvSpPr>
        <p:spPr>
          <a:xfrm>
            <a:off x="18733941" y="12944010"/>
            <a:ext cx="5486400" cy="453943"/>
          </a:xfrm>
          <a:prstGeom prst="rect">
            <a:avLst/>
          </a:prstGeom>
        </p:spPr>
        <p:txBody>
          <a:bodyPr vert="horz" lIns="182880" tIns="91440" rIns="182880" bIns="9144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099D8A-7E76-4E33-97BA-BAE3FE2E69BF}" type="slidenum">
              <a:rPr kumimoji="0" lang="ru-RU" sz="2400" b="0" i="0" u="none" strike="noStrike" kern="1200" cap="none" spc="0" normalizeH="0" baseline="0" noProof="0">
                <a:ln>
                  <a:noFill/>
                </a:ln>
                <a:solidFill>
                  <a:srgbClr val="5E5E5E">
                    <a:tint val="75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Helvetica Neue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5E5E5E">
                  <a:tint val="75000"/>
                </a:srgb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Neue"/>
            </a:endParaRPr>
          </a:p>
        </p:txBody>
      </p:sp>
      <p:sp>
        <p:nvSpPr>
          <p:cNvPr id="5" name="CustomShape 2">
            <a:extLst>
              <a:ext uri="{FF2B5EF4-FFF2-40B4-BE49-F238E27FC236}">
                <a16:creationId xmlns:a16="http://schemas.microsoft.com/office/drawing/2014/main" xmlns="" id="{94BE0D87-C052-10FF-46CF-DFB6E2FB3352}"/>
              </a:ext>
            </a:extLst>
          </p:cNvPr>
          <p:cNvSpPr/>
          <p:nvPr/>
        </p:nvSpPr>
        <p:spPr>
          <a:xfrm>
            <a:off x="454551" y="1199823"/>
            <a:ext cx="19784108" cy="137159"/>
          </a:xfrm>
          <a:prstGeom prst="rect">
            <a:avLst/>
          </a:prstGeom>
          <a:gradFill rotWithShape="0">
            <a:gsLst>
              <a:gs pos="0">
                <a:srgbClr val="00A0C3"/>
              </a:gs>
              <a:gs pos="100000">
                <a:srgbClr val="00B3A9"/>
              </a:gs>
            </a:gsLst>
            <a:lin ang="0"/>
          </a:gra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marL="0" marR="0" lvl="0" indent="0" algn="ctr" defTabSz="243833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Neue"/>
            </a:endParaRPr>
          </a:p>
        </p:txBody>
      </p:sp>
      <p:sp>
        <p:nvSpPr>
          <p:cNvPr id="16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5875000" y="2409147"/>
            <a:ext cx="7815548" cy="300106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just" defTabSz="2078526" hangingPunct="1">
              <a:defRPr/>
            </a:pPr>
            <a:r>
              <a:rPr lang="ru-RU" sz="2200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а) Расчёт фактического возраста </a:t>
            </a:r>
            <a:r>
              <a:rPr lang="ru-RU" sz="2200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насосного оборудования Т</a:t>
            </a:r>
            <a:r>
              <a:rPr lang="ru-RU" sz="2200" spc="-2" baseline="-2500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нас.ф</a:t>
            </a:r>
          </a:p>
          <a:p>
            <a:pPr algn="just" defTabSz="2078526" hangingPunct="1">
              <a:defRPr/>
            </a:pPr>
            <a:endParaRPr lang="ru-RU" sz="1000" spc="-2" baseline="-25000" dirty="0" smtClean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 defTabSz="2078526" hangingPunct="1">
              <a:defRPr/>
            </a:pPr>
            <a:r>
              <a:rPr lang="ru-RU" sz="2200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b) Расчет остаточного срока эксплуатации насосного оборудования в зависимости от рекомендаций фирмы-производителя </a:t>
            </a:r>
            <a:r>
              <a:rPr lang="ru-RU" sz="2200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</a:t>
            </a:r>
            <a:r>
              <a:rPr lang="ru-RU" sz="2200" spc="-2" baseline="-2500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нас.ост</a:t>
            </a:r>
          </a:p>
          <a:p>
            <a:pPr algn="just" defTabSz="2078526" hangingPunct="1">
              <a:defRPr/>
            </a:pPr>
            <a:endParaRPr lang="ru-RU" sz="1000" spc="-2" baseline="-25000" dirty="0" smtClean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 defTabSz="2078526" hangingPunct="1">
              <a:defRPr/>
            </a:pPr>
            <a:r>
              <a:rPr lang="ru-RU" sz="2200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с) Расчёт </a:t>
            </a:r>
            <a:r>
              <a:rPr lang="ru-RU" sz="2200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коэффициента соответствия </a:t>
            </a:r>
            <a:r>
              <a:rPr lang="ru-RU" sz="2200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эксплуатационного </a:t>
            </a:r>
            <a:r>
              <a:rPr lang="ru-RU" sz="2200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ресурса насосного оборудования </a:t>
            </a:r>
            <a:r>
              <a:rPr lang="ru-RU" sz="2200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нормативному </a:t>
            </a:r>
            <a:r>
              <a:rPr lang="ru-RU" sz="2200" spc="-2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сроку службы </a:t>
            </a:r>
            <a:endParaRPr lang="ru-RU" sz="2200" spc="-2" baseline="-250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6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4240559" y="6375049"/>
            <a:ext cx="6221326" cy="119544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2078526" hangingPunct="1">
              <a:defRPr/>
            </a:pPr>
            <a:r>
              <a:rPr lang="ru-RU" sz="2400" spc="-2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коэффициент соответствия остаточного ресурса </a:t>
            </a:r>
            <a:r>
              <a:rPr lang="ru-RU" sz="2400" spc="-2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насосного оборудования </a:t>
            </a:r>
            <a:r>
              <a:rPr lang="ru-RU" sz="2400" spc="-2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нормативному сроку </a:t>
            </a:r>
            <a:r>
              <a:rPr lang="ru-RU" sz="2400" spc="-2" dirty="0" smtClean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службы</a:t>
            </a:r>
            <a:endParaRPr lang="ru-RU" sz="2400" spc="-2" dirty="0">
              <a:solidFill>
                <a:schemeClr val="bg2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2111" y="8868686"/>
            <a:ext cx="4316038" cy="407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Скругленный прямоугольник 110">
            <a:extLst>
              <a:ext uri="{FF2B5EF4-FFF2-40B4-BE49-F238E27FC236}">
                <a16:creationId xmlns:a16="http://schemas.microsoft.com/office/drawing/2014/main" xmlns="" id="{E4045290-40E1-51C6-C280-2998ED3118FB}"/>
              </a:ext>
            </a:extLst>
          </p:cNvPr>
          <p:cNvSpPr/>
          <p:nvPr/>
        </p:nvSpPr>
        <p:spPr>
          <a:xfrm>
            <a:off x="15875000" y="5550371"/>
            <a:ext cx="7920000" cy="3107432"/>
          </a:xfrm>
          <a:prstGeom prst="roundRect">
            <a:avLst>
              <a:gd name="adj" fmla="val 2726"/>
            </a:avLst>
          </a:prstGeom>
          <a:noFill/>
          <a:ln w="34925" cap="rnd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ctr"/>
            <a:endParaRPr lang="ru-RU" sz="2000" dirty="0">
              <a:latin typeface="Tahoma" panose="020B0604030504040204" pitchFamily="34" charset="0"/>
            </a:endParaRPr>
          </a:p>
        </p:txBody>
      </p:sp>
      <p:sp>
        <p:nvSpPr>
          <p:cNvPr id="30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6005917" y="5623030"/>
            <a:ext cx="6562084" cy="5952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spcAft>
                <a:spcPts val="600"/>
              </a:spcAft>
              <a:defRPr/>
            </a:pPr>
            <a:r>
              <a:rPr lang="ru-RU" sz="2800" b="1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ЗАПРАШИВАЕМАЯ ИНФОРМАЦИЯ</a:t>
            </a:r>
            <a:endParaRPr lang="ru-RU" sz="2800" spc="-2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flipV="1">
            <a:off x="16050392" y="6195613"/>
            <a:ext cx="6570748" cy="22696"/>
          </a:xfrm>
          <a:prstGeom prst="line">
            <a:avLst/>
          </a:prstGeom>
          <a:noFill/>
          <a:ln w="25400" cap="flat">
            <a:solidFill>
              <a:srgbClr val="0070C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3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5917266" y="6831418"/>
            <a:ext cx="7835468" cy="182638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 defTabSz="2078526" hangingPunct="1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ru-RU" sz="2200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год производства </a:t>
            </a:r>
            <a:r>
              <a:rPr lang="ru-RU" sz="2200" spc="-2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 ввода в эксплуатацию </a:t>
            </a:r>
            <a:r>
              <a:rPr lang="ru-RU" sz="2200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насосного оборудования </a:t>
            </a:r>
            <a:r>
              <a:rPr lang="ru-RU" sz="2200" spc="-2" dirty="0" err="1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</a:t>
            </a:r>
            <a:r>
              <a:rPr lang="ru-RU" sz="2200" spc="-2" baseline="-25000" dirty="0" err="1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ввод</a:t>
            </a:r>
            <a:r>
              <a:rPr lang="ru-RU" sz="2200" spc="-2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2200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год.</a:t>
            </a:r>
          </a:p>
          <a:p>
            <a:pPr algn="just" defTabSz="2078526" hangingPunct="1">
              <a:spcAft>
                <a:spcPts val="600"/>
              </a:spcAft>
              <a:defRPr/>
            </a:pPr>
            <a:endParaRPr lang="ru-RU" sz="1000" spc="-2" dirty="0" smtClean="0">
              <a:solidFill>
                <a:schemeClr val="bg2">
                  <a:lumMod val="1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just" defTabSz="2078526" hangingPunct="1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ru-RU" sz="2200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информация о модели и фирме-производителе насос-</a:t>
            </a:r>
            <a:r>
              <a:rPr lang="ru-RU" sz="2200" spc="-2" dirty="0" err="1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ного</a:t>
            </a:r>
            <a:r>
              <a:rPr lang="ru-RU" sz="2200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оборудования.</a:t>
            </a:r>
            <a:endParaRPr lang="ru-RU" sz="2200" spc="-2" dirty="0">
              <a:solidFill>
                <a:schemeClr val="bg2">
                  <a:lumMod val="1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5996196" y="6313083"/>
            <a:ext cx="7525208" cy="3952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2000" b="1" i="1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 предприятий ВКХ</a:t>
            </a:r>
            <a:endParaRPr lang="ru-RU" sz="2000" b="1" i="1" spc="-2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7" name="Скругленный прямоугольник 110">
            <a:extLst>
              <a:ext uri="{FF2B5EF4-FFF2-40B4-BE49-F238E27FC236}">
                <a16:creationId xmlns:a16="http://schemas.microsoft.com/office/drawing/2014/main" xmlns="" id="{E4045290-40E1-51C6-C280-2998ED3118FB}"/>
              </a:ext>
            </a:extLst>
          </p:cNvPr>
          <p:cNvSpPr/>
          <p:nvPr/>
        </p:nvSpPr>
        <p:spPr>
          <a:xfrm>
            <a:off x="15798800" y="1454913"/>
            <a:ext cx="7920000" cy="3960000"/>
          </a:xfrm>
          <a:prstGeom prst="roundRect">
            <a:avLst>
              <a:gd name="adj" fmla="val 2726"/>
            </a:avLst>
          </a:prstGeom>
          <a:noFill/>
          <a:ln w="34925" cap="rnd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chemeClr val="lt1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ctr"/>
            <a:endParaRPr lang="ru-RU" sz="2000" dirty="0">
              <a:latin typeface="Tahoma" panose="020B0604030504040204" pitchFamily="34" charset="0"/>
            </a:endParaRPr>
          </a:p>
        </p:txBody>
      </p:sp>
      <p:sp>
        <p:nvSpPr>
          <p:cNvPr id="38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5959532" y="1610226"/>
            <a:ext cx="6562084" cy="5952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spcAft>
                <a:spcPts val="600"/>
              </a:spcAft>
              <a:defRPr/>
            </a:pPr>
            <a:r>
              <a:rPr lang="ru-RU" sz="2800" b="1" spc="-2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ОСНОВНЫЕ РАСЧЕТЫ</a:t>
            </a:r>
            <a:endParaRPr lang="ru-RU" sz="2800" spc="-2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 flipV="1">
            <a:off x="15950872" y="2182809"/>
            <a:ext cx="6570748" cy="0"/>
          </a:xfrm>
          <a:prstGeom prst="line">
            <a:avLst/>
          </a:prstGeom>
          <a:noFill/>
          <a:ln w="25400" cap="flat">
            <a:solidFill>
              <a:srgbClr val="0070C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46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0744200" y="4272126"/>
            <a:ext cx="5054600" cy="7030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2000" b="1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</a:t>
            </a:r>
            <a:r>
              <a:rPr lang="ru-RU" sz="2000" b="1" spc="-2" baseline="-25000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нас.ост</a:t>
            </a:r>
            <a:r>
              <a:rPr lang="ru-RU" sz="2000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spc="-2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остаточный расчётный срок эксплуатации </a:t>
            </a:r>
            <a:r>
              <a:rPr lang="ru-RU" sz="2000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насоса, </a:t>
            </a:r>
            <a:r>
              <a:rPr lang="ru-RU" sz="2000" spc="-2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лет</a:t>
            </a:r>
          </a:p>
        </p:txBody>
      </p:sp>
      <p:sp>
        <p:nvSpPr>
          <p:cNvPr id="47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0744200" y="5192361"/>
            <a:ext cx="5054600" cy="1010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2000" b="1" spc="-2" dirty="0" err="1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</a:t>
            </a:r>
            <a:r>
              <a:rPr lang="ru-RU" sz="2000" b="1" spc="-2" baseline="-25000" dirty="0" err="1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нас.норм</a:t>
            </a:r>
            <a:r>
              <a:rPr lang="ru-RU" sz="2000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spc="-2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нормативный срок службы </a:t>
            </a:r>
            <a:r>
              <a:rPr lang="ru-RU" sz="2000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насоса по данным фирмы-производителя, </a:t>
            </a:r>
            <a:r>
              <a:rPr lang="ru-RU" sz="2000" spc="-2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лет</a:t>
            </a:r>
          </a:p>
        </p:txBody>
      </p:sp>
      <p:sp>
        <p:nvSpPr>
          <p:cNvPr id="48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10744200" y="6342311"/>
            <a:ext cx="4908720" cy="13185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defTabSz="2078526" hangingPunct="1">
              <a:defRPr/>
            </a:pPr>
            <a:r>
              <a:rPr lang="ru-RU" sz="2000" b="1" spc="-2" dirty="0" err="1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</a:t>
            </a:r>
            <a:r>
              <a:rPr lang="ru-RU" sz="2000" b="1" spc="-2" baseline="-25000" dirty="0" err="1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</a:t>
            </a:r>
            <a:r>
              <a:rPr lang="ru-RU" sz="2000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spc="-2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ru-RU" sz="2000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фактический срок службы, как разность </a:t>
            </a:r>
            <a:r>
              <a:rPr lang="ru-RU" sz="2000" spc="-2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между годом проведения оценки и годом ввода в </a:t>
            </a:r>
            <a:r>
              <a:rPr lang="ru-RU" sz="2000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эксплуатацию насоса</a:t>
            </a:r>
            <a:endParaRPr lang="ru-RU" sz="2000" spc="-2" dirty="0">
              <a:solidFill>
                <a:schemeClr val="bg2">
                  <a:lumMod val="1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2" b="8288"/>
          <a:stretch/>
        </p:blipFill>
        <p:spPr bwMode="auto">
          <a:xfrm>
            <a:off x="10744200" y="2547738"/>
            <a:ext cx="4413080" cy="1401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Таблица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60674875"/>
                  </p:ext>
                </p:extLst>
              </p:nvPr>
            </p:nvGraphicFramePr>
            <p:xfrm>
              <a:off x="5829462" y="8868688"/>
              <a:ext cx="16447342" cy="4146218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3238338"/>
                    <a:gridCol w="13209004"/>
                  </a:tblGrid>
                  <a:tr h="33021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b="1" dirty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Остаточный ресурс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b="1" dirty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Оценка состояния насосного оборудования</a:t>
                          </a:r>
                        </a:p>
                      </a:txBody>
                      <a:tcPr marL="68580" marR="68580" marT="0" marB="0" anchor="ctr"/>
                    </a:tc>
                  </a:tr>
                  <a:tr h="90000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Высокий </a:t>
                          </a:r>
                        </a:p>
                        <a:p>
                          <a:pPr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500" dirty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 </a:t>
                          </a:r>
                        </a:p>
                        <a:p>
                          <a:pPr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ru-RU" sz="1800" i="1">
                                      <a:solidFill>
                                        <a:schemeClr val="bg2">
                                          <a:lumMod val="10000"/>
                                        </a:schemeClr>
                                      </a:solidFill>
                                      <a:effectLst/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ru-RU" sz="1800">
                                      <a:solidFill>
                                        <a:schemeClr val="bg2">
                                          <a:lumMod val="10000"/>
                                        </a:schemeClr>
                                      </a:solidFill>
                                      <a:effectLst/>
                                      <a:latin typeface="Cambria Math"/>
                                    </a:rPr>
                                    <m:t>К</m:t>
                                  </m:r>
                                </m:e>
                                <m:sub>
                                  <m:r>
                                    <a:rPr lang="ru-RU" sz="1800">
                                      <a:solidFill>
                                        <a:schemeClr val="bg2">
                                          <a:lumMod val="10000"/>
                                        </a:schemeClr>
                                      </a:solidFill>
                                      <a:effectLst/>
                                      <a:latin typeface="Cambria Math"/>
                                    </a:rPr>
                                    <m:t>насос</m:t>
                                  </m:r>
                                </m:sub>
                                <m:sup>
                                  <m:r>
                                    <a:rPr lang="ru-RU" sz="1800">
                                      <a:solidFill>
                                        <a:schemeClr val="bg2">
                                          <a:lumMod val="10000"/>
                                        </a:schemeClr>
                                      </a:solidFill>
                                      <a:effectLst/>
                                      <a:latin typeface="Cambria Math"/>
                                    </a:rPr>
                                    <m:t>соотв</m:t>
                                  </m:r>
                                </m:sup>
                              </m:sSubSup>
                            </m:oMath>
                          </a14:m>
                          <a:r>
                            <a:rPr lang="ru-RU" sz="1800" dirty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 </a:t>
                          </a:r>
                          <a:r>
                            <a:rPr lang="en-US" sz="1800" dirty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&gt;</a:t>
                          </a:r>
                          <a:r>
                            <a:rPr lang="ru-RU" sz="1800" dirty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 </a:t>
                          </a:r>
                          <a:r>
                            <a:rPr lang="ru-RU" sz="1800" dirty="0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0,70</a:t>
                          </a:r>
                          <a:endParaRPr lang="ru-RU" sz="1800" dirty="0">
                            <a:solidFill>
                              <a:schemeClr val="bg2">
                                <a:lumMod val="10000"/>
                              </a:schemeClr>
                            </a:solidFill>
                            <a:effectLst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700" dirty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Составляет более 70 % от среднего срока </a:t>
                          </a:r>
                          <a:r>
                            <a:rPr lang="ru-RU" sz="1700" dirty="0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службы </a:t>
                          </a:r>
                          <a:r>
                            <a:rPr lang="ru-RU" sz="1700" dirty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оборудования, установленного производителем при соблюдении условий эксплуатации и обслуживания.  Насосное оборудование может продолжать работу в штатном режиме при условии проведения регламентного обслуживания; необходимость замены в краткосрочной перспективе отсутствует.</a:t>
                          </a:r>
                        </a:p>
                      </a:txBody>
                      <a:tcPr marL="68580" marR="68580" marT="0" marB="0" anchor="ctr"/>
                    </a:tc>
                  </a:tr>
                  <a:tr h="126000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Удовлетворительный </a:t>
                          </a:r>
                        </a:p>
                        <a:p>
                          <a:pPr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endParaRPr lang="ru-RU" sz="500" dirty="0">
                            <a:solidFill>
                              <a:schemeClr val="bg2">
                                <a:lumMod val="10000"/>
                              </a:schemeClr>
                            </a:solidFill>
                            <a:effectLst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endParaRPr>
                        </a:p>
                        <a:p>
                          <a:pPr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 0,30&lt; </a:t>
                          </a: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ru-RU" sz="1800" i="1">
                                      <a:solidFill>
                                        <a:schemeClr val="bg2">
                                          <a:lumMod val="10000"/>
                                        </a:schemeClr>
                                      </a:solidFill>
                                      <a:effectLst/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ru-RU" sz="1800">
                                      <a:solidFill>
                                        <a:schemeClr val="bg2">
                                          <a:lumMod val="10000"/>
                                        </a:schemeClr>
                                      </a:solidFill>
                                      <a:effectLst/>
                                      <a:latin typeface="Cambria Math"/>
                                    </a:rPr>
                                    <m:t>К</m:t>
                                  </m:r>
                                </m:e>
                                <m:sub>
                                  <m:r>
                                    <a:rPr lang="ru-RU" sz="1800">
                                      <a:solidFill>
                                        <a:schemeClr val="bg2">
                                          <a:lumMod val="10000"/>
                                        </a:schemeClr>
                                      </a:solidFill>
                                      <a:effectLst/>
                                      <a:latin typeface="Cambria Math"/>
                                    </a:rPr>
                                    <m:t>насос</m:t>
                                  </m:r>
                                </m:sub>
                                <m:sup>
                                  <m:r>
                                    <a:rPr lang="ru-RU" sz="1800">
                                      <a:solidFill>
                                        <a:schemeClr val="bg2">
                                          <a:lumMod val="10000"/>
                                        </a:schemeClr>
                                      </a:solidFill>
                                      <a:effectLst/>
                                      <a:latin typeface="Cambria Math"/>
                                    </a:rPr>
                                    <m:t>соотв</m:t>
                                  </m:r>
                                </m:sup>
                              </m:sSubSup>
                            </m:oMath>
                          </a14:m>
                          <a:r>
                            <a:rPr lang="ru-RU" sz="1800" dirty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 &lt; 0,70</a:t>
                          </a:r>
                        </a:p>
                      </a:txBody>
                      <a:tcPr marL="68580" marR="68580" marT="0" marB="0"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700" dirty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Составляет 30–70% от среднего срока </a:t>
                          </a:r>
                          <a:r>
                            <a:rPr lang="ru-RU" sz="1700" dirty="0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службы </a:t>
                          </a:r>
                          <a:r>
                            <a:rPr lang="ru-RU" sz="1700" dirty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оборудования, установленного производителем при соблюдении условий эксплуатации и обслуживания. Насосы сохраняют работоспособность, однако в среднесрочной перспективе требуется предусмотреть плановую замену или модернизацию оборудования с учётом фактических условий эксплуатации и текущего технического состояния.</a:t>
                          </a:r>
                        </a:p>
                      </a:txBody>
                      <a:tcPr marL="68580" marR="68580" marT="0" marB="0" anchor="ctr"/>
                    </a:tc>
                  </a:tr>
                  <a:tr h="90000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Минимальный </a:t>
                          </a:r>
                        </a:p>
                        <a:p>
                          <a:pPr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endParaRPr lang="ru-RU" sz="500" dirty="0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effectLst/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endParaRPr>
                        </a:p>
                        <a:p>
                          <a:pPr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 </a:t>
                          </a:r>
                          <a:r>
                            <a:rPr lang="ru-RU" sz="1800" dirty="0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0,00 </a:t>
                          </a:r>
                          <a:r>
                            <a:rPr lang="en-US" sz="1800" dirty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&lt; </a:t>
                          </a: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ru-RU" sz="1800" i="1">
                                      <a:solidFill>
                                        <a:schemeClr val="bg2">
                                          <a:lumMod val="10000"/>
                                        </a:schemeClr>
                                      </a:solidFill>
                                      <a:effectLst/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ru-RU" sz="1800">
                                      <a:solidFill>
                                        <a:schemeClr val="bg2">
                                          <a:lumMod val="10000"/>
                                        </a:schemeClr>
                                      </a:solidFill>
                                      <a:effectLst/>
                                      <a:latin typeface="Cambria Math"/>
                                    </a:rPr>
                                    <m:t>К</m:t>
                                  </m:r>
                                </m:e>
                                <m:sub>
                                  <m:r>
                                    <a:rPr lang="ru-RU" sz="1800">
                                      <a:solidFill>
                                        <a:schemeClr val="bg2">
                                          <a:lumMod val="10000"/>
                                        </a:schemeClr>
                                      </a:solidFill>
                                      <a:effectLst/>
                                      <a:latin typeface="Cambria Math"/>
                                    </a:rPr>
                                    <m:t>насос</m:t>
                                  </m:r>
                                </m:sub>
                                <m:sup>
                                  <m:r>
                                    <a:rPr lang="ru-RU" sz="1800">
                                      <a:solidFill>
                                        <a:schemeClr val="bg2">
                                          <a:lumMod val="10000"/>
                                        </a:schemeClr>
                                      </a:solidFill>
                                      <a:effectLst/>
                                      <a:latin typeface="Cambria Math"/>
                                    </a:rPr>
                                    <m:t>соотв</m:t>
                                  </m:r>
                                </m:sup>
                              </m:sSubSup>
                            </m:oMath>
                          </a14:m>
                          <a:r>
                            <a:rPr lang="en-US" sz="1800" dirty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 &lt;</a:t>
                          </a:r>
                          <a:r>
                            <a:rPr lang="ru-RU" sz="1800" dirty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 0,30</a:t>
                          </a:r>
                        </a:p>
                      </a:txBody>
                      <a:tcPr marL="68580" marR="68580" marT="0" marB="0" anchor="ctr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700" dirty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Не превышает 30% от среднего срока </a:t>
                          </a:r>
                          <a:r>
                            <a:rPr lang="ru-RU" sz="1700" dirty="0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службы </a:t>
                          </a:r>
                          <a:r>
                            <a:rPr lang="ru-RU" sz="1700" dirty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оборудования, установленного производителем при соблюдении условий эксплуатации и обслуживания. Насосы требуют повышенного внимания, рекомендуется планировать их замену в краткосрочной перспективе с учётом фактических дефектов и надёжности работы.</a:t>
                          </a:r>
                        </a:p>
                      </a:txBody>
                      <a:tcPr marL="68580" marR="68580" marT="0" marB="0" anchor="ctr"/>
                    </a:tc>
                  </a:tr>
                  <a:tr h="75600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Исчерпанный</a:t>
                          </a:r>
                        </a:p>
                        <a:p>
                          <a:pPr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500" dirty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 </a:t>
                          </a:r>
                        </a:p>
                        <a:p>
                          <a:pPr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ru-RU" sz="1800" i="1">
                                      <a:solidFill>
                                        <a:schemeClr val="bg2">
                                          <a:lumMod val="10000"/>
                                        </a:schemeClr>
                                      </a:solidFill>
                                      <a:effectLst/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ru-RU" sz="1800">
                                      <a:solidFill>
                                        <a:schemeClr val="bg2">
                                          <a:lumMod val="10000"/>
                                        </a:schemeClr>
                                      </a:solidFill>
                                      <a:effectLst/>
                                      <a:latin typeface="Cambria Math"/>
                                    </a:rPr>
                                    <m:t>К</m:t>
                                  </m:r>
                                </m:e>
                                <m:sub>
                                  <m:r>
                                    <a:rPr lang="ru-RU" sz="1800">
                                      <a:solidFill>
                                        <a:schemeClr val="bg2">
                                          <a:lumMod val="10000"/>
                                        </a:schemeClr>
                                      </a:solidFill>
                                      <a:effectLst/>
                                      <a:latin typeface="Cambria Math"/>
                                    </a:rPr>
                                    <m:t>насос</m:t>
                                  </m:r>
                                </m:sub>
                                <m:sup>
                                  <m:r>
                                    <a:rPr lang="ru-RU" sz="1800">
                                      <a:solidFill>
                                        <a:schemeClr val="bg2">
                                          <a:lumMod val="10000"/>
                                        </a:schemeClr>
                                      </a:solidFill>
                                      <a:effectLst/>
                                      <a:latin typeface="Cambria Math"/>
                                    </a:rPr>
                                    <m:t>соотв</m:t>
                                  </m:r>
                                </m:sup>
                              </m:sSubSup>
                            </m:oMath>
                          </a14:m>
                          <a:r>
                            <a:rPr lang="ru-RU" sz="1800" dirty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 </a:t>
                          </a:r>
                          <a:r>
                            <a:rPr lang="en-US" sz="1800" dirty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&lt;</a:t>
                          </a:r>
                          <a:r>
                            <a:rPr lang="ru-RU" sz="1800" dirty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 0,00</a:t>
                          </a:r>
                        </a:p>
                      </a:txBody>
                      <a:tcPr marL="68580" marR="68580" marT="0" marB="0" anchor="ctr">
                        <a:solidFill>
                          <a:srgbClr val="FF7C8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700" dirty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Эксплуатация таких насосов связана с повышенными рисками отказов и внеплановых ремонтов. Рекомендуется первоочередная замена насосного оборудования либо проведение модернизации с установкой новых агрегатов</a:t>
                          </a:r>
                        </a:p>
                      </a:txBody>
                      <a:tcPr marL="68580" marR="68580" marT="0" marB="0" anchor="ctr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Таблица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98729950"/>
                  </p:ext>
                </p:extLst>
              </p:nvPr>
            </p:nvGraphicFramePr>
            <p:xfrm>
              <a:off x="5829462" y="8868688"/>
              <a:ext cx="16447342" cy="4146218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3238338"/>
                    <a:gridCol w="13209004"/>
                  </a:tblGrid>
                  <a:tr h="33021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b="1" dirty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Остаточный ресурс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600" b="1" dirty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Оценка состояния насосного оборудования</a:t>
                          </a:r>
                        </a:p>
                      </a:txBody>
                      <a:tcPr marL="68580" marR="68580" marT="0" marB="0" anchor="ctr"/>
                    </a:tc>
                  </a:tr>
                  <a:tr h="90000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blipFill rotWithShape="1">
                          <a:blip r:embed="rId6"/>
                          <a:stretch>
                            <a:fillRect t="-39865" r="-408286" b="-3324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700" dirty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Составляет более 70 % от среднего срока </a:t>
                          </a:r>
                          <a:r>
                            <a:rPr lang="ru-RU" sz="1700" dirty="0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службы </a:t>
                          </a:r>
                          <a:r>
                            <a:rPr lang="ru-RU" sz="1700" dirty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оборудования, установленного производителем при соблюдении условий эксплуатации и обслуживания.  Насосное оборудование может продолжать работу в штатном режиме при условии проведения регламентного обслуживания; необходимость замены в краткосрочной перспективе отсутствует.</a:t>
                          </a:r>
                        </a:p>
                      </a:txBody>
                      <a:tcPr marL="68580" marR="68580" marT="0" marB="0" anchor="ctr"/>
                    </a:tc>
                  </a:tr>
                  <a:tr h="126000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blipFill rotWithShape="1">
                          <a:blip r:embed="rId6"/>
                          <a:stretch>
                            <a:fillRect t="-100485" r="-408286" b="-1388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700" dirty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Составляет 30–70% от среднего срока </a:t>
                          </a:r>
                          <a:r>
                            <a:rPr lang="ru-RU" sz="1700" dirty="0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службы</a:t>
                          </a:r>
                          <a:r>
                            <a:rPr lang="ru-RU" sz="1700" dirty="0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 </a:t>
                          </a:r>
                          <a:r>
                            <a:rPr lang="ru-RU" sz="1700" dirty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оборудования, установленного производителем при соблюдении условий эксплуатации и обслуживания. Насосы сохраняют работоспособность, однако в среднесрочной перспективе требуется предусмотреть плановую замену или модернизацию оборудования с учётом фактических условий эксплуатации и текущего технического состояния.</a:t>
                          </a:r>
                        </a:p>
                      </a:txBody>
                      <a:tcPr marL="68580" marR="68580" marT="0" marB="0" anchor="ctr"/>
                    </a:tc>
                  </a:tr>
                  <a:tr h="90000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blipFill rotWithShape="1">
                          <a:blip r:embed="rId6"/>
                          <a:stretch>
                            <a:fillRect t="-279054" r="-408286" b="-932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700" dirty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Не превышает 30% от среднего срока </a:t>
                          </a:r>
                          <a:r>
                            <a:rPr lang="ru-RU" sz="1700" dirty="0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службы</a:t>
                          </a:r>
                          <a:r>
                            <a:rPr lang="ru-RU" sz="1700" dirty="0" smtClean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 </a:t>
                          </a:r>
                          <a:r>
                            <a:rPr lang="ru-RU" sz="1700" dirty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оборудования, установленного производителем при соблюдении условий эксплуатации и обслуживания. Насосы требуют повышенного внимания, рекомендуется планировать их замену в краткосрочной перспективе с учётом фактических дефектов и надёжности работы.</a:t>
                          </a:r>
                        </a:p>
                      </a:txBody>
                      <a:tcPr marL="68580" marR="68580" marT="0" marB="0" anchor="ctr"/>
                    </a:tc>
                  </a:tr>
                  <a:tr h="75600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blipFill rotWithShape="1">
                          <a:blip r:embed="rId6"/>
                          <a:stretch>
                            <a:fillRect t="-452419" r="-408286" b="-112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06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700" dirty="0">
                              <a:solidFill>
                                <a:schemeClr val="bg2">
                                  <a:lumMod val="10000"/>
                                </a:schemeClr>
                              </a:solidFill>
                              <a:effectLst/>
                              <a:latin typeface="Tahoma" pitchFamily="34" charset="0"/>
                              <a:ea typeface="Tahoma" pitchFamily="34" charset="0"/>
                              <a:cs typeface="Tahoma" pitchFamily="34" charset="0"/>
                            </a:rPr>
                            <a:t>Эксплуатация таких насосов связана с повышенными рисками отказов и внеплановых ремонтов. Рекомендуется первоочередная замена насосного оборудования либо проведение модернизации с установкой новых агрегатов</a:t>
                          </a:r>
                        </a:p>
                      </a:txBody>
                      <a:tcPr marL="68580" marR="68580" marT="0" marB="0" anchor="ctr"/>
                    </a:tc>
                  </a:tr>
                </a:tbl>
              </a:graphicData>
            </a:graphic>
          </p:graphicFrame>
        </mc:Fallback>
      </mc:AlternateContent>
      <p:sp>
        <p:nvSpPr>
          <p:cNvPr id="51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3100581" y="2021491"/>
            <a:ext cx="1556470" cy="8261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2078526" hangingPunct="1">
              <a:defRPr/>
            </a:pPr>
            <a:r>
              <a:rPr lang="ru-RU" sz="2400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Основной</a:t>
            </a:r>
          </a:p>
          <a:p>
            <a:pPr defTabSz="2078526" hangingPunct="1">
              <a:defRPr/>
            </a:pPr>
            <a:r>
              <a:rPr lang="ru-RU" sz="2400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насос</a:t>
            </a:r>
            <a:endParaRPr lang="ru-RU" sz="2400" spc="-2" dirty="0">
              <a:solidFill>
                <a:schemeClr val="bg2">
                  <a:lumMod val="1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2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5706518" y="1393345"/>
            <a:ext cx="1759670" cy="8261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2078526" hangingPunct="1">
              <a:defRPr/>
            </a:pPr>
            <a:r>
              <a:rPr lang="ru-RU" sz="2400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Резервный</a:t>
            </a:r>
          </a:p>
          <a:p>
            <a:pPr defTabSz="2078526" hangingPunct="1">
              <a:defRPr/>
            </a:pPr>
            <a:r>
              <a:rPr lang="ru-RU" sz="2400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насос</a:t>
            </a:r>
            <a:endParaRPr lang="ru-RU" sz="2400" spc="-2" dirty="0">
              <a:solidFill>
                <a:schemeClr val="bg2">
                  <a:lumMod val="1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3" name="TextBox 104">
            <a:extLst>
              <a:ext uri="{FF2B5EF4-FFF2-40B4-BE49-F238E27FC236}">
                <a16:creationId xmlns="" xmlns:a16="http://schemas.microsoft.com/office/drawing/2014/main" id="{F7A7FA7C-FE94-7222-0290-7B73B40C1F07}"/>
              </a:ext>
            </a:extLst>
          </p:cNvPr>
          <p:cNvSpPr txBox="1">
            <a:spLocks/>
          </p:cNvSpPr>
          <p:nvPr/>
        </p:nvSpPr>
        <p:spPr>
          <a:xfrm>
            <a:off x="7905951" y="2072291"/>
            <a:ext cx="2552960" cy="8261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="horz" wrap="square" lIns="43301" tIns="43301" rIns="43301" bIns="43301" numCol="1" spcCol="38100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2078526" hangingPunct="1">
              <a:defRPr/>
            </a:pPr>
            <a:r>
              <a:rPr lang="ru-RU" sz="2400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Дополнительный</a:t>
            </a:r>
          </a:p>
          <a:p>
            <a:pPr defTabSz="2078526" hangingPunct="1">
              <a:defRPr/>
            </a:pPr>
            <a:r>
              <a:rPr lang="ru-RU" sz="2400" spc="-2" dirty="0" smtClean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насос</a:t>
            </a:r>
            <a:endParaRPr lang="ru-RU" sz="2400" spc="-2" dirty="0">
              <a:solidFill>
                <a:schemeClr val="bg2">
                  <a:lumMod val="1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104">
                <a:extLst>
                  <a:ext uri="{FF2B5EF4-FFF2-40B4-BE49-F238E27FC236}">
                    <a16:creationId xmlns="" xmlns:a16="http://schemas.microsoft.com/office/drawing/2014/main" id="{F7A7FA7C-FE94-7222-0290-7B73B40C1F0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00771" y="2871865"/>
                <a:ext cx="2139788" cy="45678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txBody>
              <a:bodyPr rot="0" spcFirstLastPara="1" vert="horz" wrap="square" lIns="43301" tIns="43301" rIns="43301" bIns="43301" numCol="1" spcCol="38100" rtlCol="0" anchor="ctr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2078526" hangingPunct="1">
                  <a:defRPr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ru-RU" sz="2400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ru-RU" sz="2400" i="1">
                            <a:solidFill>
                              <a:srgbClr val="00B050"/>
                            </a:solidFill>
                            <a:latin typeface="Cambria Math"/>
                          </a:rPr>
                          <m:t>К</m:t>
                        </m:r>
                      </m:e>
                      <m:sub>
                        <m:r>
                          <a:rPr lang="ru-RU" sz="2400" b="0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осн.нас</m:t>
                        </m:r>
                      </m:sub>
                      <m:sup>
                        <m:r>
                          <a:rPr lang="ru-RU" sz="2400" i="1">
                            <a:solidFill>
                              <a:srgbClr val="00B050"/>
                            </a:solidFill>
                            <a:latin typeface="Cambria Math"/>
                          </a:rPr>
                          <m:t>соотв</m:t>
                        </m:r>
                      </m:sup>
                    </m:sSubSup>
                  </m:oMath>
                </a14:m>
                <a:r>
                  <a:rPr lang="ru-RU" sz="2400" dirty="0">
                    <a:solidFill>
                      <a:srgbClr val="00B05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</a:t>
                </a:r>
                <a:r>
                  <a:rPr lang="ru-RU" sz="2400" dirty="0" smtClean="0">
                    <a:solidFill>
                      <a:srgbClr val="00B05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=0,78</a:t>
                </a:r>
                <a:endParaRPr lang="ru-RU" sz="2400" spc="-2" dirty="0">
                  <a:solidFill>
                    <a:srgbClr val="00B05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54" name="TextBox 104">
                <a:extLst>
                  <a:ext uri="{FF2B5EF4-FFF2-40B4-BE49-F238E27FC236}">
                    <a16:creationId xmlns="" xmlns:a16="http://schemas.microsoft.com/office/drawing/2014/main" id="{F7A7FA7C-FE94-7222-0290-7B73B40C1F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0771" y="2871865"/>
                <a:ext cx="2139788" cy="456780"/>
              </a:xfrm>
              <a:prstGeom prst="rect">
                <a:avLst/>
              </a:prstGeom>
              <a:blipFill rotWithShape="1">
                <a:blip r:embed="rId7"/>
                <a:stretch>
                  <a:fillRect t="-12000" r="-1709" b="-29333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104">
                <a:extLst>
                  <a:ext uri="{FF2B5EF4-FFF2-40B4-BE49-F238E27FC236}">
                    <a16:creationId xmlns="" xmlns:a16="http://schemas.microsoft.com/office/drawing/2014/main" id="{F7A7FA7C-FE94-7222-0290-7B73B40C1F0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604412" y="2871865"/>
                <a:ext cx="2139788" cy="47838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txBody>
              <a:bodyPr rot="0" spcFirstLastPara="1" vert="horz" wrap="square" lIns="43301" tIns="43301" rIns="43301" bIns="43301" numCol="1" spcCol="38100" rtlCol="0" anchor="ctr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2078526" hangingPunct="1">
                  <a:defRPr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ru-RU" sz="2400" i="1" smtClean="0">
                            <a:solidFill>
                              <a:srgbClr val="99CC00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ru-RU" sz="2400" i="1">
                            <a:solidFill>
                              <a:srgbClr val="99CC00"/>
                            </a:solidFill>
                            <a:latin typeface="Cambria Math"/>
                          </a:rPr>
                          <m:t>К</m:t>
                        </m:r>
                      </m:e>
                      <m:sub>
                        <m:r>
                          <a:rPr lang="ru-RU" sz="2400" b="0" i="1" smtClean="0">
                            <a:solidFill>
                              <a:srgbClr val="99CC00"/>
                            </a:solidFill>
                            <a:latin typeface="Cambria Math"/>
                          </a:rPr>
                          <m:t>доп.нас</m:t>
                        </m:r>
                      </m:sub>
                      <m:sup>
                        <m:r>
                          <a:rPr lang="ru-RU" sz="2400" i="1">
                            <a:solidFill>
                              <a:srgbClr val="99CC00"/>
                            </a:solidFill>
                            <a:latin typeface="Cambria Math"/>
                          </a:rPr>
                          <m:t>соотв</m:t>
                        </m:r>
                      </m:sup>
                    </m:sSubSup>
                  </m:oMath>
                </a14:m>
                <a:r>
                  <a:rPr lang="ru-RU" sz="2400" dirty="0">
                    <a:solidFill>
                      <a:srgbClr val="99CC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</a:t>
                </a:r>
                <a:r>
                  <a:rPr lang="ru-RU" sz="2400" dirty="0" smtClean="0">
                    <a:solidFill>
                      <a:srgbClr val="99CC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=0,31</a:t>
                </a:r>
                <a:endParaRPr lang="ru-RU" sz="2400" spc="-2" dirty="0">
                  <a:solidFill>
                    <a:srgbClr val="99CC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55" name="TextBox 104">
                <a:extLst>
                  <a:ext uri="{FF2B5EF4-FFF2-40B4-BE49-F238E27FC236}">
                    <a16:creationId xmlns="" xmlns:a16="http://schemas.microsoft.com/office/drawing/2014/main" id="{F7A7FA7C-FE94-7222-0290-7B73B40C1F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4412" y="2871865"/>
                <a:ext cx="2139788" cy="478389"/>
              </a:xfrm>
              <a:prstGeom prst="rect">
                <a:avLst/>
              </a:prstGeom>
              <a:blipFill rotWithShape="1">
                <a:blip r:embed="rId8"/>
                <a:stretch>
                  <a:fillRect t="-12658" r="-1989" b="-21519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104">
                <a:extLst>
                  <a:ext uri="{FF2B5EF4-FFF2-40B4-BE49-F238E27FC236}">
                    <a16:creationId xmlns="" xmlns:a16="http://schemas.microsoft.com/office/drawing/2014/main" id="{F7A7FA7C-FE94-7222-0290-7B73B40C1F0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379655" y="2142740"/>
                <a:ext cx="2139788" cy="48993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txBody>
              <a:bodyPr rot="0" spcFirstLastPara="1" vert="horz" wrap="square" lIns="43301" tIns="43301" rIns="43301" bIns="43301" numCol="1" spcCol="38100" rtlCol="0" anchor="ctr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2078526" hangingPunct="1">
                  <a:defRPr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ru-RU" sz="240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ru-RU" sz="240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К</m:t>
                        </m:r>
                      </m:e>
                      <m:sub>
                        <m:r>
                          <a:rPr lang="ru-RU" sz="24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рез.нас</m:t>
                        </m:r>
                      </m:sub>
                      <m:sup>
                        <m:r>
                          <a:rPr lang="ru-RU" sz="240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соотв</m:t>
                        </m:r>
                      </m:sup>
                    </m:sSubSup>
                  </m:oMath>
                </a14:m>
                <a:r>
                  <a:rPr lang="ru-RU" sz="2400" dirty="0" smtClean="0">
                    <a:solidFill>
                      <a:srgbClr val="C00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=-0,08</a:t>
                </a:r>
                <a:endParaRPr lang="ru-RU" sz="2400" spc="-2" dirty="0">
                  <a:solidFill>
                    <a:srgbClr val="C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56" name="TextBox 104">
                <a:extLst>
                  <a:ext uri="{FF2B5EF4-FFF2-40B4-BE49-F238E27FC236}">
                    <a16:creationId xmlns="" xmlns:a16="http://schemas.microsoft.com/office/drawing/2014/main" id="{F7A7FA7C-FE94-7222-0290-7B73B40C1F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9655" y="2142740"/>
                <a:ext cx="2139788" cy="489930"/>
              </a:xfrm>
              <a:prstGeom prst="rect">
                <a:avLst/>
              </a:prstGeom>
              <a:blipFill rotWithShape="1">
                <a:blip r:embed="rId9"/>
                <a:stretch>
                  <a:fillRect t="-12346" r="-1420" b="-18519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104">
                <a:extLst>
                  <a:ext uri="{FF2B5EF4-FFF2-40B4-BE49-F238E27FC236}">
                    <a16:creationId xmlns="" xmlns:a16="http://schemas.microsoft.com/office/drawing/2014/main" id="{F7A7FA7C-FE94-7222-0290-7B73B40C1F0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240558" y="5275798"/>
                <a:ext cx="6106047" cy="100930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txBody>
              <a:bodyPr rot="0" spcFirstLastPara="1" vert="horz" wrap="square" lIns="43301" tIns="43301" rIns="43301" bIns="43301" numCol="1" spcCol="38100" rtlCol="0" anchor="ctr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2078526" hangingPunct="1">
                  <a:defRPr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ru-RU" sz="3600" b="1" i="1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ru-RU" sz="3600" b="1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/>
                          </a:rPr>
                          <m:t>К</m:t>
                        </m:r>
                      </m:e>
                      <m:sub>
                        <m:r>
                          <a:rPr lang="ru-RU" sz="3600" b="1" i="1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/>
                          </a:rPr>
                          <m:t>нас.общ</m:t>
                        </m:r>
                      </m:sub>
                      <m:sup>
                        <m:r>
                          <a:rPr lang="ru-RU" sz="3600" b="1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/>
                          </a:rPr>
                          <m:t>соотв</m:t>
                        </m:r>
                      </m:sup>
                    </m:sSubSup>
                  </m:oMath>
                </a14:m>
                <a:r>
                  <a:rPr lang="ru-RU" sz="3600" b="1" dirty="0">
                    <a:solidFill>
                      <a:schemeClr val="bg2">
                        <a:lumMod val="10000"/>
                      </a:schemeClr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</a:t>
                </a:r>
                <a:r>
                  <a:rPr lang="ru-RU" sz="3600" dirty="0" smtClean="0">
                    <a:solidFill>
                      <a:schemeClr val="bg2">
                        <a:lumMod val="10000"/>
                      </a:schemeClr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= </a:t>
                </a:r>
                <a:r>
                  <a:rPr lang="ru-RU" sz="3200" dirty="0" smtClean="0">
                    <a:solidFill>
                      <a:schemeClr val="bg2">
                        <a:lumMod val="10000"/>
                      </a:schemeClr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0,34</a:t>
                </a:r>
                <a:r>
                  <a:rPr lang="ru-RU" sz="3600" dirty="0" smtClean="0">
                    <a:solidFill>
                      <a:schemeClr val="bg2">
                        <a:lumMod val="10000"/>
                      </a:schemeClr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</a:t>
                </a:r>
                <a:r>
                  <a:rPr lang="ru-RU" sz="3600" dirty="0">
                    <a:solidFill>
                      <a:schemeClr val="bg2">
                        <a:lumMod val="10000"/>
                      </a:schemeClr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3600" i="1">
                                <a:solidFill>
                                  <a:schemeClr val="bg2">
                                    <a:lumMod val="10000"/>
                                  </a:schemeClr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solidFill>
                                  <a:schemeClr val="bg2">
                                    <a:lumMod val="10000"/>
                                  </a:schemeClr>
                                </a:solidFill>
                                <a:latin typeface="Cambria Math"/>
                              </a:rPr>
                              <m:t>Т</m:t>
                            </m:r>
                          </m:e>
                          <m:sub>
                            <m:r>
                              <a:rPr lang="ru-RU" sz="3600" i="1">
                                <a:solidFill>
                                  <a:schemeClr val="bg2">
                                    <a:lumMod val="10000"/>
                                  </a:schemeClr>
                                </a:solidFill>
                                <a:latin typeface="Cambria Math"/>
                              </a:rPr>
                              <m:t>нас. ост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3600" i="1">
                                <a:solidFill>
                                  <a:schemeClr val="bg2">
                                    <a:lumMod val="10000"/>
                                  </a:schemeClr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solidFill>
                                  <a:schemeClr val="bg2">
                                    <a:lumMod val="10000"/>
                                  </a:schemeClr>
                                </a:solidFill>
                                <a:latin typeface="Cambria Math"/>
                              </a:rPr>
                              <m:t>Т</m:t>
                            </m:r>
                          </m:e>
                          <m:sub>
                            <m:r>
                              <a:rPr lang="ru-RU" sz="3600" i="1">
                                <a:solidFill>
                                  <a:schemeClr val="bg2">
                                    <a:lumMod val="10000"/>
                                  </a:schemeClr>
                                </a:solidFill>
                                <a:latin typeface="Cambria Math"/>
                              </a:rPr>
                              <m:t>нас. норм</m:t>
                            </m:r>
                          </m:sub>
                        </m:sSub>
                      </m:den>
                    </m:f>
                  </m:oMath>
                </a14:m>
                <a:endParaRPr lang="ru-RU" sz="2400" b="1" spc="-2" dirty="0">
                  <a:solidFill>
                    <a:schemeClr val="bg2">
                      <a:lumMod val="1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57" name="TextBox 104">
                <a:extLst>
                  <a:ext uri="{FF2B5EF4-FFF2-40B4-BE49-F238E27FC236}">
                    <a16:creationId xmlns="" xmlns:a16="http://schemas.microsoft.com/office/drawing/2014/main" id="{F7A7FA7C-FE94-7222-0290-7B73B40C1F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0558" y="5275798"/>
                <a:ext cx="6106047" cy="1009303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2618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3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43992</TotalTime>
  <Words>2666</Words>
  <Application>Microsoft Office PowerPoint</Application>
  <PresentationFormat>Произвольный</PresentationFormat>
  <Paragraphs>444</Paragraphs>
  <Slides>15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23_BasicWhite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Оформление презентаций Шаблоны для сотрудников</dc:title>
  <dc:creator>Елизавета Алексеевна Коновалова</dc:creator>
  <cp:lastModifiedBy>Артемьев Андрей Вячеславович</cp:lastModifiedBy>
  <cp:revision>3742</cp:revision>
  <cp:lastPrinted>2025-11-10T07:45:54Z</cp:lastPrinted>
  <dcterms:modified xsi:type="dcterms:W3CDTF">2026-07-20T08:29:46Z</dcterms:modified>
</cp:coreProperties>
</file>