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theme/themeOverride1.xml" ContentType="application/vnd.openxmlformats-officedocument.themeOverr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74"/>
  </p:notesMasterIdLst>
  <p:sldIdLst>
    <p:sldId id="369" r:id="rId2"/>
    <p:sldId id="370" r:id="rId3"/>
    <p:sldId id="371" r:id="rId4"/>
    <p:sldId id="372" r:id="rId5"/>
    <p:sldId id="256" r:id="rId6"/>
    <p:sldId id="302" r:id="rId7"/>
    <p:sldId id="303" r:id="rId8"/>
    <p:sldId id="304" r:id="rId9"/>
    <p:sldId id="305" r:id="rId10"/>
    <p:sldId id="306" r:id="rId11"/>
    <p:sldId id="307" r:id="rId12"/>
    <p:sldId id="308" r:id="rId13"/>
    <p:sldId id="309" r:id="rId14"/>
    <p:sldId id="310" r:id="rId15"/>
    <p:sldId id="311" r:id="rId16"/>
    <p:sldId id="312" r:id="rId17"/>
    <p:sldId id="313" r:id="rId18"/>
    <p:sldId id="314" r:id="rId19"/>
    <p:sldId id="315" r:id="rId20"/>
    <p:sldId id="316" r:id="rId21"/>
    <p:sldId id="317" r:id="rId22"/>
    <p:sldId id="318" r:id="rId23"/>
    <p:sldId id="319" r:id="rId24"/>
    <p:sldId id="320" r:id="rId25"/>
    <p:sldId id="321" r:id="rId26"/>
    <p:sldId id="322" r:id="rId27"/>
    <p:sldId id="323" r:id="rId28"/>
    <p:sldId id="324" r:id="rId29"/>
    <p:sldId id="325" r:id="rId30"/>
    <p:sldId id="326" r:id="rId31"/>
    <p:sldId id="327" r:id="rId32"/>
    <p:sldId id="328" r:id="rId33"/>
    <p:sldId id="329" r:id="rId34"/>
    <p:sldId id="330" r:id="rId35"/>
    <p:sldId id="331" r:id="rId36"/>
    <p:sldId id="332" r:id="rId37"/>
    <p:sldId id="333" r:id="rId38"/>
    <p:sldId id="334" r:id="rId39"/>
    <p:sldId id="335" r:id="rId40"/>
    <p:sldId id="336" r:id="rId41"/>
    <p:sldId id="337" r:id="rId42"/>
    <p:sldId id="338" r:id="rId43"/>
    <p:sldId id="339" r:id="rId44"/>
    <p:sldId id="340" r:id="rId45"/>
    <p:sldId id="341" r:id="rId46"/>
    <p:sldId id="342" r:id="rId47"/>
    <p:sldId id="343" r:id="rId48"/>
    <p:sldId id="344" r:id="rId49"/>
    <p:sldId id="345" r:id="rId50"/>
    <p:sldId id="346" r:id="rId51"/>
    <p:sldId id="347" r:id="rId52"/>
    <p:sldId id="348" r:id="rId53"/>
    <p:sldId id="349" r:id="rId54"/>
    <p:sldId id="350" r:id="rId55"/>
    <p:sldId id="351" r:id="rId56"/>
    <p:sldId id="352" r:id="rId57"/>
    <p:sldId id="353" r:id="rId58"/>
    <p:sldId id="354" r:id="rId59"/>
    <p:sldId id="355" r:id="rId60"/>
    <p:sldId id="356" r:id="rId61"/>
    <p:sldId id="357" r:id="rId62"/>
    <p:sldId id="358" r:id="rId63"/>
    <p:sldId id="359" r:id="rId64"/>
    <p:sldId id="360" r:id="rId65"/>
    <p:sldId id="361" r:id="rId66"/>
    <p:sldId id="362" r:id="rId67"/>
    <p:sldId id="363" r:id="rId68"/>
    <p:sldId id="364" r:id="rId69"/>
    <p:sldId id="365" r:id="rId70"/>
    <p:sldId id="366" r:id="rId71"/>
    <p:sldId id="367" r:id="rId72"/>
    <p:sldId id="368" r:id="rId73"/>
  </p:sldIdLst>
  <p:sldSz cx="12192000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105" d="100"/>
          <a:sy n="105" d="100"/>
        </p:scale>
        <p:origin x="714" y="96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notesMaster" Target="notesMasters/notesMaster1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theme" Target="theme/theme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viewProps" Target="viewProp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692B32B-0827-4C13-8702-4015CF84DE06}" type="datetimeFigureOut">
              <a:rPr lang="ru-RU" smtClean="0"/>
              <a:t>10.07.2026</a:t>
            </a:fld>
            <a:endParaRPr lang="ru-RU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ru-RU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282BCE7-C911-4B94-B655-8526325C5F3F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23322780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8016803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54132038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4907903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4942607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0491972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3767289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6939153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5866790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1642042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40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85955433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0287185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8663590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44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31900848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1264946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31138020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50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0567865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52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86720410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54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254778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56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38242132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58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74228097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60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0998597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62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585090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6300638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64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73497187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66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59812829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68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6701373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70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51678542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72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3545184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1370187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9012250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0780798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7282671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3094715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A2D21D1-52E2-420B-B491-CFF6D7BB79FB}" type="slidenum">
              <a:rPr lang="en-US" smtClean="0"/>
              <a:pPr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5604274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7/10/2026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7/10/2026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7/10/2026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7/10/2026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7/10/2026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7/10/2026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7/10/2026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7/10/2026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7/10/2026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7/10/2026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7/10/2026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7/10/2026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6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2" Type="http://schemas.openxmlformats.org/officeDocument/2006/relationships/slideLayout" Target="../slideLayouts/slideLayout6.xml"/><Relationship Id="rId1" Type="http://schemas.openxmlformats.org/officeDocument/2006/relationships/themeOverride" Target="../theme/themeOverride1.xml"/><Relationship Id="rId4" Type="http://schemas.openxmlformats.org/officeDocument/2006/relationships/image" Target="../media/image1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6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6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6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6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6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6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6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6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6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6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6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6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6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6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6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6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6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6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6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6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6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6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6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6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6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6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6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opRule">
            <a:extLst>
              <a:ext uri="{FF2B5EF4-FFF2-40B4-BE49-F238E27FC236}">
                <a16:creationId xmlns:a16="http://schemas.microsoft.com/office/drawing/2014/main" id="{3531D8EE-84B0-ED00-24DC-BA4D045FB019}"/>
              </a:ext>
            </a:extLst>
          </p:cNvPr>
          <p:cNvSpPr/>
          <p:nvPr/>
        </p:nvSpPr>
        <p:spPr>
          <a:xfrm>
            <a:off x="533400" y="609600"/>
            <a:ext cx="4572000" cy="38100"/>
          </a:xfrm>
          <a:prstGeom prst="rect">
            <a:avLst/>
          </a:prstGeom>
          <a:solidFill>
            <a:srgbClr val="004DFF"/>
          </a:solidFill>
          <a:ln w="0" cap="flat" cmpd="sng" algn="ctr">
            <a:solidFill>
              <a:srgbClr val="004DFF"/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Eyebrow">
            <a:extLst>
              <a:ext uri="{FF2B5EF4-FFF2-40B4-BE49-F238E27FC236}">
                <a16:creationId xmlns:a16="http://schemas.microsoft.com/office/drawing/2014/main" id="{50799D4A-0FEE-708F-0F47-3A89B38EC460}"/>
              </a:ext>
            </a:extLst>
          </p:cNvPr>
          <p:cNvSpPr txBox="1"/>
          <p:nvPr/>
        </p:nvSpPr>
        <p:spPr>
          <a:xfrm>
            <a:off x="533400" y="838200"/>
            <a:ext cx="6604000" cy="27699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50" b="1" dirty="0">
                <a:solidFill>
                  <a:srgbClr val="004DFF"/>
                </a:solidFill>
                <a:latin typeface="Roboto Condensed" panose="02000000000000000000" pitchFamily="2" charset="0"/>
              </a:rPr>
              <a:t>ОЦК В ЖКХ · ЛУЧШИЕ ПРАКТИКИ · 2025–2026</a:t>
            </a:r>
          </a:p>
        </p:txBody>
      </p:sp>
      <p:pic>
        <p:nvPicPr>
          <p:cNvPr id="5" name="Logo">
            <a:extLst>
              <a:ext uri="{FF2B5EF4-FFF2-40B4-BE49-F238E27FC236}">
                <a16:creationId xmlns:a16="http://schemas.microsoft.com/office/drawing/2014/main" id="{A173E0CB-CF0A-C357-6D22-5A8AEBC78F7B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88600" y="571500"/>
            <a:ext cx="1206500" cy="482600"/>
          </a:xfrm>
          <a:prstGeom prst="rect">
            <a:avLst/>
          </a:prstGeom>
        </p:spPr>
      </p:pic>
      <p:sp>
        <p:nvSpPr>
          <p:cNvPr id="6" name="Title">
            <a:extLst>
              <a:ext uri="{FF2B5EF4-FFF2-40B4-BE49-F238E27FC236}">
                <a16:creationId xmlns:a16="http://schemas.microsoft.com/office/drawing/2014/main" id="{CAE14A70-61E9-CCE6-C554-BB7103478D6F}"/>
              </a:ext>
            </a:extLst>
          </p:cNvPr>
          <p:cNvSpPr txBox="1"/>
          <p:nvPr/>
        </p:nvSpPr>
        <p:spPr>
          <a:xfrm>
            <a:off x="533400" y="1676400"/>
            <a:ext cx="75565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3000" b="1" dirty="0">
                <a:solidFill>
                  <a:srgbClr val="002D78"/>
                </a:solidFill>
                <a:latin typeface="Roboto Condensed" panose="02000000000000000000" pitchFamily="2" charset="0"/>
              </a:rPr>
              <a:t>Анализ оценки перспективности и востребованности лучших практик и коробочных решений </a:t>
            </a:r>
            <a:br>
              <a:rPr lang="ru-RU" sz="3000" b="1" dirty="0">
                <a:solidFill>
                  <a:srgbClr val="002D78"/>
                </a:solidFill>
                <a:latin typeface="Roboto Condensed" panose="02000000000000000000" pitchFamily="2" charset="0"/>
              </a:rPr>
            </a:br>
            <a:r>
              <a:rPr lang="ru-RU" sz="3000" b="1" dirty="0">
                <a:solidFill>
                  <a:srgbClr val="002D78"/>
                </a:solidFill>
                <a:latin typeface="Roboto Condensed" panose="02000000000000000000" pitchFamily="2" charset="0"/>
              </a:rPr>
              <a:t>2025–2026 годов</a:t>
            </a:r>
          </a:p>
        </p:txBody>
      </p:sp>
      <p:sp>
        <p:nvSpPr>
          <p:cNvPr id="7" name="Subtitle">
            <a:extLst>
              <a:ext uri="{FF2B5EF4-FFF2-40B4-BE49-F238E27FC236}">
                <a16:creationId xmlns:a16="http://schemas.microsoft.com/office/drawing/2014/main" id="{22EC82F8-2F2A-1899-0D0B-2F0B688E0947}"/>
              </a:ext>
            </a:extLst>
          </p:cNvPr>
          <p:cNvSpPr txBox="1"/>
          <p:nvPr/>
        </p:nvSpPr>
        <p:spPr>
          <a:xfrm>
            <a:off x="558800" y="3911600"/>
            <a:ext cx="6350000" cy="27699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500">
                <a:solidFill>
                  <a:srgbClr val="1C2430"/>
                </a:solidFill>
                <a:latin typeface="Roboto" panose="02000000000000000000" pitchFamily="2" charset="0"/>
              </a:rPr>
              <a:t>Опрос сотрудников предприятий отрасли ЖКХ</a:t>
            </a:r>
          </a:p>
        </p:txBody>
      </p:sp>
      <p:sp>
        <p:nvSpPr>
          <p:cNvPr id="8" name="SubtitleLine">
            <a:extLst>
              <a:ext uri="{FF2B5EF4-FFF2-40B4-BE49-F238E27FC236}">
                <a16:creationId xmlns:a16="http://schemas.microsoft.com/office/drawing/2014/main" id="{81AE1CC4-C34C-0A45-3EB9-845B30CF9028}"/>
              </a:ext>
            </a:extLst>
          </p:cNvPr>
          <p:cNvSpPr/>
          <p:nvPr/>
        </p:nvSpPr>
        <p:spPr>
          <a:xfrm>
            <a:off x="558800" y="4445000"/>
            <a:ext cx="1803400" cy="25400"/>
          </a:xfrm>
          <a:prstGeom prst="rect">
            <a:avLst/>
          </a:prstGeom>
          <a:solidFill>
            <a:srgbClr val="219662"/>
          </a:solidFill>
          <a:ln w="0" cap="flat" cmpd="sng" algn="ctr">
            <a:solidFill>
              <a:srgbClr val="219662"/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Footer">
            <a:extLst>
              <a:ext uri="{FF2B5EF4-FFF2-40B4-BE49-F238E27FC236}">
                <a16:creationId xmlns:a16="http://schemas.microsoft.com/office/drawing/2014/main" id="{48D1AE77-CD49-BDBD-A275-86B38340F17D}"/>
              </a:ext>
            </a:extLst>
          </p:cNvPr>
          <p:cNvSpPr txBox="1"/>
          <p:nvPr/>
        </p:nvSpPr>
        <p:spPr>
          <a:xfrm>
            <a:off x="558800" y="6019800"/>
            <a:ext cx="66040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840">
                <a:solidFill>
                  <a:srgbClr val="566273"/>
                </a:solidFill>
                <a:latin typeface="Roboto" panose="02000000000000000000" pitchFamily="2" charset="0"/>
              </a:rPr>
              <a:t>Материалы подготовлены по результатам анкетирования предприятий</a:t>
            </a:r>
          </a:p>
        </p:txBody>
      </p:sp>
      <p:sp>
        <p:nvSpPr>
          <p:cNvPr id="10" name="RightPanel">
            <a:extLst>
              <a:ext uri="{FF2B5EF4-FFF2-40B4-BE49-F238E27FC236}">
                <a16:creationId xmlns:a16="http://schemas.microsoft.com/office/drawing/2014/main" id="{1281A198-99BF-F07C-BF8D-991A0D4833A0}"/>
              </a:ext>
            </a:extLst>
          </p:cNvPr>
          <p:cNvSpPr/>
          <p:nvPr/>
        </p:nvSpPr>
        <p:spPr>
          <a:xfrm>
            <a:off x="8483600" y="1600200"/>
            <a:ext cx="2844800" cy="3111500"/>
          </a:xfrm>
          <a:prstGeom prst="roundRect">
            <a:avLst/>
          </a:prstGeom>
          <a:solidFill>
            <a:srgbClr val="F2F7FF">
              <a:alpha val="98000"/>
            </a:srgbClr>
          </a:solidFill>
          <a:ln w="9525" cap="flat" cmpd="sng" algn="ctr">
            <a:solidFill>
              <a:srgbClr val="D4E0F1">
                <a:alpha val="7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RightPanelTitle">
            <a:extLst>
              <a:ext uri="{FF2B5EF4-FFF2-40B4-BE49-F238E27FC236}">
                <a16:creationId xmlns:a16="http://schemas.microsoft.com/office/drawing/2014/main" id="{BC440CAC-A18F-AD98-C094-31E7E9313E63}"/>
              </a:ext>
            </a:extLst>
          </p:cNvPr>
          <p:cNvSpPr txBox="1"/>
          <p:nvPr/>
        </p:nvSpPr>
        <p:spPr>
          <a:xfrm>
            <a:off x="8839200" y="1943100"/>
            <a:ext cx="20955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250" b="1">
                <a:solidFill>
                  <a:srgbClr val="002D78"/>
                </a:solidFill>
                <a:latin typeface="Roboto Condensed" panose="02000000000000000000" pitchFamily="2" charset="0"/>
              </a:rPr>
              <a:t>Сводная презентация</a:t>
            </a:r>
          </a:p>
        </p:txBody>
      </p:sp>
      <p:sp>
        <p:nvSpPr>
          <p:cNvPr id="12" name="RightPanelText">
            <a:extLst>
              <a:ext uri="{FF2B5EF4-FFF2-40B4-BE49-F238E27FC236}">
                <a16:creationId xmlns:a16="http://schemas.microsoft.com/office/drawing/2014/main" id="{98B49B4A-D432-3770-6452-549236055623}"/>
              </a:ext>
            </a:extLst>
          </p:cNvPr>
          <p:cNvSpPr txBox="1"/>
          <p:nvPr/>
        </p:nvSpPr>
        <p:spPr>
          <a:xfrm>
            <a:off x="8839200" y="2298700"/>
            <a:ext cx="1981200" cy="1384995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40">
                <a:solidFill>
                  <a:srgbClr val="1C2430"/>
                </a:solidFill>
                <a:latin typeface="Roboto" panose="02000000000000000000" pitchFamily="2" charset="0"/>
              </a:rPr>
              <a:t>34 решения: лучшие практики и коробочные решения 2025–2026 годов</a:t>
            </a:r>
          </a:p>
        </p:txBody>
      </p:sp>
      <p:sp>
        <p:nvSpPr>
          <p:cNvPr id="13" name="Metric1-Box">
            <a:extLst>
              <a:ext uri="{FF2B5EF4-FFF2-40B4-BE49-F238E27FC236}">
                <a16:creationId xmlns:a16="http://schemas.microsoft.com/office/drawing/2014/main" id="{5F98B36D-CB44-4F4E-9B76-63F09592DCBE}"/>
              </a:ext>
            </a:extLst>
          </p:cNvPr>
          <p:cNvSpPr/>
          <p:nvPr/>
        </p:nvSpPr>
        <p:spPr>
          <a:xfrm>
            <a:off x="8839200" y="3175000"/>
            <a:ext cx="965200" cy="736600"/>
          </a:xfrm>
          <a:prstGeom prst="roundRect">
            <a:avLst/>
          </a:prstGeom>
          <a:solidFill>
            <a:srgbClr val="F3F8FF">
              <a:alpha val="92000"/>
            </a:srgbClr>
          </a:solidFill>
          <a:ln w="8890" cap="flat" cmpd="sng" algn="ctr">
            <a:solidFill>
              <a:srgbClr val="D6E2F2">
                <a:alpha val="85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Metric1-Value">
            <a:extLst>
              <a:ext uri="{FF2B5EF4-FFF2-40B4-BE49-F238E27FC236}">
                <a16:creationId xmlns:a16="http://schemas.microsoft.com/office/drawing/2014/main" id="{A6629D49-FA78-821E-8A44-0862D1FB6C75}"/>
              </a:ext>
            </a:extLst>
          </p:cNvPr>
          <p:cNvSpPr txBox="1"/>
          <p:nvPr/>
        </p:nvSpPr>
        <p:spPr>
          <a:xfrm>
            <a:off x="9017000" y="3302000"/>
            <a:ext cx="609600" cy="27699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700" b="1">
                <a:solidFill>
                  <a:srgbClr val="002D78"/>
                </a:solidFill>
                <a:latin typeface="Roboto Condensed" panose="02000000000000000000" pitchFamily="2" charset="0"/>
              </a:rPr>
              <a:t>34</a:t>
            </a:r>
          </a:p>
        </p:txBody>
      </p:sp>
      <p:sp>
        <p:nvSpPr>
          <p:cNvPr id="15" name="Metric1-Label">
            <a:extLst>
              <a:ext uri="{FF2B5EF4-FFF2-40B4-BE49-F238E27FC236}">
                <a16:creationId xmlns:a16="http://schemas.microsoft.com/office/drawing/2014/main" id="{07113993-78DE-E003-DB05-A919418EF76E}"/>
              </a:ext>
            </a:extLst>
          </p:cNvPr>
          <p:cNvSpPr txBox="1"/>
          <p:nvPr/>
        </p:nvSpPr>
        <p:spPr>
          <a:xfrm>
            <a:off x="9017000" y="3606800"/>
            <a:ext cx="609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40">
                <a:solidFill>
                  <a:srgbClr val="606C7D"/>
                </a:solidFill>
                <a:latin typeface="Roboto" panose="02000000000000000000" pitchFamily="2" charset="0"/>
              </a:rPr>
              <a:t>решения</a:t>
            </a:r>
          </a:p>
        </p:txBody>
      </p:sp>
      <p:sp>
        <p:nvSpPr>
          <p:cNvPr id="16" name="Metric2-Box">
            <a:extLst>
              <a:ext uri="{FF2B5EF4-FFF2-40B4-BE49-F238E27FC236}">
                <a16:creationId xmlns:a16="http://schemas.microsoft.com/office/drawing/2014/main" id="{AAA9E045-F6B0-1720-2818-C92BCFEFB722}"/>
              </a:ext>
            </a:extLst>
          </p:cNvPr>
          <p:cNvSpPr/>
          <p:nvPr/>
        </p:nvSpPr>
        <p:spPr>
          <a:xfrm>
            <a:off x="9956800" y="3175000"/>
            <a:ext cx="965200" cy="736600"/>
          </a:xfrm>
          <a:prstGeom prst="roundRect">
            <a:avLst/>
          </a:prstGeom>
          <a:solidFill>
            <a:srgbClr val="F3F8FF">
              <a:alpha val="92000"/>
            </a:srgbClr>
          </a:solidFill>
          <a:ln w="8890" cap="flat" cmpd="sng" algn="ctr">
            <a:solidFill>
              <a:srgbClr val="D6E2F2">
                <a:alpha val="85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Metric2-Value">
            <a:extLst>
              <a:ext uri="{FF2B5EF4-FFF2-40B4-BE49-F238E27FC236}">
                <a16:creationId xmlns:a16="http://schemas.microsoft.com/office/drawing/2014/main" id="{B57A2FC7-5993-86C7-4321-FDDCFF8CF6B6}"/>
              </a:ext>
            </a:extLst>
          </p:cNvPr>
          <p:cNvSpPr txBox="1"/>
          <p:nvPr/>
        </p:nvSpPr>
        <p:spPr>
          <a:xfrm>
            <a:off x="10134600" y="3302000"/>
            <a:ext cx="609600" cy="27699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700" b="1">
                <a:solidFill>
                  <a:srgbClr val="219662"/>
                </a:solidFill>
                <a:latin typeface="Roboto Condensed" panose="02000000000000000000" pitchFamily="2" charset="0"/>
              </a:rPr>
              <a:t>68</a:t>
            </a:r>
          </a:p>
        </p:txBody>
      </p:sp>
      <p:sp>
        <p:nvSpPr>
          <p:cNvPr id="18" name="Metric2-Label">
            <a:extLst>
              <a:ext uri="{FF2B5EF4-FFF2-40B4-BE49-F238E27FC236}">
                <a16:creationId xmlns:a16="http://schemas.microsoft.com/office/drawing/2014/main" id="{62BA8BAD-B3F8-61F9-C377-8E0E9227EBF9}"/>
              </a:ext>
            </a:extLst>
          </p:cNvPr>
          <p:cNvSpPr txBox="1"/>
          <p:nvPr/>
        </p:nvSpPr>
        <p:spPr>
          <a:xfrm>
            <a:off x="10134600" y="3606800"/>
            <a:ext cx="609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40">
                <a:solidFill>
                  <a:srgbClr val="606C7D"/>
                </a:solidFill>
                <a:latin typeface="Roboto" panose="02000000000000000000" pitchFamily="2" charset="0"/>
              </a:rPr>
              <a:t>слайдов</a:t>
            </a:r>
          </a:p>
        </p:txBody>
      </p:sp>
      <p:sp>
        <p:nvSpPr>
          <p:cNvPr id="19" name="RightAccent">
            <a:extLst>
              <a:ext uri="{FF2B5EF4-FFF2-40B4-BE49-F238E27FC236}">
                <a16:creationId xmlns:a16="http://schemas.microsoft.com/office/drawing/2014/main" id="{3834291B-DB89-180C-EF2B-9E326109B367}"/>
              </a:ext>
            </a:extLst>
          </p:cNvPr>
          <p:cNvSpPr/>
          <p:nvPr/>
        </p:nvSpPr>
        <p:spPr>
          <a:xfrm>
            <a:off x="8839200" y="4279900"/>
            <a:ext cx="2082800" cy="38100"/>
          </a:xfrm>
          <a:prstGeom prst="rect">
            <a:avLst/>
          </a:prstGeom>
          <a:solidFill>
            <a:srgbClr val="004DFF"/>
          </a:solidFill>
          <a:ln w="0" cap="flat" cmpd="sng" algn="ctr">
            <a:solidFill>
              <a:srgbClr val="004DFF"/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MiniChartBase">
            <a:extLst>
              <a:ext uri="{FF2B5EF4-FFF2-40B4-BE49-F238E27FC236}">
                <a16:creationId xmlns:a16="http://schemas.microsoft.com/office/drawing/2014/main" id="{5D02CD19-E7C7-0D53-10BE-1EBBC9D94AE5}"/>
              </a:ext>
            </a:extLst>
          </p:cNvPr>
          <p:cNvSpPr/>
          <p:nvPr/>
        </p:nvSpPr>
        <p:spPr>
          <a:xfrm>
            <a:off x="8026400" y="5283200"/>
            <a:ext cx="3302000" cy="12700"/>
          </a:xfrm>
          <a:prstGeom prst="rect">
            <a:avLst/>
          </a:prstGeom>
          <a:solidFill>
            <a:srgbClr val="E8EDF5"/>
          </a:solidFill>
          <a:ln w="0" cap="flat" cmpd="sng" algn="ctr">
            <a:solidFill>
              <a:srgbClr val="E8EDF5"/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Bar650">
            <a:extLst>
              <a:ext uri="{FF2B5EF4-FFF2-40B4-BE49-F238E27FC236}">
                <a16:creationId xmlns:a16="http://schemas.microsoft.com/office/drawing/2014/main" id="{0B175BCF-7644-5D2D-77AB-E37BFC9969D4}"/>
              </a:ext>
            </a:extLst>
          </p:cNvPr>
          <p:cNvSpPr/>
          <p:nvPr/>
        </p:nvSpPr>
        <p:spPr>
          <a:xfrm>
            <a:off x="8255000" y="4673600"/>
            <a:ext cx="228600" cy="609600"/>
          </a:xfrm>
          <a:prstGeom prst="rect">
            <a:avLst/>
          </a:prstGeom>
          <a:solidFill>
            <a:srgbClr val="002D78">
              <a:alpha val="92000"/>
            </a:srgbClr>
          </a:solidFill>
          <a:ln w="0" cap="flat" cmpd="sng" algn="ctr">
            <a:solidFill>
              <a:srgbClr val="002D78">
                <a:alpha val="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Bar691">
            <a:extLst>
              <a:ext uri="{FF2B5EF4-FFF2-40B4-BE49-F238E27FC236}">
                <a16:creationId xmlns:a16="http://schemas.microsoft.com/office/drawing/2014/main" id="{B8882EB3-4CEE-1651-A163-9AA82EEDA6FF}"/>
              </a:ext>
            </a:extLst>
          </p:cNvPr>
          <p:cNvSpPr/>
          <p:nvPr/>
        </p:nvSpPr>
        <p:spPr>
          <a:xfrm>
            <a:off x="8775700" y="4191000"/>
            <a:ext cx="228600" cy="1092200"/>
          </a:xfrm>
          <a:prstGeom prst="rect">
            <a:avLst/>
          </a:prstGeom>
          <a:solidFill>
            <a:srgbClr val="219662">
              <a:alpha val="92000"/>
            </a:srgbClr>
          </a:solidFill>
          <a:ln w="0" cap="flat" cmpd="sng" algn="ctr">
            <a:solidFill>
              <a:srgbClr val="219662">
                <a:alpha val="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Bar732">
            <a:extLst>
              <a:ext uri="{FF2B5EF4-FFF2-40B4-BE49-F238E27FC236}">
                <a16:creationId xmlns:a16="http://schemas.microsoft.com/office/drawing/2014/main" id="{4D9FC0ED-6D50-E14C-3D0A-8591AEBBDE52}"/>
              </a:ext>
            </a:extLst>
          </p:cNvPr>
          <p:cNvSpPr/>
          <p:nvPr/>
        </p:nvSpPr>
        <p:spPr>
          <a:xfrm>
            <a:off x="9296400" y="4470400"/>
            <a:ext cx="228600" cy="812800"/>
          </a:xfrm>
          <a:prstGeom prst="rect">
            <a:avLst/>
          </a:prstGeom>
          <a:solidFill>
            <a:srgbClr val="004DFF">
              <a:alpha val="92000"/>
            </a:srgbClr>
          </a:solidFill>
          <a:ln w="0" cap="flat" cmpd="sng" algn="ctr">
            <a:solidFill>
              <a:srgbClr val="004DFF">
                <a:alpha val="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Bar773">
            <a:extLst>
              <a:ext uri="{FF2B5EF4-FFF2-40B4-BE49-F238E27FC236}">
                <a16:creationId xmlns:a16="http://schemas.microsoft.com/office/drawing/2014/main" id="{CEEAC46B-4A26-161E-3D24-461D7015E41B}"/>
              </a:ext>
            </a:extLst>
          </p:cNvPr>
          <p:cNvSpPr/>
          <p:nvPr/>
        </p:nvSpPr>
        <p:spPr>
          <a:xfrm>
            <a:off x="9817100" y="3810000"/>
            <a:ext cx="228600" cy="1473200"/>
          </a:xfrm>
          <a:prstGeom prst="rect">
            <a:avLst/>
          </a:prstGeom>
          <a:solidFill>
            <a:srgbClr val="002D78">
              <a:alpha val="92000"/>
            </a:srgbClr>
          </a:solidFill>
          <a:ln w="0" cap="flat" cmpd="sng" algn="ctr">
            <a:solidFill>
              <a:srgbClr val="002D78">
                <a:alpha val="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Bar814">
            <a:extLst>
              <a:ext uri="{FF2B5EF4-FFF2-40B4-BE49-F238E27FC236}">
                <a16:creationId xmlns:a16="http://schemas.microsoft.com/office/drawing/2014/main" id="{B464311D-A953-ED28-0FBE-09119C5B690E}"/>
              </a:ext>
            </a:extLst>
          </p:cNvPr>
          <p:cNvSpPr/>
          <p:nvPr/>
        </p:nvSpPr>
        <p:spPr>
          <a:xfrm>
            <a:off x="10337800" y="4318000"/>
            <a:ext cx="228600" cy="965200"/>
          </a:xfrm>
          <a:prstGeom prst="rect">
            <a:avLst/>
          </a:prstGeom>
          <a:solidFill>
            <a:srgbClr val="219662">
              <a:alpha val="92000"/>
            </a:srgbClr>
          </a:solidFill>
          <a:ln w="0" cap="flat" cmpd="sng" algn="ctr">
            <a:solidFill>
              <a:srgbClr val="219662">
                <a:alpha val="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Bar855">
            <a:extLst>
              <a:ext uri="{FF2B5EF4-FFF2-40B4-BE49-F238E27FC236}">
                <a16:creationId xmlns:a16="http://schemas.microsoft.com/office/drawing/2014/main" id="{257F8DDF-C6CB-0163-6F82-8768DA9D368C}"/>
              </a:ext>
            </a:extLst>
          </p:cNvPr>
          <p:cNvSpPr/>
          <p:nvPr/>
        </p:nvSpPr>
        <p:spPr>
          <a:xfrm>
            <a:off x="10858500" y="3987800"/>
            <a:ext cx="228600" cy="1295400"/>
          </a:xfrm>
          <a:prstGeom prst="rect">
            <a:avLst/>
          </a:prstGeom>
          <a:solidFill>
            <a:srgbClr val="004DFF">
              <a:alpha val="92000"/>
            </a:srgbClr>
          </a:solidFill>
          <a:ln w="0" cap="flat" cmpd="sng" algn="ctr">
            <a:solidFill>
              <a:srgbClr val="004DFF">
                <a:alpha val="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SoftBandBottom">
            <a:extLst>
              <a:ext uri="{FF2B5EF4-FFF2-40B4-BE49-F238E27FC236}">
                <a16:creationId xmlns:a16="http://schemas.microsoft.com/office/drawing/2014/main" id="{30B6CD19-E18E-0FDD-A8D4-6087680EBACA}"/>
              </a:ext>
            </a:extLst>
          </p:cNvPr>
          <p:cNvSpPr/>
          <p:nvPr/>
        </p:nvSpPr>
        <p:spPr>
          <a:xfrm>
            <a:off x="0" y="6413500"/>
            <a:ext cx="12192000" cy="444500"/>
          </a:xfrm>
          <a:prstGeom prst="rect">
            <a:avLst/>
          </a:prstGeom>
          <a:solidFill>
            <a:srgbClr val="E5EFFC">
              <a:alpha val="80000"/>
            </a:srgbClr>
          </a:solidFill>
          <a:ln w="0" cap="flat" cmpd="sng" algn="ctr">
            <a:solidFill>
              <a:srgbClr val="E5EFFC">
                <a:alpha val="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SoftBandSide">
            <a:extLst>
              <a:ext uri="{FF2B5EF4-FFF2-40B4-BE49-F238E27FC236}">
                <a16:creationId xmlns:a16="http://schemas.microsoft.com/office/drawing/2014/main" id="{AF75BA60-5B1B-F201-7837-EEAEC4BADE38}"/>
              </a:ext>
            </a:extLst>
          </p:cNvPr>
          <p:cNvSpPr/>
          <p:nvPr/>
        </p:nvSpPr>
        <p:spPr>
          <a:xfrm>
            <a:off x="11607800" y="0"/>
            <a:ext cx="584200" cy="6858000"/>
          </a:xfrm>
          <a:prstGeom prst="rect">
            <a:avLst/>
          </a:prstGeom>
          <a:solidFill>
            <a:srgbClr val="F2F7FF">
              <a:alpha val="75000"/>
            </a:srgbClr>
          </a:solidFill>
          <a:ln w="0" cap="flat" cmpd="sng" algn="ctr">
            <a:solidFill>
              <a:srgbClr val="F2F7FF">
                <a:alpha val="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0268476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82F8F73F-8907-CA92-C8FF-11AC10D11C92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№3-2025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543BAABF-A2AF-B219-47AF-4C403119DEB3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62AB99B0-F7A3-AF05-7F8F-CE7C0938C3B4}"/>
              </a:ext>
            </a:extLst>
          </p:cNvPr>
          <p:cNvSpPr txBox="1"/>
          <p:nvPr/>
        </p:nvSpPr>
        <p:spPr>
          <a:xfrm>
            <a:off x="533400" y="711200"/>
            <a:ext cx="8890000" cy="461665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Оптимизация процесса аттестации сотрудников предприятий, деятельности производства пара и горячей воды (тепловой энергии), без отрыва от производства в области промышленной безопасности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AE925D4-601B-F504-E342-C4DAEA04F5A8}"/>
              </a:ext>
            </a:extLst>
          </p:cNvPr>
          <p:cNvSpPr txBox="1"/>
          <p:nvPr/>
        </p:nvSpPr>
        <p:spPr>
          <a:xfrm>
            <a:off x="533400" y="18542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E4AE3D7D-EA2C-88A4-05A5-DA84AEFD827C}"/>
              </a:ext>
            </a:extLst>
          </p:cNvPr>
          <p:cNvSpPr/>
          <p:nvPr/>
        </p:nvSpPr>
        <p:spPr>
          <a:xfrm>
            <a:off x="533400" y="21844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C4481974-E54D-3C17-2F4F-3F750197436D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45FC473E-AD89-0DF7-F0BF-A7664D90FAF0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97DCA3D-3678-D2C3-28DA-828FE6C9272A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FF0BA5E-014B-3C22-C27E-86799C853ABF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52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F777FCF-0B74-8EF9-27D8-A17DFD0E0121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8DC7F26-60CB-DFAD-D6F3-298023014DFD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19 — Московская область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E87B679-E95E-E924-D92C-F1CC687CA6E0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16 — Нижегородская область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8FA3DA0-8B2B-CFB2-B480-00E5A1184CCA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14 — Волгоградская область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40809E6-7E77-E86F-8F96-F71400A76C6F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13 — Алтайский край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5F69C1C-16B0-B08D-8BD0-29A637F370FE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13 — Новосибирская область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469CF09-FF25-8A29-988E-2CB784858456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10 — Псковская область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BAA9C6C-9DCB-9AAD-9CAD-A8FB05321A30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10 — Ставропольский край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7F9C1B6-2E6B-8143-B3FD-9D533A1EFD8F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9 — Калининградская область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8B0567D-9936-A06D-3E7F-48A7CA2E921B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Оренбургская область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D7556F9-4F4C-FC87-5A7A-2B06E4C43159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Белгородская область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B46EF4AD-34E8-7202-BFC8-46A083303CDC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39BC7CA7-DDB5-0C90-EEB9-979AB73DDF5C}"/>
              </a:ext>
            </a:extLst>
          </p:cNvPr>
          <p:cNvCxnSpPr>
            <a:stCxn id="27" idx="1"/>
          </p:cNvCxnSpPr>
          <p:nvPr/>
        </p:nvCxnSpPr>
        <p:spPr>
          <a:xfrm flipH="1" flipV="1">
            <a:off x="1562100" y="2857500"/>
            <a:ext cx="197869" cy="38203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21C22C77-9756-C974-BBED-A96F57F3E798}"/>
              </a:ext>
            </a:extLst>
          </p:cNvPr>
          <p:cNvSpPr/>
          <p:nvPr/>
        </p:nvSpPr>
        <p:spPr>
          <a:xfrm>
            <a:off x="1750670" y="3230231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183B3F4B-F56B-7B75-8D68-7CF580BDCD27}"/>
              </a:ext>
            </a:extLst>
          </p:cNvPr>
          <p:cNvSpPr/>
          <p:nvPr/>
        </p:nvSpPr>
        <p:spPr>
          <a:xfrm>
            <a:off x="1473200" y="276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600" b="1">
                <a:solidFill>
                  <a:srgbClr val="03256C"/>
                </a:solidFill>
                <a:latin typeface="Roboto Condensed" panose="02000000000000000000" pitchFamily="2" charset="0"/>
              </a:rPr>
              <a:t>19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7A7E8BD9-2CD8-F134-F6C1-59E35C86F3FA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DC88F900-1C28-BB6F-2489-A45EB552D64B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45A31FB7-1FD5-5DEC-8ACF-78338CB32C6D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600" b="1">
                <a:solidFill>
                  <a:srgbClr val="03256C"/>
                </a:solidFill>
                <a:latin typeface="Roboto Condensed" panose="02000000000000000000" pitchFamily="2" charset="0"/>
              </a:rPr>
              <a:t>16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1DC8BE79-84F0-942B-BFDD-C94454BE29E4}"/>
              </a:ext>
            </a:extLst>
          </p:cNvPr>
          <p:cNvCxnSpPr/>
          <p:nvPr/>
        </p:nvCxnSpPr>
        <p:spPr>
          <a:xfrm>
            <a:off x="1739900" y="4064000"/>
            <a:ext cx="2921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E9F22F1B-4160-CBF7-06D6-76A22780F7C4}"/>
              </a:ext>
            </a:extLst>
          </p:cNvPr>
          <p:cNvSpPr/>
          <p:nvPr/>
        </p:nvSpPr>
        <p:spPr>
          <a:xfrm>
            <a:off x="1708150" y="40322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DED512DC-D55D-6657-6CAC-3371007BB267}"/>
              </a:ext>
            </a:extLst>
          </p:cNvPr>
          <p:cNvSpPr/>
          <p:nvPr/>
        </p:nvSpPr>
        <p:spPr>
          <a:xfrm>
            <a:off x="1943100" y="44450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600" b="1">
                <a:solidFill>
                  <a:srgbClr val="03256C"/>
                </a:solidFill>
                <a:latin typeface="Roboto Condensed" panose="02000000000000000000" pitchFamily="2" charset="0"/>
              </a:rPr>
              <a:t>14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9C4C33C0-4AB4-F145-5EB9-786F055759AC}"/>
              </a:ext>
            </a:extLst>
          </p:cNvPr>
          <p:cNvCxnSpPr/>
          <p:nvPr/>
        </p:nvCxnSpPr>
        <p:spPr>
          <a:xfrm>
            <a:off x="4419600" y="3708400"/>
            <a:ext cx="457200" cy="5207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B50E41E3-9D37-745E-0F83-92AD565364A1}"/>
              </a:ext>
            </a:extLst>
          </p:cNvPr>
          <p:cNvSpPr/>
          <p:nvPr/>
        </p:nvSpPr>
        <p:spPr>
          <a:xfrm>
            <a:off x="4387850" y="3676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0F0B233F-AE3A-1FCB-BC47-C134D209A093}"/>
              </a:ext>
            </a:extLst>
          </p:cNvPr>
          <p:cNvSpPr/>
          <p:nvPr/>
        </p:nvSpPr>
        <p:spPr>
          <a:xfrm>
            <a:off x="4787900" y="41402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600" b="1">
                <a:solidFill>
                  <a:srgbClr val="03256C"/>
                </a:solidFill>
                <a:latin typeface="Roboto Condensed" panose="02000000000000000000" pitchFamily="2" charset="0"/>
              </a:rPr>
              <a:t>13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9957AB59-8303-EDA1-8C8D-95F1C1D797FB}"/>
              </a:ext>
            </a:extLst>
          </p:cNvPr>
          <p:cNvCxnSpPr/>
          <p:nvPr/>
        </p:nvCxnSpPr>
        <p:spPr>
          <a:xfrm>
            <a:off x="4648200" y="3454400"/>
            <a:ext cx="482600" cy="342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E820D717-D8F6-83D1-FFC3-582521E453CA}"/>
              </a:ext>
            </a:extLst>
          </p:cNvPr>
          <p:cNvSpPr/>
          <p:nvPr/>
        </p:nvSpPr>
        <p:spPr>
          <a:xfrm>
            <a:off x="4616450" y="3422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8FCBD914-3C49-D065-B438-0F9214E99BEA}"/>
              </a:ext>
            </a:extLst>
          </p:cNvPr>
          <p:cNvSpPr/>
          <p:nvPr/>
        </p:nvSpPr>
        <p:spPr>
          <a:xfrm>
            <a:off x="5041900" y="3708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600" b="1">
                <a:solidFill>
                  <a:srgbClr val="03256C"/>
                </a:solidFill>
                <a:latin typeface="Roboto Condensed" panose="02000000000000000000" pitchFamily="2" charset="0"/>
              </a:rPr>
              <a:t>13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340072B5-46FE-B560-634E-1C2B76CEE62D}"/>
              </a:ext>
            </a:extLst>
          </p:cNvPr>
          <p:cNvCxnSpPr/>
          <p:nvPr/>
        </p:nvCxnSpPr>
        <p:spPr>
          <a:xfrm flipH="1" flipV="1">
            <a:off x="1155700" y="3302000"/>
            <a:ext cx="304800" cy="114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EB95FB92-C788-3261-0DD4-6BFEA67CA078}"/>
              </a:ext>
            </a:extLst>
          </p:cNvPr>
          <p:cNvSpPr/>
          <p:nvPr/>
        </p:nvSpPr>
        <p:spPr>
          <a:xfrm>
            <a:off x="1428750" y="33845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76E8F3B8-2BCD-B8C7-00AD-EC20B51A2276}"/>
              </a:ext>
            </a:extLst>
          </p:cNvPr>
          <p:cNvSpPr/>
          <p:nvPr/>
        </p:nvSpPr>
        <p:spPr>
          <a:xfrm>
            <a:off x="1066800" y="32131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600" b="1">
                <a:solidFill>
                  <a:srgbClr val="03256C"/>
                </a:solidFill>
                <a:latin typeface="Roboto Condensed" panose="02000000000000000000" pitchFamily="2" charset="0"/>
              </a:rPr>
              <a:t>10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A3275E8F-5E09-9960-461F-53DD04D65A95}"/>
              </a:ext>
            </a:extLst>
          </p:cNvPr>
          <p:cNvCxnSpPr/>
          <p:nvPr/>
        </p:nvCxnSpPr>
        <p:spPr>
          <a:xfrm flipH="1">
            <a:off x="1422400" y="4051300"/>
            <a:ext cx="88900" cy="419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EAD0E7BA-70FD-7989-762B-FFB3397C3CF0}"/>
              </a:ext>
            </a:extLst>
          </p:cNvPr>
          <p:cNvSpPr/>
          <p:nvPr/>
        </p:nvSpPr>
        <p:spPr>
          <a:xfrm>
            <a:off x="1479550" y="40195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82773B0A-F75B-D2F1-4503-11615A979109}"/>
              </a:ext>
            </a:extLst>
          </p:cNvPr>
          <p:cNvSpPr/>
          <p:nvPr/>
        </p:nvSpPr>
        <p:spPr>
          <a:xfrm>
            <a:off x="1333500" y="4381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600" b="1">
                <a:solidFill>
                  <a:srgbClr val="03256C"/>
                </a:solidFill>
                <a:latin typeface="Roboto Condensed" panose="02000000000000000000" pitchFamily="2" charset="0"/>
              </a:rPr>
              <a:t>10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3097DFCA-F447-77A8-6310-C936E08AA3B8}"/>
              </a:ext>
            </a:extLst>
          </p:cNvPr>
          <p:cNvCxnSpPr/>
          <p:nvPr/>
        </p:nvCxnSpPr>
        <p:spPr>
          <a:xfrm>
            <a:off x="876300" y="3429000"/>
            <a:ext cx="304800" cy="317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78631C7F-025B-0A68-C522-60F6EE068FEE}"/>
              </a:ext>
            </a:extLst>
          </p:cNvPr>
          <p:cNvSpPr/>
          <p:nvPr/>
        </p:nvSpPr>
        <p:spPr>
          <a:xfrm>
            <a:off x="844550" y="3397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88D89E65-461E-1535-252A-CA2935C4BF6F}"/>
              </a:ext>
            </a:extLst>
          </p:cNvPr>
          <p:cNvSpPr/>
          <p:nvPr/>
        </p:nvSpPr>
        <p:spPr>
          <a:xfrm>
            <a:off x="10922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9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CFDBC0AD-854B-C145-BE0B-BCEF94525D16}"/>
              </a:ext>
            </a:extLst>
          </p:cNvPr>
          <p:cNvCxnSpPr/>
          <p:nvPr/>
        </p:nvCxnSpPr>
        <p:spPr>
          <a:xfrm>
            <a:off x="2413000" y="4000500"/>
            <a:ext cx="444500" cy="368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A7AE1EB1-278B-EDA0-3901-207698D9651A}"/>
              </a:ext>
            </a:extLst>
          </p:cNvPr>
          <p:cNvSpPr/>
          <p:nvPr/>
        </p:nvSpPr>
        <p:spPr>
          <a:xfrm>
            <a:off x="2381250" y="39687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F339CED1-3926-C029-A203-7330D4A45299}"/>
              </a:ext>
            </a:extLst>
          </p:cNvPr>
          <p:cNvSpPr/>
          <p:nvPr/>
        </p:nvSpPr>
        <p:spPr>
          <a:xfrm>
            <a:off x="2768600" y="42799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79BE2E59-8703-3476-F446-ADAFFA27B707}"/>
              </a:ext>
            </a:extLst>
          </p:cNvPr>
          <p:cNvCxnSpPr/>
          <p:nvPr/>
        </p:nvCxnSpPr>
        <p:spPr>
          <a:xfrm flipV="1">
            <a:off x="1739900" y="3670300"/>
            <a:ext cx="292100" cy="1397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BF95B2CD-3037-D9AE-15F9-245EBE176204}"/>
              </a:ext>
            </a:extLst>
          </p:cNvPr>
          <p:cNvSpPr/>
          <p:nvPr/>
        </p:nvSpPr>
        <p:spPr>
          <a:xfrm>
            <a:off x="1708150" y="3778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3F7F7DBE-E55D-2B26-1CFE-F655023BB6CE}"/>
              </a:ext>
            </a:extLst>
          </p:cNvPr>
          <p:cNvSpPr/>
          <p:nvPr/>
        </p:nvSpPr>
        <p:spPr>
          <a:xfrm>
            <a:off x="1943100" y="3581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C2EFE1B0-73E3-AE39-FBA5-B3B8CCA4002D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429DCC7A-F525-D6E6-6364-08778A812C05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AF52ECC7-E020-D7B3-35A4-16D9C0910002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6</a:t>
            </a:r>
          </a:p>
        </p:txBody>
      </p:sp>
    </p:spTree>
    <p:extLst>
      <p:ext uri="{BB962C8B-B14F-4D97-AF65-F5344CB8AC3E}">
        <p14:creationId xmlns:p14="http://schemas.microsoft.com/office/powerpoint/2010/main" val="183750237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AF98B71D-AB95-7E9F-EB93-9518453B7AD6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0737AA7D-3578-8F78-61AF-6E088D54A947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0F293AF4-E133-A3C0-3247-697602CF0683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AF9383D6-707E-C917-BE41-EFB63460445C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FD0098B1-0FD9-04A7-3F45-972A9D3DBD39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8C917A5D-3E08-F32F-79AB-B2B875082230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371CDEBA-B395-C17C-74E4-D9650B8FAED2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7FCEAB98-A8C9-966B-B054-A48230D75942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37070090-A38B-D4DF-A75F-4A7E5AF48C88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1B49F4D7-7CCD-7854-E48C-4C853448F860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09A0BE20-60DF-E4BE-9D38-83348C164D25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560C65A1-61A7-CDCA-7D3B-1FDF92C0A17C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ECA283FA-76BD-A47D-EF6A-2808FF0D4663}"/>
              </a:ext>
            </a:extLst>
          </p:cNvPr>
          <p:cNvSpPr/>
          <p:nvPr/>
        </p:nvSpPr>
        <p:spPr>
          <a:xfrm>
            <a:off x="8280400" y="5334000"/>
            <a:ext cx="138684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CB6B8679-7A5D-E4DD-4E61-0EC3B3B9C358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4C01FA0F-C05F-2EE7-04C0-C3BDA251C271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7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E88763DD-58D3-C75C-3BAB-37EB654343F8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CEBA13DE-BD22-93D8-4A9F-31EA02A2D752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70EB936-3CDB-6B71-69AB-25562BC316B9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1428E28-B500-96EC-B954-6765303A2601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 4-2025 Лучшая практика (ЛП)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F89DF96-4678-C62F-09CD-F157988AFD77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5879196-2CD2-D1B8-D4CF-CC6CDEA69BB1}"/>
              </a:ext>
            </a:extLst>
          </p:cNvPr>
          <p:cNvSpPr txBox="1"/>
          <p:nvPr/>
        </p:nvSpPr>
        <p:spPr>
          <a:xfrm>
            <a:off x="533400" y="1295400"/>
            <a:ext cx="9334500" cy="31701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206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процесса уборки снега для компаний ЖКХ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27EDFB4-FEA8-E54B-C8CF-448C8200B51B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Практика направлена на сокращение трудозатрат и повышение качества уборки снега на придомовых территориях, а также на снижение затрат на транспортировку снежных масс.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5E75698-D7F1-5368-93CD-8E7CC6C3086B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1416C43-B1CC-83BB-FF61-F00240C31051}"/>
              </a:ext>
            </a:extLst>
          </p:cNvPr>
          <p:cNvSpPr txBox="1"/>
          <p:nvPr/>
        </p:nvSpPr>
        <p:spPr>
          <a:xfrm>
            <a:off x="812800" y="3822480"/>
            <a:ext cx="2946400" cy="991041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1A1F29"/>
                </a:solidFill>
                <a:latin typeface="Roboto" panose="02000000000000000000" pitchFamily="2" charset="0"/>
              </a:rPr>
              <a:t>До внедрения основным барьером являлось отсутствие локальных решений для утилизации снега на придомовых территориях, что приводило к необходимости складирования снега во дворах, сокращая количество парковочных мест и загрязняя зеленые насаждения хлоридами из-за использования противогололедных реагентов.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6022621-4A0E-C4B7-7998-65320899F896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FC4474C-C6D7-5A0B-C953-7A9C903E1ECA}"/>
              </a:ext>
            </a:extLst>
          </p:cNvPr>
          <p:cNvSpPr txBox="1"/>
          <p:nvPr/>
        </p:nvSpPr>
        <p:spPr>
          <a:xfrm>
            <a:off x="4368800" y="3722453"/>
            <a:ext cx="2946400" cy="119109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860" dirty="0">
                <a:solidFill>
                  <a:srgbClr val="1A1F29"/>
                </a:solidFill>
                <a:latin typeface="Roboto" panose="02000000000000000000" pitchFamily="2" charset="0"/>
              </a:rPr>
              <a:t>Типовое решение: внедрение </a:t>
            </a:r>
            <a:r>
              <a:rPr lang="ru-RU" sz="860" dirty="0" err="1">
                <a:solidFill>
                  <a:srgbClr val="1A1F29"/>
                </a:solidFill>
                <a:latin typeface="Roboto" panose="02000000000000000000" pitchFamily="2" charset="0"/>
              </a:rPr>
              <a:t>Теплонасосной</a:t>
            </a:r>
            <a:r>
              <a:rPr lang="ru-RU" sz="860" dirty="0">
                <a:solidFill>
                  <a:srgbClr val="1A1F29"/>
                </a:solidFill>
                <a:latin typeface="Roboto" panose="02000000000000000000" pitchFamily="2" charset="0"/>
              </a:rPr>
              <a:t> системы распределённого снеготаяния (ТСРС), которая использует низкопотенциальное тепло атмосферного воздуха для плавления снега непосредственно на придомовой территории. Это технологическое решение позволяет исключить ручной труд дворников и автоматизировать процесс утилизации, обеспечивая круглосуточный мониторинг и диагностику оборудования.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F1D5971-E157-7CE8-DB73-11D4CA97A081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212FAF7-9BBF-2FA5-7ABA-644104BA264B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68.32; 81.00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ED524F3-CB6E-AAC4-76E1-458461AEB646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1052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4CB6FFB-4A12-DF68-7CAE-672DFF41779C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0390703-8666-5DDA-F578-F3EB7066E372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55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9CE159C-E28F-7E07-9C41-DEE9455C404C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5F9DF88-7BF8-1273-848F-233676CAF6F3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29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53D85762-261E-42BA-7A01-AB4CFBAF826C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DE26E7E6-F2ED-D84D-B509-8A3F16EAFF30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7,36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51C08BC9-0942-E702-5BF0-7AA81D39306E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4B267F0D-5A35-856F-CC82-BD797547E89B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5,2%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8AE96CF-283B-8D21-AE37-C1CC14320A97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70CE4426-8CA4-154D-E1F1-C2923B2767F8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B92751D2-1D0A-8E0C-DD5D-97B397942168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5" name="MassRegistryCode">
            <a:extLst>
              <a:ext uri="{FF2B5EF4-FFF2-40B4-BE49-F238E27FC236}">
                <a16:creationId xmlns:a16="http://schemas.microsoft.com/office/drawing/2014/main" id="{7EFC03A7-FEB4-44D0-BE9D-A1D81F42580A}"/>
              </a:ext>
            </a:extLst>
          </p:cNvPr>
          <p:cNvSpPr txBox="1"/>
          <p:nvPr/>
        </p:nvSpPr>
        <p:spPr>
          <a:xfrm>
            <a:off x="1422400" y="6121400"/>
            <a:ext cx="990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80" b="1">
                <a:solidFill>
                  <a:srgbClr val="03256C"/>
                </a:solidFill>
                <a:latin typeface="Roboto Condensed" panose="02000000000000000000" pitchFamily="2" charset="0"/>
              </a:rPr>
              <a:t>04-ЛП-04-25</a:t>
            </a:r>
          </a:p>
        </p:txBody>
      </p:sp>
      <p:sp>
        <p:nvSpPr>
          <p:cNvPr id="57" name="MassRegistryTitle">
            <a:extLst>
              <a:ext uri="{FF2B5EF4-FFF2-40B4-BE49-F238E27FC236}">
                <a16:creationId xmlns:a16="http://schemas.microsoft.com/office/drawing/2014/main" id="{A61EA32F-D975-0E0F-AEB1-7C6729A0CEF7}"/>
              </a:ext>
            </a:extLst>
          </p:cNvPr>
          <p:cNvSpPr txBox="1"/>
          <p:nvPr/>
        </p:nvSpPr>
        <p:spPr>
          <a:xfrm>
            <a:off x="2540000" y="6134100"/>
            <a:ext cx="53340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>
                <a:solidFill>
                  <a:srgbClr val="1A1F29"/>
                </a:solidFill>
                <a:latin typeface="Roboto" panose="02000000000000000000" pitchFamily="2" charset="0"/>
              </a:rPr>
              <a:t>Повышение эффективности процесса уборки снега для компаний ЖКХ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D0FF979B-C799-7CA8-7114-BD7D12D31956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954664B7-2960-4463-28B3-059932C4B94C}"/>
              </a:ext>
            </a:extLst>
          </p:cNvPr>
          <p:cNvSpPr txBox="1"/>
          <p:nvPr/>
        </p:nvSpPr>
        <p:spPr>
          <a:xfrm>
            <a:off x="8940800" y="6144314"/>
            <a:ext cx="2159000" cy="9387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10" b="1">
                <a:solidFill>
                  <a:srgbClr val="1E8E5A"/>
                </a:solidFill>
                <a:latin typeface="Roboto" panose="02000000000000000000" pitchFamily="2" charset="0"/>
              </a:rPr>
              <a:t>Опубликовано на Сайте: rostzkh.ru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3E6582E5-7DF0-2A4E-B4E3-21EE7515D902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477165FD-28B3-4411-9E75-EC6C8D32FC2E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AAABF0A6-E0F2-5776-3A53-2441485100BB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B6122B54-B912-BC8B-D4DF-F09DB95F8ABF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6481541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86587F14-461E-9CBF-F8F3-56B95FADE94C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№4-2025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17AC420A-569B-5015-24A6-2B4A462DECF9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DFF63516-71F4-07A7-1374-B8573EFDEC0D}"/>
              </a:ext>
            </a:extLst>
          </p:cNvPr>
          <p:cNvSpPr txBox="1"/>
          <p:nvPr/>
        </p:nvSpPr>
        <p:spPr>
          <a:xfrm>
            <a:off x="533400" y="711200"/>
            <a:ext cx="8636000" cy="3077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200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процесса уборки снега для компаний ЖКХ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7C352A7-01C4-8348-996A-E89BB9A0FAE0}"/>
              </a:ext>
            </a:extLst>
          </p:cNvPr>
          <p:cNvSpPr txBox="1"/>
          <p:nvPr/>
        </p:nvSpPr>
        <p:spPr>
          <a:xfrm>
            <a:off x="533400" y="1371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3B25AF3E-C675-D0DC-19F4-38CC67175398}"/>
              </a:ext>
            </a:extLst>
          </p:cNvPr>
          <p:cNvSpPr/>
          <p:nvPr/>
        </p:nvSpPr>
        <p:spPr>
          <a:xfrm>
            <a:off x="533400" y="1701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BE7E5D6D-C5AC-4F32-D9BD-1DBF971CA3B0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1D77C985-7F2D-2C1B-F2EC-2085FDD2D650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DBF0E33-DFB2-71D0-823F-47249942349F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D43E0980-5827-8EA3-C6B3-24F541EBEAE6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29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AA73DDC-D9B2-ECF8-043F-4174B5594798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C20D0D3-449A-470C-4EBC-12A287BB882A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Ставропольский край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C3A2AED-8474-CB18-864D-0471372C1D87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Брянская область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D5290BB-C55A-6AD1-6977-2677CDA495A9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Воронежская область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F28111F-CF16-721F-7D02-59579F70BFC4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Красноярский край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7D1F92E-E594-3C87-2F07-904F0700D38A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Курская область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F5CB2A1-842D-FA9A-6877-C5A943CA7FE1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Московская область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7275FC2-8946-56BD-AD88-134D2DCB19EA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Нижегородская область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8D72E79-B1D6-0A7E-1B7A-200F6A61B0C0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Новосибирская область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CE47B576-8071-EB2B-8C38-4D42B8D381F1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Республика Татарстан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8114C4E-C311-B5D6-D916-3385E6C286CF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2 — Волгоградская область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66476877-1758-D317-0369-A5239BEFE82C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ECF304D3-0A34-F221-22D3-5D04A32906FC}"/>
              </a:ext>
            </a:extLst>
          </p:cNvPr>
          <p:cNvCxnSpPr/>
          <p:nvPr/>
        </p:nvCxnSpPr>
        <p:spPr>
          <a:xfrm flipH="1">
            <a:off x="1422400" y="4051300"/>
            <a:ext cx="88900" cy="419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8EF27E13-0D8D-199E-F97A-76B1C40AC26A}"/>
              </a:ext>
            </a:extLst>
          </p:cNvPr>
          <p:cNvSpPr/>
          <p:nvPr/>
        </p:nvSpPr>
        <p:spPr>
          <a:xfrm>
            <a:off x="1479550" y="40195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ED9730EC-77BE-3B55-B3A9-7CA2B65B2C90}"/>
              </a:ext>
            </a:extLst>
          </p:cNvPr>
          <p:cNvSpPr/>
          <p:nvPr/>
        </p:nvSpPr>
        <p:spPr>
          <a:xfrm>
            <a:off x="1333500" y="4381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EDB57554-6EED-C4C1-2F2D-A1EEDB50B6A6}"/>
              </a:ext>
            </a:extLst>
          </p:cNvPr>
          <p:cNvCxnSpPr/>
          <p:nvPr/>
        </p:nvCxnSpPr>
        <p:spPr>
          <a:xfrm flipH="1" flipV="1">
            <a:off x="1308100" y="2997200"/>
            <a:ext cx="367106" cy="298583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054CEE23-DC66-4AA8-1FF6-9F7F9D0784C7}"/>
              </a:ext>
            </a:extLst>
          </p:cNvPr>
          <p:cNvSpPr/>
          <p:nvPr/>
        </p:nvSpPr>
        <p:spPr>
          <a:xfrm>
            <a:off x="1677637" y="3288392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85271AC1-1F7F-88FA-20B3-7E061C6681FF}"/>
              </a:ext>
            </a:extLst>
          </p:cNvPr>
          <p:cNvSpPr/>
          <p:nvPr/>
        </p:nvSpPr>
        <p:spPr>
          <a:xfrm>
            <a:off x="1219200" y="2908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9B985A89-CE9B-384D-3A65-2930FEFE0B9A}"/>
              </a:ext>
            </a:extLst>
          </p:cNvPr>
          <p:cNvCxnSpPr/>
          <p:nvPr/>
        </p:nvCxnSpPr>
        <p:spPr>
          <a:xfrm flipH="1">
            <a:off x="1358900" y="3632200"/>
            <a:ext cx="279400" cy="101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073C6AD9-58D7-1B35-5AB0-6901DAA074DE}"/>
              </a:ext>
            </a:extLst>
          </p:cNvPr>
          <p:cNvSpPr/>
          <p:nvPr/>
        </p:nvSpPr>
        <p:spPr>
          <a:xfrm>
            <a:off x="1606550" y="36004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93E43100-E04C-D38D-7D3B-1059745C5364}"/>
              </a:ext>
            </a:extLst>
          </p:cNvPr>
          <p:cNvSpPr/>
          <p:nvPr/>
        </p:nvSpPr>
        <p:spPr>
          <a:xfrm>
            <a:off x="1270000" y="36449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2DC5784C-2C5E-3211-E787-14F5CA2CAA3B}"/>
              </a:ext>
            </a:extLst>
          </p:cNvPr>
          <p:cNvCxnSpPr/>
          <p:nvPr/>
        </p:nvCxnSpPr>
        <p:spPr>
          <a:xfrm>
            <a:off x="6197600" y="3556000"/>
            <a:ext cx="685800" cy="190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ED1D6FD1-239C-E605-9884-193A6B13E170}"/>
              </a:ext>
            </a:extLst>
          </p:cNvPr>
          <p:cNvSpPr/>
          <p:nvPr/>
        </p:nvSpPr>
        <p:spPr>
          <a:xfrm>
            <a:off x="6165850" y="3524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3636BA16-EC63-CD26-1674-3604A84FE891}"/>
              </a:ext>
            </a:extLst>
          </p:cNvPr>
          <p:cNvSpPr/>
          <p:nvPr/>
        </p:nvSpPr>
        <p:spPr>
          <a:xfrm>
            <a:off x="67945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09C32E7E-46D7-CD6C-E4C4-3A502A75E516}"/>
              </a:ext>
            </a:extLst>
          </p:cNvPr>
          <p:cNvCxnSpPr/>
          <p:nvPr/>
        </p:nvCxnSpPr>
        <p:spPr>
          <a:xfrm flipH="1" flipV="1">
            <a:off x="1308100" y="3378200"/>
            <a:ext cx="292100" cy="101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D9A0B7D9-7828-81AA-FD5A-D4ADD4BF5CD1}"/>
              </a:ext>
            </a:extLst>
          </p:cNvPr>
          <p:cNvSpPr/>
          <p:nvPr/>
        </p:nvSpPr>
        <p:spPr>
          <a:xfrm>
            <a:off x="1568450" y="34480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1C4A2E59-0485-F552-00BC-112319B92A5F}"/>
              </a:ext>
            </a:extLst>
          </p:cNvPr>
          <p:cNvSpPr/>
          <p:nvPr/>
        </p:nvSpPr>
        <p:spPr>
          <a:xfrm>
            <a:off x="1219200" y="3289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D14C7A1D-449D-2CDC-720F-8687FB1AE0E3}"/>
              </a:ext>
            </a:extLst>
          </p:cNvPr>
          <p:cNvCxnSpPr/>
          <p:nvPr/>
        </p:nvCxnSpPr>
        <p:spPr>
          <a:xfrm flipH="1" flipV="1">
            <a:off x="1574800" y="2895600"/>
            <a:ext cx="215787" cy="351116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1FD8AD8F-DD82-C4A9-6B93-BB3DA752B947}"/>
              </a:ext>
            </a:extLst>
          </p:cNvPr>
          <p:cNvSpPr/>
          <p:nvPr/>
        </p:nvSpPr>
        <p:spPr>
          <a:xfrm>
            <a:off x="1800045" y="3224423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6C534A60-7563-FFA3-903B-12DC2EBD3F22}"/>
              </a:ext>
            </a:extLst>
          </p:cNvPr>
          <p:cNvSpPr/>
          <p:nvPr/>
        </p:nvSpPr>
        <p:spPr>
          <a:xfrm>
            <a:off x="1485900" y="28067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CC8F7C30-0BDF-F474-0189-E2B6BC19A2C9}"/>
              </a:ext>
            </a:extLst>
          </p:cNvPr>
          <p:cNvCxnSpPr/>
          <p:nvPr/>
        </p:nvCxnSpPr>
        <p:spPr>
          <a:xfrm flipV="1">
            <a:off x="2032000" y="2870200"/>
            <a:ext cx="3048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297BF19B-498A-18F8-E76F-30ADB506473F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334024EF-9116-6920-517E-98830C6C06B7}"/>
              </a:ext>
            </a:extLst>
          </p:cNvPr>
          <p:cNvSpPr/>
          <p:nvPr/>
        </p:nvSpPr>
        <p:spPr>
          <a:xfrm>
            <a:off x="22479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9DB43A6A-4632-AF1D-0178-0E2D2BA3C77A}"/>
              </a:ext>
            </a:extLst>
          </p:cNvPr>
          <p:cNvCxnSpPr/>
          <p:nvPr/>
        </p:nvCxnSpPr>
        <p:spPr>
          <a:xfrm>
            <a:off x="4648200" y="3454400"/>
            <a:ext cx="482600" cy="342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77343583-754F-8963-7346-439500AF993F}"/>
              </a:ext>
            </a:extLst>
          </p:cNvPr>
          <p:cNvSpPr/>
          <p:nvPr/>
        </p:nvSpPr>
        <p:spPr>
          <a:xfrm>
            <a:off x="4616450" y="3422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AF107C65-1601-C135-BF6D-EDB72F28EA13}"/>
              </a:ext>
            </a:extLst>
          </p:cNvPr>
          <p:cNvSpPr/>
          <p:nvPr/>
        </p:nvSpPr>
        <p:spPr>
          <a:xfrm>
            <a:off x="5041900" y="3708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94FFDE1F-BBE4-C408-330E-77CC3C49B2B9}"/>
              </a:ext>
            </a:extLst>
          </p:cNvPr>
          <p:cNvCxnSpPr/>
          <p:nvPr/>
        </p:nvCxnSpPr>
        <p:spPr>
          <a:xfrm>
            <a:off x="2159000" y="3556000"/>
            <a:ext cx="444500" cy="2032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66624441-E149-06FC-EAE0-4D98786957F8}"/>
              </a:ext>
            </a:extLst>
          </p:cNvPr>
          <p:cNvSpPr/>
          <p:nvPr/>
        </p:nvSpPr>
        <p:spPr>
          <a:xfrm>
            <a:off x="2127250" y="3524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D1717F03-D218-CE24-92EF-CAC0C98C542E}"/>
              </a:ext>
            </a:extLst>
          </p:cNvPr>
          <p:cNvSpPr/>
          <p:nvPr/>
        </p:nvSpPr>
        <p:spPr>
          <a:xfrm>
            <a:off x="2514600" y="3670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FC0644E6-008B-4E4E-E344-B9EBDACD2A60}"/>
              </a:ext>
            </a:extLst>
          </p:cNvPr>
          <p:cNvCxnSpPr/>
          <p:nvPr/>
        </p:nvCxnSpPr>
        <p:spPr>
          <a:xfrm>
            <a:off x="1739900" y="4064000"/>
            <a:ext cx="2921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BA7C8C76-A786-B522-7213-F8F8A866634C}"/>
              </a:ext>
            </a:extLst>
          </p:cNvPr>
          <p:cNvSpPr/>
          <p:nvPr/>
        </p:nvSpPr>
        <p:spPr>
          <a:xfrm>
            <a:off x="1708150" y="4032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5327AED0-27B6-99E0-3D15-28032A044BFC}"/>
              </a:ext>
            </a:extLst>
          </p:cNvPr>
          <p:cNvSpPr/>
          <p:nvPr/>
        </p:nvSpPr>
        <p:spPr>
          <a:xfrm>
            <a:off x="1943100" y="44450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2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A8E91E1B-7AC2-26E6-DF21-34FE41F79349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1AD25F9D-F52D-AA8B-DA33-2CDFC0A20D0B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A8C45FC4-D456-9A74-D405-545354276561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8</a:t>
            </a:r>
          </a:p>
        </p:txBody>
      </p:sp>
    </p:spTree>
    <p:extLst>
      <p:ext uri="{BB962C8B-B14F-4D97-AF65-F5344CB8AC3E}">
        <p14:creationId xmlns:p14="http://schemas.microsoft.com/office/powerpoint/2010/main" val="387890439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14851EDB-7B63-C93E-6799-856DC52DB56F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94D56CF2-F751-71F9-A24A-AAA5D823D029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DB98250B-5F90-7A26-D719-0E75507508E5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203B289D-20B0-718D-6217-54C45A85D951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2FC13B91-2A9E-1E83-A3E0-C765BCA8D17C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15327F77-2D3A-851D-A437-3164DA7238D9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A8535EB7-681D-6056-AB73-46043D0CE1CA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255D5AE4-B85F-0DE2-B0A9-6A051CF13E72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7903C9E7-82B4-68BC-D61A-E53339468C0C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C6ABB1E3-DC68-FBF1-0CE0-FCC7E41934D2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92648BF4-3F8E-C99E-60DD-B6AE921B9A06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FF6EC931-06A1-BBF1-7DE8-4F6312F99A06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A726948C-97EB-3295-C96C-235E5DDFE75D}"/>
              </a:ext>
            </a:extLst>
          </p:cNvPr>
          <p:cNvSpPr/>
          <p:nvPr/>
        </p:nvSpPr>
        <p:spPr>
          <a:xfrm>
            <a:off x="8280400" y="5334000"/>
            <a:ext cx="490728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E2504548-6554-2DFB-C305-FAA91AD4FE4E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2044D97C-108F-D2F7-8B73-218FDE584A86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9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56AA3EC1-2A09-85F7-3E9B-E69DABD9762F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C3E2AA12-3ED9-7BD9-90E4-2AC8A2A87B41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FAA5DDD-7E8B-CDB3-679F-B0791408F8BF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DCB2C81-7105-C94D-B5AD-6AB67CEAD97A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№5-2025 Лучшая практика (ЛП)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BB2BFB6-3BB9-D6D7-01F8-5FA27F5E50C8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74BFB12-7659-87F0-4FED-FD92C2D118D3}"/>
              </a:ext>
            </a:extLst>
          </p:cNvPr>
          <p:cNvSpPr txBox="1"/>
          <p:nvPr/>
        </p:nvSpPr>
        <p:spPr>
          <a:xfrm>
            <a:off x="533400" y="1295399"/>
            <a:ext cx="9334500" cy="56630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84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процесса поиска порывов на трубопроводах и магистральных водоводах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8D78123-B04B-3626-8021-20290F0BDD5A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Практика направлена на технологическое перевооружение и стандартизацию поиска скрытых утечек на сетях водоснабжения и теплоснабжения.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3FE7559-8299-EFD6-EF62-E4E1F31D97D9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95B055D-7FF2-27EA-9CB5-EAD2F55BADE3}"/>
              </a:ext>
            </a:extLst>
          </p:cNvPr>
          <p:cNvSpPr txBox="1"/>
          <p:nvPr/>
        </p:nvSpPr>
        <p:spPr>
          <a:xfrm>
            <a:off x="812800" y="3822480"/>
            <a:ext cx="2946400" cy="991041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1A1F29"/>
                </a:solidFill>
                <a:latin typeface="Roboto" panose="02000000000000000000" pitchFamily="2" charset="0"/>
              </a:rPr>
              <a:t>До внедрения основными проблемами являлись длительное время локализации порывов (от нескольких часов до суток) и низкая точность определения местоположения, что приводило к необходимости проведения обширных «слепых раскопок» и высоким непроизводительным потерям воды.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7037FEAF-2F24-0A1A-D871-C5666117E6F9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8397A41-00FF-B77B-76B7-F767D3B45B36}"/>
              </a:ext>
            </a:extLst>
          </p:cNvPr>
          <p:cNvSpPr txBox="1"/>
          <p:nvPr/>
        </p:nvSpPr>
        <p:spPr>
          <a:xfrm>
            <a:off x="4368800" y="3985600"/>
            <a:ext cx="3048000" cy="66479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Типовое решение: системное применение современных акустических и корреляционных течеискателей и внедрении стандартизированного алгоритма поиска.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A2E73C0-86EE-1E3C-68AC-9D21687AA145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F678AA3-92C5-BAF9-F174-A334D4CA7D2B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35.3; 36.00; 37.00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0C31817-5EB5-6C17-428E-59EACD62E60F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1052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3008F5D-BCA9-0F7B-7397-8C171F188C3D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E0802DFE-F7F3-8D7D-3401-D912513AD7F5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194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31C292A-C176-B949-3786-94AA5ADA7082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14600EA-DB50-0E41-84B5-62D9D9B9F111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54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E437D2A-AC89-8A0E-DB08-A6C2D225656B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AF5B0A9-B77B-3F9F-D559-9D3BC6891D49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8,28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ADEA5CD6-D63B-ACD7-B40C-C07AF532134C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BD389732-207F-00E2-0156-CF21B89713B4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18,4%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39D15A1E-1100-56D8-1E27-C8F969F7CFD3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76E53B56-0AA2-9873-A52C-5E02CB8015E3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E6D4AF64-FDB6-178F-5938-76490507758C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5" name="MassRegistryCode">
            <a:extLst>
              <a:ext uri="{FF2B5EF4-FFF2-40B4-BE49-F238E27FC236}">
                <a16:creationId xmlns:a16="http://schemas.microsoft.com/office/drawing/2014/main" id="{CA737073-BD5A-6656-4424-8255122DA97A}"/>
              </a:ext>
            </a:extLst>
          </p:cNvPr>
          <p:cNvSpPr txBox="1"/>
          <p:nvPr/>
        </p:nvSpPr>
        <p:spPr>
          <a:xfrm>
            <a:off x="1422400" y="6121400"/>
            <a:ext cx="990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80" b="1">
                <a:solidFill>
                  <a:srgbClr val="03256C"/>
                </a:solidFill>
                <a:latin typeface="Roboto Condensed" panose="02000000000000000000" pitchFamily="2" charset="0"/>
              </a:rPr>
              <a:t>05-ЛП-05-25</a:t>
            </a:r>
          </a:p>
        </p:txBody>
      </p:sp>
      <p:sp>
        <p:nvSpPr>
          <p:cNvPr id="57" name="MassRegistryTitle">
            <a:extLst>
              <a:ext uri="{FF2B5EF4-FFF2-40B4-BE49-F238E27FC236}">
                <a16:creationId xmlns:a16="http://schemas.microsoft.com/office/drawing/2014/main" id="{1E1A61CD-DC7A-2AC0-EA2A-C3E0F6A28C20}"/>
              </a:ext>
            </a:extLst>
          </p:cNvPr>
          <p:cNvSpPr txBox="1"/>
          <p:nvPr/>
        </p:nvSpPr>
        <p:spPr>
          <a:xfrm>
            <a:off x="2540000" y="6134100"/>
            <a:ext cx="53340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10">
                <a:solidFill>
                  <a:srgbClr val="1A1F29"/>
                </a:solidFill>
                <a:latin typeface="Roboto" panose="02000000000000000000" pitchFamily="2" charset="0"/>
              </a:rPr>
              <a:t>Повышение эффективности процесса поиска порывов на трубопроводах и магистральных водоводах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DBDC6D02-20C3-3074-E2F5-0D0ED7EAC9CC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FE8E61F2-FD18-5D77-9DD1-DBEC17EDD38F}"/>
              </a:ext>
            </a:extLst>
          </p:cNvPr>
          <p:cNvSpPr txBox="1"/>
          <p:nvPr/>
        </p:nvSpPr>
        <p:spPr>
          <a:xfrm>
            <a:off x="8940800" y="6144314"/>
            <a:ext cx="2159000" cy="9387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10" b="1">
                <a:solidFill>
                  <a:srgbClr val="1E8E5A"/>
                </a:solidFill>
                <a:latin typeface="Roboto" panose="02000000000000000000" pitchFamily="2" charset="0"/>
              </a:rPr>
              <a:t>Опубликовано на Сайте: rostzkh.ru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F9B33B65-F9C0-9766-C968-210742F6F67B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9F9C621F-A6A7-624F-4F36-0FE3899D5C6B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14B572B6-D55D-DCF0-798F-FDFFBD16BD6D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FC9CBC69-4696-72D5-4FDC-22C0FE1799DD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105816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A7FBBD22-5E63-9420-8FFB-99633DCBC653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№5-2025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B3BE5C2F-1556-572E-4FC6-3FCC0436F38C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FB3BAD55-94AE-E380-D6E9-A22F2BB35AC3}"/>
              </a:ext>
            </a:extLst>
          </p:cNvPr>
          <p:cNvSpPr txBox="1"/>
          <p:nvPr/>
        </p:nvSpPr>
        <p:spPr>
          <a:xfrm>
            <a:off x="533400" y="711200"/>
            <a:ext cx="8636000" cy="615553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200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процесса поиска порывов на трубопроводах и магистральных водоводах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CB55863-12C4-36C2-D9E6-D8A85DFF6B87}"/>
              </a:ext>
            </a:extLst>
          </p:cNvPr>
          <p:cNvSpPr txBox="1"/>
          <p:nvPr/>
        </p:nvSpPr>
        <p:spPr>
          <a:xfrm>
            <a:off x="533400" y="1371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23428F32-EE77-BBD0-B0A0-C4EEE625A133}"/>
              </a:ext>
            </a:extLst>
          </p:cNvPr>
          <p:cNvSpPr/>
          <p:nvPr/>
        </p:nvSpPr>
        <p:spPr>
          <a:xfrm>
            <a:off x="533400" y="1701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FF323B57-B24F-6995-EB30-276CE1DD1409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095E3057-B923-B4EC-C1A8-0546BF09D66E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24897A7-CC95-C2EA-EE19-4578C6CF2C84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53E5037-A2BE-62E3-C87C-557DD41BD159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54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7C31155-A6D0-6EBB-AEC3-506831AEF82A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0EA1960-A1DF-8863-B1EC-2DDA7F08ABC7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17 — Московская область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5BA26FB-4C58-C044-A4DB-E816843F387B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14 — Волгоградская область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2C57DEC0-132F-85B4-BDFC-5C9E48FD1AFF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12 — Краснодарский край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CFA398E-7E11-7680-C249-0197FB0D29DA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9 — Алтайский край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CC29F69-B66A-3720-B7D1-16AA7EEDA0D2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9 — Ставропольский край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383A46C-49C9-902D-F39C-AE08E5E28AE5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Нижегородская область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C965E58-EB51-2BC8-B2D8-5ECB8AFE2D7D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Свердловская область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7759B28-62FB-012F-F4D2-2BF8865B29CD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Белгородская область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EB1178A5-1EB7-65A0-91CD-29200A3FD442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Новосибирская область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B63F06E-9CC4-E60A-376E-610E799F5AAE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Оренбургская область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3C57F40-13D3-7DAF-86B2-54410A9342B5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3D0E9E46-6E68-4761-D673-1176E3E2873C}"/>
              </a:ext>
            </a:extLst>
          </p:cNvPr>
          <p:cNvCxnSpPr/>
          <p:nvPr/>
        </p:nvCxnSpPr>
        <p:spPr>
          <a:xfrm flipH="1" flipV="1">
            <a:off x="1574800" y="2895600"/>
            <a:ext cx="238864" cy="344539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A901A4F5-911C-9B30-3CDF-73D698E5FEB5}"/>
              </a:ext>
            </a:extLst>
          </p:cNvPr>
          <p:cNvSpPr/>
          <p:nvPr/>
        </p:nvSpPr>
        <p:spPr>
          <a:xfrm>
            <a:off x="1793227" y="3245067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9F2EB273-5075-3C18-A710-5B82446D9B0A}"/>
              </a:ext>
            </a:extLst>
          </p:cNvPr>
          <p:cNvSpPr/>
          <p:nvPr/>
        </p:nvSpPr>
        <p:spPr>
          <a:xfrm>
            <a:off x="1485900" y="28067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17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081E5E66-DF83-CB2E-36E4-FD37A44E724C}"/>
              </a:ext>
            </a:extLst>
          </p:cNvPr>
          <p:cNvCxnSpPr/>
          <p:nvPr/>
        </p:nvCxnSpPr>
        <p:spPr>
          <a:xfrm>
            <a:off x="1739900" y="4064000"/>
            <a:ext cx="2921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48010878-1A98-2833-5E49-AAC078F387F3}"/>
              </a:ext>
            </a:extLst>
          </p:cNvPr>
          <p:cNvSpPr/>
          <p:nvPr/>
        </p:nvSpPr>
        <p:spPr>
          <a:xfrm>
            <a:off x="1708150" y="40322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E30D6830-CEA1-CC20-00A4-50E7FC4B15F0}"/>
              </a:ext>
            </a:extLst>
          </p:cNvPr>
          <p:cNvSpPr/>
          <p:nvPr/>
        </p:nvSpPr>
        <p:spPr>
          <a:xfrm>
            <a:off x="1943100" y="44450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14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34506ECB-8683-C099-85A9-AD9B831335B8}"/>
              </a:ext>
            </a:extLst>
          </p:cNvPr>
          <p:cNvCxnSpPr/>
          <p:nvPr/>
        </p:nvCxnSpPr>
        <p:spPr>
          <a:xfrm flipH="1">
            <a:off x="1206500" y="3898900"/>
            <a:ext cx="2159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87794863-72A4-9008-48EE-10DBE6661C1F}"/>
              </a:ext>
            </a:extLst>
          </p:cNvPr>
          <p:cNvSpPr/>
          <p:nvPr/>
        </p:nvSpPr>
        <p:spPr>
          <a:xfrm>
            <a:off x="1390650" y="38671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FFD99068-1E31-58E6-5F00-ADAC7E1EDB43}"/>
              </a:ext>
            </a:extLst>
          </p:cNvPr>
          <p:cNvSpPr/>
          <p:nvPr/>
        </p:nvSpPr>
        <p:spPr>
          <a:xfrm>
            <a:off x="1117600" y="403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12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A0A9FBC0-20E2-2DD9-9169-08AC32A20416}"/>
              </a:ext>
            </a:extLst>
          </p:cNvPr>
          <p:cNvCxnSpPr/>
          <p:nvPr/>
        </p:nvCxnSpPr>
        <p:spPr>
          <a:xfrm>
            <a:off x="4419600" y="3708400"/>
            <a:ext cx="457200" cy="5207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E7BEA189-DA3A-EEDE-F7A2-7C33C3A9D8A0}"/>
              </a:ext>
            </a:extLst>
          </p:cNvPr>
          <p:cNvSpPr/>
          <p:nvPr/>
        </p:nvSpPr>
        <p:spPr>
          <a:xfrm>
            <a:off x="4387850" y="3676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3433A64E-B05A-0E21-DC5C-BE1E9406ED7E}"/>
              </a:ext>
            </a:extLst>
          </p:cNvPr>
          <p:cNvSpPr/>
          <p:nvPr/>
        </p:nvSpPr>
        <p:spPr>
          <a:xfrm>
            <a:off x="4787900" y="41402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9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8411A906-BC2D-5CF9-A6BD-8F64ED6DC191}"/>
              </a:ext>
            </a:extLst>
          </p:cNvPr>
          <p:cNvCxnSpPr/>
          <p:nvPr/>
        </p:nvCxnSpPr>
        <p:spPr>
          <a:xfrm flipH="1">
            <a:off x="1422400" y="4051300"/>
            <a:ext cx="88900" cy="419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B7A8C43B-E6E0-52A6-229B-2EBEC18AE13F}"/>
              </a:ext>
            </a:extLst>
          </p:cNvPr>
          <p:cNvSpPr/>
          <p:nvPr/>
        </p:nvSpPr>
        <p:spPr>
          <a:xfrm>
            <a:off x="1479550" y="40195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CC62D02B-D42F-F600-9FAD-EDAA10E6B4E6}"/>
              </a:ext>
            </a:extLst>
          </p:cNvPr>
          <p:cNvSpPr/>
          <p:nvPr/>
        </p:nvSpPr>
        <p:spPr>
          <a:xfrm>
            <a:off x="1333500" y="4381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9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E9DF48DE-0F7E-4FFD-780A-EB9B2EDE6549}"/>
              </a:ext>
            </a:extLst>
          </p:cNvPr>
          <p:cNvCxnSpPr/>
          <p:nvPr/>
        </p:nvCxnSpPr>
        <p:spPr>
          <a:xfrm flipV="1">
            <a:off x="2032000" y="2870200"/>
            <a:ext cx="3048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2C79C7F1-8DA8-62FF-82D8-C92B44B4791C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A51F88CD-14B7-35CC-719F-7249B111CA0C}"/>
              </a:ext>
            </a:extLst>
          </p:cNvPr>
          <p:cNvSpPr/>
          <p:nvPr/>
        </p:nvSpPr>
        <p:spPr>
          <a:xfrm>
            <a:off x="22479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43253D9D-94E5-AC72-966E-E26D85A67A00}"/>
              </a:ext>
            </a:extLst>
          </p:cNvPr>
          <p:cNvCxnSpPr/>
          <p:nvPr/>
        </p:nvCxnSpPr>
        <p:spPr>
          <a:xfrm flipV="1">
            <a:off x="2768600" y="3035300"/>
            <a:ext cx="431800" cy="165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40C0519B-EAEB-43F8-8A48-8C951205CC3C}"/>
              </a:ext>
            </a:extLst>
          </p:cNvPr>
          <p:cNvSpPr/>
          <p:nvPr/>
        </p:nvSpPr>
        <p:spPr>
          <a:xfrm>
            <a:off x="2736850" y="3168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65B8E443-6AD4-90B4-BEE5-38DB2387C8D2}"/>
              </a:ext>
            </a:extLst>
          </p:cNvPr>
          <p:cNvSpPr/>
          <p:nvPr/>
        </p:nvSpPr>
        <p:spPr>
          <a:xfrm>
            <a:off x="3111500" y="2946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3B3FA8CD-0A18-5995-D206-11884685E5AE}"/>
              </a:ext>
            </a:extLst>
          </p:cNvPr>
          <p:cNvCxnSpPr/>
          <p:nvPr/>
        </p:nvCxnSpPr>
        <p:spPr>
          <a:xfrm flipV="1">
            <a:off x="1739900" y="3670300"/>
            <a:ext cx="292100" cy="1397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2759F9A7-3D2C-4FFE-3F21-A30E6330005F}"/>
              </a:ext>
            </a:extLst>
          </p:cNvPr>
          <p:cNvSpPr/>
          <p:nvPr/>
        </p:nvSpPr>
        <p:spPr>
          <a:xfrm>
            <a:off x="1708150" y="3778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98474D9A-FAED-D85B-7BE7-C8D25A5F513B}"/>
              </a:ext>
            </a:extLst>
          </p:cNvPr>
          <p:cNvSpPr/>
          <p:nvPr/>
        </p:nvSpPr>
        <p:spPr>
          <a:xfrm>
            <a:off x="1943100" y="3581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515893A8-D98A-68FF-857E-EEE667385474}"/>
              </a:ext>
            </a:extLst>
          </p:cNvPr>
          <p:cNvCxnSpPr/>
          <p:nvPr/>
        </p:nvCxnSpPr>
        <p:spPr>
          <a:xfrm>
            <a:off x="4648200" y="3454400"/>
            <a:ext cx="482600" cy="342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E8B1CCDE-B871-5161-7BA7-810A5653E89B}"/>
              </a:ext>
            </a:extLst>
          </p:cNvPr>
          <p:cNvSpPr/>
          <p:nvPr/>
        </p:nvSpPr>
        <p:spPr>
          <a:xfrm>
            <a:off x="4616450" y="3422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9480AB8A-A124-5948-572B-2D9766F85D39}"/>
              </a:ext>
            </a:extLst>
          </p:cNvPr>
          <p:cNvSpPr/>
          <p:nvPr/>
        </p:nvSpPr>
        <p:spPr>
          <a:xfrm>
            <a:off x="5041900" y="3708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9731B020-E2CA-44A9-EA3C-7B36B908F8FB}"/>
              </a:ext>
            </a:extLst>
          </p:cNvPr>
          <p:cNvCxnSpPr/>
          <p:nvPr/>
        </p:nvCxnSpPr>
        <p:spPr>
          <a:xfrm>
            <a:off x="2413000" y="4000500"/>
            <a:ext cx="444500" cy="368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AE15B048-7BF1-05F8-7E75-4327AAC79B52}"/>
              </a:ext>
            </a:extLst>
          </p:cNvPr>
          <p:cNvSpPr/>
          <p:nvPr/>
        </p:nvSpPr>
        <p:spPr>
          <a:xfrm>
            <a:off x="2381250" y="39687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5CCE5BEC-BA21-6CCD-14ED-A5C170E921DA}"/>
              </a:ext>
            </a:extLst>
          </p:cNvPr>
          <p:cNvSpPr/>
          <p:nvPr/>
        </p:nvSpPr>
        <p:spPr>
          <a:xfrm>
            <a:off x="2768600" y="42799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23E7F737-E658-DA3F-3148-59BC76DE8B67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D0E289C6-B200-2EC8-7889-9DCCE12D0E76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F5AB061F-8155-4DCD-C297-936C59F834B5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10</a:t>
            </a:r>
          </a:p>
        </p:txBody>
      </p:sp>
    </p:spTree>
    <p:extLst>
      <p:ext uri="{BB962C8B-B14F-4D97-AF65-F5344CB8AC3E}">
        <p14:creationId xmlns:p14="http://schemas.microsoft.com/office/powerpoint/2010/main" val="3617145191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3A9B84CF-385C-6FB2-628C-161598E3D2EA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2D9E7B5A-FB16-A451-C529-70A26FC709BF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25FE3B96-44C0-8F0C-A892-775A10DDC4D0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E962937B-1C1D-FA9A-6162-717DFDA7E2F9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AEBA6816-EE44-B688-8C77-242AD81E1409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2B6BE998-80C9-C702-E7F0-2A2A1D706E1B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F15BC1DA-ABCC-04E3-84AA-7241B4229B31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18F174F0-A92B-3F18-2622-46CC0C4F99BF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697414AE-1ED2-4AA3-B930-DEA35362DA4D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C1E72497-B247-CAB1-6905-FD26904E020E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C2732F99-9643-0879-3F20-E31B90FBFD39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9BE52C0E-D521-5363-99FE-C6AE14BB57DF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6987FEF3-1237-09E3-B633-DDFE0490BED7}"/>
              </a:ext>
            </a:extLst>
          </p:cNvPr>
          <p:cNvSpPr/>
          <p:nvPr/>
        </p:nvSpPr>
        <p:spPr>
          <a:xfrm>
            <a:off x="8280400" y="5334000"/>
            <a:ext cx="408051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983784CD-3D58-7A6D-5988-0FB89DFD1A29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5DC19EDD-5D73-C439-EE8C-F45B1831C885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11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E2C570EC-B797-CAB2-CBB1-701E7F94DDB8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DBB0730F-58B1-AE9C-237C-F4282C366910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29B05B1-553C-E628-EB91-E3CC6B23C9A8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FDB739D-F23C-F846-939F-C11D6400D1FB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№6-2025 Лучшая практика (ЛП)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A0F2F22-0D9B-0E70-A240-B2A35F9FEDFB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4B6138C-6A49-5F05-BF5C-65097C328011}"/>
              </a:ext>
            </a:extLst>
          </p:cNvPr>
          <p:cNvSpPr txBox="1"/>
          <p:nvPr/>
        </p:nvSpPr>
        <p:spPr>
          <a:xfrm>
            <a:off x="533400" y="1295399"/>
            <a:ext cx="9334500" cy="56630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840" b="1">
                <a:solidFill>
                  <a:srgbClr val="03256C"/>
                </a:solidFill>
                <a:latin typeface="Roboto Condensed" panose="02000000000000000000" pitchFamily="2" charset="0"/>
              </a:rPr>
              <a:t>Автоматизация учёта и управления аварийно-восстановительными работами на сетях водоснабжения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30D09E8A-C8FE-E254-1F97-50C09B5BFE01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Практика направлена на создание единого автоматизированного контура учета аварий, состояния сетей и обмена информацией с ремонтными бригадами.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4864D9C-25CF-B5EA-9A31-8BB88E46A8EF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C2BD818-7814-FE5E-9CB1-B9214FE27209}"/>
              </a:ext>
            </a:extLst>
          </p:cNvPr>
          <p:cNvSpPr txBox="1"/>
          <p:nvPr/>
        </p:nvSpPr>
        <p:spPr>
          <a:xfrm>
            <a:off x="812800" y="3893267"/>
            <a:ext cx="2946400" cy="849463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1A1F29"/>
                </a:solidFill>
                <a:latin typeface="Roboto" panose="02000000000000000000" pitchFamily="2" charset="0"/>
              </a:rPr>
              <a:t>До внедрения основным барьером являлось дублирование информации в бумажных журналах, Excel и отчетных формах, что приводило к длительному поиску данных о сети (более 30 минут) и ручному составлению отчетности, которое занимало до двух часов в смену.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3B92431-B9F5-019E-DAD7-5D6FD2F34766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E1D0D8E-78A3-3AA0-6783-FE5853D583B9}"/>
              </a:ext>
            </a:extLst>
          </p:cNvPr>
          <p:cNvSpPr txBox="1"/>
          <p:nvPr/>
        </p:nvSpPr>
        <p:spPr>
          <a:xfrm>
            <a:off x="4368800" y="3865567"/>
            <a:ext cx="2946400" cy="904863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80">
                <a:solidFill>
                  <a:srgbClr val="1A1F29"/>
                </a:solidFill>
                <a:latin typeface="Roboto" panose="02000000000000000000" pitchFamily="2" charset="0"/>
              </a:rPr>
              <a:t>Типовое решение: внедрение Единого электронного журнала аварий (ЭЖА) и Цифрового банка данных сетей (БДС), что позволяет устранить разрозненность данных и обеспечивает оперативный обмен информацией с ремонтными бригадами через мессенджеры.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C9759CB-FCEA-CA43-33F4-E221DEA815F4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1FFC33C-D1F3-CE73-2131-7BD455794170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36.00; 37.00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EC6F398-A21C-D9B6-673D-C3D2D5F3E851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1052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DCB09C8-78CB-BD8F-DE0C-6E8386DBE1B1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3576D74-B958-FB47-4A14-7F301E4E8C1D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161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F0590E0-306D-463F-8D73-9413024EA180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AB4A0B27-37A2-B2D5-3FFA-FE1C03BF31B4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50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095A414-776E-5455-CCAB-23F0B70D7113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472EDA8-ABE1-B8DA-24BB-4FA43006522D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7,70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D6A498FE-F24F-E59B-7720-6758E72C6F0B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B04AC45C-8DBC-92E7-1D75-05465466C178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15,3%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E1992330-4AF9-D2F7-C9C1-45FAC3875091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231318A3-481A-0B21-B9D0-70E435F6FC7A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B0C014FF-C1BD-8957-0A4E-A0B3B970E1EE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5" name="MassRegistryCode">
            <a:extLst>
              <a:ext uri="{FF2B5EF4-FFF2-40B4-BE49-F238E27FC236}">
                <a16:creationId xmlns:a16="http://schemas.microsoft.com/office/drawing/2014/main" id="{ACD3A782-CAC4-898C-987A-D50086AC07B5}"/>
              </a:ext>
            </a:extLst>
          </p:cNvPr>
          <p:cNvSpPr txBox="1"/>
          <p:nvPr/>
        </p:nvSpPr>
        <p:spPr>
          <a:xfrm>
            <a:off x="1422400" y="6121400"/>
            <a:ext cx="990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80" b="1">
                <a:solidFill>
                  <a:srgbClr val="03256C"/>
                </a:solidFill>
                <a:latin typeface="Roboto Condensed" panose="02000000000000000000" pitchFamily="2" charset="0"/>
              </a:rPr>
              <a:t>06-ЛП-06-25</a:t>
            </a:r>
          </a:p>
        </p:txBody>
      </p:sp>
      <p:sp>
        <p:nvSpPr>
          <p:cNvPr id="57" name="MassRegistryTitle">
            <a:extLst>
              <a:ext uri="{FF2B5EF4-FFF2-40B4-BE49-F238E27FC236}">
                <a16:creationId xmlns:a16="http://schemas.microsoft.com/office/drawing/2014/main" id="{BC663C22-F8F7-4502-81EA-80D218758072}"/>
              </a:ext>
            </a:extLst>
          </p:cNvPr>
          <p:cNvSpPr txBox="1"/>
          <p:nvPr/>
        </p:nvSpPr>
        <p:spPr>
          <a:xfrm>
            <a:off x="2540000" y="6134100"/>
            <a:ext cx="5334000" cy="830997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60">
                <a:solidFill>
                  <a:srgbClr val="1A1F29"/>
                </a:solidFill>
                <a:latin typeface="Roboto" panose="02000000000000000000" pitchFamily="2" charset="0"/>
              </a:rPr>
              <a:t>Автоматизация учёта и управления аварийно-восстановительными работами на сетях водоснабжения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40391B33-A0FB-7BFC-A47C-296E663DBAF5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974C0D4A-4F03-67A2-9ED0-2E3BC2F42C20}"/>
              </a:ext>
            </a:extLst>
          </p:cNvPr>
          <p:cNvSpPr txBox="1"/>
          <p:nvPr/>
        </p:nvSpPr>
        <p:spPr>
          <a:xfrm>
            <a:off x="8940800" y="6144314"/>
            <a:ext cx="2159000" cy="9387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10" b="1">
                <a:solidFill>
                  <a:srgbClr val="1E8E5A"/>
                </a:solidFill>
                <a:latin typeface="Roboto" panose="02000000000000000000" pitchFamily="2" charset="0"/>
              </a:rPr>
              <a:t>Опубликовано на Сайте: rostzkh.ru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DA5C2500-9D8D-3410-AF0A-7F39A77BA019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C4D5EE0C-DD9D-505F-0BF4-BB75318FC61E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375B27B8-2F4A-8B64-A38E-104373DE96B4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FE7F4DC6-3F77-F96A-7D9A-24C9B2CB3C9D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965062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A5AA3450-6ADD-D7B3-C460-8195695E30E9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№6-2025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3EB6150C-D522-EDC4-5BCC-320D8ED19CD3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69625365-1A7D-A44B-7D2E-33063B77A59D}"/>
              </a:ext>
            </a:extLst>
          </p:cNvPr>
          <p:cNvSpPr txBox="1"/>
          <p:nvPr/>
        </p:nvSpPr>
        <p:spPr>
          <a:xfrm>
            <a:off x="533400" y="711200"/>
            <a:ext cx="8636000" cy="615553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2000" b="1">
                <a:solidFill>
                  <a:srgbClr val="03256C"/>
                </a:solidFill>
                <a:latin typeface="Roboto Condensed" panose="02000000000000000000" pitchFamily="2" charset="0"/>
              </a:rPr>
              <a:t>Автоматизация учёта и управления аварийно-восстановительными работами на сетях водоснабжения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87E0D7F-34E5-0AEF-3AA7-999985C05C07}"/>
              </a:ext>
            </a:extLst>
          </p:cNvPr>
          <p:cNvSpPr txBox="1"/>
          <p:nvPr/>
        </p:nvSpPr>
        <p:spPr>
          <a:xfrm>
            <a:off x="533400" y="1371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C9E66911-A367-FB24-6DC6-A48C7D76D6D9}"/>
              </a:ext>
            </a:extLst>
          </p:cNvPr>
          <p:cNvSpPr/>
          <p:nvPr/>
        </p:nvSpPr>
        <p:spPr>
          <a:xfrm>
            <a:off x="533400" y="1701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145804C7-9E60-167A-07CE-C114A67EFD1D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018C772C-4E91-4449-79BA-B07E2A3059CE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918EE69-E8B2-8C29-00FB-B1EE886BFCE5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E19F823-200F-3F54-BB0E-623447710526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50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66E07F2-414A-EDF4-59C1-EB07B24B9BD5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6B7512C-B990-B7F8-775C-BF0E707FB8FB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12 — Московская область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B33BEFC-259D-7FE6-C4EF-4EF3AB53E20E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11 — Волгоградская область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7DFA539-B631-B982-3B65-207FB88E0234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9 — Алтайский край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3123655-34E3-F910-A522-B1B9217889B9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9 — Краснодарский край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7F79CDA3-8705-D94F-E87A-AF3C00CBE2E2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Новосибирская область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3FD1B8A-7FA8-28F2-2FAD-FF103039C2D6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Брянская область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E124AF8-93E3-F3B4-F85B-42AA7618DDA2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Нижегородская область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4D58659-C7D4-2B48-B9F2-E0A0F6AC844F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Республика Адыгея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C3B71981-A8F7-9EAA-4046-29C54D06D80C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Санкт-Петербург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BB227F8-C9FF-92C0-022F-BD8D2A9A28E7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Ставропольский край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7B1E16A-74EF-8A42-26AA-52B09E3F95D2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F80C16F9-7CD5-E891-3C2A-C9B3236E4CEA}"/>
              </a:ext>
            </a:extLst>
          </p:cNvPr>
          <p:cNvCxnSpPr/>
          <p:nvPr/>
        </p:nvCxnSpPr>
        <p:spPr>
          <a:xfrm flipH="1" flipV="1">
            <a:off x="1562100" y="2857500"/>
            <a:ext cx="114300" cy="292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37B13206-8F4B-C976-3723-A73B65BB7B2A}"/>
              </a:ext>
            </a:extLst>
          </p:cNvPr>
          <p:cNvSpPr/>
          <p:nvPr/>
        </p:nvSpPr>
        <p:spPr>
          <a:xfrm>
            <a:off x="1644650" y="31178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1469FB52-88B9-CEA5-919D-C6F16774D6E4}"/>
              </a:ext>
            </a:extLst>
          </p:cNvPr>
          <p:cNvSpPr/>
          <p:nvPr/>
        </p:nvSpPr>
        <p:spPr>
          <a:xfrm>
            <a:off x="1473200" y="276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12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27E551BF-08AA-5722-98A2-743A03DF1FB1}"/>
              </a:ext>
            </a:extLst>
          </p:cNvPr>
          <p:cNvCxnSpPr/>
          <p:nvPr/>
        </p:nvCxnSpPr>
        <p:spPr>
          <a:xfrm>
            <a:off x="1739900" y="4064000"/>
            <a:ext cx="2921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049623F9-A4A3-67ED-391A-5C6FEC887418}"/>
              </a:ext>
            </a:extLst>
          </p:cNvPr>
          <p:cNvSpPr/>
          <p:nvPr/>
        </p:nvSpPr>
        <p:spPr>
          <a:xfrm>
            <a:off x="1708150" y="40322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99C4DF04-6F62-0996-A0C5-822BC91EDE15}"/>
              </a:ext>
            </a:extLst>
          </p:cNvPr>
          <p:cNvSpPr/>
          <p:nvPr/>
        </p:nvSpPr>
        <p:spPr>
          <a:xfrm>
            <a:off x="1943100" y="44450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11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0EA435AB-8C83-BADB-4055-099F944A9641}"/>
              </a:ext>
            </a:extLst>
          </p:cNvPr>
          <p:cNvCxnSpPr/>
          <p:nvPr/>
        </p:nvCxnSpPr>
        <p:spPr>
          <a:xfrm>
            <a:off x="4419600" y="3708400"/>
            <a:ext cx="457200" cy="5207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8E7B8C1F-8C39-339C-B10E-30D8712D38CA}"/>
              </a:ext>
            </a:extLst>
          </p:cNvPr>
          <p:cNvSpPr/>
          <p:nvPr/>
        </p:nvSpPr>
        <p:spPr>
          <a:xfrm>
            <a:off x="4387850" y="36766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A8F46524-89B3-ABD1-A5C1-4F1FD3ED9EFD}"/>
              </a:ext>
            </a:extLst>
          </p:cNvPr>
          <p:cNvSpPr/>
          <p:nvPr/>
        </p:nvSpPr>
        <p:spPr>
          <a:xfrm>
            <a:off x="4787900" y="41402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9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AE5729E6-5226-7F4B-1786-D24931CE3387}"/>
              </a:ext>
            </a:extLst>
          </p:cNvPr>
          <p:cNvCxnSpPr/>
          <p:nvPr/>
        </p:nvCxnSpPr>
        <p:spPr>
          <a:xfrm flipH="1">
            <a:off x="1206500" y="3898900"/>
            <a:ext cx="2159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4C4D4614-C271-47BD-D8BA-DF2F1F1227F2}"/>
              </a:ext>
            </a:extLst>
          </p:cNvPr>
          <p:cNvSpPr/>
          <p:nvPr/>
        </p:nvSpPr>
        <p:spPr>
          <a:xfrm>
            <a:off x="1390650" y="38671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B3A9038E-961A-8F0A-9173-3B6502E60CE9}"/>
              </a:ext>
            </a:extLst>
          </p:cNvPr>
          <p:cNvSpPr/>
          <p:nvPr/>
        </p:nvSpPr>
        <p:spPr>
          <a:xfrm>
            <a:off x="1117600" y="403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9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DCAE93A5-47C1-CAA1-1BA4-3B2581302784}"/>
              </a:ext>
            </a:extLst>
          </p:cNvPr>
          <p:cNvCxnSpPr/>
          <p:nvPr/>
        </p:nvCxnSpPr>
        <p:spPr>
          <a:xfrm>
            <a:off x="4648200" y="3454400"/>
            <a:ext cx="482600" cy="342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BE33B3AB-1BB7-7B85-C781-982ECCDB59F5}"/>
              </a:ext>
            </a:extLst>
          </p:cNvPr>
          <p:cNvSpPr/>
          <p:nvPr/>
        </p:nvSpPr>
        <p:spPr>
          <a:xfrm>
            <a:off x="4616450" y="3422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D5F17F13-EE9E-8B8E-57F3-76D969C48EB6}"/>
              </a:ext>
            </a:extLst>
          </p:cNvPr>
          <p:cNvSpPr/>
          <p:nvPr/>
        </p:nvSpPr>
        <p:spPr>
          <a:xfrm>
            <a:off x="5041900" y="3708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14AA03A1-3505-961A-BD5F-C27BBEA243C3}"/>
              </a:ext>
            </a:extLst>
          </p:cNvPr>
          <p:cNvCxnSpPr>
            <a:stCxn id="42" idx="1"/>
          </p:cNvCxnSpPr>
          <p:nvPr/>
        </p:nvCxnSpPr>
        <p:spPr>
          <a:xfrm flipH="1" flipV="1">
            <a:off x="1308100" y="2997200"/>
            <a:ext cx="187634" cy="350295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93EF8F29-9DA9-68FB-EC8D-968020EB45F6}"/>
              </a:ext>
            </a:extLst>
          </p:cNvPr>
          <p:cNvSpPr/>
          <p:nvPr/>
        </p:nvSpPr>
        <p:spPr>
          <a:xfrm>
            <a:off x="1486435" y="3338196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5179E4D5-20E1-EF78-ECB1-9210EF1DE61C}"/>
              </a:ext>
            </a:extLst>
          </p:cNvPr>
          <p:cNvSpPr/>
          <p:nvPr/>
        </p:nvSpPr>
        <p:spPr>
          <a:xfrm>
            <a:off x="1219200" y="2908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D6F409F5-2BDD-C968-724E-A92A2B27D900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84EC4662-50ED-FED0-5C5A-3E41DC3ABCA9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C97FF0FA-2D43-166C-C232-E3AD8261E478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C874A545-5B28-B673-EC72-9CE655871B83}"/>
              </a:ext>
            </a:extLst>
          </p:cNvPr>
          <p:cNvCxnSpPr/>
          <p:nvPr/>
        </p:nvCxnSpPr>
        <p:spPr>
          <a:xfrm flipV="1">
            <a:off x="1727200" y="3708400"/>
            <a:ext cx="317500" cy="762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D03E5770-8FDD-4247-8DB1-23C650EB3048}"/>
              </a:ext>
            </a:extLst>
          </p:cNvPr>
          <p:cNvSpPr/>
          <p:nvPr/>
        </p:nvSpPr>
        <p:spPr>
          <a:xfrm>
            <a:off x="1695450" y="37528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5A32139A-1A63-218D-E5D9-E18017A6F3A3}"/>
              </a:ext>
            </a:extLst>
          </p:cNvPr>
          <p:cNvSpPr/>
          <p:nvPr/>
        </p:nvSpPr>
        <p:spPr>
          <a:xfrm>
            <a:off x="1955800" y="3619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E7A620FB-3C65-ECA6-2D3F-73D5C131BB67}"/>
              </a:ext>
            </a:extLst>
          </p:cNvPr>
          <p:cNvCxnSpPr>
            <a:stCxn id="51" idx="4"/>
            <a:endCxn id="53" idx="5"/>
          </p:cNvCxnSpPr>
          <p:nvPr/>
        </p:nvCxnSpPr>
        <p:spPr>
          <a:xfrm flipH="1" flipV="1">
            <a:off x="1567485" y="3136649"/>
            <a:ext cx="172563" cy="241423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BD854AAB-B7DE-4C6A-1866-A2D19B7BA50E}"/>
              </a:ext>
            </a:extLst>
          </p:cNvPr>
          <p:cNvSpPr/>
          <p:nvPr/>
        </p:nvSpPr>
        <p:spPr>
          <a:xfrm>
            <a:off x="1708298" y="3314572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141AF636-BC1D-7481-7820-EE6AA390DE8C}"/>
              </a:ext>
            </a:extLst>
          </p:cNvPr>
          <p:cNvSpPr/>
          <p:nvPr/>
        </p:nvSpPr>
        <p:spPr>
          <a:xfrm>
            <a:off x="1404883" y="2974047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7DE1EF3E-14F2-220B-0C4D-DED4D6019184}"/>
              </a:ext>
            </a:extLst>
          </p:cNvPr>
          <p:cNvCxnSpPr/>
          <p:nvPr/>
        </p:nvCxnSpPr>
        <p:spPr>
          <a:xfrm flipH="1">
            <a:off x="1422400" y="4051300"/>
            <a:ext cx="88900" cy="419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2B8D64A4-31B5-43C5-E845-0FBE10E85649}"/>
              </a:ext>
            </a:extLst>
          </p:cNvPr>
          <p:cNvSpPr/>
          <p:nvPr/>
        </p:nvSpPr>
        <p:spPr>
          <a:xfrm>
            <a:off x="1479550" y="40195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D270802E-282F-DBAD-4BC5-2C47796DCA19}"/>
              </a:ext>
            </a:extLst>
          </p:cNvPr>
          <p:cNvSpPr/>
          <p:nvPr/>
        </p:nvSpPr>
        <p:spPr>
          <a:xfrm>
            <a:off x="1333500" y="4381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0CA632F2-70B9-A927-5518-4BEDBC169655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22C213E7-67CD-BE77-77E7-38A48ED55686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D6719388-257C-138C-A9FA-845B5746E2F2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12</a:t>
            </a:r>
          </a:p>
        </p:txBody>
      </p:sp>
    </p:spTree>
    <p:extLst>
      <p:ext uri="{BB962C8B-B14F-4D97-AF65-F5344CB8AC3E}">
        <p14:creationId xmlns:p14="http://schemas.microsoft.com/office/powerpoint/2010/main" val="63419201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150E4C92-DF68-420D-F2D7-B5462465EC95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5FF1B526-B963-C7C7-7D69-FFEE2E78F060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69EB2F8E-9375-8458-4E98-7EA186E692C9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B140170C-FAB9-449B-6556-9D27077E46B6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B6BA8515-0C53-42E7-F878-C6B520AB5417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E54799B6-075A-740F-5CA4-34F680D7DA46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8537D6D5-0D16-5CB0-F6F1-7AA1383B50A1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2BFEECF3-EA19-2848-947B-9173FDA736F9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99110529-FF3E-D833-8E59-04978B0064EF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3325D124-96BE-FA1C-225B-3BD72EA22D98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5F547CA6-8AC1-F0B1-8DBF-8D3F52110011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A54E590B-950A-54C6-E3F0-947503138544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052ED289-6A02-2B40-946E-A22EA71E0C96}"/>
              </a:ext>
            </a:extLst>
          </p:cNvPr>
          <p:cNvSpPr/>
          <p:nvPr/>
        </p:nvSpPr>
        <p:spPr>
          <a:xfrm>
            <a:off x="8280400" y="5334000"/>
            <a:ext cx="645414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48B4AA6A-3EF2-3B6A-351E-C8CFD72459C1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7FBE954-B642-90F9-9CF4-FC2BBB549476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13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E49C01F1-D2EE-E4BD-BFC5-D46F8216C95D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E99B0186-126E-F075-05E8-DA9BEA22C208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E0E9840-B92B-931A-80A0-E5B9F5CA295C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5E4991C-4601-B81D-F615-35338BEE53C9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№7-2025 Лучшая практика (ЛП)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DBB40CC-BBA1-EE73-A88F-BD42C1E70452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F217780-4109-70FB-4452-D4B41AA99A49}"/>
              </a:ext>
            </a:extLst>
          </p:cNvPr>
          <p:cNvSpPr txBox="1"/>
          <p:nvPr/>
        </p:nvSpPr>
        <p:spPr>
          <a:xfrm>
            <a:off x="533400" y="1295399"/>
            <a:ext cx="7493000" cy="486287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580" b="1">
                <a:solidFill>
                  <a:srgbClr val="03256C"/>
                </a:solidFill>
                <a:latin typeface="Roboto Condensed" panose="02000000000000000000" pitchFamily="2" charset="0"/>
              </a:rPr>
              <a:t>Совершенствование системы энергоэффективного приборного учета тепловой энергии. Диспетчеризация получения данных с узлов учета тепловой энергии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7D18181-29FE-A39D-0E6C-C7E07D245B55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Практика направлена на замену ручного сбора показаний с узлов учета тепловой энергии автоматизированной дистанционной диспетчеризацией данных.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6C27B61-1777-618E-166D-95D56773631B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B5C3A72-EB5A-71FC-65E3-B525CCF247D3}"/>
              </a:ext>
            </a:extLst>
          </p:cNvPr>
          <p:cNvSpPr txBox="1"/>
          <p:nvPr/>
        </p:nvSpPr>
        <p:spPr>
          <a:xfrm>
            <a:off x="812800" y="3751691"/>
            <a:ext cx="2946400" cy="113261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1A1F29"/>
                </a:solidFill>
                <a:latin typeface="Roboto" panose="02000000000000000000" pitchFamily="2" charset="0"/>
              </a:rPr>
              <a:t>Основная проблема до внедрения заключалась в человеческом факторе (ошибки при снятии показаний, невнимательность, спешка) и отсутствии оперативного контроля, что приводило к утрате данных при неисправности прибора, несвоевременному выявлению аварий и высоким затратам на содержание штата инспекторов и транспорт.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9794864-59BF-EE2B-4CCD-A8FD7352D198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F3B272F-15A5-1AC3-735A-5994C170CF5F}"/>
              </a:ext>
            </a:extLst>
          </p:cNvPr>
          <p:cNvSpPr txBox="1"/>
          <p:nvPr/>
        </p:nvSpPr>
        <p:spPr>
          <a:xfrm>
            <a:off x="4368800" y="3940972"/>
            <a:ext cx="2946400" cy="754053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80">
                <a:solidFill>
                  <a:srgbClr val="1A1F29"/>
                </a:solidFill>
                <a:latin typeface="Roboto" panose="02000000000000000000" pitchFamily="2" charset="0"/>
              </a:rPr>
              <a:t>Типовое решение: организация системы автоматической диспетчеризации, которая обеспечивает переход от периодического сбора данных к комплексному дистанционному учету и анализу теплопотребления.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D54949E-3D69-05B0-D31D-D379125A1DFF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DC1B49C-CF40-9E3D-087F-ED67B79B46C7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35.30.14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0EDAB4F-FD13-497C-C7A1-87DC809F972B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1052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DD43E67-0F4C-8569-AF97-3F136B1E9AAD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24B02BD-2965-2D3F-E0BA-EF0948EA202F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255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43101FB-8817-F51F-4DA0-DC8AB737475D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E87702C9-24CA-153B-ABE7-6DBB49644539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53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C5E54CB3-8047-F65E-FD11-B4D2D00DBF90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7B039362-573C-83A0-DB1D-4BFFDA6D4F04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8,26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6504565A-D91F-D299-93D6-0023878B7D32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C28A2128-D8A4-DA37-3FA2-016FBEEC493B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24,2%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3C525F5A-20D3-EC65-EA12-1D0EB62A6DCD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9334330A-AE26-441D-D592-EE8B78298D94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D3F8A86C-F22E-B2CB-3D74-1B4DEFC3BCD8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5" name="MassRegistryCode">
            <a:extLst>
              <a:ext uri="{FF2B5EF4-FFF2-40B4-BE49-F238E27FC236}">
                <a16:creationId xmlns:a16="http://schemas.microsoft.com/office/drawing/2014/main" id="{06D97FE9-8E52-254B-059B-29F3C1731668}"/>
              </a:ext>
            </a:extLst>
          </p:cNvPr>
          <p:cNvSpPr txBox="1"/>
          <p:nvPr/>
        </p:nvSpPr>
        <p:spPr>
          <a:xfrm>
            <a:off x="1422400" y="6121400"/>
            <a:ext cx="990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80" b="1">
                <a:solidFill>
                  <a:srgbClr val="03256C"/>
                </a:solidFill>
                <a:latin typeface="Roboto Condensed" panose="02000000000000000000" pitchFamily="2" charset="0"/>
              </a:rPr>
              <a:t>07-ЛП-07-25</a:t>
            </a:r>
          </a:p>
        </p:txBody>
      </p:sp>
      <p:sp>
        <p:nvSpPr>
          <p:cNvPr id="57" name="MassRegistryTitle">
            <a:extLst>
              <a:ext uri="{FF2B5EF4-FFF2-40B4-BE49-F238E27FC236}">
                <a16:creationId xmlns:a16="http://schemas.microsoft.com/office/drawing/2014/main" id="{80219D6C-76CE-F8AE-E6CD-21F3F923EDAD}"/>
              </a:ext>
            </a:extLst>
          </p:cNvPr>
          <p:cNvSpPr txBox="1"/>
          <p:nvPr/>
        </p:nvSpPr>
        <p:spPr>
          <a:xfrm>
            <a:off x="2540000" y="6134100"/>
            <a:ext cx="5334000" cy="110799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10">
                <a:solidFill>
                  <a:srgbClr val="1A1F29"/>
                </a:solidFill>
                <a:latin typeface="Roboto" panose="02000000000000000000" pitchFamily="2" charset="0"/>
              </a:rPr>
              <a:t>Совершенствование системы энергоэффективного приборного учета тепловой энергии. Диспетчеризация получения данных с узлов учета тепловой энергии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E6471288-7C48-A31C-3DF7-E326B7D37658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2032B8B0-76E3-A307-AD9F-329C50468480}"/>
              </a:ext>
            </a:extLst>
          </p:cNvPr>
          <p:cNvSpPr txBox="1"/>
          <p:nvPr/>
        </p:nvSpPr>
        <p:spPr>
          <a:xfrm>
            <a:off x="8940800" y="6144314"/>
            <a:ext cx="2159000" cy="9387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10" b="1">
                <a:solidFill>
                  <a:srgbClr val="1E8E5A"/>
                </a:solidFill>
                <a:latin typeface="Roboto" panose="02000000000000000000" pitchFamily="2" charset="0"/>
              </a:rPr>
              <a:t>Опубликовано на Сайте: rostzkh.ru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2759AAE7-671D-7E23-7F71-C49E18AA8633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5A164195-BFF0-26AA-EDFA-345290176ADA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818203D4-EB8E-7ED1-E948-397EE185D3A1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03DE02EC-A98D-5DD2-385D-02B8CE45F8F8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6753382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B22F4E63-8E08-0331-C15C-1DBA2AADCB16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№7-2025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CE3C2F8E-039E-F85E-87F0-08351FBE37E6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BA4E38D5-147B-A0DD-4442-FCD60A7FD941}"/>
              </a:ext>
            </a:extLst>
          </p:cNvPr>
          <p:cNvSpPr txBox="1"/>
          <p:nvPr/>
        </p:nvSpPr>
        <p:spPr>
          <a:xfrm>
            <a:off x="533400" y="711200"/>
            <a:ext cx="8890000" cy="523220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700" b="1">
                <a:solidFill>
                  <a:srgbClr val="03256C"/>
                </a:solidFill>
                <a:latin typeface="Roboto Condensed" panose="02000000000000000000" pitchFamily="2" charset="0"/>
              </a:rPr>
              <a:t>Совершенствование системы энергоэффективного приборного учета тепловой энергии. Диспетчеризация получения данных с узлов учета тепловой энергии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E1994D3-77E1-5CB6-C292-B69593742704}"/>
              </a:ext>
            </a:extLst>
          </p:cNvPr>
          <p:cNvSpPr txBox="1"/>
          <p:nvPr/>
        </p:nvSpPr>
        <p:spPr>
          <a:xfrm>
            <a:off x="533400" y="15494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643ED3E3-7D83-D49C-A452-CABCE1586174}"/>
              </a:ext>
            </a:extLst>
          </p:cNvPr>
          <p:cNvSpPr/>
          <p:nvPr/>
        </p:nvSpPr>
        <p:spPr>
          <a:xfrm>
            <a:off x="533400" y="18796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5E5DC7B6-73D3-678D-3861-70EE1244F04B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DF316FF5-DCF4-3799-247D-D42F7655048B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CC61785-4D68-A5CF-9C98-B323C63299F7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920BAC0-ADFB-10CB-2C98-9EFBF2BE30FA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53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5EFE951-7588-7BC1-ADD1-FECFBD0E3833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015135C-9052-AFFC-31E8-3907791534CD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28 — Московская область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72BEDAD-E6B8-10F6-AA71-3607D7437688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25 — Новосибирская область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F0525FF-84AD-4906-4CE0-0C238969370A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17 — Санкт-Петербург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4935455-7739-0C3E-C709-D16D84A31281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14 — Нижегородская область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0EB0C51-D933-54AD-FC0B-6D20CF425C77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13 — Свердловская область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B2895E5-6E8B-4124-F6F1-4FB19A998D5D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12 — Волгоградская область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02867531-A34F-EF24-4E6B-019968E63CDE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12 — Ставропольский край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6C1A70D-5169-B75D-B86C-6A4C2057748C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Краснодарский край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D743CE0-362B-000C-13CB-479D0270642E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ХМАО-Югра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C04B612-2600-1AA0-E59C-6929EB5E98CC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Красноярский край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F42B004-0768-FD60-ADB3-6330CA22E7C2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AE912453-F2E6-E7D3-613F-1CADE08BDCE0}"/>
              </a:ext>
            </a:extLst>
          </p:cNvPr>
          <p:cNvCxnSpPr>
            <a:stCxn id="27" idx="0"/>
          </p:cNvCxnSpPr>
          <p:nvPr/>
        </p:nvCxnSpPr>
        <p:spPr>
          <a:xfrm flipH="1" flipV="1">
            <a:off x="1562100" y="2857500"/>
            <a:ext cx="220320" cy="380541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7AECE92C-3AA7-3753-8147-4EFC2BAE3B66}"/>
              </a:ext>
            </a:extLst>
          </p:cNvPr>
          <p:cNvSpPr/>
          <p:nvPr/>
        </p:nvSpPr>
        <p:spPr>
          <a:xfrm>
            <a:off x="1750670" y="3238041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F10234EA-60B2-01A1-0F4A-9B9F610E3825}"/>
              </a:ext>
            </a:extLst>
          </p:cNvPr>
          <p:cNvSpPr/>
          <p:nvPr/>
        </p:nvSpPr>
        <p:spPr>
          <a:xfrm>
            <a:off x="1473200" y="276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28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A3F1E685-81D2-AF7D-A6E9-4E0CAB214733}"/>
              </a:ext>
            </a:extLst>
          </p:cNvPr>
          <p:cNvCxnSpPr/>
          <p:nvPr/>
        </p:nvCxnSpPr>
        <p:spPr>
          <a:xfrm>
            <a:off x="4648200" y="3454400"/>
            <a:ext cx="482600" cy="342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23BCFC47-090D-5C5B-06B7-747B1690E3FE}"/>
              </a:ext>
            </a:extLst>
          </p:cNvPr>
          <p:cNvSpPr/>
          <p:nvPr/>
        </p:nvSpPr>
        <p:spPr>
          <a:xfrm>
            <a:off x="4616450" y="34226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02B5A7AA-040E-BEF0-31A9-04196668E0CD}"/>
              </a:ext>
            </a:extLst>
          </p:cNvPr>
          <p:cNvSpPr/>
          <p:nvPr/>
        </p:nvSpPr>
        <p:spPr>
          <a:xfrm>
            <a:off x="5041900" y="3708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25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CCB2BF2B-BF3E-0F35-F02D-C60EEFD305B5}"/>
              </a:ext>
            </a:extLst>
          </p:cNvPr>
          <p:cNvCxnSpPr>
            <a:stCxn id="33" idx="2"/>
            <a:endCxn id="35" idx="5"/>
          </p:cNvCxnSpPr>
          <p:nvPr/>
        </p:nvCxnSpPr>
        <p:spPr>
          <a:xfrm flipH="1" flipV="1">
            <a:off x="1489752" y="3144234"/>
            <a:ext cx="211938" cy="21719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1B3E780E-E7A1-3252-C616-83AB8AF2DFBC}"/>
              </a:ext>
            </a:extLst>
          </p:cNvPr>
          <p:cNvSpPr/>
          <p:nvPr/>
        </p:nvSpPr>
        <p:spPr>
          <a:xfrm>
            <a:off x="1701690" y="3329674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F3D77E81-3FBE-DC48-23B1-5CE036F565C8}"/>
              </a:ext>
            </a:extLst>
          </p:cNvPr>
          <p:cNvSpPr/>
          <p:nvPr/>
        </p:nvSpPr>
        <p:spPr>
          <a:xfrm>
            <a:off x="1327150" y="2981632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17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52C7A621-8344-DACE-2F2D-940428AFB4DC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9E597D84-EEA1-D218-2FA5-5A19C7D49487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2CF5F9EA-AE2D-357C-A667-8905426C1B17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14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CE967DD9-61B7-F2AB-3289-5CC4FE535BE3}"/>
              </a:ext>
            </a:extLst>
          </p:cNvPr>
          <p:cNvCxnSpPr/>
          <p:nvPr/>
        </p:nvCxnSpPr>
        <p:spPr>
          <a:xfrm flipV="1">
            <a:off x="2768600" y="3035300"/>
            <a:ext cx="431800" cy="165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0929CDEC-9F08-DDE7-9625-77956E94F3D2}"/>
              </a:ext>
            </a:extLst>
          </p:cNvPr>
          <p:cNvSpPr/>
          <p:nvPr/>
        </p:nvSpPr>
        <p:spPr>
          <a:xfrm>
            <a:off x="2736850" y="3168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B0B4EB18-9543-AD3E-926A-49C003302349}"/>
              </a:ext>
            </a:extLst>
          </p:cNvPr>
          <p:cNvSpPr/>
          <p:nvPr/>
        </p:nvSpPr>
        <p:spPr>
          <a:xfrm>
            <a:off x="3111500" y="2946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13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581D7E1A-007C-B3A8-F049-3C772AB54550}"/>
              </a:ext>
            </a:extLst>
          </p:cNvPr>
          <p:cNvCxnSpPr/>
          <p:nvPr/>
        </p:nvCxnSpPr>
        <p:spPr>
          <a:xfrm>
            <a:off x="1739900" y="4064000"/>
            <a:ext cx="2921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FD779FD2-47FE-4F6B-15D8-2D074F37BD09}"/>
              </a:ext>
            </a:extLst>
          </p:cNvPr>
          <p:cNvSpPr/>
          <p:nvPr/>
        </p:nvSpPr>
        <p:spPr>
          <a:xfrm>
            <a:off x="1708150" y="4032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72C5F0CD-0C27-AEA9-32D7-39896E5F98DE}"/>
              </a:ext>
            </a:extLst>
          </p:cNvPr>
          <p:cNvSpPr/>
          <p:nvPr/>
        </p:nvSpPr>
        <p:spPr>
          <a:xfrm>
            <a:off x="1943100" y="44450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12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1B171F59-311C-6F23-BDE6-B45E4295C982}"/>
              </a:ext>
            </a:extLst>
          </p:cNvPr>
          <p:cNvCxnSpPr/>
          <p:nvPr/>
        </p:nvCxnSpPr>
        <p:spPr>
          <a:xfrm flipH="1">
            <a:off x="1422400" y="4051300"/>
            <a:ext cx="88900" cy="419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3486379C-697B-1656-F115-1F655ABCCBDB}"/>
              </a:ext>
            </a:extLst>
          </p:cNvPr>
          <p:cNvSpPr/>
          <p:nvPr/>
        </p:nvSpPr>
        <p:spPr>
          <a:xfrm>
            <a:off x="1479550" y="40195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AC2C51BB-73D9-9749-D17A-F2C99D051FB4}"/>
              </a:ext>
            </a:extLst>
          </p:cNvPr>
          <p:cNvSpPr/>
          <p:nvPr/>
        </p:nvSpPr>
        <p:spPr>
          <a:xfrm>
            <a:off x="1333500" y="4381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12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CC41D82F-DE9A-BDCF-7E31-718CEF2E8373}"/>
              </a:ext>
            </a:extLst>
          </p:cNvPr>
          <p:cNvCxnSpPr/>
          <p:nvPr/>
        </p:nvCxnSpPr>
        <p:spPr>
          <a:xfrm flipH="1">
            <a:off x="1206500" y="3898900"/>
            <a:ext cx="2159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12B1E1A5-FA0D-AD1A-1594-C81352412E03}"/>
              </a:ext>
            </a:extLst>
          </p:cNvPr>
          <p:cNvSpPr/>
          <p:nvPr/>
        </p:nvSpPr>
        <p:spPr>
          <a:xfrm>
            <a:off x="1390650" y="38671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9ABFFE20-15CF-1C0B-0605-435DEC7F4F97}"/>
              </a:ext>
            </a:extLst>
          </p:cNvPr>
          <p:cNvSpPr/>
          <p:nvPr/>
        </p:nvSpPr>
        <p:spPr>
          <a:xfrm>
            <a:off x="1117600" y="403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303C6372-6C69-9AED-3309-F2D5BCF1C694}"/>
              </a:ext>
            </a:extLst>
          </p:cNvPr>
          <p:cNvCxnSpPr/>
          <p:nvPr/>
        </p:nvCxnSpPr>
        <p:spPr>
          <a:xfrm>
            <a:off x="3200400" y="3657600"/>
            <a:ext cx="4445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36D56A9D-8EE5-F8D2-AC3D-F51960D078EF}"/>
              </a:ext>
            </a:extLst>
          </p:cNvPr>
          <p:cNvSpPr/>
          <p:nvPr/>
        </p:nvSpPr>
        <p:spPr>
          <a:xfrm>
            <a:off x="3168650" y="36258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491AEE7C-18C0-23EB-BD78-7C76873A4BDC}"/>
              </a:ext>
            </a:extLst>
          </p:cNvPr>
          <p:cNvSpPr/>
          <p:nvPr/>
        </p:nvSpPr>
        <p:spPr>
          <a:xfrm>
            <a:off x="3556000" y="403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2AB63F6D-76C8-0711-85B8-9385CFEA1673}"/>
              </a:ext>
            </a:extLst>
          </p:cNvPr>
          <p:cNvCxnSpPr/>
          <p:nvPr/>
        </p:nvCxnSpPr>
        <p:spPr>
          <a:xfrm>
            <a:off x="6197600" y="3556000"/>
            <a:ext cx="685800" cy="190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B2D54036-9196-951B-A353-AD034A8E0E80}"/>
              </a:ext>
            </a:extLst>
          </p:cNvPr>
          <p:cNvSpPr/>
          <p:nvPr/>
        </p:nvSpPr>
        <p:spPr>
          <a:xfrm>
            <a:off x="6165850" y="3524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A90F954A-61D6-BE9F-6CA4-9AEDCE97CAF8}"/>
              </a:ext>
            </a:extLst>
          </p:cNvPr>
          <p:cNvSpPr/>
          <p:nvPr/>
        </p:nvSpPr>
        <p:spPr>
          <a:xfrm>
            <a:off x="67945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F4D9FA2F-1039-201B-2B73-B7BC7246C693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18066688-83DF-2AAE-D85B-68612124CF61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22919904-3F44-C49F-C4F0-A664AE372644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14</a:t>
            </a:r>
          </a:p>
        </p:txBody>
      </p:sp>
    </p:spTree>
    <p:extLst>
      <p:ext uri="{BB962C8B-B14F-4D97-AF65-F5344CB8AC3E}">
        <p14:creationId xmlns:p14="http://schemas.microsoft.com/office/powerpoint/2010/main" val="162174151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096A0CBE-C980-4152-F57C-81E43EE65B5C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477285F5-FBD0-FF3A-9D91-1A23182B89A1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6BC4060F-61F1-C4B2-BFBB-A8415EDD21DC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E6BEB8D2-6159-0EC6-2CA0-4F9C881661FE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E4E18D3C-717E-16C3-665C-A447202BE33D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64F9DAA5-E794-47D9-880D-0A9EB6BB1C3F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93D0CAC8-078D-70CB-980A-C64420B28FE0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DC54FA25-42EA-0859-1098-FD4FBF14BF87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3AD873A4-BAA4-449A-1321-BC701D8EFBAF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96FFE24A-2601-BC7C-F84A-90846651D0FE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FFAC343D-E16E-EEA6-C024-2FA1832E1B00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3EE7E574-9B1C-C170-BA79-50B3A8A9750C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5305BE5B-77BC-603C-F8F5-2D89BF2C6016}"/>
              </a:ext>
            </a:extLst>
          </p:cNvPr>
          <p:cNvSpPr/>
          <p:nvPr/>
        </p:nvSpPr>
        <p:spPr>
          <a:xfrm>
            <a:off x="8280400" y="5334000"/>
            <a:ext cx="333375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571EB32A-0A71-1E25-002D-7D843EB4DE5D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39621131-021E-8AFC-2997-E95AA711106B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15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320E9719-2F64-501F-4E16-24AFF4489970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0A523B64-003F-CC8C-C3B0-C41109317CFC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90DDE13-371B-FE91-5869-18E56E10834B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B577FE1-7650-0BE3-0129-F4D77BB7C903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№8-2025 Лучшая практика (ЛП)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1DEB0D8-2E40-954B-D756-459F50ECA537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3BD2BCD-4EB3-E1D3-D1FA-E774D20730F4}"/>
              </a:ext>
            </a:extLst>
          </p:cNvPr>
          <p:cNvSpPr txBox="1"/>
          <p:nvPr/>
        </p:nvSpPr>
        <p:spPr>
          <a:xfrm>
            <a:off x="533400" y="1295399"/>
            <a:ext cx="9334500" cy="56630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840" b="1">
                <a:solidFill>
                  <a:srgbClr val="03256C"/>
                </a:solidFill>
                <a:latin typeface="Roboto Condensed" panose="02000000000000000000" pitchFamily="2" charset="0"/>
              </a:rPr>
              <a:t>Оптимизация процесса очного приема и обработки обращений потребителей коммунальных услуг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522B39-6E16-033E-A4F9-7A35D8C6DFDF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Практика направлена на оптимизацию очного приема потребителей коммунальных услуг и повышение эффективности работы абонентских отделов.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0519612-10F3-EFF6-81A3-F1550C39ADA6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F213047-21E4-0247-7AC2-360EB31BB9D8}"/>
              </a:ext>
            </a:extLst>
          </p:cNvPr>
          <p:cNvSpPr txBox="1"/>
          <p:nvPr/>
        </p:nvSpPr>
        <p:spPr>
          <a:xfrm>
            <a:off x="812800" y="3940972"/>
            <a:ext cx="2946400" cy="754053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80">
                <a:solidFill>
                  <a:srgbClr val="1A1F29"/>
                </a:solidFill>
                <a:latin typeface="Roboto" panose="02000000000000000000" pitchFamily="2" charset="0"/>
              </a:rPr>
              <a:t>До внедрения очный прием был организован неэффективно: очереди, хаотичное движение клиентов, конфликты, длительная обработка обращений и отсутствие статистики для управления процессом.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3BD4711-C547-6766-C5A4-D597070F4793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8986C01-5FDF-53F3-6086-2DB760CF006B}"/>
              </a:ext>
            </a:extLst>
          </p:cNvPr>
          <p:cNvSpPr txBox="1"/>
          <p:nvPr/>
        </p:nvSpPr>
        <p:spPr>
          <a:xfrm>
            <a:off x="4368800" y="3985600"/>
            <a:ext cx="2946400" cy="66479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Комплекс мер: электронная очередь, скрипты для конфликтных ситуаций, плавающий график обеденных перерывов и стандартизация рабочего места оператора.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DFC8EDD-A5FA-132F-86A7-72AEBBDDC058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38A0DB3-8027-9791-937A-567AFED9DE9E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35.30; 36.00; 37.00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1CDF9662-EB30-E0EB-0053-CEC74A813494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1052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7CF3BD6-0088-A2A1-3D12-AAFA12FF78B3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D1C1E22-D83A-8F0F-A6BF-6FAE1DFD61CB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132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9C834A6-DC3F-BA5B-D729-82EC1B941A7C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A703380-9414-3958-3B96-FC995D5E8320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51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C1094B1B-DC3C-30BC-EE5F-33D52B18C3AE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3407FAF-ED20-0952-44E5-DE2958E09B4B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7,45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90286ADF-EA7F-385B-CF38-346C1AA75C73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DA98E97-EC94-D9B2-9F78-8F7DFC3A92ED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12,5%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5DE8B778-E26A-14F0-80EA-8FB25C7FFFF9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28283759-AF27-4165-3038-A85564E70B14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C453BAB2-3E0F-88E0-87FB-8732DD9C9138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5" name="MassRegistryCode">
            <a:extLst>
              <a:ext uri="{FF2B5EF4-FFF2-40B4-BE49-F238E27FC236}">
                <a16:creationId xmlns:a16="http://schemas.microsoft.com/office/drawing/2014/main" id="{5C1FC008-2917-CD21-506B-A66E07AC7BD9}"/>
              </a:ext>
            </a:extLst>
          </p:cNvPr>
          <p:cNvSpPr txBox="1"/>
          <p:nvPr/>
        </p:nvSpPr>
        <p:spPr>
          <a:xfrm>
            <a:off x="1422400" y="6121400"/>
            <a:ext cx="990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80" b="1">
                <a:solidFill>
                  <a:srgbClr val="03256C"/>
                </a:solidFill>
                <a:latin typeface="Roboto Condensed" panose="02000000000000000000" pitchFamily="2" charset="0"/>
              </a:rPr>
              <a:t>08-ЛП-08-25</a:t>
            </a:r>
          </a:p>
        </p:txBody>
      </p:sp>
      <p:sp>
        <p:nvSpPr>
          <p:cNvPr id="57" name="MassRegistryTitle">
            <a:extLst>
              <a:ext uri="{FF2B5EF4-FFF2-40B4-BE49-F238E27FC236}">
                <a16:creationId xmlns:a16="http://schemas.microsoft.com/office/drawing/2014/main" id="{CC710C55-0160-1201-4DB9-F330DCB3A64E}"/>
              </a:ext>
            </a:extLst>
          </p:cNvPr>
          <p:cNvSpPr txBox="1"/>
          <p:nvPr/>
        </p:nvSpPr>
        <p:spPr>
          <a:xfrm>
            <a:off x="2540000" y="6134100"/>
            <a:ext cx="53340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10">
                <a:solidFill>
                  <a:srgbClr val="1A1F29"/>
                </a:solidFill>
                <a:latin typeface="Roboto" panose="02000000000000000000" pitchFamily="2" charset="0"/>
              </a:rPr>
              <a:t>Оптимизация процесса очного приема и обработки обращений потребителей коммунальных услуг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4E88D223-832C-7404-826E-EDE939F9F42E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E13D97B4-BD57-A9FD-E8E6-56F2D73E5C19}"/>
              </a:ext>
            </a:extLst>
          </p:cNvPr>
          <p:cNvSpPr txBox="1"/>
          <p:nvPr/>
        </p:nvSpPr>
        <p:spPr>
          <a:xfrm>
            <a:off x="8940800" y="6144314"/>
            <a:ext cx="2159000" cy="9387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10" b="1">
                <a:solidFill>
                  <a:srgbClr val="1E8E5A"/>
                </a:solidFill>
                <a:latin typeface="Roboto" panose="02000000000000000000" pitchFamily="2" charset="0"/>
              </a:rPr>
              <a:t>Опубликовано на Сайте: rostzkh.ru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98249ACB-D781-200A-350F-925A8CE10CA3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EB4B6D57-C321-A59C-A960-61B4234D0E95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CDA124E7-128A-A69E-3843-D8FFE0743201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2E5D8963-B608-99CF-5DAB-71023EEF1F5C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800666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yebrow">
            <a:extLst>
              <a:ext uri="{FF2B5EF4-FFF2-40B4-BE49-F238E27FC236}">
                <a16:creationId xmlns:a16="http://schemas.microsoft.com/office/drawing/2014/main" id="{0E43C030-89EC-A878-CC68-61E111245566}"/>
              </a:ext>
            </a:extLst>
          </p:cNvPr>
          <p:cNvSpPr txBox="1"/>
          <p:nvPr/>
        </p:nvSpPr>
        <p:spPr>
          <a:xfrm>
            <a:off x="533400" y="431800"/>
            <a:ext cx="71120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920" b="1" dirty="0">
                <a:solidFill>
                  <a:srgbClr val="004D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pic>
        <p:nvPicPr>
          <p:cNvPr id="4" name="Logo">
            <a:extLst>
              <a:ext uri="{FF2B5EF4-FFF2-40B4-BE49-F238E27FC236}">
                <a16:creationId xmlns:a16="http://schemas.microsoft.com/office/drawing/2014/main" id="{A5FCBF2B-8B50-6C76-1BCE-B3704CE87C33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77500" y="381000"/>
            <a:ext cx="1117600" cy="444500"/>
          </a:xfrm>
          <a:prstGeom prst="rect">
            <a:avLst/>
          </a:prstGeom>
        </p:spPr>
      </p:pic>
      <p:sp>
        <p:nvSpPr>
          <p:cNvPr id="5" name="Title">
            <a:extLst>
              <a:ext uri="{FF2B5EF4-FFF2-40B4-BE49-F238E27FC236}">
                <a16:creationId xmlns:a16="http://schemas.microsoft.com/office/drawing/2014/main" id="{6AC6A942-78CD-A052-8C28-15C185CC33F3}"/>
              </a:ext>
            </a:extLst>
          </p:cNvPr>
          <p:cNvSpPr txBox="1"/>
          <p:nvPr/>
        </p:nvSpPr>
        <p:spPr>
          <a:xfrm>
            <a:off x="533400" y="889000"/>
            <a:ext cx="7874000" cy="27699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920" b="1">
                <a:solidFill>
                  <a:srgbClr val="002D78"/>
                </a:solidFill>
                <a:latin typeface="Roboto Condensed" panose="02000000000000000000" pitchFamily="2" charset="0"/>
              </a:rPr>
              <a:t>Перечень лучших практик и коробочных решений</a:t>
            </a:r>
          </a:p>
        </p:txBody>
      </p:sp>
      <p:sp>
        <p:nvSpPr>
          <p:cNvPr id="6" name="Subtitle">
            <a:extLst>
              <a:ext uri="{FF2B5EF4-FFF2-40B4-BE49-F238E27FC236}">
                <a16:creationId xmlns:a16="http://schemas.microsoft.com/office/drawing/2014/main" id="{E4D97F58-C3AE-AEE4-42D3-BC4D8E561AC0}"/>
              </a:ext>
            </a:extLst>
          </p:cNvPr>
          <p:cNvSpPr txBox="1"/>
          <p:nvPr/>
        </p:nvSpPr>
        <p:spPr>
          <a:xfrm>
            <a:off x="558800" y="1320800"/>
            <a:ext cx="91440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850">
                <a:solidFill>
                  <a:srgbClr val="606C7D"/>
                </a:solidFill>
                <a:latin typeface="Roboto" panose="02000000000000000000" pitchFamily="2" charset="0"/>
              </a:rPr>
              <a:t>Опрос проводился путем анкетирования сотрудников предприятий отрасли ЖКХ · апрель 2026</a:t>
            </a:r>
          </a:p>
        </p:txBody>
      </p:sp>
      <p:sp>
        <p:nvSpPr>
          <p:cNvPr id="7" name="LeftPanel">
            <a:extLst>
              <a:ext uri="{FF2B5EF4-FFF2-40B4-BE49-F238E27FC236}">
                <a16:creationId xmlns:a16="http://schemas.microsoft.com/office/drawing/2014/main" id="{A4CF163D-D3B0-F885-257E-14CCDC139957}"/>
              </a:ext>
            </a:extLst>
          </p:cNvPr>
          <p:cNvSpPr/>
          <p:nvPr/>
        </p:nvSpPr>
        <p:spPr>
          <a:xfrm>
            <a:off x="533400" y="1727200"/>
            <a:ext cx="4216400" cy="4140200"/>
          </a:xfrm>
          <a:prstGeom prst="roundRect">
            <a:avLst>
              <a:gd name="adj" fmla="val 11290"/>
            </a:avLst>
          </a:prstGeom>
          <a:solidFill>
            <a:srgbClr val="F3F8FF">
              <a:alpha val="96000"/>
            </a:srgbClr>
          </a:solidFill>
          <a:ln w="8890" cap="flat" cmpd="sng" algn="ctr">
            <a:solidFill>
              <a:srgbClr val="D8E2F0">
                <a:alpha val="62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RightPanel">
            <a:extLst>
              <a:ext uri="{FF2B5EF4-FFF2-40B4-BE49-F238E27FC236}">
                <a16:creationId xmlns:a16="http://schemas.microsoft.com/office/drawing/2014/main" id="{FCCB98C7-AC79-A179-24BF-D9FCB8BDFBDE}"/>
              </a:ext>
            </a:extLst>
          </p:cNvPr>
          <p:cNvSpPr/>
          <p:nvPr/>
        </p:nvSpPr>
        <p:spPr>
          <a:xfrm>
            <a:off x="5003800" y="1727200"/>
            <a:ext cx="6654800" cy="4140200"/>
          </a:xfrm>
          <a:prstGeom prst="roundRect">
            <a:avLst>
              <a:gd name="adj" fmla="val 11866"/>
            </a:avLst>
          </a:prstGeom>
          <a:solidFill>
            <a:srgbClr val="F3F8FF">
              <a:alpha val="96000"/>
            </a:srgbClr>
          </a:solidFill>
          <a:ln w="8890" cap="flat" cmpd="sng" algn="ctr">
            <a:solidFill>
              <a:srgbClr val="D8E2F0">
                <a:alpha val="62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Header-2025">
            <a:extLst>
              <a:ext uri="{FF2B5EF4-FFF2-40B4-BE49-F238E27FC236}">
                <a16:creationId xmlns:a16="http://schemas.microsoft.com/office/drawing/2014/main" id="{45BC814E-5BFE-9E00-D7D2-228639F852C4}"/>
              </a:ext>
            </a:extLst>
          </p:cNvPr>
          <p:cNvSpPr txBox="1"/>
          <p:nvPr/>
        </p:nvSpPr>
        <p:spPr>
          <a:xfrm>
            <a:off x="736600" y="1943100"/>
            <a:ext cx="685800" cy="27699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b="1">
                <a:solidFill>
                  <a:srgbClr val="002D78"/>
                </a:solidFill>
                <a:latin typeface="Roboto Condensed" panose="02000000000000000000" pitchFamily="2" charset="0"/>
              </a:rPr>
              <a:t>2025</a:t>
            </a:r>
          </a:p>
        </p:txBody>
      </p:sp>
      <p:sp>
        <p:nvSpPr>
          <p:cNvPr id="10" name="Subheader-2025">
            <a:extLst>
              <a:ext uri="{FF2B5EF4-FFF2-40B4-BE49-F238E27FC236}">
                <a16:creationId xmlns:a16="http://schemas.microsoft.com/office/drawing/2014/main" id="{3D04E39F-44CA-175B-6333-5DE525663F79}"/>
              </a:ext>
            </a:extLst>
          </p:cNvPr>
          <p:cNvSpPr txBox="1"/>
          <p:nvPr/>
        </p:nvSpPr>
        <p:spPr>
          <a:xfrm>
            <a:off x="1498600" y="1993900"/>
            <a:ext cx="28448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80" b="1">
                <a:solidFill>
                  <a:srgbClr val="606C7D"/>
                </a:solidFill>
                <a:latin typeface="Roboto" panose="02000000000000000000" pitchFamily="2" charset="0"/>
              </a:rPr>
              <a:t>10 лучших практик + 1 коробочное решение</a:t>
            </a:r>
          </a:p>
        </p:txBody>
      </p:sp>
      <p:sp>
        <p:nvSpPr>
          <p:cNvPr id="11" name="Rule-2025">
            <a:extLst>
              <a:ext uri="{FF2B5EF4-FFF2-40B4-BE49-F238E27FC236}">
                <a16:creationId xmlns:a16="http://schemas.microsoft.com/office/drawing/2014/main" id="{8CA71433-FE8D-C4A9-726D-2DA616BADD95}"/>
              </a:ext>
            </a:extLst>
          </p:cNvPr>
          <p:cNvSpPr/>
          <p:nvPr/>
        </p:nvSpPr>
        <p:spPr>
          <a:xfrm>
            <a:off x="736600" y="2298700"/>
            <a:ext cx="3606800" cy="25400"/>
          </a:xfrm>
          <a:prstGeom prst="rect">
            <a:avLst/>
          </a:prstGeom>
          <a:solidFill>
            <a:srgbClr val="219662"/>
          </a:solidFill>
          <a:ln w="0" cap="flat" cmpd="sng" algn="ctr">
            <a:solidFill>
              <a:srgbClr val="219662">
                <a:alpha val="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Header-2026">
            <a:extLst>
              <a:ext uri="{FF2B5EF4-FFF2-40B4-BE49-F238E27FC236}">
                <a16:creationId xmlns:a16="http://schemas.microsoft.com/office/drawing/2014/main" id="{E3A4895F-63B9-B13F-6A0A-7447AA0D1420}"/>
              </a:ext>
            </a:extLst>
          </p:cNvPr>
          <p:cNvSpPr txBox="1"/>
          <p:nvPr/>
        </p:nvSpPr>
        <p:spPr>
          <a:xfrm>
            <a:off x="5207000" y="1943100"/>
            <a:ext cx="685800" cy="27699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b="1">
                <a:solidFill>
                  <a:srgbClr val="002D78"/>
                </a:solidFill>
                <a:latin typeface="Roboto Condensed" panose="02000000000000000000" pitchFamily="2" charset="0"/>
              </a:rPr>
              <a:t>2026</a:t>
            </a:r>
          </a:p>
        </p:txBody>
      </p:sp>
      <p:sp>
        <p:nvSpPr>
          <p:cNvPr id="13" name="Subheader-2026">
            <a:extLst>
              <a:ext uri="{FF2B5EF4-FFF2-40B4-BE49-F238E27FC236}">
                <a16:creationId xmlns:a16="http://schemas.microsoft.com/office/drawing/2014/main" id="{69DB040E-66FE-983D-D7C9-1730718E60F7}"/>
              </a:ext>
            </a:extLst>
          </p:cNvPr>
          <p:cNvSpPr txBox="1"/>
          <p:nvPr/>
        </p:nvSpPr>
        <p:spPr>
          <a:xfrm>
            <a:off x="5969000" y="1993900"/>
            <a:ext cx="5283200" cy="27699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80" b="1">
                <a:solidFill>
                  <a:srgbClr val="606C7D"/>
                </a:solidFill>
                <a:latin typeface="Roboto" panose="02000000000000000000" pitchFamily="2" charset="0"/>
              </a:rPr>
              <a:t>21 лучшая практика + 2 коробочных решения</a:t>
            </a:r>
          </a:p>
        </p:txBody>
      </p:sp>
      <p:sp>
        <p:nvSpPr>
          <p:cNvPr id="14" name="Rule-2026">
            <a:extLst>
              <a:ext uri="{FF2B5EF4-FFF2-40B4-BE49-F238E27FC236}">
                <a16:creationId xmlns:a16="http://schemas.microsoft.com/office/drawing/2014/main" id="{FBF70376-B640-895C-4895-CF382B83835C}"/>
              </a:ext>
            </a:extLst>
          </p:cNvPr>
          <p:cNvSpPr/>
          <p:nvPr/>
        </p:nvSpPr>
        <p:spPr>
          <a:xfrm>
            <a:off x="5207000" y="2298700"/>
            <a:ext cx="6045200" cy="25400"/>
          </a:xfrm>
          <a:prstGeom prst="rect">
            <a:avLst/>
          </a:prstGeom>
          <a:solidFill>
            <a:srgbClr val="004DFF"/>
          </a:solidFill>
          <a:ln w="0" cap="flat" cmpd="sng" algn="ctr">
            <a:solidFill>
              <a:srgbClr val="004DFF">
                <a:alpha val="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Row-1-25-190">
            <a:extLst>
              <a:ext uri="{FF2B5EF4-FFF2-40B4-BE49-F238E27FC236}">
                <a16:creationId xmlns:a16="http://schemas.microsoft.com/office/drawing/2014/main" id="{CCFCC183-EDCA-01FC-2183-9596B448F21F}"/>
              </a:ext>
            </a:extLst>
          </p:cNvPr>
          <p:cNvSpPr/>
          <p:nvPr/>
        </p:nvSpPr>
        <p:spPr>
          <a:xfrm>
            <a:off x="736600" y="2413000"/>
            <a:ext cx="3632200" cy="28575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Code-1-25-190">
            <a:extLst>
              <a:ext uri="{FF2B5EF4-FFF2-40B4-BE49-F238E27FC236}">
                <a16:creationId xmlns:a16="http://schemas.microsoft.com/office/drawing/2014/main" id="{5D963056-94E9-4D80-98C7-B28E790C7445}"/>
              </a:ext>
            </a:extLst>
          </p:cNvPr>
          <p:cNvSpPr txBox="1"/>
          <p:nvPr/>
        </p:nvSpPr>
        <p:spPr>
          <a:xfrm>
            <a:off x="800100" y="2451100"/>
            <a:ext cx="482600" cy="27699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1-25</a:t>
            </a:r>
          </a:p>
        </p:txBody>
      </p:sp>
      <p:sp>
        <p:nvSpPr>
          <p:cNvPr id="17" name="Title-1-25-190">
            <a:extLst>
              <a:ext uri="{FF2B5EF4-FFF2-40B4-BE49-F238E27FC236}">
                <a16:creationId xmlns:a16="http://schemas.microsoft.com/office/drawing/2014/main" id="{C0B89F6C-1D9D-C3B8-2E6E-38DB14301FE2}"/>
              </a:ext>
            </a:extLst>
          </p:cNvPr>
          <p:cNvSpPr txBox="1"/>
          <p:nvPr/>
        </p:nvSpPr>
        <p:spPr>
          <a:xfrm>
            <a:off x="1333500" y="2451100"/>
            <a:ext cx="2971800" cy="110799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35">
                <a:solidFill>
                  <a:srgbClr val="1C2430"/>
                </a:solidFill>
                <a:latin typeface="Roboto" panose="02000000000000000000" pitchFamily="2" charset="0"/>
              </a:rPr>
              <a:t>Повышение эффективности процесса роботизации диспетчерской службы для компаний ЖКХ</a:t>
            </a:r>
          </a:p>
        </p:txBody>
      </p:sp>
      <p:sp>
        <p:nvSpPr>
          <p:cNvPr id="18" name="Row-2-25-214.2">
            <a:extLst>
              <a:ext uri="{FF2B5EF4-FFF2-40B4-BE49-F238E27FC236}">
                <a16:creationId xmlns:a16="http://schemas.microsoft.com/office/drawing/2014/main" id="{099BFCAA-47AD-CF4B-82D6-AB6714A6A3D6}"/>
              </a:ext>
            </a:extLst>
          </p:cNvPr>
          <p:cNvSpPr/>
          <p:nvPr/>
        </p:nvSpPr>
        <p:spPr>
          <a:xfrm>
            <a:off x="736600" y="2720340"/>
            <a:ext cx="3632200" cy="28575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Code-2-25-214.2">
            <a:extLst>
              <a:ext uri="{FF2B5EF4-FFF2-40B4-BE49-F238E27FC236}">
                <a16:creationId xmlns:a16="http://schemas.microsoft.com/office/drawing/2014/main" id="{87FBC948-3C70-5BF3-369D-0DE958909C9F}"/>
              </a:ext>
            </a:extLst>
          </p:cNvPr>
          <p:cNvSpPr txBox="1"/>
          <p:nvPr/>
        </p:nvSpPr>
        <p:spPr>
          <a:xfrm>
            <a:off x="800100" y="2758440"/>
            <a:ext cx="482600" cy="27699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2-25</a:t>
            </a:r>
          </a:p>
        </p:txBody>
      </p:sp>
      <p:sp>
        <p:nvSpPr>
          <p:cNvPr id="20" name="Title-2-25-214.2">
            <a:extLst>
              <a:ext uri="{FF2B5EF4-FFF2-40B4-BE49-F238E27FC236}">
                <a16:creationId xmlns:a16="http://schemas.microsoft.com/office/drawing/2014/main" id="{7FEF7B65-B860-0E74-9480-7D34FDD41B97}"/>
              </a:ext>
            </a:extLst>
          </p:cNvPr>
          <p:cNvSpPr txBox="1"/>
          <p:nvPr/>
        </p:nvSpPr>
        <p:spPr>
          <a:xfrm>
            <a:off x="1333500" y="2758440"/>
            <a:ext cx="2971800" cy="110799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35">
                <a:solidFill>
                  <a:srgbClr val="1C2430"/>
                </a:solidFill>
                <a:latin typeface="Roboto" panose="02000000000000000000" pitchFamily="2" charset="0"/>
              </a:rPr>
              <a:t>Повышение эффективности процесса цифрового технического обследования зданий</a:t>
            </a:r>
          </a:p>
        </p:txBody>
      </p:sp>
      <p:sp>
        <p:nvSpPr>
          <p:cNvPr id="21" name="Row-3-25-238.4">
            <a:extLst>
              <a:ext uri="{FF2B5EF4-FFF2-40B4-BE49-F238E27FC236}">
                <a16:creationId xmlns:a16="http://schemas.microsoft.com/office/drawing/2014/main" id="{C0004439-C9C0-742C-ED86-2C7B45B1B747}"/>
              </a:ext>
            </a:extLst>
          </p:cNvPr>
          <p:cNvSpPr/>
          <p:nvPr/>
        </p:nvSpPr>
        <p:spPr>
          <a:xfrm>
            <a:off x="736600" y="3027680"/>
            <a:ext cx="3632200" cy="28575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" name="Code-3-25-238.4">
            <a:extLst>
              <a:ext uri="{FF2B5EF4-FFF2-40B4-BE49-F238E27FC236}">
                <a16:creationId xmlns:a16="http://schemas.microsoft.com/office/drawing/2014/main" id="{C0CCB890-792D-6960-B1A2-8B6E0FC8CE0B}"/>
              </a:ext>
            </a:extLst>
          </p:cNvPr>
          <p:cNvSpPr txBox="1"/>
          <p:nvPr/>
        </p:nvSpPr>
        <p:spPr>
          <a:xfrm>
            <a:off x="800100" y="3065780"/>
            <a:ext cx="482600" cy="27699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3-25</a:t>
            </a:r>
          </a:p>
        </p:txBody>
      </p:sp>
      <p:sp>
        <p:nvSpPr>
          <p:cNvPr id="23" name="Title-3-25-238.4">
            <a:extLst>
              <a:ext uri="{FF2B5EF4-FFF2-40B4-BE49-F238E27FC236}">
                <a16:creationId xmlns:a16="http://schemas.microsoft.com/office/drawing/2014/main" id="{F7FE9788-DC5B-A0CB-E705-1B2E82063064}"/>
              </a:ext>
            </a:extLst>
          </p:cNvPr>
          <p:cNvSpPr txBox="1"/>
          <p:nvPr/>
        </p:nvSpPr>
        <p:spPr>
          <a:xfrm>
            <a:off x="1333500" y="3065780"/>
            <a:ext cx="2971800" cy="2585323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35">
                <a:solidFill>
                  <a:srgbClr val="1C2430"/>
                </a:solidFill>
                <a:latin typeface="Roboto" panose="02000000000000000000" pitchFamily="2" charset="0"/>
              </a:rPr>
              <a:t>Оптимизация процесса аттестации сотрудников предприятий, деятельности производства пара и горячей воды (тепловой энергии), без отрыва от производства в области промышленной безопасности</a:t>
            </a:r>
          </a:p>
        </p:txBody>
      </p:sp>
      <p:sp>
        <p:nvSpPr>
          <p:cNvPr id="24" name="Row-4-25-262.6">
            <a:extLst>
              <a:ext uri="{FF2B5EF4-FFF2-40B4-BE49-F238E27FC236}">
                <a16:creationId xmlns:a16="http://schemas.microsoft.com/office/drawing/2014/main" id="{EFBAF204-135D-5016-A5C8-D5932AB56757}"/>
              </a:ext>
            </a:extLst>
          </p:cNvPr>
          <p:cNvSpPr/>
          <p:nvPr/>
        </p:nvSpPr>
        <p:spPr>
          <a:xfrm>
            <a:off x="736600" y="3335020"/>
            <a:ext cx="3632200" cy="28575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Code-4-25-262.6">
            <a:extLst>
              <a:ext uri="{FF2B5EF4-FFF2-40B4-BE49-F238E27FC236}">
                <a16:creationId xmlns:a16="http://schemas.microsoft.com/office/drawing/2014/main" id="{F88D6D39-24C3-9CB7-0537-617F1FCFB1D5}"/>
              </a:ext>
            </a:extLst>
          </p:cNvPr>
          <p:cNvSpPr txBox="1"/>
          <p:nvPr/>
        </p:nvSpPr>
        <p:spPr>
          <a:xfrm>
            <a:off x="800100" y="3373120"/>
            <a:ext cx="482600" cy="27699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4-25</a:t>
            </a:r>
          </a:p>
        </p:txBody>
      </p:sp>
      <p:sp>
        <p:nvSpPr>
          <p:cNvPr id="26" name="Title-4-25-262.6">
            <a:extLst>
              <a:ext uri="{FF2B5EF4-FFF2-40B4-BE49-F238E27FC236}">
                <a16:creationId xmlns:a16="http://schemas.microsoft.com/office/drawing/2014/main" id="{649A7697-9F80-3C8B-1520-CD1E59CE40A8}"/>
              </a:ext>
            </a:extLst>
          </p:cNvPr>
          <p:cNvSpPr txBox="1"/>
          <p:nvPr/>
        </p:nvSpPr>
        <p:spPr>
          <a:xfrm>
            <a:off x="1333500" y="3373120"/>
            <a:ext cx="2971800" cy="830997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35">
                <a:solidFill>
                  <a:srgbClr val="1C2430"/>
                </a:solidFill>
                <a:latin typeface="Roboto" panose="02000000000000000000" pitchFamily="2" charset="0"/>
              </a:rPr>
              <a:t>Повышение эффективности процесса уборки снега для компаний ЖКХ</a:t>
            </a:r>
          </a:p>
        </p:txBody>
      </p:sp>
      <p:sp>
        <p:nvSpPr>
          <p:cNvPr id="27" name="Row-5-25-286.8">
            <a:extLst>
              <a:ext uri="{FF2B5EF4-FFF2-40B4-BE49-F238E27FC236}">
                <a16:creationId xmlns:a16="http://schemas.microsoft.com/office/drawing/2014/main" id="{A56DBC7C-0D0E-5F37-3CDF-61E9677D1B12}"/>
              </a:ext>
            </a:extLst>
          </p:cNvPr>
          <p:cNvSpPr/>
          <p:nvPr/>
        </p:nvSpPr>
        <p:spPr>
          <a:xfrm>
            <a:off x="736600" y="3642360"/>
            <a:ext cx="3632200" cy="28575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Code-5-25-286.8">
            <a:extLst>
              <a:ext uri="{FF2B5EF4-FFF2-40B4-BE49-F238E27FC236}">
                <a16:creationId xmlns:a16="http://schemas.microsoft.com/office/drawing/2014/main" id="{76A4485D-1058-7354-757A-27D71658D11E}"/>
              </a:ext>
            </a:extLst>
          </p:cNvPr>
          <p:cNvSpPr txBox="1"/>
          <p:nvPr/>
        </p:nvSpPr>
        <p:spPr>
          <a:xfrm>
            <a:off x="800100" y="3680460"/>
            <a:ext cx="482600" cy="27699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5-25</a:t>
            </a:r>
          </a:p>
        </p:txBody>
      </p:sp>
      <p:sp>
        <p:nvSpPr>
          <p:cNvPr id="29" name="Title-5-25-286.8">
            <a:extLst>
              <a:ext uri="{FF2B5EF4-FFF2-40B4-BE49-F238E27FC236}">
                <a16:creationId xmlns:a16="http://schemas.microsoft.com/office/drawing/2014/main" id="{6654D50C-0FE4-ABD6-91F3-FA0926E75656}"/>
              </a:ext>
            </a:extLst>
          </p:cNvPr>
          <p:cNvSpPr txBox="1"/>
          <p:nvPr/>
        </p:nvSpPr>
        <p:spPr>
          <a:xfrm>
            <a:off x="1333500" y="3680460"/>
            <a:ext cx="2971800" cy="110799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35">
                <a:solidFill>
                  <a:srgbClr val="1C2430"/>
                </a:solidFill>
                <a:latin typeface="Roboto" panose="02000000000000000000" pitchFamily="2" charset="0"/>
              </a:rPr>
              <a:t>Повышение эффективности процесса поиска порывов на трубопроводах и магистральных водоводах</a:t>
            </a:r>
          </a:p>
        </p:txBody>
      </p:sp>
      <p:sp>
        <p:nvSpPr>
          <p:cNvPr id="30" name="Row-6-25-311">
            <a:extLst>
              <a:ext uri="{FF2B5EF4-FFF2-40B4-BE49-F238E27FC236}">
                <a16:creationId xmlns:a16="http://schemas.microsoft.com/office/drawing/2014/main" id="{466FED98-C6A6-C9A0-04A6-9BBD25A0B6BD}"/>
              </a:ext>
            </a:extLst>
          </p:cNvPr>
          <p:cNvSpPr/>
          <p:nvPr/>
        </p:nvSpPr>
        <p:spPr>
          <a:xfrm>
            <a:off x="736600" y="3949700"/>
            <a:ext cx="3632200" cy="28575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" name="Code-6-25-311">
            <a:extLst>
              <a:ext uri="{FF2B5EF4-FFF2-40B4-BE49-F238E27FC236}">
                <a16:creationId xmlns:a16="http://schemas.microsoft.com/office/drawing/2014/main" id="{6508DD47-5A0C-AA95-9F72-2E16875E7B99}"/>
              </a:ext>
            </a:extLst>
          </p:cNvPr>
          <p:cNvSpPr txBox="1"/>
          <p:nvPr/>
        </p:nvSpPr>
        <p:spPr>
          <a:xfrm>
            <a:off x="800100" y="3987800"/>
            <a:ext cx="482600" cy="27699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6-25</a:t>
            </a:r>
          </a:p>
        </p:txBody>
      </p:sp>
      <p:sp>
        <p:nvSpPr>
          <p:cNvPr id="32" name="Title-6-25-311">
            <a:extLst>
              <a:ext uri="{FF2B5EF4-FFF2-40B4-BE49-F238E27FC236}">
                <a16:creationId xmlns:a16="http://schemas.microsoft.com/office/drawing/2014/main" id="{9BAD7AA7-73ED-0FA6-FD18-ABB9A319025A}"/>
              </a:ext>
            </a:extLst>
          </p:cNvPr>
          <p:cNvSpPr txBox="1"/>
          <p:nvPr/>
        </p:nvSpPr>
        <p:spPr>
          <a:xfrm>
            <a:off x="1333500" y="3987800"/>
            <a:ext cx="2971800" cy="1384995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35">
                <a:solidFill>
                  <a:srgbClr val="1C2430"/>
                </a:solidFill>
                <a:latin typeface="Roboto" panose="02000000000000000000" pitchFamily="2" charset="0"/>
              </a:rPr>
              <a:t>Автоматизация учёта и управления аварийно-восстановительными работами на сетях водоснабжения</a:t>
            </a:r>
          </a:p>
        </p:txBody>
      </p:sp>
      <p:sp>
        <p:nvSpPr>
          <p:cNvPr id="33" name="Row-7-25-335.2">
            <a:extLst>
              <a:ext uri="{FF2B5EF4-FFF2-40B4-BE49-F238E27FC236}">
                <a16:creationId xmlns:a16="http://schemas.microsoft.com/office/drawing/2014/main" id="{D52D8641-D8A4-9C3A-6FF8-1E467F5D1489}"/>
              </a:ext>
            </a:extLst>
          </p:cNvPr>
          <p:cNvSpPr/>
          <p:nvPr/>
        </p:nvSpPr>
        <p:spPr>
          <a:xfrm>
            <a:off x="736600" y="4257040"/>
            <a:ext cx="3632200" cy="28575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4" name="Code-7-25-335.2">
            <a:extLst>
              <a:ext uri="{FF2B5EF4-FFF2-40B4-BE49-F238E27FC236}">
                <a16:creationId xmlns:a16="http://schemas.microsoft.com/office/drawing/2014/main" id="{567C96E4-E630-63C1-3CC4-40495CCC883E}"/>
              </a:ext>
            </a:extLst>
          </p:cNvPr>
          <p:cNvSpPr txBox="1"/>
          <p:nvPr/>
        </p:nvSpPr>
        <p:spPr>
          <a:xfrm>
            <a:off x="800100" y="4295140"/>
            <a:ext cx="482600" cy="27699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7-25</a:t>
            </a:r>
          </a:p>
        </p:txBody>
      </p:sp>
      <p:sp>
        <p:nvSpPr>
          <p:cNvPr id="35" name="Title-7-25-335.2">
            <a:extLst>
              <a:ext uri="{FF2B5EF4-FFF2-40B4-BE49-F238E27FC236}">
                <a16:creationId xmlns:a16="http://schemas.microsoft.com/office/drawing/2014/main" id="{5E81BE5B-B3FC-6B11-975A-E1AA1027DC0F}"/>
              </a:ext>
            </a:extLst>
          </p:cNvPr>
          <p:cNvSpPr txBox="1"/>
          <p:nvPr/>
        </p:nvSpPr>
        <p:spPr>
          <a:xfrm>
            <a:off x="1333500" y="4295140"/>
            <a:ext cx="2971800" cy="193899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35">
                <a:solidFill>
                  <a:srgbClr val="1C2430"/>
                </a:solidFill>
                <a:latin typeface="Roboto" panose="02000000000000000000" pitchFamily="2" charset="0"/>
              </a:rPr>
              <a:t>Совершенствование системы энергоэффективного приборного учета тепловой энергии. Диспетчеризация получения данных с узлов учета тепловой энергии</a:t>
            </a:r>
          </a:p>
        </p:txBody>
      </p:sp>
      <p:sp>
        <p:nvSpPr>
          <p:cNvPr id="36" name="Row-8-25-359.4">
            <a:extLst>
              <a:ext uri="{FF2B5EF4-FFF2-40B4-BE49-F238E27FC236}">
                <a16:creationId xmlns:a16="http://schemas.microsoft.com/office/drawing/2014/main" id="{FEA9B83B-F161-AB90-EB8E-717D5D7DAD75}"/>
              </a:ext>
            </a:extLst>
          </p:cNvPr>
          <p:cNvSpPr/>
          <p:nvPr/>
        </p:nvSpPr>
        <p:spPr>
          <a:xfrm>
            <a:off x="736600" y="4564380"/>
            <a:ext cx="3632200" cy="28575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Code-8-25-359.4">
            <a:extLst>
              <a:ext uri="{FF2B5EF4-FFF2-40B4-BE49-F238E27FC236}">
                <a16:creationId xmlns:a16="http://schemas.microsoft.com/office/drawing/2014/main" id="{F7848BF7-2971-B6FE-37D0-1804144B9C37}"/>
              </a:ext>
            </a:extLst>
          </p:cNvPr>
          <p:cNvSpPr txBox="1"/>
          <p:nvPr/>
        </p:nvSpPr>
        <p:spPr>
          <a:xfrm>
            <a:off x="800100" y="4602480"/>
            <a:ext cx="482600" cy="27699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8-25</a:t>
            </a:r>
          </a:p>
        </p:txBody>
      </p:sp>
      <p:sp>
        <p:nvSpPr>
          <p:cNvPr id="38" name="Title-8-25-359.4">
            <a:extLst>
              <a:ext uri="{FF2B5EF4-FFF2-40B4-BE49-F238E27FC236}">
                <a16:creationId xmlns:a16="http://schemas.microsoft.com/office/drawing/2014/main" id="{7A5FCB7A-C71E-DF9D-BF4A-42165E3781F9}"/>
              </a:ext>
            </a:extLst>
          </p:cNvPr>
          <p:cNvSpPr txBox="1"/>
          <p:nvPr/>
        </p:nvSpPr>
        <p:spPr>
          <a:xfrm>
            <a:off x="1333500" y="4602480"/>
            <a:ext cx="2971800" cy="110799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35">
                <a:solidFill>
                  <a:srgbClr val="1C2430"/>
                </a:solidFill>
                <a:latin typeface="Roboto" panose="02000000000000000000" pitchFamily="2" charset="0"/>
              </a:rPr>
              <a:t>Оптимизация процесса очного приема и обработки обращений потребителей коммунальных услуг</a:t>
            </a:r>
          </a:p>
        </p:txBody>
      </p:sp>
      <p:sp>
        <p:nvSpPr>
          <p:cNvPr id="39" name="Row-9-25-383.6">
            <a:extLst>
              <a:ext uri="{FF2B5EF4-FFF2-40B4-BE49-F238E27FC236}">
                <a16:creationId xmlns:a16="http://schemas.microsoft.com/office/drawing/2014/main" id="{8CAD337F-D010-DCED-68A7-0849FD95C190}"/>
              </a:ext>
            </a:extLst>
          </p:cNvPr>
          <p:cNvSpPr/>
          <p:nvPr/>
        </p:nvSpPr>
        <p:spPr>
          <a:xfrm>
            <a:off x="736600" y="4871720"/>
            <a:ext cx="3632200" cy="28575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Code-9-25-383.6">
            <a:extLst>
              <a:ext uri="{FF2B5EF4-FFF2-40B4-BE49-F238E27FC236}">
                <a16:creationId xmlns:a16="http://schemas.microsoft.com/office/drawing/2014/main" id="{D8C08447-6446-1064-AD18-A94722466AF4}"/>
              </a:ext>
            </a:extLst>
          </p:cNvPr>
          <p:cNvSpPr txBox="1"/>
          <p:nvPr/>
        </p:nvSpPr>
        <p:spPr>
          <a:xfrm>
            <a:off x="800100" y="4909820"/>
            <a:ext cx="482600" cy="27699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9-25</a:t>
            </a:r>
          </a:p>
        </p:txBody>
      </p:sp>
      <p:sp>
        <p:nvSpPr>
          <p:cNvPr id="41" name="Title-9-25-383.6">
            <a:extLst>
              <a:ext uri="{FF2B5EF4-FFF2-40B4-BE49-F238E27FC236}">
                <a16:creationId xmlns:a16="http://schemas.microsoft.com/office/drawing/2014/main" id="{E274AF4C-9944-7870-4A52-4A0C93832094}"/>
              </a:ext>
            </a:extLst>
          </p:cNvPr>
          <p:cNvSpPr txBox="1"/>
          <p:nvPr/>
        </p:nvSpPr>
        <p:spPr>
          <a:xfrm>
            <a:off x="1333500" y="4909820"/>
            <a:ext cx="2971800" cy="1661993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35">
                <a:solidFill>
                  <a:srgbClr val="1C2430"/>
                </a:solidFill>
                <a:latin typeface="Roboto" panose="02000000000000000000" pitchFamily="2" charset="0"/>
              </a:rPr>
              <a:t>Повышение эффективности работы предприятий теплоэнергетики за счет автоматизации процесса мониторинга работы тепловых энергоустановок</a:t>
            </a:r>
          </a:p>
        </p:txBody>
      </p:sp>
      <p:sp>
        <p:nvSpPr>
          <p:cNvPr id="42" name="Row-10-25-407.8">
            <a:extLst>
              <a:ext uri="{FF2B5EF4-FFF2-40B4-BE49-F238E27FC236}">
                <a16:creationId xmlns:a16="http://schemas.microsoft.com/office/drawing/2014/main" id="{203734FF-8125-2531-0E3B-9D1D67867795}"/>
              </a:ext>
            </a:extLst>
          </p:cNvPr>
          <p:cNvSpPr/>
          <p:nvPr/>
        </p:nvSpPr>
        <p:spPr>
          <a:xfrm>
            <a:off x="736600" y="5179060"/>
            <a:ext cx="3632200" cy="28575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Code-10-25-407.8">
            <a:extLst>
              <a:ext uri="{FF2B5EF4-FFF2-40B4-BE49-F238E27FC236}">
                <a16:creationId xmlns:a16="http://schemas.microsoft.com/office/drawing/2014/main" id="{3CA1A73B-A496-A78A-CAE8-2777C43C8AB2}"/>
              </a:ext>
            </a:extLst>
          </p:cNvPr>
          <p:cNvSpPr txBox="1"/>
          <p:nvPr/>
        </p:nvSpPr>
        <p:spPr>
          <a:xfrm>
            <a:off x="800100" y="5217160"/>
            <a:ext cx="482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10-25</a:t>
            </a:r>
          </a:p>
        </p:txBody>
      </p:sp>
      <p:sp>
        <p:nvSpPr>
          <p:cNvPr id="44" name="Title-10-25-407.8">
            <a:extLst>
              <a:ext uri="{FF2B5EF4-FFF2-40B4-BE49-F238E27FC236}">
                <a16:creationId xmlns:a16="http://schemas.microsoft.com/office/drawing/2014/main" id="{8F2C52BB-0A74-4C12-F46D-A47C19F2F1E5}"/>
              </a:ext>
            </a:extLst>
          </p:cNvPr>
          <p:cNvSpPr txBox="1"/>
          <p:nvPr/>
        </p:nvSpPr>
        <p:spPr>
          <a:xfrm>
            <a:off x="1333500" y="5217160"/>
            <a:ext cx="2971800" cy="110799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35">
                <a:solidFill>
                  <a:srgbClr val="1C2430"/>
                </a:solidFill>
                <a:latin typeface="Roboto" panose="02000000000000000000" pitchFamily="2" charset="0"/>
              </a:rPr>
              <a:t>Повышение эффективности работы клиентского сервиса личного кабинета абонента</a:t>
            </a:r>
          </a:p>
        </p:txBody>
      </p:sp>
      <p:sp>
        <p:nvSpPr>
          <p:cNvPr id="45" name="Row-КР 1-25-432">
            <a:extLst>
              <a:ext uri="{FF2B5EF4-FFF2-40B4-BE49-F238E27FC236}">
                <a16:creationId xmlns:a16="http://schemas.microsoft.com/office/drawing/2014/main" id="{23AA4511-E5FF-5230-C416-F78937F2CDE4}"/>
              </a:ext>
            </a:extLst>
          </p:cNvPr>
          <p:cNvSpPr/>
          <p:nvPr/>
        </p:nvSpPr>
        <p:spPr>
          <a:xfrm>
            <a:off x="736600" y="5486400"/>
            <a:ext cx="3632200" cy="285750"/>
          </a:xfrm>
          <a:prstGeom prst="roundRect">
            <a:avLst/>
          </a:prstGeom>
          <a:solidFill>
            <a:srgbClr val="F3F8FF">
              <a:alpha val="9700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6" name="Code-КР 1-25-432">
            <a:extLst>
              <a:ext uri="{FF2B5EF4-FFF2-40B4-BE49-F238E27FC236}">
                <a16:creationId xmlns:a16="http://schemas.microsoft.com/office/drawing/2014/main" id="{1C3A5895-B69C-A752-52A3-BD0138E96BB0}"/>
              </a:ext>
            </a:extLst>
          </p:cNvPr>
          <p:cNvSpPr txBox="1"/>
          <p:nvPr/>
        </p:nvSpPr>
        <p:spPr>
          <a:xfrm>
            <a:off x="800100" y="5524500"/>
            <a:ext cx="482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219662"/>
                </a:solidFill>
                <a:latin typeface="Roboto Condensed" panose="02000000000000000000" pitchFamily="2" charset="0"/>
              </a:rPr>
              <a:t>КР 1-25</a:t>
            </a:r>
          </a:p>
        </p:txBody>
      </p:sp>
      <p:sp>
        <p:nvSpPr>
          <p:cNvPr id="47" name="Title-КР 1-25-432">
            <a:extLst>
              <a:ext uri="{FF2B5EF4-FFF2-40B4-BE49-F238E27FC236}">
                <a16:creationId xmlns:a16="http://schemas.microsoft.com/office/drawing/2014/main" id="{564DC14E-FC10-E721-A721-C4F3CD4D8C0D}"/>
              </a:ext>
            </a:extLst>
          </p:cNvPr>
          <p:cNvSpPr txBox="1"/>
          <p:nvPr/>
        </p:nvSpPr>
        <p:spPr>
          <a:xfrm>
            <a:off x="1333500" y="5524500"/>
            <a:ext cx="2971800" cy="2215991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35">
                <a:solidFill>
                  <a:srgbClr val="1C2430"/>
                </a:solidFill>
                <a:latin typeface="Roboto" panose="02000000000000000000" pitchFamily="2" charset="0"/>
              </a:rPr>
              <a:t>Коробочное решение по внедрению цифрового дашборда эффективности на средних и малых предприятиях ЖКХ. Водоснабжение и водоотведение (РСО водоканалов)</a:t>
            </a:r>
          </a:p>
        </p:txBody>
      </p:sp>
      <p:sp>
        <p:nvSpPr>
          <p:cNvPr id="48" name="Row-1-26-190">
            <a:extLst>
              <a:ext uri="{FF2B5EF4-FFF2-40B4-BE49-F238E27FC236}">
                <a16:creationId xmlns:a16="http://schemas.microsoft.com/office/drawing/2014/main" id="{1B7B531C-2BB0-922C-FC96-B8D592EC7B40}"/>
              </a:ext>
            </a:extLst>
          </p:cNvPr>
          <p:cNvSpPr/>
          <p:nvPr/>
        </p:nvSpPr>
        <p:spPr>
          <a:xfrm>
            <a:off x="5207000" y="2413000"/>
            <a:ext cx="2946400" cy="25781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Code-1-26-190">
            <a:extLst>
              <a:ext uri="{FF2B5EF4-FFF2-40B4-BE49-F238E27FC236}">
                <a16:creationId xmlns:a16="http://schemas.microsoft.com/office/drawing/2014/main" id="{86BD9DA8-E7D2-B00B-495C-BD9AC94B1621}"/>
              </a:ext>
            </a:extLst>
          </p:cNvPr>
          <p:cNvSpPr txBox="1"/>
          <p:nvPr/>
        </p:nvSpPr>
        <p:spPr>
          <a:xfrm>
            <a:off x="5270500" y="2451100"/>
            <a:ext cx="482600" cy="27699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1-26</a:t>
            </a:r>
          </a:p>
        </p:txBody>
      </p:sp>
      <p:sp>
        <p:nvSpPr>
          <p:cNvPr id="50" name="Title-1-26-190">
            <a:extLst>
              <a:ext uri="{FF2B5EF4-FFF2-40B4-BE49-F238E27FC236}">
                <a16:creationId xmlns:a16="http://schemas.microsoft.com/office/drawing/2014/main" id="{2AF4F675-0819-4978-0FC8-CAB0F2C426CD}"/>
              </a:ext>
            </a:extLst>
          </p:cNvPr>
          <p:cNvSpPr txBox="1"/>
          <p:nvPr/>
        </p:nvSpPr>
        <p:spPr>
          <a:xfrm>
            <a:off x="5803900" y="2451100"/>
            <a:ext cx="2286000" cy="110799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05">
                <a:solidFill>
                  <a:srgbClr val="1C2430"/>
                </a:solidFill>
                <a:latin typeface="Roboto" panose="02000000000000000000" pitchFamily="2" charset="0"/>
              </a:rPr>
              <a:t>Повышение эффективности мониторинга сетевой инфраструктуры</a:t>
            </a:r>
          </a:p>
        </p:txBody>
      </p:sp>
      <p:sp>
        <p:nvSpPr>
          <p:cNvPr id="51" name="Row-2-26-211.8">
            <a:extLst>
              <a:ext uri="{FF2B5EF4-FFF2-40B4-BE49-F238E27FC236}">
                <a16:creationId xmlns:a16="http://schemas.microsoft.com/office/drawing/2014/main" id="{44519386-79BF-8325-ACC1-867E2D22D2C2}"/>
              </a:ext>
            </a:extLst>
          </p:cNvPr>
          <p:cNvSpPr/>
          <p:nvPr/>
        </p:nvSpPr>
        <p:spPr>
          <a:xfrm>
            <a:off x="5207000" y="2689860"/>
            <a:ext cx="2946400" cy="25781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Code-2-26-211.8">
            <a:extLst>
              <a:ext uri="{FF2B5EF4-FFF2-40B4-BE49-F238E27FC236}">
                <a16:creationId xmlns:a16="http://schemas.microsoft.com/office/drawing/2014/main" id="{C55E27C0-E074-F400-1CD2-E84D3FE969E5}"/>
              </a:ext>
            </a:extLst>
          </p:cNvPr>
          <p:cNvSpPr txBox="1"/>
          <p:nvPr/>
        </p:nvSpPr>
        <p:spPr>
          <a:xfrm>
            <a:off x="5270500" y="2727960"/>
            <a:ext cx="482600" cy="27699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2-26</a:t>
            </a:r>
          </a:p>
        </p:txBody>
      </p:sp>
      <p:sp>
        <p:nvSpPr>
          <p:cNvPr id="53" name="Title-2-26-211.8">
            <a:extLst>
              <a:ext uri="{FF2B5EF4-FFF2-40B4-BE49-F238E27FC236}">
                <a16:creationId xmlns:a16="http://schemas.microsoft.com/office/drawing/2014/main" id="{89C1E43D-726D-9E61-9D01-D8DF6DCDECB3}"/>
              </a:ext>
            </a:extLst>
          </p:cNvPr>
          <p:cNvSpPr txBox="1"/>
          <p:nvPr/>
        </p:nvSpPr>
        <p:spPr>
          <a:xfrm>
            <a:off x="5803900" y="2727960"/>
            <a:ext cx="22860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05">
                <a:solidFill>
                  <a:srgbClr val="1C2430"/>
                </a:solidFill>
                <a:latin typeface="Roboto" panose="02000000000000000000" pitchFamily="2" charset="0"/>
              </a:rPr>
              <a:t>Адаптивная система освещения АВАДА</a:t>
            </a:r>
          </a:p>
        </p:txBody>
      </p:sp>
      <p:sp>
        <p:nvSpPr>
          <p:cNvPr id="54" name="Row-3-26-233.6">
            <a:extLst>
              <a:ext uri="{FF2B5EF4-FFF2-40B4-BE49-F238E27FC236}">
                <a16:creationId xmlns:a16="http://schemas.microsoft.com/office/drawing/2014/main" id="{65699091-9C8C-E442-4C1A-FFB5636726D6}"/>
              </a:ext>
            </a:extLst>
          </p:cNvPr>
          <p:cNvSpPr/>
          <p:nvPr/>
        </p:nvSpPr>
        <p:spPr>
          <a:xfrm>
            <a:off x="5207000" y="2966720"/>
            <a:ext cx="2946400" cy="25781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5" name="Code-3-26-233.6">
            <a:extLst>
              <a:ext uri="{FF2B5EF4-FFF2-40B4-BE49-F238E27FC236}">
                <a16:creationId xmlns:a16="http://schemas.microsoft.com/office/drawing/2014/main" id="{0030A546-EF8A-6D1D-BFBC-C8A72AFEC63E}"/>
              </a:ext>
            </a:extLst>
          </p:cNvPr>
          <p:cNvSpPr txBox="1"/>
          <p:nvPr/>
        </p:nvSpPr>
        <p:spPr>
          <a:xfrm>
            <a:off x="5270500" y="3004820"/>
            <a:ext cx="482600" cy="27699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3-26</a:t>
            </a:r>
          </a:p>
        </p:txBody>
      </p:sp>
      <p:sp>
        <p:nvSpPr>
          <p:cNvPr id="56" name="Title-3-26-233.6">
            <a:extLst>
              <a:ext uri="{FF2B5EF4-FFF2-40B4-BE49-F238E27FC236}">
                <a16:creationId xmlns:a16="http://schemas.microsoft.com/office/drawing/2014/main" id="{400EC176-F84D-4A59-98F1-26B1BD7323C7}"/>
              </a:ext>
            </a:extLst>
          </p:cNvPr>
          <p:cNvSpPr txBox="1"/>
          <p:nvPr/>
        </p:nvSpPr>
        <p:spPr>
          <a:xfrm>
            <a:off x="5803900" y="3004820"/>
            <a:ext cx="2286000" cy="1384995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05" dirty="0">
                <a:solidFill>
                  <a:srgbClr val="1C2430"/>
                </a:solidFill>
                <a:latin typeface="Roboto" panose="02000000000000000000" pitchFamily="2" charset="0"/>
              </a:rPr>
              <a:t>Оптимизация обслуживания КНС путем установки </a:t>
            </a:r>
            <a:r>
              <a:rPr lang="ru-RU" sz="505" dirty="0" err="1">
                <a:solidFill>
                  <a:srgbClr val="1C2430"/>
                </a:solidFill>
                <a:latin typeface="Roboto" panose="02000000000000000000" pitchFamily="2" charset="0"/>
              </a:rPr>
              <a:t>мусоросборочной</a:t>
            </a:r>
            <a:r>
              <a:rPr lang="ru-RU" sz="505" dirty="0">
                <a:solidFill>
                  <a:srgbClr val="1C2430"/>
                </a:solidFill>
                <a:latin typeface="Roboto" panose="02000000000000000000" pitchFamily="2" charset="0"/>
              </a:rPr>
              <a:t> корзины</a:t>
            </a:r>
          </a:p>
        </p:txBody>
      </p:sp>
      <p:sp>
        <p:nvSpPr>
          <p:cNvPr id="57" name="Row-4-26-255.4">
            <a:extLst>
              <a:ext uri="{FF2B5EF4-FFF2-40B4-BE49-F238E27FC236}">
                <a16:creationId xmlns:a16="http://schemas.microsoft.com/office/drawing/2014/main" id="{06AD2AF0-E61C-8DCF-261D-1FB3E847CC94}"/>
              </a:ext>
            </a:extLst>
          </p:cNvPr>
          <p:cNvSpPr/>
          <p:nvPr/>
        </p:nvSpPr>
        <p:spPr>
          <a:xfrm>
            <a:off x="5207000" y="3243580"/>
            <a:ext cx="2946400" cy="25781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Code-4-26-255.4">
            <a:extLst>
              <a:ext uri="{FF2B5EF4-FFF2-40B4-BE49-F238E27FC236}">
                <a16:creationId xmlns:a16="http://schemas.microsoft.com/office/drawing/2014/main" id="{E960F625-700E-929D-E19E-A534C2AC23FC}"/>
              </a:ext>
            </a:extLst>
          </p:cNvPr>
          <p:cNvSpPr txBox="1"/>
          <p:nvPr/>
        </p:nvSpPr>
        <p:spPr>
          <a:xfrm>
            <a:off x="5270500" y="3281680"/>
            <a:ext cx="482600" cy="27699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4-26</a:t>
            </a:r>
          </a:p>
        </p:txBody>
      </p:sp>
      <p:sp>
        <p:nvSpPr>
          <p:cNvPr id="59" name="Title-4-26-255.4">
            <a:extLst>
              <a:ext uri="{FF2B5EF4-FFF2-40B4-BE49-F238E27FC236}">
                <a16:creationId xmlns:a16="http://schemas.microsoft.com/office/drawing/2014/main" id="{FCE09A1A-7EFD-A41C-EB7E-2BB9239F15FF}"/>
              </a:ext>
            </a:extLst>
          </p:cNvPr>
          <p:cNvSpPr txBox="1"/>
          <p:nvPr/>
        </p:nvSpPr>
        <p:spPr>
          <a:xfrm>
            <a:off x="5803900" y="3281680"/>
            <a:ext cx="22860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05">
                <a:solidFill>
                  <a:srgbClr val="1C2430"/>
                </a:solidFill>
                <a:latin typeface="Roboto" panose="02000000000000000000" pitchFamily="2" charset="0"/>
              </a:rPr>
              <a:t>Удаление снежного наката</a:t>
            </a:r>
          </a:p>
        </p:txBody>
      </p:sp>
      <p:sp>
        <p:nvSpPr>
          <p:cNvPr id="60" name="Row-5-26-277.2">
            <a:extLst>
              <a:ext uri="{FF2B5EF4-FFF2-40B4-BE49-F238E27FC236}">
                <a16:creationId xmlns:a16="http://schemas.microsoft.com/office/drawing/2014/main" id="{2CC6D814-0B32-1A27-B9CD-0C862C13ADE0}"/>
              </a:ext>
            </a:extLst>
          </p:cNvPr>
          <p:cNvSpPr/>
          <p:nvPr/>
        </p:nvSpPr>
        <p:spPr>
          <a:xfrm>
            <a:off x="5207000" y="3520440"/>
            <a:ext cx="2946400" cy="25781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1" name="Code-5-26-277.2">
            <a:extLst>
              <a:ext uri="{FF2B5EF4-FFF2-40B4-BE49-F238E27FC236}">
                <a16:creationId xmlns:a16="http://schemas.microsoft.com/office/drawing/2014/main" id="{5B1BBB7F-9394-73DB-08D1-C8ECA2C91DE6}"/>
              </a:ext>
            </a:extLst>
          </p:cNvPr>
          <p:cNvSpPr txBox="1"/>
          <p:nvPr/>
        </p:nvSpPr>
        <p:spPr>
          <a:xfrm>
            <a:off x="5270500" y="3558540"/>
            <a:ext cx="482600" cy="27699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5-26</a:t>
            </a:r>
          </a:p>
        </p:txBody>
      </p:sp>
      <p:sp>
        <p:nvSpPr>
          <p:cNvPr id="62" name="Title-5-26-277.2">
            <a:extLst>
              <a:ext uri="{FF2B5EF4-FFF2-40B4-BE49-F238E27FC236}">
                <a16:creationId xmlns:a16="http://schemas.microsoft.com/office/drawing/2014/main" id="{2B2E8856-9D98-C652-3FA9-AEE8C1B90506}"/>
              </a:ext>
            </a:extLst>
          </p:cNvPr>
          <p:cNvSpPr txBox="1"/>
          <p:nvPr/>
        </p:nvSpPr>
        <p:spPr>
          <a:xfrm>
            <a:off x="5803900" y="3558540"/>
            <a:ext cx="2286000" cy="2215991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05">
                <a:solidFill>
                  <a:srgbClr val="1C2430"/>
                </a:solidFill>
                <a:latin typeface="Roboto" panose="02000000000000000000" pitchFamily="2" charset="0"/>
              </a:rPr>
              <a:t>Снижение расходов на электроэнергию в системе водоснабжения за счет точного прогнозирования нагрузки насосных станций</a:t>
            </a:r>
          </a:p>
        </p:txBody>
      </p:sp>
      <p:sp>
        <p:nvSpPr>
          <p:cNvPr id="63" name="Row-6-26-299">
            <a:extLst>
              <a:ext uri="{FF2B5EF4-FFF2-40B4-BE49-F238E27FC236}">
                <a16:creationId xmlns:a16="http://schemas.microsoft.com/office/drawing/2014/main" id="{778BE6E3-1B94-C682-58F3-BE0B68E8A560}"/>
              </a:ext>
            </a:extLst>
          </p:cNvPr>
          <p:cNvSpPr/>
          <p:nvPr/>
        </p:nvSpPr>
        <p:spPr>
          <a:xfrm>
            <a:off x="5207000" y="3797300"/>
            <a:ext cx="2946400" cy="25781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Code-6-26-299">
            <a:extLst>
              <a:ext uri="{FF2B5EF4-FFF2-40B4-BE49-F238E27FC236}">
                <a16:creationId xmlns:a16="http://schemas.microsoft.com/office/drawing/2014/main" id="{81D01AC3-F5F9-094A-C9B9-922F09937C07}"/>
              </a:ext>
            </a:extLst>
          </p:cNvPr>
          <p:cNvSpPr txBox="1"/>
          <p:nvPr/>
        </p:nvSpPr>
        <p:spPr>
          <a:xfrm>
            <a:off x="5270500" y="3835400"/>
            <a:ext cx="482600" cy="27699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6-26</a:t>
            </a:r>
          </a:p>
        </p:txBody>
      </p:sp>
      <p:sp>
        <p:nvSpPr>
          <p:cNvPr id="65" name="Title-6-26-299">
            <a:extLst>
              <a:ext uri="{FF2B5EF4-FFF2-40B4-BE49-F238E27FC236}">
                <a16:creationId xmlns:a16="http://schemas.microsoft.com/office/drawing/2014/main" id="{5E382903-CBFA-D5CB-6FF9-DAB5BE567AFE}"/>
              </a:ext>
            </a:extLst>
          </p:cNvPr>
          <p:cNvSpPr txBox="1"/>
          <p:nvPr/>
        </p:nvSpPr>
        <p:spPr>
          <a:xfrm>
            <a:off x="5803900" y="3835400"/>
            <a:ext cx="2286000" cy="1661993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05" dirty="0">
                <a:solidFill>
                  <a:srgbClr val="1C2430"/>
                </a:solidFill>
                <a:latin typeface="Roboto" panose="02000000000000000000" pitchFamily="2" charset="0"/>
              </a:rPr>
              <a:t>Повышение эффективности эксплуатации, снижение АВР на сетях КНС методом теледиагностики</a:t>
            </a:r>
          </a:p>
        </p:txBody>
      </p:sp>
      <p:sp>
        <p:nvSpPr>
          <p:cNvPr id="66" name="Row-7-26-320.8">
            <a:extLst>
              <a:ext uri="{FF2B5EF4-FFF2-40B4-BE49-F238E27FC236}">
                <a16:creationId xmlns:a16="http://schemas.microsoft.com/office/drawing/2014/main" id="{41C97B6E-202A-B96A-F13B-8D862313F3E5}"/>
              </a:ext>
            </a:extLst>
          </p:cNvPr>
          <p:cNvSpPr/>
          <p:nvPr/>
        </p:nvSpPr>
        <p:spPr>
          <a:xfrm>
            <a:off x="5207000" y="4074160"/>
            <a:ext cx="2946400" cy="25781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7" name="Code-7-26-320.8">
            <a:extLst>
              <a:ext uri="{FF2B5EF4-FFF2-40B4-BE49-F238E27FC236}">
                <a16:creationId xmlns:a16="http://schemas.microsoft.com/office/drawing/2014/main" id="{8C577F49-59D8-483E-CE55-AEA492E17A8B}"/>
              </a:ext>
            </a:extLst>
          </p:cNvPr>
          <p:cNvSpPr txBox="1"/>
          <p:nvPr/>
        </p:nvSpPr>
        <p:spPr>
          <a:xfrm>
            <a:off x="5270500" y="4112260"/>
            <a:ext cx="482600" cy="27699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7-26</a:t>
            </a:r>
          </a:p>
        </p:txBody>
      </p:sp>
      <p:sp>
        <p:nvSpPr>
          <p:cNvPr id="68" name="Title-7-26-320.8">
            <a:extLst>
              <a:ext uri="{FF2B5EF4-FFF2-40B4-BE49-F238E27FC236}">
                <a16:creationId xmlns:a16="http://schemas.microsoft.com/office/drawing/2014/main" id="{9DC4048D-D4A9-2619-B8E6-E4E85A36CEBF}"/>
              </a:ext>
            </a:extLst>
          </p:cNvPr>
          <p:cNvSpPr txBox="1"/>
          <p:nvPr/>
        </p:nvSpPr>
        <p:spPr>
          <a:xfrm>
            <a:off x="5803900" y="4112260"/>
            <a:ext cx="2286000" cy="286232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05">
                <a:solidFill>
                  <a:srgbClr val="1C2430"/>
                </a:solidFill>
                <a:latin typeface="Roboto" panose="02000000000000000000" pitchFamily="2" charset="0"/>
              </a:rPr>
              <a:t>Повышение эффективности работы предприятий водно-канализационного хозяйства за счет использования лабораторно-информационной системы</a:t>
            </a:r>
          </a:p>
        </p:txBody>
      </p:sp>
      <p:sp>
        <p:nvSpPr>
          <p:cNvPr id="69" name="Row-8-26-342.6">
            <a:extLst>
              <a:ext uri="{FF2B5EF4-FFF2-40B4-BE49-F238E27FC236}">
                <a16:creationId xmlns:a16="http://schemas.microsoft.com/office/drawing/2014/main" id="{756F3725-BB8B-9654-0E3F-DAD439B7D210}"/>
              </a:ext>
            </a:extLst>
          </p:cNvPr>
          <p:cNvSpPr/>
          <p:nvPr/>
        </p:nvSpPr>
        <p:spPr>
          <a:xfrm>
            <a:off x="5207000" y="4351020"/>
            <a:ext cx="2946400" cy="25781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0" name="Code-8-26-342.6">
            <a:extLst>
              <a:ext uri="{FF2B5EF4-FFF2-40B4-BE49-F238E27FC236}">
                <a16:creationId xmlns:a16="http://schemas.microsoft.com/office/drawing/2014/main" id="{3A90AE47-352F-4776-EFFA-977B9E8D2AA5}"/>
              </a:ext>
            </a:extLst>
          </p:cNvPr>
          <p:cNvSpPr txBox="1"/>
          <p:nvPr/>
        </p:nvSpPr>
        <p:spPr>
          <a:xfrm>
            <a:off x="5270500" y="4389120"/>
            <a:ext cx="482600" cy="27699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8-26</a:t>
            </a:r>
          </a:p>
        </p:txBody>
      </p:sp>
      <p:sp>
        <p:nvSpPr>
          <p:cNvPr id="71" name="Title-8-26-342.6">
            <a:extLst>
              <a:ext uri="{FF2B5EF4-FFF2-40B4-BE49-F238E27FC236}">
                <a16:creationId xmlns:a16="http://schemas.microsoft.com/office/drawing/2014/main" id="{2E391439-FF55-0A20-6D1D-172F4C63148F}"/>
              </a:ext>
            </a:extLst>
          </p:cNvPr>
          <p:cNvSpPr txBox="1"/>
          <p:nvPr/>
        </p:nvSpPr>
        <p:spPr>
          <a:xfrm>
            <a:off x="5803900" y="4389120"/>
            <a:ext cx="2286000" cy="341632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05">
                <a:solidFill>
                  <a:srgbClr val="1C2430"/>
                </a:solidFill>
                <a:latin typeface="Roboto" panose="02000000000000000000" pitchFamily="2" charset="0"/>
              </a:rPr>
              <a:t>Повышение эффективности работы предприятий теплоэнергетики и водно-канализационного хозяйства за счет установки частотно-регулируемых приводов на насосное оборудование</a:t>
            </a:r>
          </a:p>
        </p:txBody>
      </p:sp>
      <p:sp>
        <p:nvSpPr>
          <p:cNvPr id="72" name="Row-9-26-364.4">
            <a:extLst>
              <a:ext uri="{FF2B5EF4-FFF2-40B4-BE49-F238E27FC236}">
                <a16:creationId xmlns:a16="http://schemas.microsoft.com/office/drawing/2014/main" id="{AFD57C32-D777-EEFC-7789-4F6251D4C04C}"/>
              </a:ext>
            </a:extLst>
          </p:cNvPr>
          <p:cNvSpPr/>
          <p:nvPr/>
        </p:nvSpPr>
        <p:spPr>
          <a:xfrm>
            <a:off x="5207000" y="4627880"/>
            <a:ext cx="2946400" cy="25781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Code-9-26-364.4">
            <a:extLst>
              <a:ext uri="{FF2B5EF4-FFF2-40B4-BE49-F238E27FC236}">
                <a16:creationId xmlns:a16="http://schemas.microsoft.com/office/drawing/2014/main" id="{BD1263D1-2FDD-9600-CCBF-0A081A0B8DBA}"/>
              </a:ext>
            </a:extLst>
          </p:cNvPr>
          <p:cNvSpPr txBox="1"/>
          <p:nvPr/>
        </p:nvSpPr>
        <p:spPr>
          <a:xfrm>
            <a:off x="5270500" y="4665980"/>
            <a:ext cx="482600" cy="27699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9-26</a:t>
            </a:r>
          </a:p>
        </p:txBody>
      </p:sp>
      <p:sp>
        <p:nvSpPr>
          <p:cNvPr id="74" name="Title-9-26-364.4">
            <a:extLst>
              <a:ext uri="{FF2B5EF4-FFF2-40B4-BE49-F238E27FC236}">
                <a16:creationId xmlns:a16="http://schemas.microsoft.com/office/drawing/2014/main" id="{2B90B65A-63C4-E375-646E-A16A5DF8AA6B}"/>
              </a:ext>
            </a:extLst>
          </p:cNvPr>
          <p:cNvSpPr txBox="1"/>
          <p:nvPr/>
        </p:nvSpPr>
        <p:spPr>
          <a:xfrm>
            <a:off x="5803900" y="4665980"/>
            <a:ext cx="2286000" cy="286232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05">
                <a:solidFill>
                  <a:srgbClr val="1C2430"/>
                </a:solidFill>
                <a:latin typeface="Roboto" panose="02000000000000000000" pitchFamily="2" charset="0"/>
              </a:rPr>
              <a:t>Повышение экономической эффективности обеззараживания воды путем перехода на низкоконцентрированный гипохлорит, производимый на месте потребления</a:t>
            </a:r>
          </a:p>
        </p:txBody>
      </p:sp>
      <p:sp>
        <p:nvSpPr>
          <p:cNvPr id="75" name="Row-10-26-386.2">
            <a:extLst>
              <a:ext uri="{FF2B5EF4-FFF2-40B4-BE49-F238E27FC236}">
                <a16:creationId xmlns:a16="http://schemas.microsoft.com/office/drawing/2014/main" id="{C222102C-BD58-F8EB-88DA-34CB8115861B}"/>
              </a:ext>
            </a:extLst>
          </p:cNvPr>
          <p:cNvSpPr/>
          <p:nvPr/>
        </p:nvSpPr>
        <p:spPr>
          <a:xfrm>
            <a:off x="5207000" y="4904740"/>
            <a:ext cx="2946400" cy="25781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6" name="Code-10-26-386.2">
            <a:extLst>
              <a:ext uri="{FF2B5EF4-FFF2-40B4-BE49-F238E27FC236}">
                <a16:creationId xmlns:a16="http://schemas.microsoft.com/office/drawing/2014/main" id="{C64FC2BB-3196-C1B3-4AE9-2911396BEDC5}"/>
              </a:ext>
            </a:extLst>
          </p:cNvPr>
          <p:cNvSpPr txBox="1"/>
          <p:nvPr/>
        </p:nvSpPr>
        <p:spPr>
          <a:xfrm>
            <a:off x="5270500" y="4942840"/>
            <a:ext cx="482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10-26</a:t>
            </a:r>
          </a:p>
        </p:txBody>
      </p:sp>
      <p:sp>
        <p:nvSpPr>
          <p:cNvPr id="77" name="Title-10-26-386.2">
            <a:extLst>
              <a:ext uri="{FF2B5EF4-FFF2-40B4-BE49-F238E27FC236}">
                <a16:creationId xmlns:a16="http://schemas.microsoft.com/office/drawing/2014/main" id="{8BE953AA-1879-F581-BD8C-790A3179BF44}"/>
              </a:ext>
            </a:extLst>
          </p:cNvPr>
          <p:cNvSpPr txBox="1"/>
          <p:nvPr/>
        </p:nvSpPr>
        <p:spPr>
          <a:xfrm>
            <a:off x="5803900" y="4942840"/>
            <a:ext cx="2286000" cy="193899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05">
                <a:solidFill>
                  <a:srgbClr val="1C2430"/>
                </a:solidFill>
                <a:latin typeface="Roboto" panose="02000000000000000000" pitchFamily="2" charset="0"/>
              </a:rPr>
              <a:t>Повышение эффективности процесса технологического присоединения потребителей для компаний ЖКХ</a:t>
            </a:r>
          </a:p>
        </p:txBody>
      </p:sp>
      <p:sp>
        <p:nvSpPr>
          <p:cNvPr id="78" name="Row-11-26-408">
            <a:extLst>
              <a:ext uri="{FF2B5EF4-FFF2-40B4-BE49-F238E27FC236}">
                <a16:creationId xmlns:a16="http://schemas.microsoft.com/office/drawing/2014/main" id="{994C3C18-483F-D69B-1284-E1A8C26EF996}"/>
              </a:ext>
            </a:extLst>
          </p:cNvPr>
          <p:cNvSpPr/>
          <p:nvPr/>
        </p:nvSpPr>
        <p:spPr>
          <a:xfrm>
            <a:off x="5207000" y="5181600"/>
            <a:ext cx="2946400" cy="25781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Code-11-26-408">
            <a:extLst>
              <a:ext uri="{FF2B5EF4-FFF2-40B4-BE49-F238E27FC236}">
                <a16:creationId xmlns:a16="http://schemas.microsoft.com/office/drawing/2014/main" id="{776BC8BF-6FC1-FB49-9895-3B660E7BE50A}"/>
              </a:ext>
            </a:extLst>
          </p:cNvPr>
          <p:cNvSpPr txBox="1"/>
          <p:nvPr/>
        </p:nvSpPr>
        <p:spPr>
          <a:xfrm>
            <a:off x="5270500" y="5219700"/>
            <a:ext cx="482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11-26</a:t>
            </a:r>
          </a:p>
        </p:txBody>
      </p:sp>
      <p:sp>
        <p:nvSpPr>
          <p:cNvPr id="80" name="Title-11-26-408">
            <a:extLst>
              <a:ext uri="{FF2B5EF4-FFF2-40B4-BE49-F238E27FC236}">
                <a16:creationId xmlns:a16="http://schemas.microsoft.com/office/drawing/2014/main" id="{9E200A19-75A8-0385-BEA2-96FE96EA20D7}"/>
              </a:ext>
            </a:extLst>
          </p:cNvPr>
          <p:cNvSpPr txBox="1"/>
          <p:nvPr/>
        </p:nvSpPr>
        <p:spPr>
          <a:xfrm>
            <a:off x="5803900" y="5219700"/>
            <a:ext cx="2286000" cy="1384995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05">
                <a:solidFill>
                  <a:srgbClr val="1C2430"/>
                </a:solidFill>
                <a:latin typeface="Roboto" panose="02000000000000000000" pitchFamily="2" charset="0"/>
              </a:rPr>
              <a:t>Автоматизация диспетчеризации и управления объектами водоотведения</a:t>
            </a:r>
          </a:p>
        </p:txBody>
      </p:sp>
      <p:sp>
        <p:nvSpPr>
          <p:cNvPr id="81" name="Row-12-26-429.8">
            <a:extLst>
              <a:ext uri="{FF2B5EF4-FFF2-40B4-BE49-F238E27FC236}">
                <a16:creationId xmlns:a16="http://schemas.microsoft.com/office/drawing/2014/main" id="{83363C6B-7892-8EF8-DCEE-07283DD4D474}"/>
              </a:ext>
            </a:extLst>
          </p:cNvPr>
          <p:cNvSpPr/>
          <p:nvPr/>
        </p:nvSpPr>
        <p:spPr>
          <a:xfrm>
            <a:off x="5207000" y="5458460"/>
            <a:ext cx="2946400" cy="25781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" name="Code-12-26-429.8">
            <a:extLst>
              <a:ext uri="{FF2B5EF4-FFF2-40B4-BE49-F238E27FC236}">
                <a16:creationId xmlns:a16="http://schemas.microsoft.com/office/drawing/2014/main" id="{C0E50C9B-B633-A322-89B2-2EFB444757F5}"/>
              </a:ext>
            </a:extLst>
          </p:cNvPr>
          <p:cNvSpPr txBox="1"/>
          <p:nvPr/>
        </p:nvSpPr>
        <p:spPr>
          <a:xfrm>
            <a:off x="5270500" y="5496560"/>
            <a:ext cx="482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12-26</a:t>
            </a:r>
          </a:p>
        </p:txBody>
      </p:sp>
      <p:sp>
        <p:nvSpPr>
          <p:cNvPr id="83" name="Title-12-26-429.8">
            <a:extLst>
              <a:ext uri="{FF2B5EF4-FFF2-40B4-BE49-F238E27FC236}">
                <a16:creationId xmlns:a16="http://schemas.microsoft.com/office/drawing/2014/main" id="{4C713031-F88D-603A-23AA-617244191696}"/>
              </a:ext>
            </a:extLst>
          </p:cNvPr>
          <p:cNvSpPr txBox="1"/>
          <p:nvPr/>
        </p:nvSpPr>
        <p:spPr>
          <a:xfrm>
            <a:off x="5803900" y="5496560"/>
            <a:ext cx="2286000" cy="193899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05">
                <a:solidFill>
                  <a:srgbClr val="1C2430"/>
                </a:solidFill>
                <a:latin typeface="Roboto" panose="02000000000000000000" pitchFamily="2" charset="0"/>
              </a:rPr>
              <a:t>Сокращение времени реагирования на аварийные и внештатные ситуации на автоматизированных котельных</a:t>
            </a:r>
          </a:p>
        </p:txBody>
      </p:sp>
      <p:sp>
        <p:nvSpPr>
          <p:cNvPr id="84" name="Row-13-26-190">
            <a:extLst>
              <a:ext uri="{FF2B5EF4-FFF2-40B4-BE49-F238E27FC236}">
                <a16:creationId xmlns:a16="http://schemas.microsoft.com/office/drawing/2014/main" id="{2CF5A57D-D2F6-A336-9B2C-2D78E5DC2EC5}"/>
              </a:ext>
            </a:extLst>
          </p:cNvPr>
          <p:cNvSpPr/>
          <p:nvPr/>
        </p:nvSpPr>
        <p:spPr>
          <a:xfrm>
            <a:off x="8305800" y="2413000"/>
            <a:ext cx="2946400" cy="25781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Code-13-26-190">
            <a:extLst>
              <a:ext uri="{FF2B5EF4-FFF2-40B4-BE49-F238E27FC236}">
                <a16:creationId xmlns:a16="http://schemas.microsoft.com/office/drawing/2014/main" id="{12C1B158-A19F-F56C-EC25-CB35C83114FF}"/>
              </a:ext>
            </a:extLst>
          </p:cNvPr>
          <p:cNvSpPr txBox="1"/>
          <p:nvPr/>
        </p:nvSpPr>
        <p:spPr>
          <a:xfrm>
            <a:off x="8369300" y="2451100"/>
            <a:ext cx="482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13-26</a:t>
            </a:r>
          </a:p>
        </p:txBody>
      </p:sp>
      <p:sp>
        <p:nvSpPr>
          <p:cNvPr id="86" name="Title-13-26-190">
            <a:extLst>
              <a:ext uri="{FF2B5EF4-FFF2-40B4-BE49-F238E27FC236}">
                <a16:creationId xmlns:a16="http://schemas.microsoft.com/office/drawing/2014/main" id="{AD785B0E-248B-0A71-713B-8E5E6822887C}"/>
              </a:ext>
            </a:extLst>
          </p:cNvPr>
          <p:cNvSpPr txBox="1"/>
          <p:nvPr/>
        </p:nvSpPr>
        <p:spPr>
          <a:xfrm>
            <a:off x="8902700" y="2451100"/>
            <a:ext cx="2286000" cy="830997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05">
                <a:solidFill>
                  <a:srgbClr val="1C2430"/>
                </a:solidFill>
                <a:latin typeface="Roboto" panose="02000000000000000000" pitchFamily="2" charset="0"/>
              </a:rPr>
              <a:t>Оптимизация процессов работы архива</a:t>
            </a:r>
          </a:p>
        </p:txBody>
      </p:sp>
      <p:sp>
        <p:nvSpPr>
          <p:cNvPr id="87" name="Row-14-26-211.8">
            <a:extLst>
              <a:ext uri="{FF2B5EF4-FFF2-40B4-BE49-F238E27FC236}">
                <a16:creationId xmlns:a16="http://schemas.microsoft.com/office/drawing/2014/main" id="{E0BE2A45-0ED5-8C2D-9CAD-D03D9993EC69}"/>
              </a:ext>
            </a:extLst>
          </p:cNvPr>
          <p:cNvSpPr/>
          <p:nvPr/>
        </p:nvSpPr>
        <p:spPr>
          <a:xfrm>
            <a:off x="8305800" y="2689860"/>
            <a:ext cx="2946400" cy="25781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8" name="Code-14-26-211.8">
            <a:extLst>
              <a:ext uri="{FF2B5EF4-FFF2-40B4-BE49-F238E27FC236}">
                <a16:creationId xmlns:a16="http://schemas.microsoft.com/office/drawing/2014/main" id="{B3668A00-0C61-B23F-404B-80181A6AD2F6}"/>
              </a:ext>
            </a:extLst>
          </p:cNvPr>
          <p:cNvSpPr txBox="1"/>
          <p:nvPr/>
        </p:nvSpPr>
        <p:spPr>
          <a:xfrm>
            <a:off x="8369300" y="2727960"/>
            <a:ext cx="482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14-26</a:t>
            </a:r>
          </a:p>
        </p:txBody>
      </p:sp>
      <p:sp>
        <p:nvSpPr>
          <p:cNvPr id="89" name="Title-14-26-211.8">
            <a:extLst>
              <a:ext uri="{FF2B5EF4-FFF2-40B4-BE49-F238E27FC236}">
                <a16:creationId xmlns:a16="http://schemas.microsoft.com/office/drawing/2014/main" id="{CC63284C-06E4-1F4F-6ABB-310583C73A34}"/>
              </a:ext>
            </a:extLst>
          </p:cNvPr>
          <p:cNvSpPr txBox="1"/>
          <p:nvPr/>
        </p:nvSpPr>
        <p:spPr>
          <a:xfrm>
            <a:off x="8902700" y="2727960"/>
            <a:ext cx="2286000" cy="3139321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05">
                <a:solidFill>
                  <a:srgbClr val="1C2430"/>
                </a:solidFill>
                <a:latin typeface="Roboto" panose="02000000000000000000" pitchFamily="2" charset="0"/>
              </a:rPr>
              <a:t>Повышение эффективности процесса автоматизации и удалённого мониторинга эксплуатационных режимов внутренних инженерных систем МКД для компаний ЖКХ</a:t>
            </a:r>
          </a:p>
        </p:txBody>
      </p:sp>
      <p:sp>
        <p:nvSpPr>
          <p:cNvPr id="90" name="Row-15-26-233.6">
            <a:extLst>
              <a:ext uri="{FF2B5EF4-FFF2-40B4-BE49-F238E27FC236}">
                <a16:creationId xmlns:a16="http://schemas.microsoft.com/office/drawing/2014/main" id="{FE4A9A6D-3570-8A06-B2A8-66C3A7363481}"/>
              </a:ext>
            </a:extLst>
          </p:cNvPr>
          <p:cNvSpPr/>
          <p:nvPr/>
        </p:nvSpPr>
        <p:spPr>
          <a:xfrm>
            <a:off x="8305800" y="2966720"/>
            <a:ext cx="2946400" cy="25781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1" name="Code-15-26-233.6">
            <a:extLst>
              <a:ext uri="{FF2B5EF4-FFF2-40B4-BE49-F238E27FC236}">
                <a16:creationId xmlns:a16="http://schemas.microsoft.com/office/drawing/2014/main" id="{A4E347E8-D452-65E4-D9EF-214406A4D59E}"/>
              </a:ext>
            </a:extLst>
          </p:cNvPr>
          <p:cNvSpPr txBox="1"/>
          <p:nvPr/>
        </p:nvSpPr>
        <p:spPr>
          <a:xfrm>
            <a:off x="8369300" y="3004820"/>
            <a:ext cx="482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15-26</a:t>
            </a:r>
          </a:p>
        </p:txBody>
      </p:sp>
      <p:sp>
        <p:nvSpPr>
          <p:cNvPr id="92" name="Title-15-26-233.6">
            <a:extLst>
              <a:ext uri="{FF2B5EF4-FFF2-40B4-BE49-F238E27FC236}">
                <a16:creationId xmlns:a16="http://schemas.microsoft.com/office/drawing/2014/main" id="{30B1FB24-5177-5599-E292-0CA1E97AAF19}"/>
              </a:ext>
            </a:extLst>
          </p:cNvPr>
          <p:cNvSpPr txBox="1"/>
          <p:nvPr/>
        </p:nvSpPr>
        <p:spPr>
          <a:xfrm>
            <a:off x="8902700" y="3004820"/>
            <a:ext cx="2286000" cy="341632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05">
                <a:solidFill>
                  <a:srgbClr val="1C2430"/>
                </a:solidFill>
                <a:latin typeface="Roboto" panose="02000000000000000000" pitchFamily="2" charset="0"/>
              </a:rPr>
              <a:t>Повышение эффективности работы предприятий теплоэнергетики и водно-канализационного хозяйства за счет генерации собственной электроэнергии на базе газопоршневых установок</a:t>
            </a:r>
          </a:p>
        </p:txBody>
      </p:sp>
      <p:sp>
        <p:nvSpPr>
          <p:cNvPr id="93" name="Row-16-26-255.4">
            <a:extLst>
              <a:ext uri="{FF2B5EF4-FFF2-40B4-BE49-F238E27FC236}">
                <a16:creationId xmlns:a16="http://schemas.microsoft.com/office/drawing/2014/main" id="{8683617B-F317-B0C8-4452-1080D97185C2}"/>
              </a:ext>
            </a:extLst>
          </p:cNvPr>
          <p:cNvSpPr/>
          <p:nvPr/>
        </p:nvSpPr>
        <p:spPr>
          <a:xfrm>
            <a:off x="8305800" y="3243580"/>
            <a:ext cx="2946400" cy="25781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4" name="Code-16-26-255.4">
            <a:extLst>
              <a:ext uri="{FF2B5EF4-FFF2-40B4-BE49-F238E27FC236}">
                <a16:creationId xmlns:a16="http://schemas.microsoft.com/office/drawing/2014/main" id="{0FDA18C5-384A-990B-C809-AB97BA6B33BC}"/>
              </a:ext>
            </a:extLst>
          </p:cNvPr>
          <p:cNvSpPr txBox="1"/>
          <p:nvPr/>
        </p:nvSpPr>
        <p:spPr>
          <a:xfrm>
            <a:off x="8369300" y="3281680"/>
            <a:ext cx="482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16-26</a:t>
            </a:r>
          </a:p>
        </p:txBody>
      </p:sp>
      <p:sp>
        <p:nvSpPr>
          <p:cNvPr id="95" name="Title-16-26-255.4">
            <a:extLst>
              <a:ext uri="{FF2B5EF4-FFF2-40B4-BE49-F238E27FC236}">
                <a16:creationId xmlns:a16="http://schemas.microsoft.com/office/drawing/2014/main" id="{91FFA085-D803-E25D-9FDD-3EF04442305A}"/>
              </a:ext>
            </a:extLst>
          </p:cNvPr>
          <p:cNvSpPr txBox="1"/>
          <p:nvPr/>
        </p:nvSpPr>
        <p:spPr>
          <a:xfrm>
            <a:off x="8902700" y="3281680"/>
            <a:ext cx="2286000" cy="286232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05">
                <a:solidFill>
                  <a:srgbClr val="1C2430"/>
                </a:solidFill>
                <a:latin typeface="Roboto" panose="02000000000000000000" pitchFamily="2" charset="0"/>
              </a:rPr>
              <a:t>Повышение эффективности процесса ремонта труб путем бестраншейной санации с использованием полимерных материалов для компаний ЖКХ</a:t>
            </a:r>
          </a:p>
        </p:txBody>
      </p:sp>
      <p:sp>
        <p:nvSpPr>
          <p:cNvPr id="96" name="Row-17-26-277.2">
            <a:extLst>
              <a:ext uri="{FF2B5EF4-FFF2-40B4-BE49-F238E27FC236}">
                <a16:creationId xmlns:a16="http://schemas.microsoft.com/office/drawing/2014/main" id="{C1655168-DA82-A36F-DCDD-06E1F89362EC}"/>
              </a:ext>
            </a:extLst>
          </p:cNvPr>
          <p:cNvSpPr/>
          <p:nvPr/>
        </p:nvSpPr>
        <p:spPr>
          <a:xfrm>
            <a:off x="8305800" y="3520440"/>
            <a:ext cx="2946400" cy="25781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7" name="Code-17-26-277.2">
            <a:extLst>
              <a:ext uri="{FF2B5EF4-FFF2-40B4-BE49-F238E27FC236}">
                <a16:creationId xmlns:a16="http://schemas.microsoft.com/office/drawing/2014/main" id="{2427E9ED-2CA5-8DE5-AF93-007CA9BE6290}"/>
              </a:ext>
            </a:extLst>
          </p:cNvPr>
          <p:cNvSpPr txBox="1"/>
          <p:nvPr/>
        </p:nvSpPr>
        <p:spPr>
          <a:xfrm>
            <a:off x="8369300" y="3558540"/>
            <a:ext cx="482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17-26</a:t>
            </a:r>
          </a:p>
        </p:txBody>
      </p:sp>
      <p:sp>
        <p:nvSpPr>
          <p:cNvPr id="98" name="Title-17-26-277.2">
            <a:extLst>
              <a:ext uri="{FF2B5EF4-FFF2-40B4-BE49-F238E27FC236}">
                <a16:creationId xmlns:a16="http://schemas.microsoft.com/office/drawing/2014/main" id="{C919F0B5-6C80-33B5-69E8-706B7E32B0CF}"/>
              </a:ext>
            </a:extLst>
          </p:cNvPr>
          <p:cNvSpPr txBox="1"/>
          <p:nvPr/>
        </p:nvSpPr>
        <p:spPr>
          <a:xfrm>
            <a:off x="8902700" y="3558540"/>
            <a:ext cx="2286000" cy="193899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05" dirty="0">
                <a:solidFill>
                  <a:srgbClr val="1C2430"/>
                </a:solidFill>
                <a:latin typeface="Roboto" panose="02000000000000000000" pitchFamily="2" charset="0"/>
              </a:rPr>
              <a:t>Повышение эффективности процесса автоматизации систем погодного регулирования на ЦТП и котельных</a:t>
            </a:r>
          </a:p>
        </p:txBody>
      </p:sp>
      <p:sp>
        <p:nvSpPr>
          <p:cNvPr id="99" name="Row-18-26-299">
            <a:extLst>
              <a:ext uri="{FF2B5EF4-FFF2-40B4-BE49-F238E27FC236}">
                <a16:creationId xmlns:a16="http://schemas.microsoft.com/office/drawing/2014/main" id="{704E49C6-BE27-3D60-3510-946DB8D2B6F6}"/>
              </a:ext>
            </a:extLst>
          </p:cNvPr>
          <p:cNvSpPr/>
          <p:nvPr/>
        </p:nvSpPr>
        <p:spPr>
          <a:xfrm>
            <a:off x="8305800" y="3797300"/>
            <a:ext cx="2946400" cy="25781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0" name="Code-18-26-299">
            <a:extLst>
              <a:ext uri="{FF2B5EF4-FFF2-40B4-BE49-F238E27FC236}">
                <a16:creationId xmlns:a16="http://schemas.microsoft.com/office/drawing/2014/main" id="{D8406891-CD22-50E4-CDF4-5FB726A2CAB2}"/>
              </a:ext>
            </a:extLst>
          </p:cNvPr>
          <p:cNvSpPr txBox="1"/>
          <p:nvPr/>
        </p:nvSpPr>
        <p:spPr>
          <a:xfrm>
            <a:off x="8369300" y="3835400"/>
            <a:ext cx="482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18-26</a:t>
            </a:r>
          </a:p>
        </p:txBody>
      </p:sp>
      <p:sp>
        <p:nvSpPr>
          <p:cNvPr id="101" name="Title-18-26-299">
            <a:extLst>
              <a:ext uri="{FF2B5EF4-FFF2-40B4-BE49-F238E27FC236}">
                <a16:creationId xmlns:a16="http://schemas.microsoft.com/office/drawing/2014/main" id="{A6502972-688A-3C52-3408-4F489CB03081}"/>
              </a:ext>
            </a:extLst>
          </p:cNvPr>
          <p:cNvSpPr txBox="1"/>
          <p:nvPr/>
        </p:nvSpPr>
        <p:spPr>
          <a:xfrm>
            <a:off x="8902700" y="3835400"/>
            <a:ext cx="2286000" cy="1661993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05">
                <a:solidFill>
                  <a:srgbClr val="1C2430"/>
                </a:solidFill>
                <a:latin typeface="Roboto" panose="02000000000000000000" pitchFamily="2" charset="0"/>
              </a:rPr>
              <a:t>Повышение эффективности процесса автоматизации систем погодного регулирования в МКД</a:t>
            </a:r>
          </a:p>
        </p:txBody>
      </p:sp>
      <p:sp>
        <p:nvSpPr>
          <p:cNvPr id="102" name="Row-19-26-320.8">
            <a:extLst>
              <a:ext uri="{FF2B5EF4-FFF2-40B4-BE49-F238E27FC236}">
                <a16:creationId xmlns:a16="http://schemas.microsoft.com/office/drawing/2014/main" id="{ACB887B9-B788-E134-E83A-5415FEA0BAA5}"/>
              </a:ext>
            </a:extLst>
          </p:cNvPr>
          <p:cNvSpPr/>
          <p:nvPr/>
        </p:nvSpPr>
        <p:spPr>
          <a:xfrm>
            <a:off x="8305800" y="4074160"/>
            <a:ext cx="2946400" cy="25781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3" name="Code-19-26-320.8">
            <a:extLst>
              <a:ext uri="{FF2B5EF4-FFF2-40B4-BE49-F238E27FC236}">
                <a16:creationId xmlns:a16="http://schemas.microsoft.com/office/drawing/2014/main" id="{ACCA08DF-93B4-E25A-4F56-089DFC3D0BB2}"/>
              </a:ext>
            </a:extLst>
          </p:cNvPr>
          <p:cNvSpPr txBox="1"/>
          <p:nvPr/>
        </p:nvSpPr>
        <p:spPr>
          <a:xfrm>
            <a:off x="8369300" y="4112260"/>
            <a:ext cx="482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19-26</a:t>
            </a:r>
          </a:p>
        </p:txBody>
      </p:sp>
      <p:sp>
        <p:nvSpPr>
          <p:cNvPr id="104" name="Title-19-26-320.8">
            <a:extLst>
              <a:ext uri="{FF2B5EF4-FFF2-40B4-BE49-F238E27FC236}">
                <a16:creationId xmlns:a16="http://schemas.microsoft.com/office/drawing/2014/main" id="{0265DF71-3436-3CD3-F713-8D4280CF4570}"/>
              </a:ext>
            </a:extLst>
          </p:cNvPr>
          <p:cNvSpPr txBox="1"/>
          <p:nvPr/>
        </p:nvSpPr>
        <p:spPr>
          <a:xfrm>
            <a:off x="8902700" y="4112260"/>
            <a:ext cx="2286000" cy="2215991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05">
                <a:solidFill>
                  <a:srgbClr val="1C2430"/>
                </a:solidFill>
                <a:latin typeface="Roboto" panose="02000000000000000000" pitchFamily="2" charset="0"/>
              </a:rPr>
              <a:t>Повышение эффективности процесса зонирования сетей водоснабжения и установка расходомеров на границах зон</a:t>
            </a:r>
          </a:p>
        </p:txBody>
      </p:sp>
      <p:sp>
        <p:nvSpPr>
          <p:cNvPr id="105" name="Row-20-26-342.6">
            <a:extLst>
              <a:ext uri="{FF2B5EF4-FFF2-40B4-BE49-F238E27FC236}">
                <a16:creationId xmlns:a16="http://schemas.microsoft.com/office/drawing/2014/main" id="{C17AABFB-5603-AE10-1FC9-C18E3DC833F0}"/>
              </a:ext>
            </a:extLst>
          </p:cNvPr>
          <p:cNvSpPr/>
          <p:nvPr/>
        </p:nvSpPr>
        <p:spPr>
          <a:xfrm>
            <a:off x="8305800" y="4351020"/>
            <a:ext cx="2946400" cy="25781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6" name="Code-20-26-342.6">
            <a:extLst>
              <a:ext uri="{FF2B5EF4-FFF2-40B4-BE49-F238E27FC236}">
                <a16:creationId xmlns:a16="http://schemas.microsoft.com/office/drawing/2014/main" id="{70F1A370-93EB-A013-4BEA-E53AFEF23938}"/>
              </a:ext>
            </a:extLst>
          </p:cNvPr>
          <p:cNvSpPr txBox="1"/>
          <p:nvPr/>
        </p:nvSpPr>
        <p:spPr>
          <a:xfrm>
            <a:off x="8369300" y="4389120"/>
            <a:ext cx="482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20-26</a:t>
            </a:r>
          </a:p>
        </p:txBody>
      </p:sp>
      <p:sp>
        <p:nvSpPr>
          <p:cNvPr id="107" name="Title-20-26-342.6">
            <a:extLst>
              <a:ext uri="{FF2B5EF4-FFF2-40B4-BE49-F238E27FC236}">
                <a16:creationId xmlns:a16="http://schemas.microsoft.com/office/drawing/2014/main" id="{4310A699-BA3A-E193-85EF-A3E510F37E93}"/>
              </a:ext>
            </a:extLst>
          </p:cNvPr>
          <p:cNvSpPr txBox="1"/>
          <p:nvPr/>
        </p:nvSpPr>
        <p:spPr>
          <a:xfrm>
            <a:off x="8902700" y="4389120"/>
            <a:ext cx="2286000" cy="1661993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05">
                <a:solidFill>
                  <a:srgbClr val="1C2430"/>
                </a:solidFill>
                <a:latin typeface="Roboto" panose="02000000000000000000" pitchFamily="2" charset="0"/>
              </a:rPr>
              <a:t>Повышение эффективности процесса автоматизации дозирования реагентов</a:t>
            </a:r>
          </a:p>
        </p:txBody>
      </p:sp>
      <p:sp>
        <p:nvSpPr>
          <p:cNvPr id="108" name="Row-21-26-364.4">
            <a:extLst>
              <a:ext uri="{FF2B5EF4-FFF2-40B4-BE49-F238E27FC236}">
                <a16:creationId xmlns:a16="http://schemas.microsoft.com/office/drawing/2014/main" id="{746D2039-4F47-C78B-DAC6-687A1D862DAA}"/>
              </a:ext>
            </a:extLst>
          </p:cNvPr>
          <p:cNvSpPr/>
          <p:nvPr/>
        </p:nvSpPr>
        <p:spPr>
          <a:xfrm>
            <a:off x="8305800" y="4627880"/>
            <a:ext cx="2946400" cy="257810"/>
          </a:xfrm>
          <a:prstGeom prst="roundRect">
            <a:avLst/>
          </a:prstGeom>
          <a:solidFill>
            <a:srgbClr val="FFFFFF">
              <a:alpha val="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9" name="Code-21-26-364.4">
            <a:extLst>
              <a:ext uri="{FF2B5EF4-FFF2-40B4-BE49-F238E27FC236}">
                <a16:creationId xmlns:a16="http://schemas.microsoft.com/office/drawing/2014/main" id="{F7D91B86-9732-D409-AFBF-667B9DA60D03}"/>
              </a:ext>
            </a:extLst>
          </p:cNvPr>
          <p:cNvSpPr txBox="1"/>
          <p:nvPr/>
        </p:nvSpPr>
        <p:spPr>
          <a:xfrm>
            <a:off x="8369300" y="4665980"/>
            <a:ext cx="482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002D78"/>
                </a:solidFill>
                <a:latin typeface="Roboto Condensed" panose="02000000000000000000" pitchFamily="2" charset="0"/>
              </a:rPr>
              <a:t>21-26</a:t>
            </a:r>
          </a:p>
        </p:txBody>
      </p:sp>
      <p:sp>
        <p:nvSpPr>
          <p:cNvPr id="110" name="Title-21-26-364.4">
            <a:extLst>
              <a:ext uri="{FF2B5EF4-FFF2-40B4-BE49-F238E27FC236}">
                <a16:creationId xmlns:a16="http://schemas.microsoft.com/office/drawing/2014/main" id="{918C07BC-EE8F-7F04-C61F-95B8EB23F091}"/>
              </a:ext>
            </a:extLst>
          </p:cNvPr>
          <p:cNvSpPr txBox="1"/>
          <p:nvPr/>
        </p:nvSpPr>
        <p:spPr>
          <a:xfrm>
            <a:off x="8902700" y="4665980"/>
            <a:ext cx="2286000" cy="1661993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05">
                <a:solidFill>
                  <a:srgbClr val="1C2430"/>
                </a:solidFill>
                <a:latin typeface="Roboto" panose="02000000000000000000" pitchFamily="2" charset="0"/>
              </a:rPr>
              <a:t>Повышение эффективности процесса логистики при выполнении аварийных заявок – GPS-маршрутизация</a:t>
            </a:r>
          </a:p>
        </p:txBody>
      </p:sp>
      <p:sp>
        <p:nvSpPr>
          <p:cNvPr id="111" name="Row-КР 2-26-386.2">
            <a:extLst>
              <a:ext uri="{FF2B5EF4-FFF2-40B4-BE49-F238E27FC236}">
                <a16:creationId xmlns:a16="http://schemas.microsoft.com/office/drawing/2014/main" id="{4FFC130C-8EAD-DE7E-6CC9-42F6FB8A8847}"/>
              </a:ext>
            </a:extLst>
          </p:cNvPr>
          <p:cNvSpPr/>
          <p:nvPr/>
        </p:nvSpPr>
        <p:spPr>
          <a:xfrm>
            <a:off x="8305800" y="4904740"/>
            <a:ext cx="2946400" cy="257810"/>
          </a:xfrm>
          <a:prstGeom prst="roundRect">
            <a:avLst/>
          </a:prstGeom>
          <a:solidFill>
            <a:srgbClr val="F3F8FF">
              <a:alpha val="9700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2" name="Code-КР 2-26-386.2">
            <a:extLst>
              <a:ext uri="{FF2B5EF4-FFF2-40B4-BE49-F238E27FC236}">
                <a16:creationId xmlns:a16="http://schemas.microsoft.com/office/drawing/2014/main" id="{72D9E518-3AE5-F049-B188-71928051D3C5}"/>
              </a:ext>
            </a:extLst>
          </p:cNvPr>
          <p:cNvSpPr txBox="1"/>
          <p:nvPr/>
        </p:nvSpPr>
        <p:spPr>
          <a:xfrm>
            <a:off x="8369300" y="4942840"/>
            <a:ext cx="482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219662"/>
                </a:solidFill>
                <a:latin typeface="Roboto Condensed" panose="02000000000000000000" pitchFamily="2" charset="0"/>
              </a:rPr>
              <a:t>КР 2-26</a:t>
            </a:r>
          </a:p>
        </p:txBody>
      </p:sp>
      <p:sp>
        <p:nvSpPr>
          <p:cNvPr id="113" name="Title-КР 2-26-386.2">
            <a:extLst>
              <a:ext uri="{FF2B5EF4-FFF2-40B4-BE49-F238E27FC236}">
                <a16:creationId xmlns:a16="http://schemas.microsoft.com/office/drawing/2014/main" id="{BFFEE157-8F92-D042-5754-21286F7CA9A0}"/>
              </a:ext>
            </a:extLst>
          </p:cNvPr>
          <p:cNvSpPr txBox="1"/>
          <p:nvPr/>
        </p:nvSpPr>
        <p:spPr>
          <a:xfrm>
            <a:off x="8902700" y="4942840"/>
            <a:ext cx="2286000" cy="397031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05">
                <a:solidFill>
                  <a:srgbClr val="1C2430"/>
                </a:solidFill>
                <a:latin typeface="Roboto" panose="02000000000000000000" pitchFamily="2" charset="0"/>
              </a:rPr>
              <a:t>Программный комплекс для планирования, учета и контроля инженерно-технического обслуживания, эксплуатации и мониторинга состояния многоквартирных домов и социальных учреждений «Монитор ЖКХ»</a:t>
            </a:r>
          </a:p>
        </p:txBody>
      </p:sp>
      <p:sp>
        <p:nvSpPr>
          <p:cNvPr id="114" name="Row-КР 3-26-408">
            <a:extLst>
              <a:ext uri="{FF2B5EF4-FFF2-40B4-BE49-F238E27FC236}">
                <a16:creationId xmlns:a16="http://schemas.microsoft.com/office/drawing/2014/main" id="{F4C4D303-1326-3BDA-EEB4-A8D0B8518868}"/>
              </a:ext>
            </a:extLst>
          </p:cNvPr>
          <p:cNvSpPr/>
          <p:nvPr/>
        </p:nvSpPr>
        <p:spPr>
          <a:xfrm>
            <a:off x="8305800" y="5181600"/>
            <a:ext cx="2946400" cy="257810"/>
          </a:xfrm>
          <a:prstGeom prst="roundRect">
            <a:avLst/>
          </a:prstGeom>
          <a:solidFill>
            <a:srgbClr val="F3F8FF">
              <a:alpha val="97000"/>
            </a:srgbClr>
          </a:solidFill>
          <a:ln w="4445" cap="flat" cmpd="sng" algn="ctr">
            <a:solidFill>
              <a:srgbClr val="D8E2F0">
                <a:alpha val="28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5" name="Code-КР 3-26-408">
            <a:extLst>
              <a:ext uri="{FF2B5EF4-FFF2-40B4-BE49-F238E27FC236}">
                <a16:creationId xmlns:a16="http://schemas.microsoft.com/office/drawing/2014/main" id="{E47C8204-80F7-589E-A4C1-AADA9F3FF0E2}"/>
              </a:ext>
            </a:extLst>
          </p:cNvPr>
          <p:cNvSpPr txBox="1"/>
          <p:nvPr/>
        </p:nvSpPr>
        <p:spPr>
          <a:xfrm>
            <a:off x="8369300" y="5219700"/>
            <a:ext cx="482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70" b="1">
                <a:solidFill>
                  <a:srgbClr val="219662"/>
                </a:solidFill>
                <a:latin typeface="Roboto Condensed" panose="02000000000000000000" pitchFamily="2" charset="0"/>
              </a:rPr>
              <a:t>КР 3-26</a:t>
            </a:r>
          </a:p>
        </p:txBody>
      </p:sp>
      <p:sp>
        <p:nvSpPr>
          <p:cNvPr id="116" name="Title-КР 3-26-408">
            <a:extLst>
              <a:ext uri="{FF2B5EF4-FFF2-40B4-BE49-F238E27FC236}">
                <a16:creationId xmlns:a16="http://schemas.microsoft.com/office/drawing/2014/main" id="{AE44E534-E337-00DF-B766-51D4C48783A5}"/>
              </a:ext>
            </a:extLst>
          </p:cNvPr>
          <p:cNvSpPr txBox="1"/>
          <p:nvPr/>
        </p:nvSpPr>
        <p:spPr>
          <a:xfrm>
            <a:off x="8902700" y="5219700"/>
            <a:ext cx="2286000" cy="193899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05">
                <a:solidFill>
                  <a:srgbClr val="1C2430"/>
                </a:solidFill>
                <a:latin typeface="Roboto" panose="02000000000000000000" pitchFamily="2" charset="0"/>
              </a:rPr>
              <a:t>Создание эффективного рабочего места (пошаговое применение комплекса инструментов БП)</a:t>
            </a:r>
          </a:p>
        </p:txBody>
      </p:sp>
      <p:sp>
        <p:nvSpPr>
          <p:cNvPr id="117" name="FooterRule">
            <a:extLst>
              <a:ext uri="{FF2B5EF4-FFF2-40B4-BE49-F238E27FC236}">
                <a16:creationId xmlns:a16="http://schemas.microsoft.com/office/drawing/2014/main" id="{DE9554B3-327A-6614-7909-5557648BFD7B}"/>
              </a:ext>
            </a:extLst>
          </p:cNvPr>
          <p:cNvSpPr/>
          <p:nvPr/>
        </p:nvSpPr>
        <p:spPr>
          <a:xfrm>
            <a:off x="533400" y="6134100"/>
            <a:ext cx="11125200" cy="12700"/>
          </a:xfrm>
          <a:prstGeom prst="rect">
            <a:avLst/>
          </a:prstGeom>
          <a:solidFill>
            <a:srgbClr val="D9DFE8"/>
          </a:solidFill>
          <a:ln w="0" cap="flat" cmpd="sng" algn="ctr">
            <a:solidFill>
              <a:srgbClr val="D9DFE8">
                <a:alpha val="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8" name="Footer">
            <a:extLst>
              <a:ext uri="{FF2B5EF4-FFF2-40B4-BE49-F238E27FC236}">
                <a16:creationId xmlns:a16="http://schemas.microsoft.com/office/drawing/2014/main" id="{E9D5C4FD-484A-07B9-1592-94F106442E86}"/>
              </a:ext>
            </a:extLst>
          </p:cNvPr>
          <p:cNvSpPr txBox="1"/>
          <p:nvPr/>
        </p:nvSpPr>
        <p:spPr>
          <a:xfrm>
            <a:off x="533400" y="6299200"/>
            <a:ext cx="78740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40">
                <a:solidFill>
                  <a:srgbClr val="606C7D"/>
                </a:solidFill>
                <a:latin typeface="Roboto" panose="02000000000000000000" pitchFamily="2" charset="0"/>
              </a:rPr>
              <a:t>Состав материалов: 34 решения, по каждому подготовлены карточка практики и карта распространения</a:t>
            </a:r>
          </a:p>
        </p:txBody>
      </p:sp>
      <p:sp>
        <p:nvSpPr>
          <p:cNvPr id="119" name="SlideNo">
            <a:extLst>
              <a:ext uri="{FF2B5EF4-FFF2-40B4-BE49-F238E27FC236}">
                <a16:creationId xmlns:a16="http://schemas.microsoft.com/office/drawing/2014/main" id="{01ACA77E-2A70-D7AF-87EC-53002C60AD40}"/>
              </a:ext>
            </a:extLst>
          </p:cNvPr>
          <p:cNvSpPr txBox="1"/>
          <p:nvPr/>
        </p:nvSpPr>
        <p:spPr>
          <a:xfrm>
            <a:off x="11430000" y="6299200"/>
            <a:ext cx="228600" cy="27699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40">
                <a:solidFill>
                  <a:srgbClr val="606C7D"/>
                </a:solidFill>
                <a:latin typeface="Roboto" panose="02000000000000000000" pitchFamily="2" charset="0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2181432306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01868543-1A10-17AE-CF2E-B3A3432D9D3C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№8-2025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F98F4B8A-0F6D-3790-0EF9-33C8D4722C7C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A3F3547B-6022-3DCD-4E4E-377D8156F66E}"/>
              </a:ext>
            </a:extLst>
          </p:cNvPr>
          <p:cNvSpPr txBox="1"/>
          <p:nvPr/>
        </p:nvSpPr>
        <p:spPr>
          <a:xfrm>
            <a:off x="533400" y="711200"/>
            <a:ext cx="8890000" cy="615553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2000" b="1">
                <a:solidFill>
                  <a:srgbClr val="03256C"/>
                </a:solidFill>
                <a:latin typeface="Roboto Condensed" panose="02000000000000000000" pitchFamily="2" charset="0"/>
              </a:rPr>
              <a:t>Оптимизация процесса очного приема и обработки обращений потребителей коммунальных услуг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27199BC-EA33-19E6-9EBA-10B87C9EFF54}"/>
              </a:ext>
            </a:extLst>
          </p:cNvPr>
          <p:cNvSpPr txBox="1"/>
          <p:nvPr/>
        </p:nvSpPr>
        <p:spPr>
          <a:xfrm>
            <a:off x="533400" y="1371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2E607B2D-7AA2-6110-B366-E732129C35C3}"/>
              </a:ext>
            </a:extLst>
          </p:cNvPr>
          <p:cNvSpPr/>
          <p:nvPr/>
        </p:nvSpPr>
        <p:spPr>
          <a:xfrm>
            <a:off x="533400" y="1701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63486ADB-2FFB-251C-F0C6-705529EEE7CD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D9FCFFBD-75B7-3AA3-4B92-17FDAAB1A1B6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20F1D5F-09C5-4EA7-1DB7-2796D05BD5E7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6DD3713-8B33-D035-031F-04FE62CF0C91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51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регионе.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B7388B3-29DA-4BFA-66A3-7D60CE833B4D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24386E5-AD1D-2B07-EB29-989F8337C271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Краснодарский край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01764088-1CD3-DB48-1BF5-FE6BAB9A1BA8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Ставропольский край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F89996F-5F25-6D33-64E7-00C6AB7CC6D1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Волгоградская область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A660697-DB23-EED8-36FE-2B58E89F5433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Московская область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71F6A72-3C45-3649-50E5-64FC8B04A901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Новосибирская область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670CCD94-7A65-F239-94C3-248E06A7A653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Оренбургская область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00D3BC75-723D-E245-C179-0956427A666D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Калининградская область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660FE4F6-E948-34B3-363F-72E5BCD76FEE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Республика Крым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5576F12-F6A2-5605-DB9D-4FADA5E1A35E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Санкт-Петербург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EEE9DF2-A7D0-0FE6-CD42-AA112D69A92E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Красноярский край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D2D08E0-9E8E-6D55-D5AF-1884E6D81192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0ACD9E36-F120-F5D8-D34C-52399321AEA9}"/>
              </a:ext>
            </a:extLst>
          </p:cNvPr>
          <p:cNvCxnSpPr/>
          <p:nvPr/>
        </p:nvCxnSpPr>
        <p:spPr>
          <a:xfrm flipH="1">
            <a:off x="1206500" y="3898900"/>
            <a:ext cx="2159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C1E3AB76-8BD8-4915-BA2F-1DF82672299B}"/>
              </a:ext>
            </a:extLst>
          </p:cNvPr>
          <p:cNvSpPr/>
          <p:nvPr/>
        </p:nvSpPr>
        <p:spPr>
          <a:xfrm>
            <a:off x="1390650" y="38671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4175099C-2602-F130-95DB-207F60086E3D}"/>
              </a:ext>
            </a:extLst>
          </p:cNvPr>
          <p:cNvSpPr/>
          <p:nvPr/>
        </p:nvSpPr>
        <p:spPr>
          <a:xfrm>
            <a:off x="1117600" y="403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E927D2AB-9965-D560-EF5C-AC869289C364}"/>
              </a:ext>
            </a:extLst>
          </p:cNvPr>
          <p:cNvCxnSpPr/>
          <p:nvPr/>
        </p:nvCxnSpPr>
        <p:spPr>
          <a:xfrm flipH="1">
            <a:off x="1422400" y="4051300"/>
            <a:ext cx="88900" cy="419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0EBC8D73-E8A1-D4DA-B0E2-CCE45FBB101E}"/>
              </a:ext>
            </a:extLst>
          </p:cNvPr>
          <p:cNvSpPr/>
          <p:nvPr/>
        </p:nvSpPr>
        <p:spPr>
          <a:xfrm>
            <a:off x="1479550" y="40195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F384DE5A-9A09-3FF9-BD47-4845156BB4EA}"/>
              </a:ext>
            </a:extLst>
          </p:cNvPr>
          <p:cNvSpPr/>
          <p:nvPr/>
        </p:nvSpPr>
        <p:spPr>
          <a:xfrm>
            <a:off x="1333500" y="4381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3865CE76-4989-6147-75D2-B6E0F91946F7}"/>
              </a:ext>
            </a:extLst>
          </p:cNvPr>
          <p:cNvCxnSpPr/>
          <p:nvPr/>
        </p:nvCxnSpPr>
        <p:spPr>
          <a:xfrm>
            <a:off x="1739900" y="4064000"/>
            <a:ext cx="2921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7DF0A2F7-6B04-3CF9-3BFB-25E04A252248}"/>
              </a:ext>
            </a:extLst>
          </p:cNvPr>
          <p:cNvSpPr/>
          <p:nvPr/>
        </p:nvSpPr>
        <p:spPr>
          <a:xfrm>
            <a:off x="1708150" y="40322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52B0BC07-EC0A-1A56-9CE4-91561756AC77}"/>
              </a:ext>
            </a:extLst>
          </p:cNvPr>
          <p:cNvSpPr/>
          <p:nvPr/>
        </p:nvSpPr>
        <p:spPr>
          <a:xfrm>
            <a:off x="1943100" y="44450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9D8822A8-9F08-D919-F798-187DE5465695}"/>
              </a:ext>
            </a:extLst>
          </p:cNvPr>
          <p:cNvCxnSpPr>
            <a:stCxn id="36" idx="1"/>
          </p:cNvCxnSpPr>
          <p:nvPr/>
        </p:nvCxnSpPr>
        <p:spPr>
          <a:xfrm flipH="1" flipV="1">
            <a:off x="1562100" y="2857500"/>
            <a:ext cx="203173" cy="387098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1AF70B22-D609-9121-B68C-DBC3300A8AF4}"/>
              </a:ext>
            </a:extLst>
          </p:cNvPr>
          <p:cNvSpPr/>
          <p:nvPr/>
        </p:nvSpPr>
        <p:spPr>
          <a:xfrm>
            <a:off x="1755974" y="3235299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4FAD641D-A24A-C119-F22A-85EAA61036FC}"/>
              </a:ext>
            </a:extLst>
          </p:cNvPr>
          <p:cNvSpPr/>
          <p:nvPr/>
        </p:nvSpPr>
        <p:spPr>
          <a:xfrm>
            <a:off x="1473200" y="276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9D81D88A-DAA7-E7C6-68F8-72424DF826B1}"/>
              </a:ext>
            </a:extLst>
          </p:cNvPr>
          <p:cNvCxnSpPr/>
          <p:nvPr/>
        </p:nvCxnSpPr>
        <p:spPr>
          <a:xfrm>
            <a:off x="4648200" y="3454400"/>
            <a:ext cx="482600" cy="342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0C1C2531-FAA3-B84A-C213-4B63D64EF7E6}"/>
              </a:ext>
            </a:extLst>
          </p:cNvPr>
          <p:cNvSpPr/>
          <p:nvPr/>
        </p:nvSpPr>
        <p:spPr>
          <a:xfrm>
            <a:off x="4616450" y="3422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E3FC2442-03AE-A577-26A0-732E119D1060}"/>
              </a:ext>
            </a:extLst>
          </p:cNvPr>
          <p:cNvSpPr/>
          <p:nvPr/>
        </p:nvSpPr>
        <p:spPr>
          <a:xfrm>
            <a:off x="5041900" y="3708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2AF94159-F1CA-F320-D094-04DECB89F918}"/>
              </a:ext>
            </a:extLst>
          </p:cNvPr>
          <p:cNvCxnSpPr/>
          <p:nvPr/>
        </p:nvCxnSpPr>
        <p:spPr>
          <a:xfrm>
            <a:off x="2413000" y="4000500"/>
            <a:ext cx="444500" cy="368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CCB2E1DE-35C6-3C01-5B45-6D9B3E154416}"/>
              </a:ext>
            </a:extLst>
          </p:cNvPr>
          <p:cNvSpPr/>
          <p:nvPr/>
        </p:nvSpPr>
        <p:spPr>
          <a:xfrm>
            <a:off x="2381250" y="39687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BDD569B8-BCBB-E708-E651-DD0C28F050F8}"/>
              </a:ext>
            </a:extLst>
          </p:cNvPr>
          <p:cNvSpPr/>
          <p:nvPr/>
        </p:nvSpPr>
        <p:spPr>
          <a:xfrm>
            <a:off x="2768600" y="42799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1BF93305-C81B-CB9B-5832-7B87F6B92BD8}"/>
              </a:ext>
            </a:extLst>
          </p:cNvPr>
          <p:cNvCxnSpPr/>
          <p:nvPr/>
        </p:nvCxnSpPr>
        <p:spPr>
          <a:xfrm>
            <a:off x="876300" y="3429000"/>
            <a:ext cx="304800" cy="317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594F9F03-AD3E-86AB-C73F-B69AF2C54134}"/>
              </a:ext>
            </a:extLst>
          </p:cNvPr>
          <p:cNvSpPr/>
          <p:nvPr/>
        </p:nvSpPr>
        <p:spPr>
          <a:xfrm>
            <a:off x="844550" y="3397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0F1F3DD8-860A-18E7-96A7-2C3470CAFE4E}"/>
              </a:ext>
            </a:extLst>
          </p:cNvPr>
          <p:cNvSpPr/>
          <p:nvPr/>
        </p:nvSpPr>
        <p:spPr>
          <a:xfrm>
            <a:off x="10922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8E4A4F30-62A5-CC78-202A-472ECC8C9111}"/>
              </a:ext>
            </a:extLst>
          </p:cNvPr>
          <p:cNvCxnSpPr/>
          <p:nvPr/>
        </p:nvCxnSpPr>
        <p:spPr>
          <a:xfrm>
            <a:off x="889000" y="4851400"/>
            <a:ext cx="368300" cy="241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F20C4EA9-35FB-BEAB-1BBF-12EDF165E350}"/>
              </a:ext>
            </a:extLst>
          </p:cNvPr>
          <p:cNvSpPr/>
          <p:nvPr/>
        </p:nvSpPr>
        <p:spPr>
          <a:xfrm>
            <a:off x="857250" y="4819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6B8AEE29-AE1F-8194-DADB-7CD8F2DE277B}"/>
              </a:ext>
            </a:extLst>
          </p:cNvPr>
          <p:cNvSpPr/>
          <p:nvPr/>
        </p:nvSpPr>
        <p:spPr>
          <a:xfrm>
            <a:off x="1168400" y="50038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B5F80C43-009C-DDFE-8C88-6CABC3058578}"/>
              </a:ext>
            </a:extLst>
          </p:cNvPr>
          <p:cNvCxnSpPr>
            <a:stCxn id="51" idx="2"/>
          </p:cNvCxnSpPr>
          <p:nvPr/>
        </p:nvCxnSpPr>
        <p:spPr>
          <a:xfrm flipH="1" flipV="1">
            <a:off x="1168400" y="2794000"/>
            <a:ext cx="477137" cy="51435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2928F005-59F1-AF27-55B8-2AB0B648A589}"/>
              </a:ext>
            </a:extLst>
          </p:cNvPr>
          <p:cNvSpPr/>
          <p:nvPr/>
        </p:nvSpPr>
        <p:spPr>
          <a:xfrm>
            <a:off x="1645537" y="327660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391E7D25-90E6-2564-48BE-D1C8BC4FEF0A}"/>
              </a:ext>
            </a:extLst>
          </p:cNvPr>
          <p:cNvSpPr/>
          <p:nvPr/>
        </p:nvSpPr>
        <p:spPr>
          <a:xfrm>
            <a:off x="1079500" y="27051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01C5FAFB-44F6-E672-59C0-CBD9FA38B0DE}"/>
              </a:ext>
            </a:extLst>
          </p:cNvPr>
          <p:cNvCxnSpPr/>
          <p:nvPr/>
        </p:nvCxnSpPr>
        <p:spPr>
          <a:xfrm>
            <a:off x="6197600" y="3556000"/>
            <a:ext cx="685800" cy="190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95579703-9A03-1AAF-F786-BA5A32CE0C59}"/>
              </a:ext>
            </a:extLst>
          </p:cNvPr>
          <p:cNvSpPr/>
          <p:nvPr/>
        </p:nvSpPr>
        <p:spPr>
          <a:xfrm>
            <a:off x="6165850" y="3524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04F07736-9BF9-89D5-93C6-865D8C67C6CD}"/>
              </a:ext>
            </a:extLst>
          </p:cNvPr>
          <p:cNvSpPr/>
          <p:nvPr/>
        </p:nvSpPr>
        <p:spPr>
          <a:xfrm>
            <a:off x="67945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9D6EEF65-173F-B75D-8EA0-BBEC6EBF9A27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0600398E-1C14-CE0F-A0A3-F01C74ADE4BC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6A02DB4C-1DE1-C431-35B3-8B1C490DAE42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16</a:t>
            </a:r>
          </a:p>
        </p:txBody>
      </p:sp>
    </p:spTree>
    <p:extLst>
      <p:ext uri="{BB962C8B-B14F-4D97-AF65-F5344CB8AC3E}">
        <p14:creationId xmlns:p14="http://schemas.microsoft.com/office/powerpoint/2010/main" val="4165745773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3A92855E-F241-59F6-AE45-AEDB77DBB3A4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9E5A52B5-4731-198E-838E-3209860BE010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CADEA997-5ACF-D8EB-7D4D-2185F36E77E0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CF44893C-1540-6952-67C9-A27DDCEC5458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AFA4FD12-1587-9FAA-8CAF-58E2F3939A8D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6F3451A9-DC23-334F-3764-A1E44E021DC6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9B80A20C-2D44-25F7-B47F-0DB91D74CAC3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2909A0B0-C529-B392-A2AD-A857BA19386D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2A64EFE4-06D7-2895-CC84-3FD82F2A05A6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53A024CC-339D-7384-5F42-E9A5E14DD798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05EA3492-CD33-A0B6-4383-F2B3983A7EB8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0859ABEA-54B8-4AC7-06E7-615F851C508B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9A863C8F-2C84-12FC-A294-D05D40819EF1}"/>
              </a:ext>
            </a:extLst>
          </p:cNvPr>
          <p:cNvSpPr/>
          <p:nvPr/>
        </p:nvSpPr>
        <p:spPr>
          <a:xfrm>
            <a:off x="8280400" y="5334000"/>
            <a:ext cx="522732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CD58F0A1-3B71-A05E-2768-E1E0F37145B5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393BBFC2-7EF1-0593-D8E7-79EB9E046886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17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DD6E0386-E632-F65C-D18A-21334C970CCE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BAC6D714-0A2C-DE0C-9FDD-F1BFA2304E5D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A3C6CBB-55DA-A20B-54AF-4049F8167495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E8C5780-DFC6-D50C-BFF8-774F2A629511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№9-2025 Лучшая практика (ЛП)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C53A79E-8B96-C0E2-24EB-B08648553781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325A9D7-F715-6DDD-8D51-4FE6C4BF6D6C}"/>
              </a:ext>
            </a:extLst>
          </p:cNvPr>
          <p:cNvSpPr txBox="1"/>
          <p:nvPr/>
        </p:nvSpPr>
        <p:spPr>
          <a:xfrm>
            <a:off x="533400" y="1295399"/>
            <a:ext cx="7493000" cy="486287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58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работы предприятий теплоэнергетики за счет автоматизации процесса мониторинга работы тепловых энергоустановок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7FFBB7F-AB22-6BD7-433D-68C3BF466EEA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Практика направлена на автоматизацию мониторинга, контроля и управления тепловыми энергоустановками для снижения аварийности и влияния человеческого фактора.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8BAE0BE-53E1-99DA-052F-87453587834A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CB9BB3D-6EC7-2BAE-F35E-57043199D913}"/>
              </a:ext>
            </a:extLst>
          </p:cNvPr>
          <p:cNvSpPr txBox="1"/>
          <p:nvPr/>
        </p:nvSpPr>
        <p:spPr>
          <a:xfrm>
            <a:off x="812800" y="3822480"/>
            <a:ext cx="2946400" cy="991041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1A1F29"/>
                </a:solidFill>
                <a:latin typeface="Roboto" panose="02000000000000000000" pitchFamily="2" charset="0"/>
              </a:rPr>
              <a:t>До внедрения основным барьером была высокая частота нештатных и аварийных ситуаций (свыше 10 случаев за отопительный сезон), вызванных человеческим фактором, недостаточной квалификацией персонала и игнорированием сигналов, а также финансовые затраты на круглосуточное содержание оперативного штата.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12566A1-D11C-95E2-273A-D20FAC7E19C9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0DEAF7B-7912-7C3C-B8B7-02B8ACED83A0}"/>
              </a:ext>
            </a:extLst>
          </p:cNvPr>
          <p:cNvSpPr txBox="1"/>
          <p:nvPr/>
        </p:nvSpPr>
        <p:spPr>
          <a:xfrm>
            <a:off x="4368800" y="3902500"/>
            <a:ext cx="2946400" cy="83099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Комплексное внедрение автоматизированного мониторинга, контроля и управления тепловыми энергоустановками на базе IoT-датчиков и цифровой платформы.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CEA9064-7416-46AB-33D1-509C291F804E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622A8F6-22C2-B7CB-D8D0-A3020A153BB1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ОКВЭД не указан в исходных данных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7143599-FCD1-F7A6-0F01-63ED719CB6E8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1052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670B865-106A-01E3-226C-5163026DC4B8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83BE01A-956B-F27F-3AC3-787337CBDC01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206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D7E65EB-95E8-EE74-315C-34F4C46A3A0E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C2EF1683-A246-B784-0976-51F651D2C8E8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55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BBD285F-D2CE-A85B-9CF3-A13051448F9A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9F5EC4B1-81B5-A854-56AA-1B40491D1C09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8,16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C7C9E18D-763C-91A8-FB32-AB10B0E06B53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19D6E60-0211-582D-D875-8B99A2D0DC8F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19,6%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B2B3A13B-ADA3-6727-C982-31C0B22B12FC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29A721D1-A1B5-EC82-689B-3850985D1AF5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B22A067B-76A9-647D-BB5D-C3231283B225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5" name="MassRegistryCode">
            <a:extLst>
              <a:ext uri="{FF2B5EF4-FFF2-40B4-BE49-F238E27FC236}">
                <a16:creationId xmlns:a16="http://schemas.microsoft.com/office/drawing/2014/main" id="{E36B6C98-CD0F-EE63-2276-4E1804D4AFF3}"/>
              </a:ext>
            </a:extLst>
          </p:cNvPr>
          <p:cNvSpPr txBox="1"/>
          <p:nvPr/>
        </p:nvSpPr>
        <p:spPr>
          <a:xfrm>
            <a:off x="1422400" y="6121400"/>
            <a:ext cx="990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80" b="1">
                <a:solidFill>
                  <a:srgbClr val="03256C"/>
                </a:solidFill>
                <a:latin typeface="Roboto Condensed" panose="02000000000000000000" pitchFamily="2" charset="0"/>
              </a:rPr>
              <a:t>09-ЛП-08-25</a:t>
            </a:r>
          </a:p>
        </p:txBody>
      </p:sp>
      <p:sp>
        <p:nvSpPr>
          <p:cNvPr id="57" name="MassRegistryTitle">
            <a:extLst>
              <a:ext uri="{FF2B5EF4-FFF2-40B4-BE49-F238E27FC236}">
                <a16:creationId xmlns:a16="http://schemas.microsoft.com/office/drawing/2014/main" id="{306949E3-9A24-18B5-79F5-9276C1D68576}"/>
              </a:ext>
            </a:extLst>
          </p:cNvPr>
          <p:cNvSpPr txBox="1"/>
          <p:nvPr/>
        </p:nvSpPr>
        <p:spPr>
          <a:xfrm>
            <a:off x="2540000" y="6134100"/>
            <a:ext cx="5334000" cy="830997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10">
                <a:solidFill>
                  <a:srgbClr val="1A1F29"/>
                </a:solidFill>
                <a:latin typeface="Roboto" panose="02000000000000000000" pitchFamily="2" charset="0"/>
              </a:rPr>
              <a:t>Повышение эффективности работы предприятий теплоэнергетики за счет автоматизации процесса мониторинга работы тепловых энергоустановок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68047CF2-169F-7B98-832D-56FF4CE2ABA4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ADF8D050-79AA-0775-A0A2-44583619775A}"/>
              </a:ext>
            </a:extLst>
          </p:cNvPr>
          <p:cNvSpPr txBox="1"/>
          <p:nvPr/>
        </p:nvSpPr>
        <p:spPr>
          <a:xfrm>
            <a:off x="8940800" y="6144314"/>
            <a:ext cx="2159000" cy="9387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10" b="1">
                <a:solidFill>
                  <a:srgbClr val="1E8E5A"/>
                </a:solidFill>
                <a:latin typeface="Roboto" panose="02000000000000000000" pitchFamily="2" charset="0"/>
              </a:rPr>
              <a:t>Опубликовано на Сайте: rostzkh.ru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F130E792-2DAE-C282-FFB6-C4EFC5C52DFA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AFFD96A2-1E50-E68D-46EA-BC2C2C1EEAA7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2FEC36A7-9C38-C8FB-355B-0FD60F24577D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8C2E6E81-3CA9-7AC9-9EBC-B11DA15E956F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180056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FF3D4F6C-29AF-4BF1-9612-4574B4AD83B7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№9-2025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0D1FE557-2BAB-1D6C-2A31-0C34FEA1CEDE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09E2F88A-AF93-836E-220B-F46C2B61D72E}"/>
              </a:ext>
            </a:extLst>
          </p:cNvPr>
          <p:cNvSpPr txBox="1"/>
          <p:nvPr/>
        </p:nvSpPr>
        <p:spPr>
          <a:xfrm>
            <a:off x="533400" y="711200"/>
            <a:ext cx="8890000" cy="553998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работы предприятий теплоэнергетики за счет автоматизации процесса мониторинга работы тепловых энергоустановок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798DD71-554E-F906-9EF4-613F1103E45A}"/>
              </a:ext>
            </a:extLst>
          </p:cNvPr>
          <p:cNvSpPr txBox="1"/>
          <p:nvPr/>
        </p:nvSpPr>
        <p:spPr>
          <a:xfrm>
            <a:off x="533400" y="1498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57233345-AECF-8D69-43C9-83198A593A65}"/>
              </a:ext>
            </a:extLst>
          </p:cNvPr>
          <p:cNvSpPr/>
          <p:nvPr/>
        </p:nvSpPr>
        <p:spPr>
          <a:xfrm>
            <a:off x="533400" y="1828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16DA4BCD-EBD5-5593-980A-4A6E33E1B661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07FF4473-4C70-ECA0-DC0D-17FC870512A7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9077824-2F14-2570-27F8-3B9BFC2F0777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BEEE6C0-81AB-0581-F630-B8D24F04D0C5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55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2E71754-FB3E-5A0F-3EF5-DBC25A75B7FD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1EEB52D-D339-3087-812B-C7D6AF70A6AA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27 — Московская область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9BB8BD2-3473-4538-4B4D-7C054C9B7033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15 — Нижегородская область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AA409BA-13C7-8737-FBA4-141BC761E09F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13 — Волгоградская область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32A714B-57BE-02CA-8055-1A992B974E72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10 — Оренбургская область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E955EC5-7584-F070-44B4-4A17585105CA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10 — Свердловская область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72DAE99-562F-4B66-528F-BF8CB9FB3CBB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9 — Белгородская область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9F5E36F-8ECA-08D9-AE78-2FD2F22186AA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9 — Новосибирская область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1D56811-F06E-0E0C-F8D4-719CC95AF995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9 — ХМАО-Югра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D6DDDF4-8CA7-B2CC-25E1-5A577A0E0720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Ставропольский край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1BE92FB-FB00-1F17-0F6F-4EE52B9AE873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Ивановская область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5104AF3-657D-CC07-ACCA-E2113C736E84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5EE0EAD5-4AAE-E956-24D1-B73BE811DF92}"/>
              </a:ext>
            </a:extLst>
          </p:cNvPr>
          <p:cNvCxnSpPr>
            <a:stCxn id="27" idx="2"/>
            <a:endCxn id="29" idx="5"/>
          </p:cNvCxnSpPr>
          <p:nvPr/>
        </p:nvCxnSpPr>
        <p:spPr>
          <a:xfrm flipV="1">
            <a:off x="1782444" y="3526828"/>
            <a:ext cx="72735" cy="383491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FAF06C42-28D4-F914-2C05-763FACE51F66}"/>
              </a:ext>
            </a:extLst>
          </p:cNvPr>
          <p:cNvSpPr/>
          <p:nvPr/>
        </p:nvSpPr>
        <p:spPr>
          <a:xfrm>
            <a:off x="1782444" y="3878569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B9B2E503-3203-208D-A6CA-3A3D3C5D1529}"/>
              </a:ext>
            </a:extLst>
          </p:cNvPr>
          <p:cNvSpPr/>
          <p:nvPr/>
        </p:nvSpPr>
        <p:spPr>
          <a:xfrm>
            <a:off x="1692577" y="3364226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27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257C5F24-7797-08B4-6456-014E3F523FA1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D84FB377-5EA5-B150-29B3-452F76FF1423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C7690455-4D13-C95F-ED46-E9C28AE44050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15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DCCF677B-B90E-3D6C-D9A8-4FA75BD0B505}"/>
              </a:ext>
            </a:extLst>
          </p:cNvPr>
          <p:cNvCxnSpPr/>
          <p:nvPr/>
        </p:nvCxnSpPr>
        <p:spPr>
          <a:xfrm>
            <a:off x="1739900" y="4064000"/>
            <a:ext cx="2921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D7CDB48F-F16E-D6DB-8F77-FEFF6B436E4F}"/>
              </a:ext>
            </a:extLst>
          </p:cNvPr>
          <p:cNvSpPr/>
          <p:nvPr/>
        </p:nvSpPr>
        <p:spPr>
          <a:xfrm>
            <a:off x="1708150" y="40322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E7EC91F3-6565-A5C6-46EC-6ED54180E30E}"/>
              </a:ext>
            </a:extLst>
          </p:cNvPr>
          <p:cNvSpPr/>
          <p:nvPr/>
        </p:nvSpPr>
        <p:spPr>
          <a:xfrm>
            <a:off x="1943100" y="44450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13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3F3A5447-0C27-9F10-79C4-0BBA9F316F9F}"/>
              </a:ext>
            </a:extLst>
          </p:cNvPr>
          <p:cNvCxnSpPr/>
          <p:nvPr/>
        </p:nvCxnSpPr>
        <p:spPr>
          <a:xfrm>
            <a:off x="2413000" y="4000500"/>
            <a:ext cx="444500" cy="368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6D3601BD-A070-DD87-93AD-6DCB51AB6F7B}"/>
              </a:ext>
            </a:extLst>
          </p:cNvPr>
          <p:cNvSpPr/>
          <p:nvPr/>
        </p:nvSpPr>
        <p:spPr>
          <a:xfrm>
            <a:off x="2381250" y="39687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9DC4C649-DCF3-AB19-8D53-8CE191AD22F7}"/>
              </a:ext>
            </a:extLst>
          </p:cNvPr>
          <p:cNvSpPr/>
          <p:nvPr/>
        </p:nvSpPr>
        <p:spPr>
          <a:xfrm>
            <a:off x="2768600" y="42799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10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077C6136-ABBB-CDF5-F60C-6D590055695B}"/>
              </a:ext>
            </a:extLst>
          </p:cNvPr>
          <p:cNvCxnSpPr/>
          <p:nvPr/>
        </p:nvCxnSpPr>
        <p:spPr>
          <a:xfrm flipV="1">
            <a:off x="2768600" y="3035300"/>
            <a:ext cx="431800" cy="165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AE45F554-01D3-FFDD-E777-AAF5D6CA1D4F}"/>
              </a:ext>
            </a:extLst>
          </p:cNvPr>
          <p:cNvSpPr/>
          <p:nvPr/>
        </p:nvSpPr>
        <p:spPr>
          <a:xfrm>
            <a:off x="2736850" y="3168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D5BD9CEF-A93D-A330-7985-0098DFEB3006}"/>
              </a:ext>
            </a:extLst>
          </p:cNvPr>
          <p:cNvSpPr/>
          <p:nvPr/>
        </p:nvSpPr>
        <p:spPr>
          <a:xfrm>
            <a:off x="3111500" y="2946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10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4960E543-B6C1-173B-8196-F485556BE933}"/>
              </a:ext>
            </a:extLst>
          </p:cNvPr>
          <p:cNvCxnSpPr/>
          <p:nvPr/>
        </p:nvCxnSpPr>
        <p:spPr>
          <a:xfrm flipV="1">
            <a:off x="1739900" y="3670300"/>
            <a:ext cx="292100" cy="1397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A70394D3-A29E-0989-D305-502ED8876100}"/>
              </a:ext>
            </a:extLst>
          </p:cNvPr>
          <p:cNvSpPr/>
          <p:nvPr/>
        </p:nvSpPr>
        <p:spPr>
          <a:xfrm>
            <a:off x="1708150" y="3778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C4005497-5947-6284-D6CD-9FE841AD8F87}"/>
              </a:ext>
            </a:extLst>
          </p:cNvPr>
          <p:cNvSpPr/>
          <p:nvPr/>
        </p:nvSpPr>
        <p:spPr>
          <a:xfrm>
            <a:off x="1943100" y="3581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9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8B88B6C4-99B2-7992-3BEA-AEEB2F67CBE4}"/>
              </a:ext>
            </a:extLst>
          </p:cNvPr>
          <p:cNvCxnSpPr/>
          <p:nvPr/>
        </p:nvCxnSpPr>
        <p:spPr>
          <a:xfrm>
            <a:off x="4648200" y="3454400"/>
            <a:ext cx="482600" cy="342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2BCDE800-1AAB-C8D4-35EA-7309EC1BE778}"/>
              </a:ext>
            </a:extLst>
          </p:cNvPr>
          <p:cNvSpPr/>
          <p:nvPr/>
        </p:nvSpPr>
        <p:spPr>
          <a:xfrm>
            <a:off x="4616450" y="3422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E82D0424-D567-D69C-9D53-65F633B78202}"/>
              </a:ext>
            </a:extLst>
          </p:cNvPr>
          <p:cNvSpPr/>
          <p:nvPr/>
        </p:nvSpPr>
        <p:spPr>
          <a:xfrm>
            <a:off x="5041900" y="3708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9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6DD8D5CA-0A78-3187-BD98-9E0DAC3D0DBE}"/>
              </a:ext>
            </a:extLst>
          </p:cNvPr>
          <p:cNvCxnSpPr/>
          <p:nvPr/>
        </p:nvCxnSpPr>
        <p:spPr>
          <a:xfrm>
            <a:off x="3200400" y="3657600"/>
            <a:ext cx="4445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E7B56733-4002-505A-DCBB-6C50318CD1C2}"/>
              </a:ext>
            </a:extLst>
          </p:cNvPr>
          <p:cNvSpPr/>
          <p:nvPr/>
        </p:nvSpPr>
        <p:spPr>
          <a:xfrm>
            <a:off x="3168650" y="36258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2A191DF4-30EF-46A5-DC2A-CED1462B052C}"/>
              </a:ext>
            </a:extLst>
          </p:cNvPr>
          <p:cNvSpPr/>
          <p:nvPr/>
        </p:nvSpPr>
        <p:spPr>
          <a:xfrm>
            <a:off x="3556000" y="403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9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15FDF64C-BFB5-33DE-1E56-7FC66651250A}"/>
              </a:ext>
            </a:extLst>
          </p:cNvPr>
          <p:cNvCxnSpPr/>
          <p:nvPr/>
        </p:nvCxnSpPr>
        <p:spPr>
          <a:xfrm flipH="1">
            <a:off x="1422400" y="4051300"/>
            <a:ext cx="88900" cy="419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DD8E8525-B72C-4BD4-EF30-0BEE28A31DC8}"/>
              </a:ext>
            </a:extLst>
          </p:cNvPr>
          <p:cNvSpPr/>
          <p:nvPr/>
        </p:nvSpPr>
        <p:spPr>
          <a:xfrm>
            <a:off x="1479550" y="40195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EB1D2824-88FB-C770-40AB-C37B5C8B8264}"/>
              </a:ext>
            </a:extLst>
          </p:cNvPr>
          <p:cNvSpPr/>
          <p:nvPr/>
        </p:nvSpPr>
        <p:spPr>
          <a:xfrm>
            <a:off x="1333500" y="4381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1C0028C8-8854-7951-41FB-8086992010B0}"/>
              </a:ext>
            </a:extLst>
          </p:cNvPr>
          <p:cNvCxnSpPr>
            <a:stCxn id="54" idx="6"/>
            <a:endCxn id="64" idx="5"/>
          </p:cNvCxnSpPr>
          <p:nvPr/>
        </p:nvCxnSpPr>
        <p:spPr>
          <a:xfrm flipH="1" flipV="1">
            <a:off x="1566541" y="3645014"/>
            <a:ext cx="186059" cy="122134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E3262A1E-A0A2-F08F-10C4-E9A6EC2DBBCE}"/>
              </a:ext>
            </a:extLst>
          </p:cNvPr>
          <p:cNvSpPr/>
          <p:nvPr/>
        </p:nvSpPr>
        <p:spPr>
          <a:xfrm>
            <a:off x="1689100" y="3735398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EB074D1A-FA77-123F-5177-2A27BB9381F8}"/>
              </a:ext>
            </a:extLst>
          </p:cNvPr>
          <p:cNvSpPr/>
          <p:nvPr/>
        </p:nvSpPr>
        <p:spPr>
          <a:xfrm>
            <a:off x="1403939" y="3482412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3A29F95B-F5DD-DDC3-D10B-3F06147F5D5B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E73DD9B6-C17A-F033-016A-759307A85241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1F17785E-94A3-E481-E69A-5C1B0FF71C88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18</a:t>
            </a:r>
          </a:p>
        </p:txBody>
      </p:sp>
    </p:spTree>
    <p:extLst>
      <p:ext uri="{BB962C8B-B14F-4D97-AF65-F5344CB8AC3E}">
        <p14:creationId xmlns:p14="http://schemas.microsoft.com/office/powerpoint/2010/main" val="130804045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E58F6724-A31F-A511-292E-42A87CCD087A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02751D47-D7ED-4F8D-F544-C596F971A8FE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CBD9AB86-FBFA-1B69-F344-E1BD7C09C8CF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6E8B583E-3ADF-5A8C-EF8E-1D5F8CAC7DCE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49C334EC-1F5C-0C08-2AAA-E1A1E3A6FEC0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C7A7DF29-C1B2-EB25-5797-9F903247A021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6278C8AC-1BEB-53C0-D1A6-49A7FEF21715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974EB28D-F2B3-72B3-727D-8CEE54187EB8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DAC3B8F6-1633-2B80-0ACE-6CEA97939665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8F0A9BED-8FB2-2609-A63F-446AA97EBC20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403A590A-C0D8-8DD3-EC99-BE51746BDCAE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0498FC7F-1C91-27C8-01C5-B528B650C938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F1E38C41-DCB8-E699-78BD-5F5E77FF87D2}"/>
              </a:ext>
            </a:extLst>
          </p:cNvPr>
          <p:cNvSpPr/>
          <p:nvPr/>
        </p:nvSpPr>
        <p:spPr>
          <a:xfrm>
            <a:off x="8280400" y="5334000"/>
            <a:ext cx="461391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68015132-5175-FBBB-CF8C-8B3C54EE938A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C60DD2EF-C62F-C9E2-C32D-AE70BB871395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19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9460C400-1B6D-68CE-6E99-2A1380569916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EEA4469F-38C1-9ADB-879E-7BF1E6916A1B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FE4066C7-FA97-1C90-97D2-033D640E723E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156ED8F-5BE2-B4CD-7549-CF99508A9A59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№10-2025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AE71655-9C31-0B22-8937-8150480C10AE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EC5C938-DCA4-CF7A-8378-CCFCF8B956F2}"/>
              </a:ext>
            </a:extLst>
          </p:cNvPr>
          <p:cNvSpPr txBox="1"/>
          <p:nvPr/>
        </p:nvSpPr>
        <p:spPr>
          <a:xfrm>
            <a:off x="533400" y="1295400"/>
            <a:ext cx="9334500" cy="63402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206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работы клиентского сервиса личного кабинета абонента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D96B6EB1-A16A-CEAD-B37E-901A113BFF67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Практика направлена на развитие личного кабинета абонента и электронных сервисов, чтобы снизить поток очных обращений и нагрузку на клиентский персонал.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F566C9F-1EFB-5FA4-7BF0-EBB42DE8A640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FFCB8C8-DEC5-BC42-A8F9-CF8FA69C529B}"/>
              </a:ext>
            </a:extLst>
          </p:cNvPr>
          <p:cNvSpPr txBox="1"/>
          <p:nvPr/>
        </p:nvSpPr>
        <p:spPr>
          <a:xfrm>
            <a:off x="812800" y="3985600"/>
            <a:ext cx="2946400" cy="66479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Личный кабинет был неудобен.
Часть обращений уходила в офисы.
Чат и официальные обращения смешивались.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C6F3C9A-F2A2-DDF4-31E8-8B27AE67D712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26F925B-2D1E-3AD3-9E0B-C52B13B2E2F3}"/>
              </a:ext>
            </a:extLst>
          </p:cNvPr>
          <p:cNvSpPr txBox="1"/>
          <p:nvPr/>
        </p:nvSpPr>
        <p:spPr>
          <a:xfrm>
            <a:off x="4368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Доработать личный кабинет и CRM.
Добавить запись на услуги через календарь.
Отделить официальный запрос от чата.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D137A96-E328-4C7C-3FCF-6B68C19712C1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EFEF277-D4A2-A040-2AD9-66919BE7962A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35.30; 36.00; 37.00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8466BCC-A762-61D0-0023-BCD51254F2B1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1052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123F7D9D-6BD3-43C7-75F7-AA1C376ED386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5C8CC77-9AE2-2F92-4BDB-E5871FFE9FDA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182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FDF18703-2F8E-BB12-CC37-39DFE770A0A3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293BA43-79F1-BCF2-BAD3-7F74841E87F5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50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D8A83856-48E6-F50E-43AC-DED66CE33802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0042B6D6-2FF4-88DF-16A3-D3B226C94F3B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7,64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3A506B0E-8208-D938-A628-ABC777266228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BF3DD03-C3AA-6623-40E7-8AF270109CDB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17,3%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CE65738-6CAC-D3B4-C9BD-3E1200BEEAE8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64A8EB8A-8B41-4BF5-7221-264B9C60EE2F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12B5F039-A7C8-7504-0DD1-CD14E01AC0AC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5" name="MassRegistryCode">
            <a:extLst>
              <a:ext uri="{FF2B5EF4-FFF2-40B4-BE49-F238E27FC236}">
                <a16:creationId xmlns:a16="http://schemas.microsoft.com/office/drawing/2014/main" id="{097EA73B-8CD5-AF4B-CEC3-0F820FE82B52}"/>
              </a:ext>
            </a:extLst>
          </p:cNvPr>
          <p:cNvSpPr txBox="1"/>
          <p:nvPr/>
        </p:nvSpPr>
        <p:spPr>
          <a:xfrm>
            <a:off x="1422400" y="6121400"/>
            <a:ext cx="990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80" b="1">
                <a:solidFill>
                  <a:srgbClr val="03256C"/>
                </a:solidFill>
                <a:latin typeface="Roboto Condensed" panose="02000000000000000000" pitchFamily="2" charset="0"/>
              </a:rPr>
              <a:t>10-ЛП-10-25</a:t>
            </a:r>
          </a:p>
        </p:txBody>
      </p:sp>
      <p:sp>
        <p:nvSpPr>
          <p:cNvPr id="57" name="MassRegistryTitle">
            <a:extLst>
              <a:ext uri="{FF2B5EF4-FFF2-40B4-BE49-F238E27FC236}">
                <a16:creationId xmlns:a16="http://schemas.microsoft.com/office/drawing/2014/main" id="{DCFF4956-69B0-60D7-0DCF-3DA1B8DAB428}"/>
              </a:ext>
            </a:extLst>
          </p:cNvPr>
          <p:cNvSpPr txBox="1"/>
          <p:nvPr/>
        </p:nvSpPr>
        <p:spPr>
          <a:xfrm>
            <a:off x="2540000" y="6134100"/>
            <a:ext cx="53340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10">
                <a:solidFill>
                  <a:srgbClr val="1A1F29"/>
                </a:solidFill>
                <a:latin typeface="Roboto" panose="02000000000000000000" pitchFamily="2" charset="0"/>
              </a:rPr>
              <a:t>Повышение эффективности работы клиентского сервиса личного кабинета абонента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27D68E52-1EC8-D757-3F9E-CF6E89FE0E7C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DB26514D-AFF0-C944-97DE-B33EC5D7717F}"/>
              </a:ext>
            </a:extLst>
          </p:cNvPr>
          <p:cNvSpPr txBox="1"/>
          <p:nvPr/>
        </p:nvSpPr>
        <p:spPr>
          <a:xfrm>
            <a:off x="8940800" y="6144314"/>
            <a:ext cx="2159000" cy="9387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10" b="1">
                <a:solidFill>
                  <a:srgbClr val="1E8E5A"/>
                </a:solidFill>
                <a:latin typeface="Roboto" panose="02000000000000000000" pitchFamily="2" charset="0"/>
              </a:rPr>
              <a:t>Опубликовано на Сайте: rostzkh.ru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D9A48C7B-0C9B-7B3B-9E98-8CED5485570D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67481A5C-79B7-6365-EBE4-ACE58FB390D9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22CB1BF9-BE6C-6ADA-58A2-81810B7A3C77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A81B3625-6225-9F90-3FBD-63869B285CBE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172582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D33F15E6-5339-3766-8D6C-22257073DEAB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№10-2025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EEA1668D-0949-E535-9DFA-DBDAC6FF9619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DEF0F598-3FA0-173B-95F8-E710CC27B364}"/>
              </a:ext>
            </a:extLst>
          </p:cNvPr>
          <p:cNvSpPr txBox="1"/>
          <p:nvPr/>
        </p:nvSpPr>
        <p:spPr>
          <a:xfrm>
            <a:off x="533400" y="711200"/>
            <a:ext cx="8890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работы клиентского сервиса личного кабинета абонента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56BE58C-6E7F-B858-B0F3-C209B60733F4}"/>
              </a:ext>
            </a:extLst>
          </p:cNvPr>
          <p:cNvSpPr txBox="1"/>
          <p:nvPr/>
        </p:nvSpPr>
        <p:spPr>
          <a:xfrm>
            <a:off x="533400" y="1498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11DB236C-C5CA-7477-EA15-6D5CECB72B5E}"/>
              </a:ext>
            </a:extLst>
          </p:cNvPr>
          <p:cNvSpPr/>
          <p:nvPr/>
        </p:nvSpPr>
        <p:spPr>
          <a:xfrm>
            <a:off x="533400" y="1828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506BD4EC-51C1-36B8-75EA-35F6F3B471F7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D28AB1F2-13A4-EA9A-9B32-B7208E6F5CCB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3121C29-2E9A-1A58-5CD7-060C053095AF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FED5DC6-1D3D-3342-05C4-E3A538E635FE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50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регионах. На карте показаны т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6C85241-6E01-981B-AD13-F5D7B4853172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1B72B4F-AFF5-E9D6-2844-754EBBEADE00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13 — Волгоградская область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6B4153F-379D-3B8A-A862-448DE464F7AA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12 — Московская область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1333ED7-40C7-5AD9-B9C2-CF18215E8267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10 — Краснодарский край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3585FEA-BA8F-DCEA-690C-5547B150EABC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10 — Ставропольский край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345E478-8C33-F572-3737-912CE274C5BA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Алтайский край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F3E29E4-C4EF-ABA7-D053-61CB01B3AC15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Красноярский край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C9C34E8-02E5-5C23-8B45-B7C82261AF2C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Нижегородская область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A67E48A-1B7D-AFAB-B235-C229B79F7921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Новосибирская область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31E7074-47A3-6B71-F30B-497348153739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Калининградская область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8BD551E-6853-440C-1445-175782EFD8D2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Санкт-Петербург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012572AA-104D-CA45-FBD5-02546EA56192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BDC02AFF-1472-1F2A-2089-E2517ACF05F3}"/>
              </a:ext>
            </a:extLst>
          </p:cNvPr>
          <p:cNvCxnSpPr/>
          <p:nvPr/>
        </p:nvCxnSpPr>
        <p:spPr>
          <a:xfrm>
            <a:off x="1739900" y="4064000"/>
            <a:ext cx="2921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3DC00269-B289-4D07-04ED-DF73ED6D23A4}"/>
              </a:ext>
            </a:extLst>
          </p:cNvPr>
          <p:cNvSpPr/>
          <p:nvPr/>
        </p:nvSpPr>
        <p:spPr>
          <a:xfrm>
            <a:off x="1708150" y="40322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5C9C3045-A0FB-3436-6008-05813177AFF7}"/>
              </a:ext>
            </a:extLst>
          </p:cNvPr>
          <p:cNvSpPr/>
          <p:nvPr/>
        </p:nvSpPr>
        <p:spPr>
          <a:xfrm>
            <a:off x="1943100" y="44450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13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09FD990F-9834-8099-E216-4D4B8AB35343}"/>
              </a:ext>
            </a:extLst>
          </p:cNvPr>
          <p:cNvCxnSpPr/>
          <p:nvPr/>
        </p:nvCxnSpPr>
        <p:spPr>
          <a:xfrm flipH="1" flipV="1">
            <a:off x="1562100" y="2857500"/>
            <a:ext cx="114300" cy="292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22B65DD6-333E-6337-C2E1-F1F8319EE333}"/>
              </a:ext>
            </a:extLst>
          </p:cNvPr>
          <p:cNvSpPr/>
          <p:nvPr/>
        </p:nvSpPr>
        <p:spPr>
          <a:xfrm>
            <a:off x="1644650" y="31178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A4ECF274-4DA6-FF52-E58E-F6FC6E59DA47}"/>
              </a:ext>
            </a:extLst>
          </p:cNvPr>
          <p:cNvSpPr/>
          <p:nvPr/>
        </p:nvSpPr>
        <p:spPr>
          <a:xfrm>
            <a:off x="1473200" y="276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12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319B3D7A-4649-5946-A440-97C04AABF82F}"/>
              </a:ext>
            </a:extLst>
          </p:cNvPr>
          <p:cNvCxnSpPr/>
          <p:nvPr/>
        </p:nvCxnSpPr>
        <p:spPr>
          <a:xfrm flipH="1">
            <a:off x="1206500" y="3898900"/>
            <a:ext cx="2159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D416CCCC-47E1-2609-CC5F-B1A454FCABFE}"/>
              </a:ext>
            </a:extLst>
          </p:cNvPr>
          <p:cNvSpPr/>
          <p:nvPr/>
        </p:nvSpPr>
        <p:spPr>
          <a:xfrm>
            <a:off x="1390650" y="38671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722F8007-15E8-9C45-D7B0-8066DC9DD74B}"/>
              </a:ext>
            </a:extLst>
          </p:cNvPr>
          <p:cNvSpPr/>
          <p:nvPr/>
        </p:nvSpPr>
        <p:spPr>
          <a:xfrm>
            <a:off x="1117600" y="403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10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ED4EA10A-2A68-2D65-E2AE-DC9C8904D200}"/>
              </a:ext>
            </a:extLst>
          </p:cNvPr>
          <p:cNvCxnSpPr/>
          <p:nvPr/>
        </p:nvCxnSpPr>
        <p:spPr>
          <a:xfrm flipH="1">
            <a:off x="1422400" y="4051300"/>
            <a:ext cx="88900" cy="419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2BE8E9CD-361B-6CF3-C248-98E9A7C32A7B}"/>
              </a:ext>
            </a:extLst>
          </p:cNvPr>
          <p:cNvSpPr/>
          <p:nvPr/>
        </p:nvSpPr>
        <p:spPr>
          <a:xfrm>
            <a:off x="1479550" y="40195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851C84C1-4A5D-E9A2-838E-DFDC5B8D3978}"/>
              </a:ext>
            </a:extLst>
          </p:cNvPr>
          <p:cNvSpPr/>
          <p:nvPr/>
        </p:nvSpPr>
        <p:spPr>
          <a:xfrm>
            <a:off x="1333500" y="4381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10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0B3F2CF3-59C2-3FC2-4EF5-25746395D329}"/>
              </a:ext>
            </a:extLst>
          </p:cNvPr>
          <p:cNvCxnSpPr/>
          <p:nvPr/>
        </p:nvCxnSpPr>
        <p:spPr>
          <a:xfrm>
            <a:off x="4419600" y="3708400"/>
            <a:ext cx="457200" cy="5207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AAE9EE91-4B1B-33FA-812C-635FC01E0266}"/>
              </a:ext>
            </a:extLst>
          </p:cNvPr>
          <p:cNvSpPr/>
          <p:nvPr/>
        </p:nvSpPr>
        <p:spPr>
          <a:xfrm>
            <a:off x="4387850" y="3676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C1FA3A19-7A0B-8997-9A5E-060B08595349}"/>
              </a:ext>
            </a:extLst>
          </p:cNvPr>
          <p:cNvSpPr/>
          <p:nvPr/>
        </p:nvSpPr>
        <p:spPr>
          <a:xfrm>
            <a:off x="4787900" y="41402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168AF5C2-D3B2-8CF1-398F-6CFAD85BD448}"/>
              </a:ext>
            </a:extLst>
          </p:cNvPr>
          <p:cNvCxnSpPr/>
          <p:nvPr/>
        </p:nvCxnSpPr>
        <p:spPr>
          <a:xfrm>
            <a:off x="6197600" y="3556000"/>
            <a:ext cx="685800" cy="190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5AA338B9-8490-BDC0-B0E1-2333037FE550}"/>
              </a:ext>
            </a:extLst>
          </p:cNvPr>
          <p:cNvSpPr/>
          <p:nvPr/>
        </p:nvSpPr>
        <p:spPr>
          <a:xfrm>
            <a:off x="6165850" y="3524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B18C321D-B8A4-E8CA-4AFA-EB834C92399F}"/>
              </a:ext>
            </a:extLst>
          </p:cNvPr>
          <p:cNvSpPr/>
          <p:nvPr/>
        </p:nvSpPr>
        <p:spPr>
          <a:xfrm>
            <a:off x="67945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0F554376-14E5-335A-92B9-603CDE6E018E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58B4A648-8E52-F8FD-A1ED-A6DA4694C57E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8240C771-0F52-C33F-C9DA-F9F27A784E4F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6FFE2DE0-428E-E6A5-AE61-C95B56B87650}"/>
              </a:ext>
            </a:extLst>
          </p:cNvPr>
          <p:cNvCxnSpPr/>
          <p:nvPr/>
        </p:nvCxnSpPr>
        <p:spPr>
          <a:xfrm>
            <a:off x="4648200" y="3454400"/>
            <a:ext cx="482600" cy="342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2DEFD155-3DE8-A5F4-B997-64987FE1A669}"/>
              </a:ext>
            </a:extLst>
          </p:cNvPr>
          <p:cNvSpPr/>
          <p:nvPr/>
        </p:nvSpPr>
        <p:spPr>
          <a:xfrm>
            <a:off x="4616450" y="3422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08D9138F-BF60-2965-B159-E96E56BC38E5}"/>
              </a:ext>
            </a:extLst>
          </p:cNvPr>
          <p:cNvSpPr/>
          <p:nvPr/>
        </p:nvSpPr>
        <p:spPr>
          <a:xfrm>
            <a:off x="5041900" y="3708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54F49D25-1F81-56CB-6E8C-6F28937B9FCC}"/>
              </a:ext>
            </a:extLst>
          </p:cNvPr>
          <p:cNvCxnSpPr/>
          <p:nvPr/>
        </p:nvCxnSpPr>
        <p:spPr>
          <a:xfrm>
            <a:off x="876300" y="3429000"/>
            <a:ext cx="304800" cy="317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986AB1AF-D1EF-7538-348D-C52433B99C25}"/>
              </a:ext>
            </a:extLst>
          </p:cNvPr>
          <p:cNvSpPr/>
          <p:nvPr/>
        </p:nvSpPr>
        <p:spPr>
          <a:xfrm>
            <a:off x="844550" y="3397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15C6023B-5803-73D2-224E-6ECDE2A0A112}"/>
              </a:ext>
            </a:extLst>
          </p:cNvPr>
          <p:cNvSpPr/>
          <p:nvPr/>
        </p:nvSpPr>
        <p:spPr>
          <a:xfrm>
            <a:off x="10922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036C09B7-AB82-8B7A-F44D-BBD7ECAE84E6}"/>
              </a:ext>
            </a:extLst>
          </p:cNvPr>
          <p:cNvCxnSpPr>
            <a:stCxn id="54" idx="6"/>
          </p:cNvCxnSpPr>
          <p:nvPr/>
        </p:nvCxnSpPr>
        <p:spPr>
          <a:xfrm flipH="1" flipV="1">
            <a:off x="1168400" y="2794001"/>
            <a:ext cx="624660" cy="510606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6DB7CB41-4DDD-247B-1E1C-C194EF2474E6}"/>
              </a:ext>
            </a:extLst>
          </p:cNvPr>
          <p:cNvSpPr/>
          <p:nvPr/>
        </p:nvSpPr>
        <p:spPr>
          <a:xfrm>
            <a:off x="1729560" y="3272857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9C4A5361-5E97-1DCE-561B-942B9F295EDB}"/>
              </a:ext>
            </a:extLst>
          </p:cNvPr>
          <p:cNvSpPr/>
          <p:nvPr/>
        </p:nvSpPr>
        <p:spPr>
          <a:xfrm>
            <a:off x="1079500" y="27051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F41480F8-ABF7-8A74-425D-2B99C8E418BC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D36BEFE6-FE1F-49DD-0137-A724DD396B44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D48E359E-B555-1DA2-277A-5CA1673F9269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20</a:t>
            </a:r>
          </a:p>
        </p:txBody>
      </p:sp>
    </p:spTree>
    <p:extLst>
      <p:ext uri="{BB962C8B-B14F-4D97-AF65-F5344CB8AC3E}">
        <p14:creationId xmlns:p14="http://schemas.microsoft.com/office/powerpoint/2010/main" val="734700861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F1671D8F-3226-BB18-5729-CB3B084C97F8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2001EC3B-05D5-C4F1-8567-9DDDDC8C0502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BA850EE4-3D49-CB87-750A-69E540192CC3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C94D084F-F66E-D3D5-BD4E-0B716B270CC3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9EA91B97-F260-0258-9742-66D282E93C6F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3E4B9898-FC53-11BF-E89C-482D09A3C785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07F74524-D9B4-ADC4-1406-E2AD1DEF6A47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0BA4A773-2C17-4A1F-B36F-042B629C6C10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7518B21D-D2BD-91A5-2CD9-5CBA0EBD5458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B4E6D87B-3185-AF98-61D1-2FBFD335E892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BCE1AC9C-6EED-50FF-CC7B-4BE97728AE45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B8C824D6-81B2-4762-534E-5F4E7E734574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56E6886E-222E-7F97-B1C6-C1DD9D9ADE3C}"/>
              </a:ext>
            </a:extLst>
          </p:cNvPr>
          <p:cNvSpPr/>
          <p:nvPr/>
        </p:nvSpPr>
        <p:spPr>
          <a:xfrm>
            <a:off x="8280400" y="5334000"/>
            <a:ext cx="248031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833CA86C-2F91-48BB-C613-BB2660F416F9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EA14436A-440B-96E3-BC93-2F8B9D320031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21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46B13FA3-068B-30D9-D2DA-EDE6D48223F8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E9190857-15EE-76E3-E703-2D90B6EE0CEF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31718B8-A857-CA72-8F53-1863ADA09781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КОРОБОЧНЫЕ РЕШЕНИЯ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2132FF6-754E-F90B-42C9-A7E02B19B5C4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№1-2025 КР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7452ACF-D7C9-E7C3-212D-DBE0B9F4E8AA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928AEC7-78CC-940A-E4B0-FEEEE5DACD05}"/>
              </a:ext>
            </a:extLst>
          </p:cNvPr>
          <p:cNvSpPr txBox="1"/>
          <p:nvPr/>
        </p:nvSpPr>
        <p:spPr>
          <a:xfrm>
            <a:off x="533400" y="1295399"/>
            <a:ext cx="7493000" cy="486287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580" b="1">
                <a:solidFill>
                  <a:srgbClr val="03256C"/>
                </a:solidFill>
                <a:latin typeface="Roboto Condensed" panose="02000000000000000000" pitchFamily="2" charset="0"/>
              </a:rPr>
              <a:t>Коробочное решение по внедрению цифрового дашборда эффективности на средних и малых предприятиях ЖКХ. Водоснабжение и водоотведение (РСО водоканалов)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0894C4E-5E10-BB88-5821-54F298ADF4F2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Коробочное решение помогает малым и средним водоканалам вести цифровой дашборд эффективности без внедрения сложной ИТ-системы.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FF1F210E-13DF-168A-2ACC-FBF8B969978C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B1BF398-3851-1A67-7B5A-518E1D7DAF0C}"/>
              </a:ext>
            </a:extLst>
          </p:cNvPr>
          <p:cNvSpPr txBox="1"/>
          <p:nvPr/>
        </p:nvSpPr>
        <p:spPr>
          <a:xfrm>
            <a:off x="812800" y="3902500"/>
            <a:ext cx="2946400" cy="83099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Отчетность собиралась вручную 3-4 дня.
Решения принимались с задержкой 5-7 дней.
Потери воды и расход электроэнергии превышали нормативы.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0130350-445A-780B-966D-F47AA4C50FC7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E0B5678-1E1B-B415-8163-FC8838A8E81F}"/>
              </a:ext>
            </a:extLst>
          </p:cNvPr>
          <p:cNvSpPr txBox="1"/>
          <p:nvPr/>
        </p:nvSpPr>
        <p:spPr>
          <a:xfrm>
            <a:off x="4368800" y="3902500"/>
            <a:ext cx="2946400" cy="83099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Внедрить Excel-дашборд эффективности.
Автоматизировать сбор и визуализацию КПЭ.
Подсвечивать отклонения от плановых значений.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87CFF55-B367-45EF-F5F4-863272383CCC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B23D99F-B5BA-E18E-6EE3-812B85BB9ED4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36.00; 36.00.1; 36.00.2; 37.00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E1C5A4F-907C-7CDB-6453-24B73FB67F99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1052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02319576-CBF4-4A14-BC52-1AE9068774DB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470D3101-E5C8-64EE-7C4F-E706B5D4C2D1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98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3FBA7E1-6BC2-5659-4915-4FDED7745793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663759B-ADDC-7FA4-4276-82E2280EB97D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38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98474E91-0868-713B-281E-DBE7B80A5ADC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28A4BFAD-4F4B-4070-9943-BC5B49C26D2E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7,65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82B267C6-7528-677C-8213-EE12256CBF08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488B2B3F-3E29-D09D-C289-26E89C3694BC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9,3%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16296943-CFFF-F556-0948-DFBCD7850C2B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решения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AD26AACA-FC6D-20AF-A171-9DB2843BD0D0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коробочные решения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58E24EF2-A819-59A5-71B6-52865F36C73B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5" name="MassRegistryCode">
            <a:extLst>
              <a:ext uri="{FF2B5EF4-FFF2-40B4-BE49-F238E27FC236}">
                <a16:creationId xmlns:a16="http://schemas.microsoft.com/office/drawing/2014/main" id="{FAE884E6-9A6E-AFEA-FF47-1D582597F461}"/>
              </a:ext>
            </a:extLst>
          </p:cNvPr>
          <p:cNvSpPr txBox="1"/>
          <p:nvPr/>
        </p:nvSpPr>
        <p:spPr>
          <a:xfrm>
            <a:off x="1422400" y="6121400"/>
            <a:ext cx="990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80" b="1">
                <a:solidFill>
                  <a:srgbClr val="03256C"/>
                </a:solidFill>
                <a:latin typeface="Roboto Condensed" panose="02000000000000000000" pitchFamily="2" charset="0"/>
              </a:rPr>
              <a:t>11-КР-01-25</a:t>
            </a:r>
          </a:p>
        </p:txBody>
      </p:sp>
      <p:sp>
        <p:nvSpPr>
          <p:cNvPr id="57" name="MassRegistryTitle">
            <a:extLst>
              <a:ext uri="{FF2B5EF4-FFF2-40B4-BE49-F238E27FC236}">
                <a16:creationId xmlns:a16="http://schemas.microsoft.com/office/drawing/2014/main" id="{E837577F-8315-89EE-9854-A8013786361F}"/>
              </a:ext>
            </a:extLst>
          </p:cNvPr>
          <p:cNvSpPr txBox="1"/>
          <p:nvPr/>
        </p:nvSpPr>
        <p:spPr>
          <a:xfrm>
            <a:off x="2540000" y="6134100"/>
            <a:ext cx="53340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>
                <a:solidFill>
                  <a:srgbClr val="1A1F29"/>
                </a:solidFill>
                <a:latin typeface="Roboto" panose="02000000000000000000" pitchFamily="2" charset="0"/>
              </a:rPr>
              <a:t>АНАЛИТИКА ВОДОКАНАЛА: Цифровой дашборд эффективности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229C30B4-3FB1-5AB8-10A1-C3188B1A5687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CA892EF5-2191-7453-14C6-9BE8D8CFD5E4}"/>
              </a:ext>
            </a:extLst>
          </p:cNvPr>
          <p:cNvSpPr txBox="1"/>
          <p:nvPr/>
        </p:nvSpPr>
        <p:spPr>
          <a:xfrm>
            <a:off x="8940800" y="6144314"/>
            <a:ext cx="2159000" cy="9387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10" b="1">
                <a:solidFill>
                  <a:srgbClr val="1E8E5A"/>
                </a:solidFill>
                <a:latin typeface="Roboto" panose="02000000000000000000" pitchFamily="2" charset="0"/>
              </a:rPr>
              <a:t>Опубликовано на Сайте: rostzkh.ru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8C4B18FE-0139-A246-62C3-DE0690C1C682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D270594C-18DD-A07F-4BF0-DDC63CD38285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0D040D19-B803-BC90-D9E7-6BC3311BECD4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0688F68C-9CD4-E506-F41B-05D27C098F35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9117372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D57294BE-69B1-9352-70A4-F7A0F94F7179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№1-2025 КР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3C3F4548-D412-3E87-9251-8913063E4C1D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D4BDC571-776D-8131-B652-B780120E527D}"/>
              </a:ext>
            </a:extLst>
          </p:cNvPr>
          <p:cNvSpPr txBox="1"/>
          <p:nvPr/>
        </p:nvSpPr>
        <p:spPr>
          <a:xfrm>
            <a:off x="533400" y="711200"/>
            <a:ext cx="8890000" cy="43088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400" b="1">
                <a:solidFill>
                  <a:srgbClr val="03256C"/>
                </a:solidFill>
                <a:latin typeface="Roboto Condensed" panose="02000000000000000000" pitchFamily="2" charset="0"/>
              </a:rPr>
              <a:t>Коробочное решение по внедрению цифрового дашборда эффективности на средних и малых предприятиях ЖКХ. Водоснабжение и водоотведение (РСО водоканалов)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A676A87-E221-E5F4-3B51-8C56944837F2}"/>
              </a:ext>
            </a:extLst>
          </p:cNvPr>
          <p:cNvSpPr txBox="1"/>
          <p:nvPr/>
        </p:nvSpPr>
        <p:spPr>
          <a:xfrm>
            <a:off x="533400" y="1498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решения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E0D2403B-DD9A-DFB8-447E-5760AEC2D91A}"/>
              </a:ext>
            </a:extLst>
          </p:cNvPr>
          <p:cNvSpPr/>
          <p:nvPr/>
        </p:nvSpPr>
        <p:spPr>
          <a:xfrm>
            <a:off x="533400" y="1828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3A592306-9581-553F-ED6D-73F680CBB41D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B1BF4CB6-FAC3-44F1-D0A1-DB105D4B4E31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76C4825-B5E1-8F2D-5531-D76C805B8F47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2C676CD-AAE2-B70E-FDE7-B23595D9B7A9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Решение отмечено как используемое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38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CAD889B-8E53-C118-E41B-512B2EA067B9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B96F7A8-7A2E-C68F-CD6C-174B44994236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Волгоградская область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2DE9FD19-C700-0B9F-8771-149409211AB8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Московская область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226AC98B-B68D-A2D6-CBA7-224D159E6179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Оренбургская область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5C2A544-079E-BB54-F98B-F6B35A3CB44A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Алтайский край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D5289A8-D6B0-9571-2020-AA351B06A546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Краснодарский край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D0639EA-A190-C909-5033-9A4F9BB1FF69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Красноярский край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60DDE794-ADF7-2CD3-1A15-C59A09562D31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Нижегородская область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66866C45-71BC-90D1-635D-E2EBEFD43278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Белгородская область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20D300A-5685-C889-096F-E38D82D74893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Брянская область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10E42BE-2CCA-C454-0EAA-02842081F250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Калининградская область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ECF65CD-5A94-C220-F078-D75C33A9A3E2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429E7273-E429-CEC2-0040-7EFA2C7CF8BE}"/>
              </a:ext>
            </a:extLst>
          </p:cNvPr>
          <p:cNvCxnSpPr/>
          <p:nvPr/>
        </p:nvCxnSpPr>
        <p:spPr>
          <a:xfrm>
            <a:off x="1739900" y="4064000"/>
            <a:ext cx="2921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9DDE101F-D55F-1546-1D89-40AF4C72D792}"/>
              </a:ext>
            </a:extLst>
          </p:cNvPr>
          <p:cNvSpPr/>
          <p:nvPr/>
        </p:nvSpPr>
        <p:spPr>
          <a:xfrm>
            <a:off x="1708150" y="40322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C996115B-ED76-7E96-0031-1A81F2F10432}"/>
              </a:ext>
            </a:extLst>
          </p:cNvPr>
          <p:cNvSpPr/>
          <p:nvPr/>
        </p:nvSpPr>
        <p:spPr>
          <a:xfrm>
            <a:off x="1943100" y="44450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0DFB4C58-EEFE-0486-4667-E13D2AB81B84}"/>
              </a:ext>
            </a:extLst>
          </p:cNvPr>
          <p:cNvCxnSpPr/>
          <p:nvPr/>
        </p:nvCxnSpPr>
        <p:spPr>
          <a:xfrm flipH="1" flipV="1">
            <a:off x="1609725" y="3435210"/>
            <a:ext cx="114300" cy="292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AA09AD4A-1D4E-E397-F486-2C058ADC94AC}"/>
              </a:ext>
            </a:extLst>
          </p:cNvPr>
          <p:cNvSpPr/>
          <p:nvPr/>
        </p:nvSpPr>
        <p:spPr>
          <a:xfrm>
            <a:off x="1708150" y="3698875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A3121450-108C-7B47-B654-9771D99F7833}"/>
              </a:ext>
            </a:extLst>
          </p:cNvPr>
          <p:cNvSpPr/>
          <p:nvPr/>
        </p:nvSpPr>
        <p:spPr>
          <a:xfrm>
            <a:off x="1473200" y="3315356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19689898-5181-7061-B6E9-16BD38118956}"/>
              </a:ext>
            </a:extLst>
          </p:cNvPr>
          <p:cNvCxnSpPr/>
          <p:nvPr/>
        </p:nvCxnSpPr>
        <p:spPr>
          <a:xfrm>
            <a:off x="2413000" y="4000500"/>
            <a:ext cx="444500" cy="368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FCF906B8-2CBC-A8FD-F6C2-24A379D0F127}"/>
              </a:ext>
            </a:extLst>
          </p:cNvPr>
          <p:cNvSpPr/>
          <p:nvPr/>
        </p:nvSpPr>
        <p:spPr>
          <a:xfrm>
            <a:off x="2381250" y="39687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DCC7F6D4-5679-7368-E96D-6DB9483D1D26}"/>
              </a:ext>
            </a:extLst>
          </p:cNvPr>
          <p:cNvSpPr/>
          <p:nvPr/>
        </p:nvSpPr>
        <p:spPr>
          <a:xfrm>
            <a:off x="2768600" y="42799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209913A2-4CA2-9F01-0248-BE13E09AECD6}"/>
              </a:ext>
            </a:extLst>
          </p:cNvPr>
          <p:cNvCxnSpPr/>
          <p:nvPr/>
        </p:nvCxnSpPr>
        <p:spPr>
          <a:xfrm>
            <a:off x="4419600" y="3708400"/>
            <a:ext cx="457200" cy="5207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44CB8363-9733-EF94-8518-B7F0C883A547}"/>
              </a:ext>
            </a:extLst>
          </p:cNvPr>
          <p:cNvSpPr/>
          <p:nvPr/>
        </p:nvSpPr>
        <p:spPr>
          <a:xfrm>
            <a:off x="4387850" y="3676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EB33B46F-9157-F3E7-1D96-E310CDCA556C}"/>
              </a:ext>
            </a:extLst>
          </p:cNvPr>
          <p:cNvSpPr/>
          <p:nvPr/>
        </p:nvSpPr>
        <p:spPr>
          <a:xfrm>
            <a:off x="4787900" y="41402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A546AD9D-BC7E-54DC-99DF-770AAD5A78FF}"/>
              </a:ext>
            </a:extLst>
          </p:cNvPr>
          <p:cNvCxnSpPr/>
          <p:nvPr/>
        </p:nvCxnSpPr>
        <p:spPr>
          <a:xfrm flipH="1">
            <a:off x="1206500" y="3898900"/>
            <a:ext cx="2159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8F168D1D-E10E-11B0-3A41-AFB66EDAB8FF}"/>
              </a:ext>
            </a:extLst>
          </p:cNvPr>
          <p:cNvSpPr/>
          <p:nvPr/>
        </p:nvSpPr>
        <p:spPr>
          <a:xfrm>
            <a:off x="1390650" y="38671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56CCAD51-4AE8-1EA1-79D4-5B0A21F06D51}"/>
              </a:ext>
            </a:extLst>
          </p:cNvPr>
          <p:cNvSpPr/>
          <p:nvPr/>
        </p:nvSpPr>
        <p:spPr>
          <a:xfrm>
            <a:off x="1117600" y="403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AB0EEB8B-148C-3DC1-DEF3-9814D86088DF}"/>
              </a:ext>
            </a:extLst>
          </p:cNvPr>
          <p:cNvCxnSpPr/>
          <p:nvPr/>
        </p:nvCxnSpPr>
        <p:spPr>
          <a:xfrm>
            <a:off x="6197600" y="3556000"/>
            <a:ext cx="685800" cy="190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E355DE11-4510-9DB2-CC0C-4095BD4CD1A1}"/>
              </a:ext>
            </a:extLst>
          </p:cNvPr>
          <p:cNvSpPr/>
          <p:nvPr/>
        </p:nvSpPr>
        <p:spPr>
          <a:xfrm>
            <a:off x="6165850" y="3524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F657F28B-E1EA-0A91-0976-EE204B227D89}"/>
              </a:ext>
            </a:extLst>
          </p:cNvPr>
          <p:cNvSpPr/>
          <p:nvPr/>
        </p:nvSpPr>
        <p:spPr>
          <a:xfrm>
            <a:off x="67945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36FD5B4C-30D4-53F2-DC21-A8D3A2563274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6842C639-AA11-3F6E-A27A-EEBB472A7642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B63374C9-2434-474F-8C35-BA478AA10775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CBBFF9AC-9B15-9495-D149-95B3B7F7B927}"/>
              </a:ext>
            </a:extLst>
          </p:cNvPr>
          <p:cNvCxnSpPr/>
          <p:nvPr/>
        </p:nvCxnSpPr>
        <p:spPr>
          <a:xfrm flipV="1">
            <a:off x="1739900" y="3670300"/>
            <a:ext cx="292100" cy="1397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2FC3EEC2-5600-98B1-FA6D-8A50CE42D968}"/>
              </a:ext>
            </a:extLst>
          </p:cNvPr>
          <p:cNvSpPr/>
          <p:nvPr/>
        </p:nvSpPr>
        <p:spPr>
          <a:xfrm>
            <a:off x="1708150" y="3778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72DA6DC4-3070-FE0B-228E-F2CC9DA770C6}"/>
              </a:ext>
            </a:extLst>
          </p:cNvPr>
          <p:cNvSpPr/>
          <p:nvPr/>
        </p:nvSpPr>
        <p:spPr>
          <a:xfrm>
            <a:off x="1943100" y="3581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75646596-202A-4A80-F7C3-750C71FA8486}"/>
              </a:ext>
            </a:extLst>
          </p:cNvPr>
          <p:cNvCxnSpPr/>
          <p:nvPr/>
        </p:nvCxnSpPr>
        <p:spPr>
          <a:xfrm flipH="1" flipV="1">
            <a:off x="1130300" y="3454400"/>
            <a:ext cx="228600" cy="63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24ED04D8-52A4-C30E-B866-AEAF2B6143A9}"/>
              </a:ext>
            </a:extLst>
          </p:cNvPr>
          <p:cNvSpPr/>
          <p:nvPr/>
        </p:nvSpPr>
        <p:spPr>
          <a:xfrm>
            <a:off x="1327150" y="34861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AC9F2B83-762E-A13A-AF1E-8B08AAC248D6}"/>
              </a:ext>
            </a:extLst>
          </p:cNvPr>
          <p:cNvSpPr/>
          <p:nvPr/>
        </p:nvSpPr>
        <p:spPr>
          <a:xfrm>
            <a:off x="1041400" y="3365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22EEBCE7-BAD7-A77D-F99E-DDB85ACAEF95}"/>
              </a:ext>
            </a:extLst>
          </p:cNvPr>
          <p:cNvCxnSpPr/>
          <p:nvPr/>
        </p:nvCxnSpPr>
        <p:spPr>
          <a:xfrm>
            <a:off x="876300" y="3429000"/>
            <a:ext cx="304800" cy="317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B23980AD-B107-C945-45A2-B0769804B653}"/>
              </a:ext>
            </a:extLst>
          </p:cNvPr>
          <p:cNvSpPr/>
          <p:nvPr/>
        </p:nvSpPr>
        <p:spPr>
          <a:xfrm>
            <a:off x="844550" y="3397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51EC9A15-9962-ED9C-A504-BC2AEB4841F7}"/>
              </a:ext>
            </a:extLst>
          </p:cNvPr>
          <p:cNvSpPr/>
          <p:nvPr/>
        </p:nvSpPr>
        <p:spPr>
          <a:xfrm>
            <a:off x="10922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ECB46127-ADEA-C2F7-4CF4-842C6F8D9E25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586C4651-E742-0F37-F5F9-F8F776DBE9CF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коробочные решения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0ABFEA4A-C52D-B275-74FB-96D23276E997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22</a:t>
            </a:r>
          </a:p>
        </p:txBody>
      </p:sp>
    </p:spTree>
    <p:extLst>
      <p:ext uri="{BB962C8B-B14F-4D97-AF65-F5344CB8AC3E}">
        <p14:creationId xmlns:p14="http://schemas.microsoft.com/office/powerpoint/2010/main" val="629000276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A378B090-59DC-828D-8E88-CC6F81C65206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651B8706-7986-9AC3-CF1A-00388AF156B9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E6BBC3D2-3B32-2B2C-064B-59D63BE24D66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B819DE11-7375-0A83-D1B0-84347E5FD407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8A989C43-DB32-39F2-81CE-5887DADBE4A4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E46BD562-004A-CE93-A524-1A365568C914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2E4D38B0-092F-6D3D-2EEF-4797EFA6632C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8DFE4AD9-8AC6-5048-9BF3-855A5459B35B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172DA6CA-A684-51AD-5DDD-738FFB913D44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64F795CA-CE4C-B75F-8B2C-334BC037788C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05E025C3-D2B5-8E5A-EFDF-E53C1ED04E6C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1084C0D9-F732-ADCD-F7A8-946D4B121C51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13A03660-A9BF-246A-D674-60D80D746CC1}"/>
              </a:ext>
            </a:extLst>
          </p:cNvPr>
          <p:cNvSpPr/>
          <p:nvPr/>
        </p:nvSpPr>
        <p:spPr>
          <a:xfrm>
            <a:off x="8280400" y="5334000"/>
            <a:ext cx="712089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7114CFEC-5B6F-E405-A1BE-DF9845F991DE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ED9252E0-23D3-DC9D-7C98-2ADF0F18F6BB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23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7CD5F35F-6EBB-AA1A-0EA2-78F64B203BFB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2FE8D5E6-1B9C-8595-583B-841B9C972AD4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59F10D4-1C6B-70E8-823D-1940FEEC9117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9C11D74-BBC6-AE55-96F2-89311B527EFD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№1-2026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96C22FD-ED68-F04B-9CD0-D5C794F635B9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FF4B5C4-F89F-1E1E-E6CC-C01496E30B86}"/>
              </a:ext>
            </a:extLst>
          </p:cNvPr>
          <p:cNvSpPr txBox="1"/>
          <p:nvPr/>
        </p:nvSpPr>
        <p:spPr>
          <a:xfrm>
            <a:off x="533400" y="1295400"/>
            <a:ext cx="9334500" cy="31701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206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мониторинга сетевой инфраструктуры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E1A39F4-0B13-D322-66C2-55B505413F32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Решение предназначено для комплексного мониторинга работоспособности систем безопасности и сетевой инфраструктуры.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FCE09AB-29F3-9ACA-1C87-96A4120ABABC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F359BD1-A87B-225F-9DA1-5513C1F2FF99}"/>
              </a:ext>
            </a:extLst>
          </p:cNvPr>
          <p:cNvSpPr txBox="1"/>
          <p:nvPr/>
        </p:nvSpPr>
        <p:spPr>
          <a:xfrm>
            <a:off x="812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 dirty="0">
                <a:solidFill>
                  <a:srgbClr val="1A1F29"/>
                </a:solidFill>
                <a:latin typeface="Roboto" panose="02000000000000000000" pitchFamily="2" charset="0"/>
              </a:rPr>
              <a:t>Риск незамеченных сбоев.
Контроль камер, СКУД и ИТ-сети.
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6AEF907-DDA7-6C75-2F2D-40068757B00A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54D4346-628F-2960-EE89-C2D2FE5C79D9}"/>
              </a:ext>
            </a:extLst>
          </p:cNvPr>
          <p:cNvSpPr txBox="1"/>
          <p:nvPr/>
        </p:nvSpPr>
        <p:spPr>
          <a:xfrm>
            <a:off x="4368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Устройство/ПАК мониторинга.
Камеры, СКУД и сигнализация.
Серверы, коммутаторы и маршрутизаторы.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7451E8D-F158-FFE3-8980-8394EFFA5C1D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7246B17-5277-BD05-61EF-0682A1CC008F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35.3; 37.00; 36.00; 81.10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C350FB9-D6BB-60E5-173B-B11A6FD915D9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911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0988AD86-BBDA-1A34-035F-A02937BB1739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ECA3246E-7DD8-7EBB-1B24-5FD8EF2B05F3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243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077EB92-2D06-5E93-7FAE-14025CBC9511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46816B97-A451-9971-46E9-CC19C9D03BF7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52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2DA0C652-9B7D-16AC-9575-76AB24A982AD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5FCA663-F5D5-5051-AEED-1C25C74A6221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7,67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88645E66-8202-D88A-5D07-A68EDE5E1EC7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C27114B3-34DC-D43C-105B-6DE0A630543E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26,7%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B8E8479F-C000-2A98-09D3-ED33311FFA0E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5493CD80-18D6-D24F-B79A-7A6E797FC114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D4FB409A-4F09-A3F6-D70F-BB42AFFE5D97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068939C4-256E-6879-12D6-2B5DC3A8D36C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DAFCDC3F-1BEF-4E38-9AB1-FF7B41088337}"/>
              </a:ext>
            </a:extLst>
          </p:cNvPr>
          <p:cNvSpPr txBox="1"/>
          <p:nvPr/>
        </p:nvSpPr>
        <p:spPr>
          <a:xfrm>
            <a:off x="8940800" y="6137389"/>
            <a:ext cx="2159000" cy="10772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00" b="1">
                <a:solidFill>
                  <a:srgbClr val="03256C"/>
                </a:solidFill>
                <a:latin typeface="Roboto" panose="02000000000000000000" pitchFamily="2" charset="0"/>
              </a:rPr>
              <a:t>В резерве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04137A79-3BF3-1C0D-8B00-C76BA7E1E0F5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F9DA89FD-ED1B-4B6B-60F9-13BAFD11A9FB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CC98A964-F985-2783-3D42-A1C3DC7F6FE9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C8C152BE-134E-26C1-42E5-B3A3C10BCB27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72081704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9EDC79F2-22C4-DF2F-F797-7E4EBE2AEFBD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№1-2026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3FF33DCF-7C72-BE58-A162-C17D988934B1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A56923DD-7452-16E6-2125-9A7574393E27}"/>
              </a:ext>
            </a:extLst>
          </p:cNvPr>
          <p:cNvSpPr txBox="1"/>
          <p:nvPr/>
        </p:nvSpPr>
        <p:spPr>
          <a:xfrm>
            <a:off x="533400" y="711200"/>
            <a:ext cx="8890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мониторинга сетевой инфраструктуры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028B268-AA68-1E30-86D5-08C7026C7BF4}"/>
              </a:ext>
            </a:extLst>
          </p:cNvPr>
          <p:cNvSpPr txBox="1"/>
          <p:nvPr/>
        </p:nvSpPr>
        <p:spPr>
          <a:xfrm>
            <a:off x="533400" y="1498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F2136C65-A1E9-8D90-C3B6-8450F846C7CB}"/>
              </a:ext>
            </a:extLst>
          </p:cNvPr>
          <p:cNvSpPr/>
          <p:nvPr/>
        </p:nvSpPr>
        <p:spPr>
          <a:xfrm>
            <a:off x="533400" y="1828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4A13B21B-9B71-4738-C1E8-B8A45324A934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6450E055-5C7E-9EBD-755F-707EBF256D35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DD08CA5-F0D6-7884-A91A-8C22558137A7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FE444E0-E9D3-2E3A-BA96-97CDD3C22C88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52 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DEBEA7B9-88EA-5B77-8E1D-A7618227FE3E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A9DBA92-E3E0-5464-A6A7-0B87C8EA4F05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18 — Нижегородская область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EB7206B-F642-4FD7-FA33-1633CB4654E7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16 — Московская область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813EC7DC-9FC3-6A7B-7AC3-9BE9FEFC279B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14 — Алтайский край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AC8D21C-00E3-94F8-0373-068EC7F13EFA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14 — Оренбургская область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92F4685-2A60-7F01-B55E-444536A95501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14 — Челябинская область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DF8B7A9-DF97-C880-9A43-1871218CF4C9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13 — Новосибирская область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F8480AB-3C4B-15FA-D0B7-8E69B4562167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12 — Волгоградская область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582C5D1-177C-72B7-FF95-46EFC76CB1D5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10 — Калининградская область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267AC2B-17E8-5C35-8116-F5D372FC7411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9 — Ставропольский край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39DB63B-5D6B-C8DA-8AF4-126E18DE08AE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Брянская область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631E3479-01B8-B6CA-EEC7-5EF22444A417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3F7540EE-236A-5417-C238-1B65AD6E928C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B951ADAD-DF1B-E784-7639-620B642423BF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A9BCEDE6-F932-AB37-B158-14610DC738C0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18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D24945DD-9F30-619F-F1D6-A45B9071E291}"/>
              </a:ext>
            </a:extLst>
          </p:cNvPr>
          <p:cNvCxnSpPr>
            <a:stCxn id="30" idx="1"/>
          </p:cNvCxnSpPr>
          <p:nvPr/>
        </p:nvCxnSpPr>
        <p:spPr>
          <a:xfrm flipH="1" flipV="1">
            <a:off x="1562100" y="2857500"/>
            <a:ext cx="247957" cy="418455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8220D423-8F89-AB6B-DDAF-94E211160BA5}"/>
              </a:ext>
            </a:extLst>
          </p:cNvPr>
          <p:cNvSpPr/>
          <p:nvPr/>
        </p:nvSpPr>
        <p:spPr>
          <a:xfrm>
            <a:off x="1800758" y="3266656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6FD433A1-79C2-4048-A477-1D0E1920F2BF}"/>
              </a:ext>
            </a:extLst>
          </p:cNvPr>
          <p:cNvSpPr/>
          <p:nvPr/>
        </p:nvSpPr>
        <p:spPr>
          <a:xfrm>
            <a:off x="1473200" y="276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16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9916CD22-7E3D-F511-95A6-D47660AA10D5}"/>
              </a:ext>
            </a:extLst>
          </p:cNvPr>
          <p:cNvCxnSpPr/>
          <p:nvPr/>
        </p:nvCxnSpPr>
        <p:spPr>
          <a:xfrm>
            <a:off x="4419600" y="3708400"/>
            <a:ext cx="457200" cy="5207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7A8A9315-9C3D-82FD-9811-8E4CA09722FE}"/>
              </a:ext>
            </a:extLst>
          </p:cNvPr>
          <p:cNvSpPr/>
          <p:nvPr/>
        </p:nvSpPr>
        <p:spPr>
          <a:xfrm>
            <a:off x="4387850" y="36766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54F3CCE0-7938-B285-71A6-A784B431AEB3}"/>
              </a:ext>
            </a:extLst>
          </p:cNvPr>
          <p:cNvSpPr/>
          <p:nvPr/>
        </p:nvSpPr>
        <p:spPr>
          <a:xfrm>
            <a:off x="4787900" y="41402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14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EAA4F19F-3B75-157E-D049-58C5B7D16D88}"/>
              </a:ext>
            </a:extLst>
          </p:cNvPr>
          <p:cNvCxnSpPr/>
          <p:nvPr/>
        </p:nvCxnSpPr>
        <p:spPr>
          <a:xfrm>
            <a:off x="2413000" y="4000500"/>
            <a:ext cx="444500" cy="368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1029F625-1970-887E-58B3-0BACE720DE1B}"/>
              </a:ext>
            </a:extLst>
          </p:cNvPr>
          <p:cNvSpPr/>
          <p:nvPr/>
        </p:nvSpPr>
        <p:spPr>
          <a:xfrm>
            <a:off x="2381250" y="39687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31DFE479-DBAA-A503-A389-43E40562AB38}"/>
              </a:ext>
            </a:extLst>
          </p:cNvPr>
          <p:cNvSpPr/>
          <p:nvPr/>
        </p:nvSpPr>
        <p:spPr>
          <a:xfrm>
            <a:off x="2768600" y="42799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14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B7A0E436-A748-A5D7-095B-CA65DC52D00F}"/>
              </a:ext>
            </a:extLst>
          </p:cNvPr>
          <p:cNvCxnSpPr>
            <a:endCxn id="41" idx="0"/>
          </p:cNvCxnSpPr>
          <p:nvPr/>
        </p:nvCxnSpPr>
        <p:spPr>
          <a:xfrm>
            <a:off x="2705533" y="4372747"/>
            <a:ext cx="168921" cy="301284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1BC08CFD-C90E-D308-DA69-8A0A6D7BCE4C}"/>
              </a:ext>
            </a:extLst>
          </p:cNvPr>
          <p:cNvSpPr/>
          <p:nvPr/>
        </p:nvSpPr>
        <p:spPr>
          <a:xfrm>
            <a:off x="2660650" y="4311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D084ABDA-51B7-0252-4AB2-20A6F7E95C3B}"/>
              </a:ext>
            </a:extLst>
          </p:cNvPr>
          <p:cNvSpPr/>
          <p:nvPr/>
        </p:nvSpPr>
        <p:spPr>
          <a:xfrm>
            <a:off x="2779204" y="4674031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14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06D8D84E-EFB3-B7FB-E2F7-BA64A92ACC43}"/>
              </a:ext>
            </a:extLst>
          </p:cNvPr>
          <p:cNvCxnSpPr/>
          <p:nvPr/>
        </p:nvCxnSpPr>
        <p:spPr>
          <a:xfrm>
            <a:off x="4648200" y="3454400"/>
            <a:ext cx="482600" cy="342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96DC7601-246F-EF0E-F25A-053D3DA50146}"/>
              </a:ext>
            </a:extLst>
          </p:cNvPr>
          <p:cNvSpPr/>
          <p:nvPr/>
        </p:nvSpPr>
        <p:spPr>
          <a:xfrm>
            <a:off x="4616450" y="3422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D234A439-98B6-81CA-B53F-944ABAA5F82D}"/>
              </a:ext>
            </a:extLst>
          </p:cNvPr>
          <p:cNvSpPr/>
          <p:nvPr/>
        </p:nvSpPr>
        <p:spPr>
          <a:xfrm>
            <a:off x="5041900" y="3708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13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6D42AC0D-5937-FD76-4551-78F52AD4D870}"/>
              </a:ext>
            </a:extLst>
          </p:cNvPr>
          <p:cNvCxnSpPr/>
          <p:nvPr/>
        </p:nvCxnSpPr>
        <p:spPr>
          <a:xfrm>
            <a:off x="1739900" y="4064000"/>
            <a:ext cx="2921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FE83F9DB-227B-C3A8-E511-32B198DDCED4}"/>
              </a:ext>
            </a:extLst>
          </p:cNvPr>
          <p:cNvSpPr/>
          <p:nvPr/>
        </p:nvSpPr>
        <p:spPr>
          <a:xfrm>
            <a:off x="1708150" y="4032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E3033B3F-288D-B207-915B-739BEA859DBB}"/>
              </a:ext>
            </a:extLst>
          </p:cNvPr>
          <p:cNvSpPr/>
          <p:nvPr/>
        </p:nvSpPr>
        <p:spPr>
          <a:xfrm>
            <a:off x="1943100" y="44450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12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90907FE4-6D64-9A76-12B3-E957FED6C64F}"/>
              </a:ext>
            </a:extLst>
          </p:cNvPr>
          <p:cNvCxnSpPr/>
          <p:nvPr/>
        </p:nvCxnSpPr>
        <p:spPr>
          <a:xfrm>
            <a:off x="876300" y="3429000"/>
            <a:ext cx="304800" cy="317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58BD99A8-BA66-C2C5-12BD-24FB40E59A7B}"/>
              </a:ext>
            </a:extLst>
          </p:cNvPr>
          <p:cNvSpPr/>
          <p:nvPr/>
        </p:nvSpPr>
        <p:spPr>
          <a:xfrm>
            <a:off x="844550" y="3397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234D0BDB-5D27-E776-117F-097380422EBB}"/>
              </a:ext>
            </a:extLst>
          </p:cNvPr>
          <p:cNvSpPr/>
          <p:nvPr/>
        </p:nvSpPr>
        <p:spPr>
          <a:xfrm>
            <a:off x="10922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10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E7278757-CF26-6F28-DD65-B339989F126A}"/>
              </a:ext>
            </a:extLst>
          </p:cNvPr>
          <p:cNvCxnSpPr/>
          <p:nvPr/>
        </p:nvCxnSpPr>
        <p:spPr>
          <a:xfrm flipH="1">
            <a:off x="1422400" y="4051300"/>
            <a:ext cx="88900" cy="419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54A674ED-C0D6-ACE4-9795-372627951B8D}"/>
              </a:ext>
            </a:extLst>
          </p:cNvPr>
          <p:cNvSpPr/>
          <p:nvPr/>
        </p:nvSpPr>
        <p:spPr>
          <a:xfrm>
            <a:off x="1479550" y="40195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B79412CC-0F8A-455B-B627-ED698A2A6628}"/>
              </a:ext>
            </a:extLst>
          </p:cNvPr>
          <p:cNvSpPr/>
          <p:nvPr/>
        </p:nvSpPr>
        <p:spPr>
          <a:xfrm>
            <a:off x="1333500" y="4381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9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5687564F-0520-FA46-C690-DB55DE7CD995}"/>
              </a:ext>
            </a:extLst>
          </p:cNvPr>
          <p:cNvCxnSpPr/>
          <p:nvPr/>
        </p:nvCxnSpPr>
        <p:spPr>
          <a:xfrm flipH="1" flipV="1">
            <a:off x="1130300" y="3454400"/>
            <a:ext cx="228600" cy="63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41856C9F-EF74-8AF4-EE59-AA7188211FC6}"/>
              </a:ext>
            </a:extLst>
          </p:cNvPr>
          <p:cNvSpPr/>
          <p:nvPr/>
        </p:nvSpPr>
        <p:spPr>
          <a:xfrm>
            <a:off x="1327150" y="34861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73DE1D96-1070-C919-30FB-FD6F42F5ECEA}"/>
              </a:ext>
            </a:extLst>
          </p:cNvPr>
          <p:cNvSpPr/>
          <p:nvPr/>
        </p:nvSpPr>
        <p:spPr>
          <a:xfrm>
            <a:off x="1041400" y="3365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1EB9FBB4-3BA7-F2E4-834C-4F4994DA02AC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7F61A6B0-41F8-0C09-1833-94C08A9E1C60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2026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29ADAFBC-08BD-BC0D-844E-46D40D0DA898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24</a:t>
            </a:r>
          </a:p>
        </p:txBody>
      </p:sp>
    </p:spTree>
    <p:extLst>
      <p:ext uri="{BB962C8B-B14F-4D97-AF65-F5344CB8AC3E}">
        <p14:creationId xmlns:p14="http://schemas.microsoft.com/office/powerpoint/2010/main" val="3458513089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F442FDFD-58DE-C47C-2D7E-CECA4C3A3768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3987E742-E911-4562-1300-6E0D36641651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CC2D86D8-39B1-EB4C-D8DF-38D6C395FB22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485E83C0-7E60-E2A1-6B4D-F0B55CF7C9EF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1EF60008-9684-3800-C003-B93EF283EB67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D6FBE9C0-EB5C-479D-9CAA-3664D1631535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689CE792-4710-E21A-E257-117F284BD1C1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E7E93807-FBE6-6BBA-316B-03BEB2C52466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2B28C2A9-17B0-F7BA-B428-E986E2EFEC77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C3918145-1763-915F-4538-5276FC04D9BE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8C4FBE74-F3AF-4FB8-1580-614B54A6CA89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3AE0CDD7-2C30-8159-42CB-D174B899EF45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8D63EBD6-9F33-7CA0-371D-D2ABB3FB6071}"/>
              </a:ext>
            </a:extLst>
          </p:cNvPr>
          <p:cNvSpPr/>
          <p:nvPr/>
        </p:nvSpPr>
        <p:spPr>
          <a:xfrm>
            <a:off x="8280400" y="5334000"/>
            <a:ext cx="58674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97548A7F-6E1A-1604-C85A-BEFEAA89FCF3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54DDEDCB-A5F0-F33A-E559-249F5ED650DD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25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5064D9EC-47B1-162C-289F-27C7419559A4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454F040E-8BCC-44F0-5EDF-95FAE27B88EE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F3CA6CE-4BCD-AC4D-47A9-96DFC59F428A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6E1B13A-9EE7-22A3-E4EC-44BD5084A4F3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№2-2026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FBF6BDF-932D-1894-FDB4-751A9D36B003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088E7BD-335C-9B34-94E8-031324B883C3}"/>
              </a:ext>
            </a:extLst>
          </p:cNvPr>
          <p:cNvSpPr txBox="1"/>
          <p:nvPr/>
        </p:nvSpPr>
        <p:spPr>
          <a:xfrm>
            <a:off x="533400" y="1295400"/>
            <a:ext cx="9334500" cy="31701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2060" b="1">
                <a:solidFill>
                  <a:srgbClr val="03256C"/>
                </a:solidFill>
                <a:latin typeface="Roboto Condensed" panose="02000000000000000000" pitchFamily="2" charset="0"/>
              </a:rPr>
              <a:t>Адаптивная система освещения АВАДА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E15759-3D8F-5250-AE81-8E66F6E1343E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Решение предназначено для интеграции управления инженерными и осветительными системами здания на основе цифровой тени.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EEF51E8-9B93-296D-20B5-357DF7BB34FA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1B94E5F-D498-61B4-50BC-1D419BADC423}"/>
              </a:ext>
            </a:extLst>
          </p:cNvPr>
          <p:cNvSpPr txBox="1"/>
          <p:nvPr/>
        </p:nvSpPr>
        <p:spPr>
          <a:xfrm>
            <a:off x="812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Проблематика не указана.
Единая модель здания.
Связанный контур систем.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6FC46DE-4E54-CC1F-59F4-D9CE8180CD8E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BD6482C-225B-4FD9-7242-1FFC40D94A5B}"/>
              </a:ext>
            </a:extLst>
          </p:cNvPr>
          <p:cNvSpPr txBox="1"/>
          <p:nvPr/>
        </p:nvSpPr>
        <p:spPr>
          <a:xfrm>
            <a:off x="4368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Цифровой двойник.
BIM/ТИМ модель.
Контроль инженерных систем.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8BED46D-91EE-D260-007A-ACA2A24B40D4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259BCBD-B49B-92B8-80B2-3D6C245ED8E4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81.00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7CB1DE8-CC70-F2B9-F9F0-FFDEA08F7853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911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7102F191-8A79-38EF-4EB7-D380AC1CA5E4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3886228-41D9-E603-CF2E-410E8F0C656A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20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2567D375-CBBF-4EB8-B47C-8101EFACB13E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451EF9DF-DEE2-714C-18E6-184F442EEC1A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14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0E0D17E3-ECE8-5B33-D670-E08D7BB99029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CE17004-9555-A1E2-5AF6-03C6E7E7941F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7,05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CD2ED3A6-0258-7DD1-1E86-1D59DD0B70BD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A7D45FF-71EE-178F-A6F2-674A61CC00AC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2,2%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41C303A-EA51-1870-721D-9714D5CDC182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CE168BE3-B5CF-0732-BFE3-AF4BF6AC8EDF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2307392C-5A66-DFF6-1510-E04A684A4BE7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E5CA166D-AA6F-9E48-3484-10807B71FD45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34EA74FC-011C-4E52-9958-858D12C6BA82}"/>
              </a:ext>
            </a:extLst>
          </p:cNvPr>
          <p:cNvSpPr txBox="1"/>
          <p:nvPr/>
        </p:nvSpPr>
        <p:spPr>
          <a:xfrm>
            <a:off x="8940800" y="6137389"/>
            <a:ext cx="2159000" cy="10772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00" b="1">
                <a:solidFill>
                  <a:srgbClr val="03256C"/>
                </a:solidFill>
                <a:latin typeface="Roboto" panose="02000000000000000000" pitchFamily="2" charset="0"/>
              </a:rPr>
              <a:t>В резерве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142BD69C-DC76-9F0E-E401-873D10483955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8AE8067E-FC43-98AF-90E5-613DFC5DE30B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76682413-703F-2073-71FE-623F1A121630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DEEA8E04-12A7-4BCB-9312-54E8813D4FE8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0763417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yebrow">
            <a:extLst>
              <a:ext uri="{FF2B5EF4-FFF2-40B4-BE49-F238E27FC236}">
                <a16:creationId xmlns:a16="http://schemas.microsoft.com/office/drawing/2014/main" id="{2931C7E6-56B3-C5C6-5092-D25758C1B0E8}"/>
              </a:ext>
            </a:extLst>
          </p:cNvPr>
          <p:cNvSpPr txBox="1"/>
          <p:nvPr/>
        </p:nvSpPr>
        <p:spPr>
          <a:xfrm>
            <a:off x="533400" y="431800"/>
            <a:ext cx="7112000" cy="1778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920" b="1">
                <a:solidFill>
                  <a:srgbClr val="004D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pic>
        <p:nvPicPr>
          <p:cNvPr id="4" name="Logo">
            <a:extLst>
              <a:ext uri="{FF2B5EF4-FFF2-40B4-BE49-F238E27FC236}">
                <a16:creationId xmlns:a16="http://schemas.microsoft.com/office/drawing/2014/main" id="{8049EB6E-4C20-852C-596B-DE3FBDF9A76F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77500" y="381000"/>
            <a:ext cx="1117600" cy="444500"/>
          </a:xfrm>
          <a:prstGeom prst="rect">
            <a:avLst/>
          </a:prstGeom>
        </p:spPr>
      </p:pic>
      <p:sp>
        <p:nvSpPr>
          <p:cNvPr id="5" name="Title">
            <a:extLst>
              <a:ext uri="{FF2B5EF4-FFF2-40B4-BE49-F238E27FC236}">
                <a16:creationId xmlns:a16="http://schemas.microsoft.com/office/drawing/2014/main" id="{078607B3-0B9E-47EF-3C08-54BD1AFD3522}"/>
              </a:ext>
            </a:extLst>
          </p:cNvPr>
          <p:cNvSpPr txBox="1"/>
          <p:nvPr/>
        </p:nvSpPr>
        <p:spPr>
          <a:xfrm>
            <a:off x="533400" y="787399"/>
            <a:ext cx="7112000" cy="8128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2150" b="1">
                <a:solidFill>
                  <a:srgbClr val="002D78"/>
                </a:solidFill>
                <a:latin typeface="Roboto Condensed" panose="02000000000000000000" pitchFamily="2" charset="0"/>
              </a:rPr>
              <a:t>Масштаб охвата опроса</a:t>
            </a:r>
          </a:p>
        </p:txBody>
      </p:sp>
      <p:sp>
        <p:nvSpPr>
          <p:cNvPr id="6" name="Subtitle">
            <a:extLst>
              <a:ext uri="{FF2B5EF4-FFF2-40B4-BE49-F238E27FC236}">
                <a16:creationId xmlns:a16="http://schemas.microsoft.com/office/drawing/2014/main" id="{E5300505-4319-52A5-37A7-DD3E40710503}"/>
              </a:ext>
            </a:extLst>
          </p:cNvPr>
          <p:cNvSpPr txBox="1"/>
          <p:nvPr/>
        </p:nvSpPr>
        <p:spPr>
          <a:xfrm>
            <a:off x="558800" y="1397000"/>
            <a:ext cx="9144000" cy="1778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850">
                <a:solidFill>
                  <a:srgbClr val="606C7D"/>
                </a:solidFill>
                <a:latin typeface="Roboto" panose="02000000000000000000" pitchFamily="2" charset="0"/>
              </a:rPr>
              <a:t>Опрос проводился путем анкетирования сотрудников предприятий отрасли ЖКХ · апрель 2026</a:t>
            </a:r>
          </a:p>
        </p:txBody>
      </p:sp>
      <p:sp>
        <p:nvSpPr>
          <p:cNvPr id="7" name="Panel-2025">
            <a:extLst>
              <a:ext uri="{FF2B5EF4-FFF2-40B4-BE49-F238E27FC236}">
                <a16:creationId xmlns:a16="http://schemas.microsoft.com/office/drawing/2014/main" id="{0B4F862E-56A7-C284-0A51-6B342B0936CB}"/>
              </a:ext>
            </a:extLst>
          </p:cNvPr>
          <p:cNvSpPr/>
          <p:nvPr/>
        </p:nvSpPr>
        <p:spPr>
          <a:xfrm>
            <a:off x="889000" y="2032000"/>
            <a:ext cx="4635500" cy="2413000"/>
          </a:xfrm>
          <a:prstGeom prst="roundRect">
            <a:avLst/>
          </a:prstGeom>
          <a:solidFill>
            <a:srgbClr val="F3F8FF">
              <a:alpha val="97000"/>
            </a:srgbClr>
          </a:solidFill>
          <a:ln w="9525" cap="flat" cmpd="sng" algn="ctr">
            <a:solidFill>
              <a:srgbClr val="D8E2F0">
                <a:alpha val="75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Year-2025">
            <a:extLst>
              <a:ext uri="{FF2B5EF4-FFF2-40B4-BE49-F238E27FC236}">
                <a16:creationId xmlns:a16="http://schemas.microsoft.com/office/drawing/2014/main" id="{DD57F4A8-1EAA-BBC9-3751-5D2077636CB0}"/>
              </a:ext>
            </a:extLst>
          </p:cNvPr>
          <p:cNvSpPr txBox="1"/>
          <p:nvPr/>
        </p:nvSpPr>
        <p:spPr>
          <a:xfrm>
            <a:off x="1219200" y="2209799"/>
            <a:ext cx="1143000" cy="8382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2500" b="1">
                <a:solidFill>
                  <a:srgbClr val="002D78"/>
                </a:solidFill>
                <a:latin typeface="Roboto Condensed" panose="02000000000000000000" pitchFamily="2" charset="0"/>
              </a:rPr>
              <a:t>2025</a:t>
            </a:r>
          </a:p>
        </p:txBody>
      </p:sp>
      <p:sp>
        <p:nvSpPr>
          <p:cNvPr id="9" name="YearRule-2025">
            <a:extLst>
              <a:ext uri="{FF2B5EF4-FFF2-40B4-BE49-F238E27FC236}">
                <a16:creationId xmlns:a16="http://schemas.microsoft.com/office/drawing/2014/main" id="{DDF3CA20-731B-09D9-29DD-98F56C4AA5A4}"/>
              </a:ext>
            </a:extLst>
          </p:cNvPr>
          <p:cNvSpPr/>
          <p:nvPr/>
        </p:nvSpPr>
        <p:spPr>
          <a:xfrm>
            <a:off x="1219200" y="2895600"/>
            <a:ext cx="3975100" cy="38100"/>
          </a:xfrm>
          <a:prstGeom prst="rect">
            <a:avLst/>
          </a:prstGeom>
          <a:solidFill>
            <a:srgbClr val="219662"/>
          </a:solidFill>
          <a:ln w="0" cap="flat" cmpd="sng" algn="ctr">
            <a:solidFill>
              <a:srgbClr val="219662">
                <a:alpha val="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RegionsValue-2025">
            <a:extLst>
              <a:ext uri="{FF2B5EF4-FFF2-40B4-BE49-F238E27FC236}">
                <a16:creationId xmlns:a16="http://schemas.microsoft.com/office/drawing/2014/main" id="{A0C2623F-135B-D9AF-D7E2-FE763CA27151}"/>
              </a:ext>
            </a:extLst>
          </p:cNvPr>
          <p:cNvSpPr txBox="1"/>
          <p:nvPr/>
        </p:nvSpPr>
        <p:spPr>
          <a:xfrm>
            <a:off x="1320800" y="2997199"/>
            <a:ext cx="1524000" cy="10922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3100" b="1">
                <a:solidFill>
                  <a:srgbClr val="219662"/>
                </a:solidFill>
                <a:latin typeface="Roboto Condensed" panose="02000000000000000000" pitchFamily="2" charset="0"/>
              </a:rPr>
              <a:t>76</a:t>
            </a:r>
          </a:p>
        </p:txBody>
      </p:sp>
      <p:sp>
        <p:nvSpPr>
          <p:cNvPr id="11" name="RegionsLabel-2025">
            <a:extLst>
              <a:ext uri="{FF2B5EF4-FFF2-40B4-BE49-F238E27FC236}">
                <a16:creationId xmlns:a16="http://schemas.microsoft.com/office/drawing/2014/main" id="{5EEEDCCA-6E86-EFFA-88B4-2D793593382D}"/>
              </a:ext>
            </a:extLst>
          </p:cNvPr>
          <p:cNvSpPr txBox="1"/>
          <p:nvPr/>
        </p:nvSpPr>
        <p:spPr>
          <a:xfrm>
            <a:off x="1320800" y="3784600"/>
            <a:ext cx="1778000" cy="3810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920">
                <a:solidFill>
                  <a:srgbClr val="606C7D"/>
                </a:solidFill>
                <a:latin typeface="Roboto" panose="02000000000000000000" pitchFamily="2" charset="0"/>
              </a:rPr>
              <a:t>регионов участвовало
в опросе</a:t>
            </a:r>
          </a:p>
        </p:txBody>
      </p:sp>
      <p:sp>
        <p:nvSpPr>
          <p:cNvPr id="12" name="EnterprisesValue-2025">
            <a:extLst>
              <a:ext uri="{FF2B5EF4-FFF2-40B4-BE49-F238E27FC236}">
                <a16:creationId xmlns:a16="http://schemas.microsoft.com/office/drawing/2014/main" id="{77B8E38B-8A36-495C-D96E-F69A392299CD}"/>
              </a:ext>
            </a:extLst>
          </p:cNvPr>
          <p:cNvSpPr txBox="1"/>
          <p:nvPr/>
        </p:nvSpPr>
        <p:spPr>
          <a:xfrm>
            <a:off x="3238500" y="2997199"/>
            <a:ext cx="1905000" cy="10922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3100" b="1">
                <a:solidFill>
                  <a:srgbClr val="002D78"/>
                </a:solidFill>
                <a:latin typeface="Roboto Condensed" panose="02000000000000000000" pitchFamily="2" charset="0"/>
              </a:rPr>
              <a:t>1 052</a:t>
            </a:r>
          </a:p>
        </p:txBody>
      </p:sp>
      <p:sp>
        <p:nvSpPr>
          <p:cNvPr id="13" name="EnterprisesLabel-2025">
            <a:extLst>
              <a:ext uri="{FF2B5EF4-FFF2-40B4-BE49-F238E27FC236}">
                <a16:creationId xmlns:a16="http://schemas.microsoft.com/office/drawing/2014/main" id="{54A2B2AD-8432-0AF3-BA19-954286C32601}"/>
              </a:ext>
            </a:extLst>
          </p:cNvPr>
          <p:cNvSpPr txBox="1"/>
          <p:nvPr/>
        </p:nvSpPr>
        <p:spPr>
          <a:xfrm>
            <a:off x="3238500" y="3784600"/>
            <a:ext cx="1778000" cy="3810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920">
                <a:solidFill>
                  <a:srgbClr val="606C7D"/>
                </a:solidFill>
                <a:latin typeface="Roboto" panose="02000000000000000000" pitchFamily="2" charset="0"/>
              </a:rPr>
              <a:t>предприятий
в выборке</a:t>
            </a:r>
          </a:p>
        </p:txBody>
      </p:sp>
      <p:sp>
        <p:nvSpPr>
          <p:cNvPr id="14" name="Divider-2025">
            <a:extLst>
              <a:ext uri="{FF2B5EF4-FFF2-40B4-BE49-F238E27FC236}">
                <a16:creationId xmlns:a16="http://schemas.microsoft.com/office/drawing/2014/main" id="{A62444B0-F100-06DE-C36A-4FD53A1F61B7}"/>
              </a:ext>
            </a:extLst>
          </p:cNvPr>
          <p:cNvSpPr/>
          <p:nvPr/>
        </p:nvSpPr>
        <p:spPr>
          <a:xfrm>
            <a:off x="2971800" y="3251200"/>
            <a:ext cx="12700" cy="812800"/>
          </a:xfrm>
          <a:prstGeom prst="rect">
            <a:avLst/>
          </a:prstGeom>
          <a:solidFill>
            <a:srgbClr val="D8E2F0"/>
          </a:solidFill>
          <a:ln w="0" cap="flat" cmpd="sng" algn="ctr">
            <a:solidFill>
              <a:srgbClr val="D8E2F0"/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Panel-2026">
            <a:extLst>
              <a:ext uri="{FF2B5EF4-FFF2-40B4-BE49-F238E27FC236}">
                <a16:creationId xmlns:a16="http://schemas.microsoft.com/office/drawing/2014/main" id="{730791C5-6767-8005-B85F-51AE8BFF6C0C}"/>
              </a:ext>
            </a:extLst>
          </p:cNvPr>
          <p:cNvSpPr/>
          <p:nvPr/>
        </p:nvSpPr>
        <p:spPr>
          <a:xfrm>
            <a:off x="6667500" y="2032000"/>
            <a:ext cx="4635500" cy="2413000"/>
          </a:xfrm>
          <a:prstGeom prst="roundRect">
            <a:avLst/>
          </a:prstGeom>
          <a:solidFill>
            <a:srgbClr val="F3F8FF">
              <a:alpha val="97000"/>
            </a:srgbClr>
          </a:solidFill>
          <a:ln w="9525" cap="flat" cmpd="sng" algn="ctr">
            <a:solidFill>
              <a:srgbClr val="D8E2F0">
                <a:alpha val="75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" name="Year-2026">
            <a:extLst>
              <a:ext uri="{FF2B5EF4-FFF2-40B4-BE49-F238E27FC236}">
                <a16:creationId xmlns:a16="http://schemas.microsoft.com/office/drawing/2014/main" id="{0176F84A-B2B3-B13F-1CDC-BD7AAE675606}"/>
              </a:ext>
            </a:extLst>
          </p:cNvPr>
          <p:cNvSpPr txBox="1"/>
          <p:nvPr/>
        </p:nvSpPr>
        <p:spPr>
          <a:xfrm>
            <a:off x="6997700" y="2209799"/>
            <a:ext cx="1143000" cy="8382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2500" b="1">
                <a:solidFill>
                  <a:srgbClr val="002D78"/>
                </a:solidFill>
                <a:latin typeface="Roboto Condensed" panose="02000000000000000000" pitchFamily="2" charset="0"/>
              </a:rPr>
              <a:t>2026</a:t>
            </a:r>
          </a:p>
        </p:txBody>
      </p:sp>
      <p:sp>
        <p:nvSpPr>
          <p:cNvPr id="17" name="YearRule-2026">
            <a:extLst>
              <a:ext uri="{FF2B5EF4-FFF2-40B4-BE49-F238E27FC236}">
                <a16:creationId xmlns:a16="http://schemas.microsoft.com/office/drawing/2014/main" id="{8F4F3BE0-702F-C635-0B56-EA8D8ACBC055}"/>
              </a:ext>
            </a:extLst>
          </p:cNvPr>
          <p:cNvSpPr/>
          <p:nvPr/>
        </p:nvSpPr>
        <p:spPr>
          <a:xfrm>
            <a:off x="6997700" y="2895600"/>
            <a:ext cx="3975100" cy="38100"/>
          </a:xfrm>
          <a:prstGeom prst="rect">
            <a:avLst/>
          </a:prstGeom>
          <a:solidFill>
            <a:srgbClr val="004DFF"/>
          </a:solidFill>
          <a:ln w="0" cap="flat" cmpd="sng" algn="ctr">
            <a:solidFill>
              <a:srgbClr val="004DFF">
                <a:alpha val="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RegionsValue-2026">
            <a:extLst>
              <a:ext uri="{FF2B5EF4-FFF2-40B4-BE49-F238E27FC236}">
                <a16:creationId xmlns:a16="http://schemas.microsoft.com/office/drawing/2014/main" id="{36172D00-3D0B-58E7-C48C-BEA3185E7074}"/>
              </a:ext>
            </a:extLst>
          </p:cNvPr>
          <p:cNvSpPr txBox="1"/>
          <p:nvPr/>
        </p:nvSpPr>
        <p:spPr>
          <a:xfrm>
            <a:off x="7099300" y="2997199"/>
            <a:ext cx="1524000" cy="10922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3100" b="1">
                <a:solidFill>
                  <a:srgbClr val="004DFF"/>
                </a:solidFill>
                <a:latin typeface="Roboto Condensed" panose="02000000000000000000" pitchFamily="2" charset="0"/>
              </a:rPr>
              <a:t>74</a:t>
            </a:r>
          </a:p>
        </p:txBody>
      </p:sp>
      <p:sp>
        <p:nvSpPr>
          <p:cNvPr id="19" name="RegionsLabel-2026">
            <a:extLst>
              <a:ext uri="{FF2B5EF4-FFF2-40B4-BE49-F238E27FC236}">
                <a16:creationId xmlns:a16="http://schemas.microsoft.com/office/drawing/2014/main" id="{AC231F32-978F-EFAC-9B92-60B184AAF181}"/>
              </a:ext>
            </a:extLst>
          </p:cNvPr>
          <p:cNvSpPr txBox="1"/>
          <p:nvPr/>
        </p:nvSpPr>
        <p:spPr>
          <a:xfrm>
            <a:off x="7099300" y="3784600"/>
            <a:ext cx="1778000" cy="3810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920">
                <a:solidFill>
                  <a:srgbClr val="606C7D"/>
                </a:solidFill>
                <a:latin typeface="Roboto" panose="02000000000000000000" pitchFamily="2" charset="0"/>
              </a:rPr>
              <a:t>регионов участвовало
в опросе</a:t>
            </a:r>
          </a:p>
        </p:txBody>
      </p:sp>
      <p:sp>
        <p:nvSpPr>
          <p:cNvPr id="20" name="EnterprisesValue-2026">
            <a:extLst>
              <a:ext uri="{FF2B5EF4-FFF2-40B4-BE49-F238E27FC236}">
                <a16:creationId xmlns:a16="http://schemas.microsoft.com/office/drawing/2014/main" id="{00020AF5-9E0C-BA7C-65CA-DC55DFFECBA3}"/>
              </a:ext>
            </a:extLst>
          </p:cNvPr>
          <p:cNvSpPr txBox="1"/>
          <p:nvPr/>
        </p:nvSpPr>
        <p:spPr>
          <a:xfrm>
            <a:off x="9017000" y="2997199"/>
            <a:ext cx="1905000" cy="10922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3100" b="1">
                <a:solidFill>
                  <a:srgbClr val="002D78"/>
                </a:solidFill>
                <a:latin typeface="Roboto Condensed" panose="02000000000000000000" pitchFamily="2" charset="0"/>
              </a:rPr>
              <a:t>911</a:t>
            </a:r>
          </a:p>
        </p:txBody>
      </p:sp>
      <p:sp>
        <p:nvSpPr>
          <p:cNvPr id="21" name="EnterprisesLabel-2026">
            <a:extLst>
              <a:ext uri="{FF2B5EF4-FFF2-40B4-BE49-F238E27FC236}">
                <a16:creationId xmlns:a16="http://schemas.microsoft.com/office/drawing/2014/main" id="{E5AEBAFE-87BD-D528-0BD6-BB665B5B789D}"/>
              </a:ext>
            </a:extLst>
          </p:cNvPr>
          <p:cNvSpPr txBox="1"/>
          <p:nvPr/>
        </p:nvSpPr>
        <p:spPr>
          <a:xfrm>
            <a:off x="9017000" y="3784600"/>
            <a:ext cx="1778000" cy="3810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920">
                <a:solidFill>
                  <a:srgbClr val="606C7D"/>
                </a:solidFill>
                <a:latin typeface="Roboto" panose="02000000000000000000" pitchFamily="2" charset="0"/>
              </a:rPr>
              <a:t>предприятий
в выборке</a:t>
            </a:r>
          </a:p>
        </p:txBody>
      </p:sp>
      <p:sp>
        <p:nvSpPr>
          <p:cNvPr id="22" name="Divider-2026">
            <a:extLst>
              <a:ext uri="{FF2B5EF4-FFF2-40B4-BE49-F238E27FC236}">
                <a16:creationId xmlns:a16="http://schemas.microsoft.com/office/drawing/2014/main" id="{73D69C6D-06AC-8580-9659-1AB0404DFE12}"/>
              </a:ext>
            </a:extLst>
          </p:cNvPr>
          <p:cNvSpPr/>
          <p:nvPr/>
        </p:nvSpPr>
        <p:spPr>
          <a:xfrm>
            <a:off x="8750300" y="3251200"/>
            <a:ext cx="12700" cy="812800"/>
          </a:xfrm>
          <a:prstGeom prst="rect">
            <a:avLst/>
          </a:prstGeom>
          <a:solidFill>
            <a:srgbClr val="D8E2F0"/>
          </a:solidFill>
          <a:ln w="0" cap="flat" cmpd="sng" algn="ctr">
            <a:solidFill>
              <a:srgbClr val="D8E2F0"/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CompareTitle">
            <a:extLst>
              <a:ext uri="{FF2B5EF4-FFF2-40B4-BE49-F238E27FC236}">
                <a16:creationId xmlns:a16="http://schemas.microsoft.com/office/drawing/2014/main" id="{5707124D-2C8E-5E6F-6ABB-A913BDBE93EA}"/>
              </a:ext>
            </a:extLst>
          </p:cNvPr>
          <p:cNvSpPr txBox="1"/>
          <p:nvPr/>
        </p:nvSpPr>
        <p:spPr>
          <a:xfrm>
            <a:off x="889000" y="4851400"/>
            <a:ext cx="4191000" cy="2540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400" b="1">
                <a:solidFill>
                  <a:srgbClr val="002D78"/>
                </a:solidFill>
                <a:latin typeface="Roboto Condensed" panose="02000000000000000000" pitchFamily="2" charset="0"/>
              </a:rPr>
              <a:t>Сопоставимый охват по двум годам</a:t>
            </a:r>
          </a:p>
        </p:txBody>
      </p:sp>
      <p:sp>
        <p:nvSpPr>
          <p:cNvPr id="24" name="BarLabel-Regions">
            <a:extLst>
              <a:ext uri="{FF2B5EF4-FFF2-40B4-BE49-F238E27FC236}">
                <a16:creationId xmlns:a16="http://schemas.microsoft.com/office/drawing/2014/main" id="{8E1CDF4C-C02F-4999-58CE-F4A56DDA5272}"/>
              </a:ext>
            </a:extLst>
          </p:cNvPr>
          <p:cNvSpPr txBox="1"/>
          <p:nvPr/>
        </p:nvSpPr>
        <p:spPr>
          <a:xfrm>
            <a:off x="889000" y="5257800"/>
            <a:ext cx="2032000" cy="2032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980" b="1">
                <a:solidFill>
                  <a:srgbClr val="002D78"/>
                </a:solidFill>
                <a:latin typeface="Roboto Condensed" panose="02000000000000000000" pitchFamily="2" charset="0"/>
              </a:rPr>
              <a:t>Регионы</a:t>
            </a:r>
          </a:p>
        </p:txBody>
      </p:sp>
      <p:sp>
        <p:nvSpPr>
          <p:cNvPr id="25" name="Bar2025Text-Regions">
            <a:extLst>
              <a:ext uri="{FF2B5EF4-FFF2-40B4-BE49-F238E27FC236}">
                <a16:creationId xmlns:a16="http://schemas.microsoft.com/office/drawing/2014/main" id="{F6667E2D-BA6E-984D-CA25-C560DF28239B}"/>
              </a:ext>
            </a:extLst>
          </p:cNvPr>
          <p:cNvSpPr txBox="1"/>
          <p:nvPr/>
        </p:nvSpPr>
        <p:spPr>
          <a:xfrm>
            <a:off x="2984500" y="5270500"/>
            <a:ext cx="381000" cy="1524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40" b="1">
                <a:solidFill>
                  <a:srgbClr val="606C7D"/>
                </a:solidFill>
                <a:latin typeface="Roboto" panose="02000000000000000000" pitchFamily="2" charset="0"/>
              </a:rPr>
              <a:t>2025</a:t>
            </a:r>
          </a:p>
        </p:txBody>
      </p:sp>
      <p:sp>
        <p:nvSpPr>
          <p:cNvPr id="26" name="Bar2025Track-Regions">
            <a:extLst>
              <a:ext uri="{FF2B5EF4-FFF2-40B4-BE49-F238E27FC236}">
                <a16:creationId xmlns:a16="http://schemas.microsoft.com/office/drawing/2014/main" id="{E31855F5-2DD1-1E29-7FF9-0AE779ACD018}"/>
              </a:ext>
            </a:extLst>
          </p:cNvPr>
          <p:cNvSpPr/>
          <p:nvPr/>
        </p:nvSpPr>
        <p:spPr>
          <a:xfrm>
            <a:off x="3441700" y="5308600"/>
            <a:ext cx="7048500" cy="88900"/>
          </a:xfrm>
          <a:prstGeom prst="rect">
            <a:avLst/>
          </a:prstGeom>
          <a:solidFill>
            <a:srgbClr val="E2E9F4"/>
          </a:solidFill>
          <a:ln w="0" cap="flat" cmpd="sng" algn="ctr">
            <a:solidFill>
              <a:srgbClr val="E2E9F4">
                <a:alpha val="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Bar2025Fill-Regions">
            <a:extLst>
              <a:ext uri="{FF2B5EF4-FFF2-40B4-BE49-F238E27FC236}">
                <a16:creationId xmlns:a16="http://schemas.microsoft.com/office/drawing/2014/main" id="{BBD84C26-907A-E557-4058-AB5503634387}"/>
              </a:ext>
            </a:extLst>
          </p:cNvPr>
          <p:cNvSpPr/>
          <p:nvPr/>
        </p:nvSpPr>
        <p:spPr>
          <a:xfrm>
            <a:off x="3441700" y="5308600"/>
            <a:ext cx="7048500" cy="88900"/>
          </a:xfrm>
          <a:prstGeom prst="rect">
            <a:avLst/>
          </a:prstGeom>
          <a:solidFill>
            <a:srgbClr val="219662"/>
          </a:solidFill>
          <a:ln w="0" cap="flat" cmpd="sng" algn="ctr">
            <a:solidFill>
              <a:srgbClr val="219662">
                <a:alpha val="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8" name="Bar2025Value-Regions">
            <a:extLst>
              <a:ext uri="{FF2B5EF4-FFF2-40B4-BE49-F238E27FC236}">
                <a16:creationId xmlns:a16="http://schemas.microsoft.com/office/drawing/2014/main" id="{A11D8A85-FAE9-8459-4344-F128F3628592}"/>
              </a:ext>
            </a:extLst>
          </p:cNvPr>
          <p:cNvSpPr txBox="1"/>
          <p:nvPr/>
        </p:nvSpPr>
        <p:spPr>
          <a:xfrm>
            <a:off x="10566400" y="5245100"/>
            <a:ext cx="660400" cy="1778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840" b="1">
                <a:solidFill>
                  <a:srgbClr val="219662"/>
                </a:solidFill>
                <a:latin typeface="Roboto Condensed" panose="02000000000000000000" pitchFamily="2" charset="0"/>
              </a:rPr>
              <a:t>76</a:t>
            </a:r>
          </a:p>
        </p:txBody>
      </p:sp>
      <p:sp>
        <p:nvSpPr>
          <p:cNvPr id="29" name="Bar2026Text-Regions">
            <a:extLst>
              <a:ext uri="{FF2B5EF4-FFF2-40B4-BE49-F238E27FC236}">
                <a16:creationId xmlns:a16="http://schemas.microsoft.com/office/drawing/2014/main" id="{057A61A7-EC72-0E8A-7CE7-946F2009E3DE}"/>
              </a:ext>
            </a:extLst>
          </p:cNvPr>
          <p:cNvSpPr txBox="1"/>
          <p:nvPr/>
        </p:nvSpPr>
        <p:spPr>
          <a:xfrm>
            <a:off x="2984500" y="5549900"/>
            <a:ext cx="381000" cy="1524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40" b="1">
                <a:solidFill>
                  <a:srgbClr val="606C7D"/>
                </a:solidFill>
                <a:latin typeface="Roboto" panose="02000000000000000000" pitchFamily="2" charset="0"/>
              </a:rPr>
              <a:t>2026</a:t>
            </a:r>
          </a:p>
        </p:txBody>
      </p:sp>
      <p:sp>
        <p:nvSpPr>
          <p:cNvPr id="30" name="Bar2026Track-Regions">
            <a:extLst>
              <a:ext uri="{FF2B5EF4-FFF2-40B4-BE49-F238E27FC236}">
                <a16:creationId xmlns:a16="http://schemas.microsoft.com/office/drawing/2014/main" id="{A2DDA40E-0AA6-9F6C-794C-4F5A85DC9817}"/>
              </a:ext>
            </a:extLst>
          </p:cNvPr>
          <p:cNvSpPr/>
          <p:nvPr/>
        </p:nvSpPr>
        <p:spPr>
          <a:xfrm>
            <a:off x="3441700" y="5588000"/>
            <a:ext cx="7048500" cy="88900"/>
          </a:xfrm>
          <a:prstGeom prst="rect">
            <a:avLst/>
          </a:prstGeom>
          <a:solidFill>
            <a:srgbClr val="E2E9F4"/>
          </a:solidFill>
          <a:ln w="0" cap="flat" cmpd="sng" algn="ctr">
            <a:solidFill>
              <a:srgbClr val="E2E9F4">
                <a:alpha val="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" name="Bar2026Fill-Regions">
            <a:extLst>
              <a:ext uri="{FF2B5EF4-FFF2-40B4-BE49-F238E27FC236}">
                <a16:creationId xmlns:a16="http://schemas.microsoft.com/office/drawing/2014/main" id="{E2AF68F9-2BCF-978E-C2CC-95AA48097641}"/>
              </a:ext>
            </a:extLst>
          </p:cNvPr>
          <p:cNvSpPr/>
          <p:nvPr/>
        </p:nvSpPr>
        <p:spPr>
          <a:xfrm>
            <a:off x="3441700" y="5588000"/>
            <a:ext cx="6858000" cy="88900"/>
          </a:xfrm>
          <a:prstGeom prst="rect">
            <a:avLst/>
          </a:prstGeom>
          <a:solidFill>
            <a:srgbClr val="002D78"/>
          </a:solidFill>
          <a:ln w="0" cap="flat" cmpd="sng" algn="ctr">
            <a:solidFill>
              <a:srgbClr val="002D78">
                <a:alpha val="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Bar2026Value-Regions">
            <a:extLst>
              <a:ext uri="{FF2B5EF4-FFF2-40B4-BE49-F238E27FC236}">
                <a16:creationId xmlns:a16="http://schemas.microsoft.com/office/drawing/2014/main" id="{052B902E-4CD7-AABD-4499-73D9CCE22A26}"/>
              </a:ext>
            </a:extLst>
          </p:cNvPr>
          <p:cNvSpPr txBox="1"/>
          <p:nvPr/>
        </p:nvSpPr>
        <p:spPr>
          <a:xfrm>
            <a:off x="10566400" y="5524500"/>
            <a:ext cx="660400" cy="1778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840" b="1">
                <a:solidFill>
                  <a:srgbClr val="002D78"/>
                </a:solidFill>
                <a:latin typeface="Roboto Condensed" panose="02000000000000000000" pitchFamily="2" charset="0"/>
              </a:rPr>
              <a:t>74</a:t>
            </a:r>
          </a:p>
        </p:txBody>
      </p:sp>
      <p:sp>
        <p:nvSpPr>
          <p:cNvPr id="33" name="BarLabel-Enterprises">
            <a:extLst>
              <a:ext uri="{FF2B5EF4-FFF2-40B4-BE49-F238E27FC236}">
                <a16:creationId xmlns:a16="http://schemas.microsoft.com/office/drawing/2014/main" id="{E0C055DE-5F2F-0E1E-6EB0-F73FB14BDE91}"/>
              </a:ext>
            </a:extLst>
          </p:cNvPr>
          <p:cNvSpPr txBox="1"/>
          <p:nvPr/>
        </p:nvSpPr>
        <p:spPr>
          <a:xfrm>
            <a:off x="889000" y="5791200"/>
            <a:ext cx="2032000" cy="2032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980" b="1">
                <a:solidFill>
                  <a:srgbClr val="002D78"/>
                </a:solidFill>
                <a:latin typeface="Roboto Condensed" panose="02000000000000000000" pitchFamily="2" charset="0"/>
              </a:rPr>
              <a:t>Предприятия в выборке</a:t>
            </a:r>
          </a:p>
        </p:txBody>
      </p:sp>
      <p:sp>
        <p:nvSpPr>
          <p:cNvPr id="34" name="Bar2025Text-Enterprises">
            <a:extLst>
              <a:ext uri="{FF2B5EF4-FFF2-40B4-BE49-F238E27FC236}">
                <a16:creationId xmlns:a16="http://schemas.microsoft.com/office/drawing/2014/main" id="{96EDCB70-BF59-145E-9D00-37D6C775BF9C}"/>
              </a:ext>
            </a:extLst>
          </p:cNvPr>
          <p:cNvSpPr txBox="1"/>
          <p:nvPr/>
        </p:nvSpPr>
        <p:spPr>
          <a:xfrm>
            <a:off x="2984500" y="5803900"/>
            <a:ext cx="381000" cy="1524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40" b="1">
                <a:solidFill>
                  <a:srgbClr val="606C7D"/>
                </a:solidFill>
                <a:latin typeface="Roboto" panose="02000000000000000000" pitchFamily="2" charset="0"/>
              </a:rPr>
              <a:t>2025</a:t>
            </a:r>
          </a:p>
        </p:txBody>
      </p:sp>
      <p:sp>
        <p:nvSpPr>
          <p:cNvPr id="35" name="Bar2025Track-Enterprises">
            <a:extLst>
              <a:ext uri="{FF2B5EF4-FFF2-40B4-BE49-F238E27FC236}">
                <a16:creationId xmlns:a16="http://schemas.microsoft.com/office/drawing/2014/main" id="{F130B27B-28CE-2120-239D-6481C7EC19DD}"/>
              </a:ext>
            </a:extLst>
          </p:cNvPr>
          <p:cNvSpPr/>
          <p:nvPr/>
        </p:nvSpPr>
        <p:spPr>
          <a:xfrm>
            <a:off x="3441700" y="5842000"/>
            <a:ext cx="7048500" cy="88900"/>
          </a:xfrm>
          <a:prstGeom prst="rect">
            <a:avLst/>
          </a:prstGeom>
          <a:solidFill>
            <a:srgbClr val="E2E9F4"/>
          </a:solidFill>
          <a:ln w="0" cap="flat" cmpd="sng" algn="ctr">
            <a:solidFill>
              <a:srgbClr val="E2E9F4">
                <a:alpha val="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Bar2025Fill-Enterprises">
            <a:extLst>
              <a:ext uri="{FF2B5EF4-FFF2-40B4-BE49-F238E27FC236}">
                <a16:creationId xmlns:a16="http://schemas.microsoft.com/office/drawing/2014/main" id="{01294DB9-5E37-AAC7-BC4F-B873B3057B9A}"/>
              </a:ext>
            </a:extLst>
          </p:cNvPr>
          <p:cNvSpPr/>
          <p:nvPr/>
        </p:nvSpPr>
        <p:spPr>
          <a:xfrm>
            <a:off x="3441700" y="5842000"/>
            <a:ext cx="7048500" cy="88900"/>
          </a:xfrm>
          <a:prstGeom prst="rect">
            <a:avLst/>
          </a:prstGeom>
          <a:solidFill>
            <a:srgbClr val="219662"/>
          </a:solidFill>
          <a:ln w="0" cap="flat" cmpd="sng" algn="ctr">
            <a:solidFill>
              <a:srgbClr val="219662">
                <a:alpha val="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Bar2025Value-Enterprises">
            <a:extLst>
              <a:ext uri="{FF2B5EF4-FFF2-40B4-BE49-F238E27FC236}">
                <a16:creationId xmlns:a16="http://schemas.microsoft.com/office/drawing/2014/main" id="{56957F18-9EE2-7233-3EEA-DA5212C25D18}"/>
              </a:ext>
            </a:extLst>
          </p:cNvPr>
          <p:cNvSpPr txBox="1"/>
          <p:nvPr/>
        </p:nvSpPr>
        <p:spPr>
          <a:xfrm>
            <a:off x="10566400" y="5778500"/>
            <a:ext cx="660400" cy="1778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840" b="1">
                <a:solidFill>
                  <a:srgbClr val="219662"/>
                </a:solidFill>
                <a:latin typeface="Roboto Condensed" panose="02000000000000000000" pitchFamily="2" charset="0"/>
              </a:rPr>
              <a:t>1052</a:t>
            </a:r>
          </a:p>
        </p:txBody>
      </p:sp>
      <p:sp>
        <p:nvSpPr>
          <p:cNvPr id="38" name="Bar2026Text-Enterprises">
            <a:extLst>
              <a:ext uri="{FF2B5EF4-FFF2-40B4-BE49-F238E27FC236}">
                <a16:creationId xmlns:a16="http://schemas.microsoft.com/office/drawing/2014/main" id="{CA552557-7013-C6C5-3D4D-262D547F5D1D}"/>
              </a:ext>
            </a:extLst>
          </p:cNvPr>
          <p:cNvSpPr txBox="1"/>
          <p:nvPr/>
        </p:nvSpPr>
        <p:spPr>
          <a:xfrm>
            <a:off x="2984500" y="6083300"/>
            <a:ext cx="381000" cy="1524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40" b="1">
                <a:solidFill>
                  <a:srgbClr val="606C7D"/>
                </a:solidFill>
                <a:latin typeface="Roboto" panose="02000000000000000000" pitchFamily="2" charset="0"/>
              </a:rPr>
              <a:t>2026</a:t>
            </a:r>
          </a:p>
        </p:txBody>
      </p:sp>
      <p:sp>
        <p:nvSpPr>
          <p:cNvPr id="39" name="Bar2026Track-Enterprises">
            <a:extLst>
              <a:ext uri="{FF2B5EF4-FFF2-40B4-BE49-F238E27FC236}">
                <a16:creationId xmlns:a16="http://schemas.microsoft.com/office/drawing/2014/main" id="{431845A6-54CD-D7D4-43F1-23E445970FBA}"/>
              </a:ext>
            </a:extLst>
          </p:cNvPr>
          <p:cNvSpPr/>
          <p:nvPr/>
        </p:nvSpPr>
        <p:spPr>
          <a:xfrm>
            <a:off x="3441700" y="6121400"/>
            <a:ext cx="7048500" cy="88900"/>
          </a:xfrm>
          <a:prstGeom prst="rect">
            <a:avLst/>
          </a:prstGeom>
          <a:solidFill>
            <a:srgbClr val="E2E9F4"/>
          </a:solidFill>
          <a:ln w="0" cap="flat" cmpd="sng" algn="ctr">
            <a:solidFill>
              <a:srgbClr val="E2E9F4">
                <a:alpha val="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0" name="Bar2026Fill-Enterprises">
            <a:extLst>
              <a:ext uri="{FF2B5EF4-FFF2-40B4-BE49-F238E27FC236}">
                <a16:creationId xmlns:a16="http://schemas.microsoft.com/office/drawing/2014/main" id="{75180F32-884C-0671-E691-EDC2E59A9ED6}"/>
              </a:ext>
            </a:extLst>
          </p:cNvPr>
          <p:cNvSpPr/>
          <p:nvPr/>
        </p:nvSpPr>
        <p:spPr>
          <a:xfrm>
            <a:off x="3441700" y="6121400"/>
            <a:ext cx="6108700" cy="88900"/>
          </a:xfrm>
          <a:prstGeom prst="rect">
            <a:avLst/>
          </a:prstGeom>
          <a:solidFill>
            <a:srgbClr val="002D78"/>
          </a:solidFill>
          <a:ln w="0" cap="flat" cmpd="sng" algn="ctr">
            <a:solidFill>
              <a:srgbClr val="002D78">
                <a:alpha val="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Bar2026Value-Enterprises">
            <a:extLst>
              <a:ext uri="{FF2B5EF4-FFF2-40B4-BE49-F238E27FC236}">
                <a16:creationId xmlns:a16="http://schemas.microsoft.com/office/drawing/2014/main" id="{B25537AE-3E0E-C473-1996-2D4C9933BD37}"/>
              </a:ext>
            </a:extLst>
          </p:cNvPr>
          <p:cNvSpPr txBox="1"/>
          <p:nvPr/>
        </p:nvSpPr>
        <p:spPr>
          <a:xfrm>
            <a:off x="10566400" y="6057900"/>
            <a:ext cx="660400" cy="1778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840" b="1">
                <a:solidFill>
                  <a:srgbClr val="002D78"/>
                </a:solidFill>
                <a:latin typeface="Roboto Condensed" panose="02000000000000000000" pitchFamily="2" charset="0"/>
              </a:rPr>
              <a:t>911</a:t>
            </a:r>
          </a:p>
        </p:txBody>
      </p:sp>
      <p:sp>
        <p:nvSpPr>
          <p:cNvPr id="42" name="FooterRule">
            <a:extLst>
              <a:ext uri="{FF2B5EF4-FFF2-40B4-BE49-F238E27FC236}">
                <a16:creationId xmlns:a16="http://schemas.microsoft.com/office/drawing/2014/main" id="{9CD52C15-FBFD-602A-16FE-A426645B4FF6}"/>
              </a:ext>
            </a:extLst>
          </p:cNvPr>
          <p:cNvSpPr/>
          <p:nvPr/>
        </p:nvSpPr>
        <p:spPr>
          <a:xfrm>
            <a:off x="533400" y="6324600"/>
            <a:ext cx="11125200" cy="12700"/>
          </a:xfrm>
          <a:prstGeom prst="rect">
            <a:avLst/>
          </a:prstGeom>
          <a:solidFill>
            <a:srgbClr val="D9DFE8"/>
          </a:solidFill>
          <a:ln w="0" cap="flat" cmpd="sng" algn="ctr">
            <a:solidFill>
              <a:srgbClr val="D9DFE8">
                <a:alpha val="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Footer">
            <a:extLst>
              <a:ext uri="{FF2B5EF4-FFF2-40B4-BE49-F238E27FC236}">
                <a16:creationId xmlns:a16="http://schemas.microsoft.com/office/drawing/2014/main" id="{9B434912-70D9-91F0-217B-41216C4BDF03}"/>
              </a:ext>
            </a:extLst>
          </p:cNvPr>
          <p:cNvSpPr txBox="1"/>
          <p:nvPr/>
        </p:nvSpPr>
        <p:spPr>
          <a:xfrm>
            <a:off x="533400" y="6477000"/>
            <a:ext cx="9652000" cy="1778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20">
                <a:solidFill>
                  <a:srgbClr val="606C7D"/>
                </a:solidFill>
                <a:latin typeface="Roboto" panose="02000000000000000000" pitchFamily="2" charset="0"/>
              </a:rPr>
              <a:t>Показатели отражают количество регионов и предприятий, участвовавших в оценке перспективности и востребованности практик</a:t>
            </a:r>
          </a:p>
        </p:txBody>
      </p:sp>
      <p:sp>
        <p:nvSpPr>
          <p:cNvPr id="44" name="SlideNo">
            <a:extLst>
              <a:ext uri="{FF2B5EF4-FFF2-40B4-BE49-F238E27FC236}">
                <a16:creationId xmlns:a16="http://schemas.microsoft.com/office/drawing/2014/main" id="{08F8EB12-CC66-C600-55CE-4384AEA98311}"/>
              </a:ext>
            </a:extLst>
          </p:cNvPr>
          <p:cNvSpPr txBox="1"/>
          <p:nvPr/>
        </p:nvSpPr>
        <p:spPr>
          <a:xfrm>
            <a:off x="11430000" y="6477000"/>
            <a:ext cx="228600" cy="1778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40">
                <a:solidFill>
                  <a:srgbClr val="606C7D"/>
                </a:solidFill>
                <a:latin typeface="Roboto" panose="02000000000000000000" pitchFamily="2" charset="0"/>
              </a:rPr>
              <a:t>3</a:t>
            </a:r>
          </a:p>
        </p:txBody>
      </p:sp>
    </p:spTree>
    <p:extLst>
      <p:ext uri="{BB962C8B-B14F-4D97-AF65-F5344CB8AC3E}">
        <p14:creationId xmlns:p14="http://schemas.microsoft.com/office/powerpoint/2010/main" val="188776128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DD1E17AB-F41A-D83E-231E-38DCEFCBBD3E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№2-2026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B6B317BC-F9FA-1D7B-8B99-1142BCE481AB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366BF6CE-79A8-6A84-EE15-77686F33AB23}"/>
              </a:ext>
            </a:extLst>
          </p:cNvPr>
          <p:cNvSpPr txBox="1"/>
          <p:nvPr/>
        </p:nvSpPr>
        <p:spPr>
          <a:xfrm>
            <a:off x="533400" y="711200"/>
            <a:ext cx="8890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Адаптивная система освещения АВАДА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644D3CB-D51D-BC6E-42E2-4436F2325FDF}"/>
              </a:ext>
            </a:extLst>
          </p:cNvPr>
          <p:cNvSpPr txBox="1"/>
          <p:nvPr/>
        </p:nvSpPr>
        <p:spPr>
          <a:xfrm>
            <a:off x="533400" y="1498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088D7E68-DB47-E13D-FABF-BA7FB0FE3933}"/>
              </a:ext>
            </a:extLst>
          </p:cNvPr>
          <p:cNvSpPr/>
          <p:nvPr/>
        </p:nvSpPr>
        <p:spPr>
          <a:xfrm>
            <a:off x="533400" y="1828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8756F857-37D9-E1D2-3597-F453F18AAF3B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43E70FBE-4EA9-F5C6-27B7-7CBDDC635222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8D85624-8B58-1474-2583-96BFD47A0D5B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2947D4E8-2227-E855-5687-66E82C13C89D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14 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5D52F95-B7FF-19E5-C08F-E8C373120A34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71B90B2-33AE-39B1-677B-3B1E13966D23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Челябинская область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3F20D60-DFDC-E608-68F2-D6470D9ED426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Московская область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4CF9B31-F8A7-9A82-D726-673E22BC6006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2 — Ставропольский край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FA26140-75D2-D8AA-8D49-C98A96235DAC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 — Брянская область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80C123B6-B657-7602-EC6D-3B363E98F7CF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 — Вологодская область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3C98D59-3E73-0516-C067-4BE151769343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 — Нижегородская область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1E526339-8842-EF5D-80B9-B7BE2F91B5F8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 — Новосибирская область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C37BDDA-C1B9-1031-4111-B70149F238D7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 — Оренбургская область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C8AD87FD-50D8-8339-4C9C-417E902F78CA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 — Псковская область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B5DD050-05D7-4B1F-F1B0-DE1D9C48B456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 — Республика Крым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93BA4294-E2E2-21EC-4933-DD4B8C3A6037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F3F183C4-07AE-8A5C-515D-A1C26B050B26}"/>
              </a:ext>
            </a:extLst>
          </p:cNvPr>
          <p:cNvCxnSpPr/>
          <p:nvPr/>
        </p:nvCxnSpPr>
        <p:spPr>
          <a:xfrm>
            <a:off x="2692400" y="4343400"/>
            <a:ext cx="444500" cy="292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7E800010-38A6-843A-1D6F-CFBFE3243370}"/>
              </a:ext>
            </a:extLst>
          </p:cNvPr>
          <p:cNvSpPr/>
          <p:nvPr/>
        </p:nvSpPr>
        <p:spPr>
          <a:xfrm>
            <a:off x="2660650" y="43116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89780497-1692-80AD-CB60-6EB61C15EBDF}"/>
              </a:ext>
            </a:extLst>
          </p:cNvPr>
          <p:cNvSpPr/>
          <p:nvPr/>
        </p:nvSpPr>
        <p:spPr>
          <a:xfrm>
            <a:off x="3048000" y="4546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FF8A2079-4990-3993-F15D-C37C3692297C}"/>
              </a:ext>
            </a:extLst>
          </p:cNvPr>
          <p:cNvCxnSpPr>
            <a:stCxn id="30" idx="1"/>
            <a:endCxn id="32" idx="4"/>
          </p:cNvCxnSpPr>
          <p:nvPr/>
        </p:nvCxnSpPr>
        <p:spPr>
          <a:xfrm>
            <a:off x="1682133" y="3651866"/>
            <a:ext cx="190516" cy="8725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B39CD757-8705-DF26-C0DF-5438F24DAE8A}"/>
              </a:ext>
            </a:extLst>
          </p:cNvPr>
          <p:cNvSpPr/>
          <p:nvPr/>
        </p:nvSpPr>
        <p:spPr>
          <a:xfrm>
            <a:off x="1672834" y="3642567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678A277B-C850-D6E9-B403-82C2F4485F29}"/>
              </a:ext>
            </a:extLst>
          </p:cNvPr>
          <p:cNvSpPr/>
          <p:nvPr/>
        </p:nvSpPr>
        <p:spPr>
          <a:xfrm>
            <a:off x="1777399" y="3548616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FC6B87A3-DF75-F589-4418-5039BF4CBD47}"/>
              </a:ext>
            </a:extLst>
          </p:cNvPr>
          <p:cNvCxnSpPr/>
          <p:nvPr/>
        </p:nvCxnSpPr>
        <p:spPr>
          <a:xfrm flipH="1">
            <a:off x="1422400" y="4051300"/>
            <a:ext cx="88900" cy="419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C1C14D08-D3EA-13C4-754B-6F1E8161C4BB}"/>
              </a:ext>
            </a:extLst>
          </p:cNvPr>
          <p:cNvSpPr/>
          <p:nvPr/>
        </p:nvSpPr>
        <p:spPr>
          <a:xfrm>
            <a:off x="1479550" y="40195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D0F74290-DFF4-A591-392A-F18B4162DA75}"/>
              </a:ext>
            </a:extLst>
          </p:cNvPr>
          <p:cNvSpPr/>
          <p:nvPr/>
        </p:nvSpPr>
        <p:spPr>
          <a:xfrm>
            <a:off x="1333500" y="4381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2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93E02334-078F-2952-F222-2CBAE85853CF}"/>
              </a:ext>
            </a:extLst>
          </p:cNvPr>
          <p:cNvCxnSpPr/>
          <p:nvPr/>
        </p:nvCxnSpPr>
        <p:spPr>
          <a:xfrm flipH="1" flipV="1">
            <a:off x="1130300" y="3454400"/>
            <a:ext cx="228600" cy="63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5D010559-5F51-DE49-9702-8C771A1AC231}"/>
              </a:ext>
            </a:extLst>
          </p:cNvPr>
          <p:cNvSpPr/>
          <p:nvPr/>
        </p:nvSpPr>
        <p:spPr>
          <a:xfrm>
            <a:off x="1327150" y="34861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738E87B5-69E2-B51D-EAF6-87E59384A829}"/>
              </a:ext>
            </a:extLst>
          </p:cNvPr>
          <p:cNvSpPr/>
          <p:nvPr/>
        </p:nvSpPr>
        <p:spPr>
          <a:xfrm>
            <a:off x="1041400" y="3365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CA3A5B95-80FB-042B-4308-4FE7E23E1692}"/>
              </a:ext>
            </a:extLst>
          </p:cNvPr>
          <p:cNvCxnSpPr/>
          <p:nvPr/>
        </p:nvCxnSpPr>
        <p:spPr>
          <a:xfrm flipV="1">
            <a:off x="1816100" y="2870200"/>
            <a:ext cx="190500" cy="3048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3FFDCDBF-6160-921F-59FC-49DF67D0CE82}"/>
              </a:ext>
            </a:extLst>
          </p:cNvPr>
          <p:cNvSpPr/>
          <p:nvPr/>
        </p:nvSpPr>
        <p:spPr>
          <a:xfrm>
            <a:off x="1784350" y="3143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C7DF7BAC-E762-C90D-4878-BA6F71684197}"/>
              </a:ext>
            </a:extLst>
          </p:cNvPr>
          <p:cNvSpPr/>
          <p:nvPr/>
        </p:nvSpPr>
        <p:spPr>
          <a:xfrm>
            <a:off x="1917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678CB192-1C90-8B9E-1369-E1F5DBBBA9EF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DAEE03C2-07D5-FBED-4A0B-48A7F335E07C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66810D6A-6A7E-69C8-15DA-190E1D7C012C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8C58CE9C-378B-B217-E5A3-04827995DCA8}"/>
              </a:ext>
            </a:extLst>
          </p:cNvPr>
          <p:cNvCxnSpPr/>
          <p:nvPr/>
        </p:nvCxnSpPr>
        <p:spPr>
          <a:xfrm>
            <a:off x="4648200" y="3454400"/>
            <a:ext cx="482600" cy="342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D7375575-473A-EF18-028A-DF7344CE661E}"/>
              </a:ext>
            </a:extLst>
          </p:cNvPr>
          <p:cNvSpPr/>
          <p:nvPr/>
        </p:nvSpPr>
        <p:spPr>
          <a:xfrm>
            <a:off x="4616450" y="3422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D9FD4A39-EBEF-C913-0ABA-9854D4B4339F}"/>
              </a:ext>
            </a:extLst>
          </p:cNvPr>
          <p:cNvSpPr/>
          <p:nvPr/>
        </p:nvSpPr>
        <p:spPr>
          <a:xfrm>
            <a:off x="5041900" y="3708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20573BBD-26CD-DAB9-FA88-3C14F2BA802F}"/>
              </a:ext>
            </a:extLst>
          </p:cNvPr>
          <p:cNvCxnSpPr/>
          <p:nvPr/>
        </p:nvCxnSpPr>
        <p:spPr>
          <a:xfrm>
            <a:off x="2413000" y="4000500"/>
            <a:ext cx="444500" cy="368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46D16B54-4B80-015D-950C-483F7591ED19}"/>
              </a:ext>
            </a:extLst>
          </p:cNvPr>
          <p:cNvSpPr/>
          <p:nvPr/>
        </p:nvSpPr>
        <p:spPr>
          <a:xfrm>
            <a:off x="2381250" y="39687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B9B85C47-7CA8-C972-11BA-E3655AE74A49}"/>
              </a:ext>
            </a:extLst>
          </p:cNvPr>
          <p:cNvSpPr/>
          <p:nvPr/>
        </p:nvSpPr>
        <p:spPr>
          <a:xfrm>
            <a:off x="2768600" y="42799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AEE0E66A-7476-4109-8B8F-D7CE710A96B4}"/>
              </a:ext>
            </a:extLst>
          </p:cNvPr>
          <p:cNvCxnSpPr>
            <a:stCxn id="51" idx="2"/>
            <a:endCxn id="53" idx="5"/>
          </p:cNvCxnSpPr>
          <p:nvPr/>
        </p:nvCxnSpPr>
        <p:spPr>
          <a:xfrm flipH="1" flipV="1">
            <a:off x="1405089" y="3102652"/>
            <a:ext cx="115960" cy="221102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A4FA9E3C-6320-366F-2F65-8CA50FA2656F}"/>
              </a:ext>
            </a:extLst>
          </p:cNvPr>
          <p:cNvSpPr/>
          <p:nvPr/>
        </p:nvSpPr>
        <p:spPr>
          <a:xfrm>
            <a:off x="1521049" y="3292004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A97C7E41-F0AB-B36F-240A-4EDE9B92E080}"/>
              </a:ext>
            </a:extLst>
          </p:cNvPr>
          <p:cNvSpPr/>
          <p:nvPr/>
        </p:nvSpPr>
        <p:spPr>
          <a:xfrm>
            <a:off x="1242487" y="294005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80C29ECA-B722-5ECE-F099-6914B32C0FE5}"/>
              </a:ext>
            </a:extLst>
          </p:cNvPr>
          <p:cNvCxnSpPr/>
          <p:nvPr/>
        </p:nvCxnSpPr>
        <p:spPr>
          <a:xfrm>
            <a:off x="889000" y="4851400"/>
            <a:ext cx="368300" cy="241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D931429F-7979-40BB-523B-D8BB7C619342}"/>
              </a:ext>
            </a:extLst>
          </p:cNvPr>
          <p:cNvSpPr/>
          <p:nvPr/>
        </p:nvSpPr>
        <p:spPr>
          <a:xfrm>
            <a:off x="857250" y="4819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94F5826D-6310-F0EC-192A-95C416084850}"/>
              </a:ext>
            </a:extLst>
          </p:cNvPr>
          <p:cNvSpPr/>
          <p:nvPr/>
        </p:nvSpPr>
        <p:spPr>
          <a:xfrm>
            <a:off x="1168400" y="50038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A8CCD1A1-2E8F-AF4F-FBF6-438D50C3215A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6EA1CCB7-6080-835E-EC73-7054D95477E2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2026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0967D1C1-4FAD-51FB-F4FB-56BBAE528A34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26</a:t>
            </a:r>
          </a:p>
        </p:txBody>
      </p:sp>
    </p:spTree>
    <p:extLst>
      <p:ext uri="{BB962C8B-B14F-4D97-AF65-F5344CB8AC3E}">
        <p14:creationId xmlns:p14="http://schemas.microsoft.com/office/powerpoint/2010/main" val="194981332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DA17039C-C760-5798-49E9-4C9F0FB0EFBE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71231F96-61CD-4164-3BE8-A02D5584808C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847002EC-BFA8-4E0F-253D-AC5098274F38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A2DFCB9A-DF15-2ECA-D450-FCF5395A970F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FDD26354-98E9-0714-9E28-30BEBDF50D4A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F8F88C43-FC0C-D8A9-2995-10A97CA6194D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C428DE75-E4B6-8712-464B-9A56744BF8FF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53AFF9DF-2CDE-C388-0011-89A4F0D4AEEB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D6866246-AFEF-E314-37AC-B24F67C2FDC0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D95D0C1B-0957-872F-57B3-88B5CC080A99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C72086EA-53B6-18BD-0321-68031AD1DD90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ACD4B966-765A-B8B5-B20E-CCAD5E75FCA8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CFB9E3C1-A292-85F6-E08A-937FCE91F3EE}"/>
              </a:ext>
            </a:extLst>
          </p:cNvPr>
          <p:cNvSpPr/>
          <p:nvPr/>
        </p:nvSpPr>
        <p:spPr>
          <a:xfrm>
            <a:off x="8280400" y="5334000"/>
            <a:ext cx="325374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88C3BD7D-9EA0-251C-477C-59B86A98E649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4499E24A-DD38-3251-4A35-F7FD5B24ACAA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27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3B8E8F2E-250A-D210-EA90-84D52BFFB1D3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3F8F31B9-9A82-1CD4-11FA-22D9AA246EC3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F593DF6-30DF-01E6-CD18-B01AB6A36896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5E48914-5C0C-16E5-1F03-96645657A84D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№3-2026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171DF9F-654D-4838-16F8-97F37540DA91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8D2BC03-8DB0-2354-0E4B-E13D144EA326}"/>
              </a:ext>
            </a:extLst>
          </p:cNvPr>
          <p:cNvSpPr txBox="1"/>
          <p:nvPr/>
        </p:nvSpPr>
        <p:spPr>
          <a:xfrm>
            <a:off x="533400" y="1295400"/>
            <a:ext cx="9334500" cy="31701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2060" b="1" dirty="0">
                <a:solidFill>
                  <a:srgbClr val="03256C"/>
                </a:solidFill>
                <a:latin typeface="Roboto Condensed" panose="02000000000000000000" pitchFamily="2" charset="0"/>
              </a:rPr>
              <a:t>Оптимизация обслуживания КНС путем установки </a:t>
            </a:r>
            <a:r>
              <a:rPr lang="ru-RU" sz="2060" b="1" dirty="0" err="1">
                <a:solidFill>
                  <a:srgbClr val="03256C"/>
                </a:solidFill>
                <a:latin typeface="Roboto Condensed" panose="02000000000000000000" pitchFamily="2" charset="0"/>
              </a:rPr>
              <a:t>мусоросборочной</a:t>
            </a:r>
            <a:r>
              <a:rPr lang="ru-RU" sz="2060" b="1" dirty="0">
                <a:solidFill>
                  <a:srgbClr val="03256C"/>
                </a:solidFill>
                <a:latin typeface="Roboto Condensed" panose="02000000000000000000" pitchFamily="2" charset="0"/>
              </a:rPr>
              <a:t> корзины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281AF80-ECC8-97C2-CEE0-D4D1AF1C231B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Практика направлена на снижение засоров и аварийных ситуаций на КНС и в МКД за счет установки мусоросборочных корзин в приемных камерах.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5AA8E54-DF2E-A65A-1D0B-4388C1488339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381E47B3-892E-3189-7A07-95BBAA2DC09E}"/>
              </a:ext>
            </a:extLst>
          </p:cNvPr>
          <p:cNvSpPr txBox="1"/>
          <p:nvPr/>
        </p:nvSpPr>
        <p:spPr>
          <a:xfrm>
            <a:off x="812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Неразлагаемый мусор в канализации.
Засоры на КНС и в МКД.
Необходимость адресной профилактики.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320BE4B-1602-CEF4-9291-DA2DB8352337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AC9AD21-17D6-F171-05FF-6FDA4DD15532}"/>
              </a:ext>
            </a:extLst>
          </p:cNvPr>
          <p:cNvSpPr txBox="1"/>
          <p:nvPr/>
        </p:nvSpPr>
        <p:spPr>
          <a:xfrm>
            <a:off x="4368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Мусоросборочные корзины.
Установка в приемных камерах.
Регулярная очистка персоналом.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FA7C42D-96E4-4CB0-4398-8B5CD258FA0E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722AFDE-D71C-841D-681C-5624BA65F722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37.00; 68.32; 38.11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B2D93D8-CA19-465E-2874-E2D6F6538835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911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C261F98-F7A7-3E35-5B5D-E25E30657D16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BE6AEF0-D45A-7EC7-0C15-D5F88B54C7C2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111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577EEE6-7165-E037-E3B3-6478C76FA6B3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7CE90F3-45D2-5602-43DC-572BB450AC83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42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5E9E85C-C028-8302-CA9E-72A9A57E26BD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93BFE53-0FB5-5748-DF72-1C38F2A010CC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8,21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C10732B1-FCD8-E5EF-FD79-A827EDF62850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56D40282-57A8-DD7D-3F6D-29F8A76E873F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12,2%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09EEEC1-47E7-BC98-943B-B2259F425EAD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072FF549-3941-713D-4A41-CEA993A588CC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AE069E89-9D5D-D6CE-48F6-AC5D4E2C5BE0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BB9B32B1-64B5-FE5E-BC7E-F91379E81A20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971720DD-8728-8EFA-50CE-72B77129AF91}"/>
              </a:ext>
            </a:extLst>
          </p:cNvPr>
          <p:cNvSpPr txBox="1"/>
          <p:nvPr/>
        </p:nvSpPr>
        <p:spPr>
          <a:xfrm>
            <a:off x="8940800" y="6137389"/>
            <a:ext cx="2159000" cy="10772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00" b="1">
                <a:solidFill>
                  <a:srgbClr val="03256C"/>
                </a:solidFill>
                <a:latin typeface="Roboto" panose="02000000000000000000" pitchFamily="2" charset="0"/>
              </a:rPr>
              <a:t>В работе 3 квартал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56CCE5EE-F718-78BD-63D9-E7B391B18469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83447F7C-BD54-33A1-8849-9D84A6AA2870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4F9147B7-44E9-8C85-28E2-BF725D4E91E3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6FC5A176-EBFC-FEA0-128F-A734B30B5F96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77691166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08581559-B906-F383-10C6-B0FA79C83EC9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№3-2026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50D7AA5F-2A5A-8A76-091C-276516722697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67B2E3CE-B9E1-31B2-8FBF-45F03B5183CA}"/>
              </a:ext>
            </a:extLst>
          </p:cNvPr>
          <p:cNvSpPr txBox="1"/>
          <p:nvPr/>
        </p:nvSpPr>
        <p:spPr>
          <a:xfrm>
            <a:off x="533400" y="711200"/>
            <a:ext cx="8890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Оптимизация обслуживания КНС путем установки мусоросборочной корзины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527B179-DA72-F13D-C508-0272E8CF3EDA}"/>
              </a:ext>
            </a:extLst>
          </p:cNvPr>
          <p:cNvSpPr txBox="1"/>
          <p:nvPr/>
        </p:nvSpPr>
        <p:spPr>
          <a:xfrm>
            <a:off x="533400" y="1498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D5329966-E3FE-7613-4C5C-8D56B29FE785}"/>
              </a:ext>
            </a:extLst>
          </p:cNvPr>
          <p:cNvSpPr/>
          <p:nvPr/>
        </p:nvSpPr>
        <p:spPr>
          <a:xfrm>
            <a:off x="533400" y="1828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9467A19F-A418-CFCD-96F8-D0526ECEAF40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37E74830-274A-DCBE-C60C-2BC158018A5C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3E69653-9A0A-BA98-FF2E-CD46C2441708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164B973-F7B1-AC0C-2411-7CE96D22982B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42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A5CE434-4435-6E63-ACB4-120CF778EFAF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1480D03-F32E-6D3F-8621-7C9A32A4A3D5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9 — Брянская область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5644C79-B00C-3E4A-25C9-7EB4F223E4D3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Нижегородская область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EAF8EA2-40EA-619D-8A55-449172732BDF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Алтайский край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1860F5F-47EE-109A-EF5B-2964857CE0FE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Красноярский край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FB2E9F8-7F2C-E91B-88E9-284E9691A490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Московская область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8853524-D87E-4E69-B6F2-AB7225B2496A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Новосибирская область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728D248-D91B-85DF-1478-22952CB251A2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Оренбургская область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23B170C-F259-EA75-B684-342E5F7F70C0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ХМАО-Югра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6513FDF-DF10-19A1-BA4E-D679C5CF1E9B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Волгоградская область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1429E0B-64BB-2579-9A05-14A08F159B98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Воронежская область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3CD8205-A382-AF01-40DC-FAA9E7E18997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B7F5F07D-A578-0646-E1EA-4BC921CCD2B5}"/>
              </a:ext>
            </a:extLst>
          </p:cNvPr>
          <p:cNvCxnSpPr/>
          <p:nvPr/>
        </p:nvCxnSpPr>
        <p:spPr>
          <a:xfrm flipH="1" flipV="1">
            <a:off x="1130300" y="3454400"/>
            <a:ext cx="228600" cy="63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C2A4A88C-9746-8CEF-0D7B-A61B8B719936}"/>
              </a:ext>
            </a:extLst>
          </p:cNvPr>
          <p:cNvSpPr/>
          <p:nvPr/>
        </p:nvSpPr>
        <p:spPr>
          <a:xfrm>
            <a:off x="1327150" y="34861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FFF63469-F632-201B-B79D-DECE226AADD9}"/>
              </a:ext>
            </a:extLst>
          </p:cNvPr>
          <p:cNvSpPr/>
          <p:nvPr/>
        </p:nvSpPr>
        <p:spPr>
          <a:xfrm>
            <a:off x="1041400" y="3365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9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D419C954-F86C-422A-CBFE-4D080332568C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260953BC-E2A5-6DFD-51EA-EFAA8CCFDB45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6AD5541C-8DFC-2528-FB35-9DBA72759899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AF440C54-6096-7DA0-5722-5B90C9AFB49D}"/>
              </a:ext>
            </a:extLst>
          </p:cNvPr>
          <p:cNvCxnSpPr/>
          <p:nvPr/>
        </p:nvCxnSpPr>
        <p:spPr>
          <a:xfrm>
            <a:off x="4419600" y="3708400"/>
            <a:ext cx="457200" cy="5207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14160421-1511-97BE-9E3D-15D06F9FE4DB}"/>
              </a:ext>
            </a:extLst>
          </p:cNvPr>
          <p:cNvSpPr/>
          <p:nvPr/>
        </p:nvSpPr>
        <p:spPr>
          <a:xfrm>
            <a:off x="4387850" y="36766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27054E43-937C-562C-AC76-64CE8F743E3B}"/>
              </a:ext>
            </a:extLst>
          </p:cNvPr>
          <p:cNvSpPr/>
          <p:nvPr/>
        </p:nvSpPr>
        <p:spPr>
          <a:xfrm>
            <a:off x="4787900" y="41402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279E30FD-DA43-D714-A352-CE9694AD6F37}"/>
              </a:ext>
            </a:extLst>
          </p:cNvPr>
          <p:cNvCxnSpPr/>
          <p:nvPr/>
        </p:nvCxnSpPr>
        <p:spPr>
          <a:xfrm>
            <a:off x="6197600" y="3556000"/>
            <a:ext cx="685800" cy="190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EB853633-9E3B-B499-864C-AC00B3610AF8}"/>
              </a:ext>
            </a:extLst>
          </p:cNvPr>
          <p:cNvSpPr/>
          <p:nvPr/>
        </p:nvSpPr>
        <p:spPr>
          <a:xfrm>
            <a:off x="6165850" y="3524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05AA0734-C6FC-E6CF-1180-BA7B1AA26E2B}"/>
              </a:ext>
            </a:extLst>
          </p:cNvPr>
          <p:cNvSpPr/>
          <p:nvPr/>
        </p:nvSpPr>
        <p:spPr>
          <a:xfrm>
            <a:off x="67945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BCB796C8-D011-AB68-8603-3A40303C8BE8}"/>
              </a:ext>
            </a:extLst>
          </p:cNvPr>
          <p:cNvCxnSpPr>
            <a:stCxn id="39" idx="1"/>
          </p:cNvCxnSpPr>
          <p:nvPr/>
        </p:nvCxnSpPr>
        <p:spPr>
          <a:xfrm flipH="1" flipV="1">
            <a:off x="1562100" y="2857500"/>
            <a:ext cx="205606" cy="376222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0B8ABB9E-D35E-20CF-87D3-FB073D47A10B}"/>
              </a:ext>
            </a:extLst>
          </p:cNvPr>
          <p:cNvSpPr/>
          <p:nvPr/>
        </p:nvSpPr>
        <p:spPr>
          <a:xfrm>
            <a:off x="1758407" y="3224423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ED82A5AC-3110-B5AD-79EB-D1C290BEF98B}"/>
              </a:ext>
            </a:extLst>
          </p:cNvPr>
          <p:cNvSpPr/>
          <p:nvPr/>
        </p:nvSpPr>
        <p:spPr>
          <a:xfrm>
            <a:off x="1473200" y="276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C1F4050D-048C-6864-FC8C-E1588F825539}"/>
              </a:ext>
            </a:extLst>
          </p:cNvPr>
          <p:cNvCxnSpPr/>
          <p:nvPr/>
        </p:nvCxnSpPr>
        <p:spPr>
          <a:xfrm>
            <a:off x="4648200" y="3454400"/>
            <a:ext cx="482600" cy="342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43A311F6-EB47-46F1-8B6B-7A9CC660BDA9}"/>
              </a:ext>
            </a:extLst>
          </p:cNvPr>
          <p:cNvSpPr/>
          <p:nvPr/>
        </p:nvSpPr>
        <p:spPr>
          <a:xfrm>
            <a:off x="4616450" y="3422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44A2A5B1-870A-DA3B-7698-FD40971240A1}"/>
              </a:ext>
            </a:extLst>
          </p:cNvPr>
          <p:cNvSpPr/>
          <p:nvPr/>
        </p:nvSpPr>
        <p:spPr>
          <a:xfrm>
            <a:off x="5041900" y="3708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889F95F2-C53D-E2C7-891C-872A547028B3}"/>
              </a:ext>
            </a:extLst>
          </p:cNvPr>
          <p:cNvCxnSpPr/>
          <p:nvPr/>
        </p:nvCxnSpPr>
        <p:spPr>
          <a:xfrm>
            <a:off x="2413000" y="4000500"/>
            <a:ext cx="444500" cy="368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94389CDB-4787-F3B5-5D0A-9DC30674CF87}"/>
              </a:ext>
            </a:extLst>
          </p:cNvPr>
          <p:cNvSpPr/>
          <p:nvPr/>
        </p:nvSpPr>
        <p:spPr>
          <a:xfrm>
            <a:off x="2381250" y="39687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DD13D9D5-09D3-C0DD-F031-F0BB56C603B8}"/>
              </a:ext>
            </a:extLst>
          </p:cNvPr>
          <p:cNvSpPr/>
          <p:nvPr/>
        </p:nvSpPr>
        <p:spPr>
          <a:xfrm>
            <a:off x="2768600" y="42799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552135C3-CA09-F2FD-2DDE-775F2C8F3816}"/>
              </a:ext>
            </a:extLst>
          </p:cNvPr>
          <p:cNvCxnSpPr/>
          <p:nvPr/>
        </p:nvCxnSpPr>
        <p:spPr>
          <a:xfrm>
            <a:off x="3200400" y="3657600"/>
            <a:ext cx="4445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9EF73536-7EC1-F104-AC39-1B8C5350BFE8}"/>
              </a:ext>
            </a:extLst>
          </p:cNvPr>
          <p:cNvSpPr/>
          <p:nvPr/>
        </p:nvSpPr>
        <p:spPr>
          <a:xfrm>
            <a:off x="3168650" y="36258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116AB3CA-C980-DF0A-FC39-4AC9B600BFEA}"/>
              </a:ext>
            </a:extLst>
          </p:cNvPr>
          <p:cNvSpPr/>
          <p:nvPr/>
        </p:nvSpPr>
        <p:spPr>
          <a:xfrm>
            <a:off x="3556000" y="403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10D24EB5-4A3E-B951-1B90-2F85BED34C64}"/>
              </a:ext>
            </a:extLst>
          </p:cNvPr>
          <p:cNvCxnSpPr/>
          <p:nvPr/>
        </p:nvCxnSpPr>
        <p:spPr>
          <a:xfrm>
            <a:off x="1739900" y="4064000"/>
            <a:ext cx="2921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B284721C-97AF-65F0-E2E1-3AE3E4719473}"/>
              </a:ext>
            </a:extLst>
          </p:cNvPr>
          <p:cNvSpPr/>
          <p:nvPr/>
        </p:nvSpPr>
        <p:spPr>
          <a:xfrm>
            <a:off x="1708150" y="4032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63D89E35-3D2A-C6A9-73AA-C7C62EEBDFDF}"/>
              </a:ext>
            </a:extLst>
          </p:cNvPr>
          <p:cNvSpPr/>
          <p:nvPr/>
        </p:nvSpPr>
        <p:spPr>
          <a:xfrm>
            <a:off x="1943100" y="44450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481670AC-56E2-0D37-30C6-8DBA9427BC63}"/>
              </a:ext>
            </a:extLst>
          </p:cNvPr>
          <p:cNvCxnSpPr/>
          <p:nvPr/>
        </p:nvCxnSpPr>
        <p:spPr>
          <a:xfrm flipH="1">
            <a:off x="1358900" y="3632200"/>
            <a:ext cx="279400" cy="101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0FE1D0DD-0DD7-2E5E-6B4E-E9AE7263A771}"/>
              </a:ext>
            </a:extLst>
          </p:cNvPr>
          <p:cNvSpPr/>
          <p:nvPr/>
        </p:nvSpPr>
        <p:spPr>
          <a:xfrm>
            <a:off x="1606550" y="36004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D8C350A7-DF18-28EF-0DC0-4BD798A3FE16}"/>
              </a:ext>
            </a:extLst>
          </p:cNvPr>
          <p:cNvSpPr/>
          <p:nvPr/>
        </p:nvSpPr>
        <p:spPr>
          <a:xfrm>
            <a:off x="1270000" y="36449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85F6F10C-EE39-F88B-B962-6A556F1FA464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A1E9C55B-EB41-260B-9281-47095219B706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2026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C8AB6ACC-C9D4-C49D-517E-8617F7474E6B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28</a:t>
            </a:r>
          </a:p>
        </p:txBody>
      </p:sp>
    </p:spTree>
    <p:extLst>
      <p:ext uri="{BB962C8B-B14F-4D97-AF65-F5344CB8AC3E}">
        <p14:creationId xmlns:p14="http://schemas.microsoft.com/office/powerpoint/2010/main" val="1624890170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B3D2BB1F-2B43-9A55-67F0-BE00998B960F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3D2EA9CE-FC08-BFBB-BCA4-F817D04347E8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01EF1C97-FC03-1458-75FA-38B49C36EBB4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8B82BCDA-1CE8-9575-02F9-2663BF725EFD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06DFFAA7-7766-6A69-544F-13421FD5D5AF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6A53470A-8F4A-3A94-6537-5C12EE2AF812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6FB68458-EC00-A9CB-243D-14F29299FDAA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D0D0EB74-848F-07E3-6456-45FA8AFAFCDA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D60A97A4-A60E-F15B-9833-94A390A5AAEA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3F2D4B33-ABC4-0EF9-0F7F-6090B3044FA8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F5BF76A9-69FE-588B-41A9-92E38B0F1DED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EF3A480F-1348-8573-3258-BCE5C5AFB29F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CB797A73-77D8-90B8-6A19-30EE3A2D191B}"/>
              </a:ext>
            </a:extLst>
          </p:cNvPr>
          <p:cNvSpPr/>
          <p:nvPr/>
        </p:nvSpPr>
        <p:spPr>
          <a:xfrm>
            <a:off x="8280400" y="5334000"/>
            <a:ext cx="141351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CA54EE2B-2995-0F56-D45D-62DB73D9582C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9D932D68-080B-C6DE-3C6A-14A6D6215CD6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29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3666C316-534F-452F-D773-FB09BB135E57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E63EB7C6-6058-F549-52B2-0BB5FC14D45E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3B8B2BA-96AA-7617-32B9-A6CDFA7A4498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1742049-C3DE-2430-D03D-50AD1F789D36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№4-2026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62D448B-F5E8-CF45-A3C5-89EF9A81C4E7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9C6FC85-8494-6568-BC66-9FC25522BE4B}"/>
              </a:ext>
            </a:extLst>
          </p:cNvPr>
          <p:cNvSpPr txBox="1"/>
          <p:nvPr/>
        </p:nvSpPr>
        <p:spPr>
          <a:xfrm>
            <a:off x="533400" y="1295400"/>
            <a:ext cx="9334500" cy="31701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2060" b="1">
                <a:solidFill>
                  <a:srgbClr val="03256C"/>
                </a:solidFill>
                <a:latin typeface="Roboto Condensed" panose="02000000000000000000" pitchFamily="2" charset="0"/>
              </a:rPr>
              <a:t>Удаление снежного наката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79DC7E-FF34-C8EA-8095-6FA656C6FE85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Практика направлена на удаление снежного и ледяного наката с меньшим риском повреждения дорожного полотна и сопутствующих сооружений.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2DEF805-C37B-E166-327B-48442DE47DDC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77A608C-9BDF-4504-32CD-97911D9B9643}"/>
              </a:ext>
            </a:extLst>
          </p:cNvPr>
          <p:cNvSpPr txBox="1"/>
          <p:nvPr/>
        </p:nvSpPr>
        <p:spPr>
          <a:xfrm>
            <a:off x="812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Снежный и ледяной накат.
Повреждение асфальта и бордюров.
Дорогая сезонная техника.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A167870-B967-F3DC-7E40-FF587AF7B920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8E3AEB57-6655-8D9A-A4A3-BA6AE1A41DA5}"/>
              </a:ext>
            </a:extLst>
          </p:cNvPr>
          <p:cNvSpPr txBox="1"/>
          <p:nvPr/>
        </p:nvSpPr>
        <p:spPr>
          <a:xfrm>
            <a:off x="4368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Метод сдвига.
Без механизма среза.
Бережная уборка покрытия.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2F628985-562C-2406-481F-412A342C7D86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63E13B7-E183-7BCF-2038-8EA8242D82B5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81.00; 68.32; 81.29.2; 52.21.22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607C7ED-688D-937A-7198-905897AF7217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911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0B553BE-4744-41A0-689A-EC12DA958A9B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454B8B31-D985-E070-C33E-366AD91DF9F1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48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691257E0-0D87-9D82-6636-D75588F0CC14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C0AEFBC1-1306-2E0B-47E2-B7D0BE9B3D0E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25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7A909A1-A083-2C52-6DE5-2FA8CD6AFFE1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986462E-B2CB-3788-3A5F-FE99FB2A6AB1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7,50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8A3EC6B-79AD-F2D5-8BD3-DF69CE659253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2ACF64EA-8536-1846-7C43-437D74AAC0DC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5,3%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3FD1CFF-D370-C76C-74CC-3C6BFE96B8C2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D9637935-1229-CB88-3502-DD376D6A35B6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C1E95555-F730-75B2-554E-4A2901CB184A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5F6FC516-DE8B-0554-D645-15B24D74FBA0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8C0E7F3C-7AE9-745D-209D-7BE41A95FCC4}"/>
              </a:ext>
            </a:extLst>
          </p:cNvPr>
          <p:cNvSpPr txBox="1"/>
          <p:nvPr/>
        </p:nvSpPr>
        <p:spPr>
          <a:xfrm>
            <a:off x="8940800" y="6137389"/>
            <a:ext cx="2159000" cy="10772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00" b="1">
                <a:solidFill>
                  <a:srgbClr val="03256C"/>
                </a:solidFill>
                <a:latin typeface="Roboto" panose="02000000000000000000" pitchFamily="2" charset="0"/>
              </a:rPr>
              <a:t>В резерве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C06DE10C-B0B6-5C2B-6E7B-EE94B885F3D7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F2F6F645-3A44-BD20-DFF9-8816167280D6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232DAA04-6ABB-9294-0D4D-AD226476AB62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584AA47B-5A99-38AB-6F1F-19411F0861DD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27977279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39F8085F-F76E-9E10-2006-D951FC1DB313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№4-2026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F1F5DAD5-E44D-EEF2-3FEF-8BE4531B86C6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508AC1ED-3CD4-BF8C-D6C3-87E60A7BD838}"/>
              </a:ext>
            </a:extLst>
          </p:cNvPr>
          <p:cNvSpPr txBox="1"/>
          <p:nvPr/>
        </p:nvSpPr>
        <p:spPr>
          <a:xfrm>
            <a:off x="533400" y="711200"/>
            <a:ext cx="8890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Удаление снежного наката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696E2C6-2AA1-7EF9-2DFB-328BEC852B16}"/>
              </a:ext>
            </a:extLst>
          </p:cNvPr>
          <p:cNvSpPr txBox="1"/>
          <p:nvPr/>
        </p:nvSpPr>
        <p:spPr>
          <a:xfrm>
            <a:off x="533400" y="1498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6D301F77-D6E3-B64A-CD48-3741CB7073F3}"/>
              </a:ext>
            </a:extLst>
          </p:cNvPr>
          <p:cNvSpPr/>
          <p:nvPr/>
        </p:nvSpPr>
        <p:spPr>
          <a:xfrm>
            <a:off x="533400" y="1828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9B1365F0-33F3-A619-4AA8-6CED8C6E1EEF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6F7C8A90-6DE8-4462-6791-FDB4F8E58A75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2B02F40-6B27-1C22-5710-A6975185084E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D35D65A1-5B46-8C28-B7D8-4EAD30B860F3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25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1120667-E130-BACE-0A40-C57C14EB5CE7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A01F25F-D487-FE3F-66A3-635C1D7428CA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Ставропольский край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E990A8E-2D51-6D62-8FDC-C436CC97187D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Нижегородская область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33AB147-05FB-E549-F6AB-2A46755A62E6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Брянская область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46D1B5A-963C-E2EF-7523-EBFE877F3DEF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Новосибирская область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EA538DEF-3D78-10C7-1EBF-25769C695099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Санкт-Петербург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8C3076C-B97A-A5A9-DDC8-2F5A1CE5B432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ХМАО-Югра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3CEF2EA-F1C0-04C2-8636-DE8CEB9F800A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2 — Калининградская обл.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7770487-7545-9D1B-9584-D95E10990B99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2 — Московская обл.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4207A17-D5BA-A168-A4A5-AAAD547245F3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2 — Оренбургская обл.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FD389A8E-5211-B0E9-28A1-980DC76DE8AC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2 — Респ. Татарстан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604C049-4E20-EC0B-3702-A8B820B7E399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30076137-DBC9-273D-BA05-5130FF096E22}"/>
              </a:ext>
            </a:extLst>
          </p:cNvPr>
          <p:cNvCxnSpPr/>
          <p:nvPr/>
        </p:nvCxnSpPr>
        <p:spPr>
          <a:xfrm flipH="1">
            <a:off x="1422400" y="4051300"/>
            <a:ext cx="88900" cy="419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F201F84F-0085-9718-2405-ABBBCEEBC5C0}"/>
              </a:ext>
            </a:extLst>
          </p:cNvPr>
          <p:cNvSpPr/>
          <p:nvPr/>
        </p:nvSpPr>
        <p:spPr>
          <a:xfrm>
            <a:off x="1479550" y="40195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2FAF2A1A-D58A-336F-AABB-73EFC768D354}"/>
              </a:ext>
            </a:extLst>
          </p:cNvPr>
          <p:cNvSpPr/>
          <p:nvPr/>
        </p:nvSpPr>
        <p:spPr>
          <a:xfrm>
            <a:off x="1333500" y="4381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0A979CB2-4886-AD4D-B5AE-0AAB36FB7636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D4D2D0CE-B25D-E587-FD9D-CDFDC2B287C5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EF31153F-593B-C585-BBE1-52C3F24E3EDA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BB335E0C-0DFB-E657-F08D-DFF460F9CB81}"/>
              </a:ext>
            </a:extLst>
          </p:cNvPr>
          <p:cNvCxnSpPr/>
          <p:nvPr/>
        </p:nvCxnSpPr>
        <p:spPr>
          <a:xfrm flipH="1" flipV="1">
            <a:off x="1130300" y="3454400"/>
            <a:ext cx="228600" cy="63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380CFAF0-7F4E-F352-53DE-D882DC16F55E}"/>
              </a:ext>
            </a:extLst>
          </p:cNvPr>
          <p:cNvSpPr/>
          <p:nvPr/>
        </p:nvSpPr>
        <p:spPr>
          <a:xfrm>
            <a:off x="1327150" y="34861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798C22CF-58A0-F91E-E054-DA94376B5801}"/>
              </a:ext>
            </a:extLst>
          </p:cNvPr>
          <p:cNvSpPr/>
          <p:nvPr/>
        </p:nvSpPr>
        <p:spPr>
          <a:xfrm>
            <a:off x="1041400" y="3365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D53B3E8D-8FE9-E6C3-3336-94EFEB585388}"/>
              </a:ext>
            </a:extLst>
          </p:cNvPr>
          <p:cNvCxnSpPr/>
          <p:nvPr/>
        </p:nvCxnSpPr>
        <p:spPr>
          <a:xfrm>
            <a:off x="4648200" y="3454400"/>
            <a:ext cx="482600" cy="342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174E4458-2313-BAC5-76C1-11FD2E241B73}"/>
              </a:ext>
            </a:extLst>
          </p:cNvPr>
          <p:cNvSpPr/>
          <p:nvPr/>
        </p:nvSpPr>
        <p:spPr>
          <a:xfrm>
            <a:off x="4616450" y="3422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91A327F8-D609-C390-FAF6-01675C24ED6B}"/>
              </a:ext>
            </a:extLst>
          </p:cNvPr>
          <p:cNvSpPr/>
          <p:nvPr/>
        </p:nvSpPr>
        <p:spPr>
          <a:xfrm>
            <a:off x="5041900" y="3708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DF8183BE-4E76-4652-1A62-882582F3F5F2}"/>
              </a:ext>
            </a:extLst>
          </p:cNvPr>
          <p:cNvCxnSpPr/>
          <p:nvPr/>
        </p:nvCxnSpPr>
        <p:spPr>
          <a:xfrm flipH="1" flipV="1">
            <a:off x="1168400" y="2794000"/>
            <a:ext cx="506806" cy="5207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3A243493-34AB-30F1-E761-CFF4C4A2E35D}"/>
              </a:ext>
            </a:extLst>
          </p:cNvPr>
          <p:cNvSpPr/>
          <p:nvPr/>
        </p:nvSpPr>
        <p:spPr>
          <a:xfrm>
            <a:off x="1687663" y="3292004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58D3D467-2979-F6C9-AC78-A34489848472}"/>
              </a:ext>
            </a:extLst>
          </p:cNvPr>
          <p:cNvSpPr/>
          <p:nvPr/>
        </p:nvSpPr>
        <p:spPr>
          <a:xfrm>
            <a:off x="1079500" y="27051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F65EDC28-BB65-E775-5DA0-DF9100AA4F19}"/>
              </a:ext>
            </a:extLst>
          </p:cNvPr>
          <p:cNvCxnSpPr/>
          <p:nvPr/>
        </p:nvCxnSpPr>
        <p:spPr>
          <a:xfrm>
            <a:off x="3200400" y="3657600"/>
            <a:ext cx="4445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0F08D56E-AE9D-6D20-CE99-C47C56006C53}"/>
              </a:ext>
            </a:extLst>
          </p:cNvPr>
          <p:cNvSpPr/>
          <p:nvPr/>
        </p:nvSpPr>
        <p:spPr>
          <a:xfrm>
            <a:off x="3168650" y="36258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0CCBCDD8-DD03-40C3-8314-E52BDC4B316B}"/>
              </a:ext>
            </a:extLst>
          </p:cNvPr>
          <p:cNvSpPr/>
          <p:nvPr/>
        </p:nvSpPr>
        <p:spPr>
          <a:xfrm>
            <a:off x="3556000" y="403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11714EE6-E16A-4E51-5EFF-F5B57217B5BC}"/>
              </a:ext>
            </a:extLst>
          </p:cNvPr>
          <p:cNvCxnSpPr/>
          <p:nvPr/>
        </p:nvCxnSpPr>
        <p:spPr>
          <a:xfrm>
            <a:off x="876300" y="3429000"/>
            <a:ext cx="304800" cy="317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ED8472F9-22AF-4116-1749-88E7C020B85A}"/>
              </a:ext>
            </a:extLst>
          </p:cNvPr>
          <p:cNvSpPr/>
          <p:nvPr/>
        </p:nvSpPr>
        <p:spPr>
          <a:xfrm>
            <a:off x="844550" y="3397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1F8B6B36-054B-A2E6-EAA8-48A4FDB97EF4}"/>
              </a:ext>
            </a:extLst>
          </p:cNvPr>
          <p:cNvSpPr/>
          <p:nvPr/>
        </p:nvSpPr>
        <p:spPr>
          <a:xfrm>
            <a:off x="10922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2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20FF53BB-216B-3E24-70B2-BC502B5A5159}"/>
              </a:ext>
            </a:extLst>
          </p:cNvPr>
          <p:cNvCxnSpPr>
            <a:stCxn id="48" idx="4"/>
          </p:cNvCxnSpPr>
          <p:nvPr/>
        </p:nvCxnSpPr>
        <p:spPr>
          <a:xfrm flipH="1" flipV="1">
            <a:off x="1562100" y="2857500"/>
            <a:ext cx="273683" cy="48895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5F04F67C-9FE0-4544-767D-FE13B93C1970}"/>
              </a:ext>
            </a:extLst>
          </p:cNvPr>
          <p:cNvSpPr/>
          <p:nvPr/>
        </p:nvSpPr>
        <p:spPr>
          <a:xfrm>
            <a:off x="1804033" y="32829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229763B4-3A55-0851-5237-3EB3ECBAFC61}"/>
              </a:ext>
            </a:extLst>
          </p:cNvPr>
          <p:cNvSpPr/>
          <p:nvPr/>
        </p:nvSpPr>
        <p:spPr>
          <a:xfrm>
            <a:off x="1473200" y="276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2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B459D711-FA1C-2185-3546-CFBDBEAF5C41}"/>
              </a:ext>
            </a:extLst>
          </p:cNvPr>
          <p:cNvCxnSpPr/>
          <p:nvPr/>
        </p:nvCxnSpPr>
        <p:spPr>
          <a:xfrm>
            <a:off x="2413000" y="4000500"/>
            <a:ext cx="444500" cy="368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43D6FC16-EA4E-7C3D-E4EE-FB82E8817C7A}"/>
              </a:ext>
            </a:extLst>
          </p:cNvPr>
          <p:cNvSpPr/>
          <p:nvPr/>
        </p:nvSpPr>
        <p:spPr>
          <a:xfrm>
            <a:off x="2381250" y="39687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09D01C55-E7DD-4140-51DE-81433C0F1CD0}"/>
              </a:ext>
            </a:extLst>
          </p:cNvPr>
          <p:cNvSpPr/>
          <p:nvPr/>
        </p:nvSpPr>
        <p:spPr>
          <a:xfrm>
            <a:off x="2768600" y="42799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2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41B981CF-4FE5-73FE-21D3-E3F7751C8DB0}"/>
              </a:ext>
            </a:extLst>
          </p:cNvPr>
          <p:cNvCxnSpPr/>
          <p:nvPr/>
        </p:nvCxnSpPr>
        <p:spPr>
          <a:xfrm>
            <a:off x="2159000" y="3556000"/>
            <a:ext cx="444500" cy="2032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8178D3D7-2C36-92DB-DB5E-225D3DE3DFF4}"/>
              </a:ext>
            </a:extLst>
          </p:cNvPr>
          <p:cNvSpPr/>
          <p:nvPr/>
        </p:nvSpPr>
        <p:spPr>
          <a:xfrm>
            <a:off x="2127250" y="3524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F7D83F9A-6FAA-8138-2E39-F1CC98F0DBFF}"/>
              </a:ext>
            </a:extLst>
          </p:cNvPr>
          <p:cNvSpPr/>
          <p:nvPr/>
        </p:nvSpPr>
        <p:spPr>
          <a:xfrm>
            <a:off x="2514600" y="3670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2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E2BAEF3E-DDC4-C41A-A989-4A39F4E4D563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466CC108-21EA-2082-B10A-693D1748E4DF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2026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66CC8C5C-078A-929D-5D84-C60259BC8DDB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30</a:t>
            </a:r>
          </a:p>
        </p:txBody>
      </p:sp>
    </p:spTree>
    <p:extLst>
      <p:ext uri="{BB962C8B-B14F-4D97-AF65-F5344CB8AC3E}">
        <p14:creationId xmlns:p14="http://schemas.microsoft.com/office/powerpoint/2010/main" val="948911392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7342A37A-8506-9D39-4B1C-66593794256A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5ED2D531-735A-CF48-9874-50DCA3EA4CAC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456E3783-2D04-DEB2-C7C8-A849C95D14D5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0B1237C3-A5A8-C94B-492B-9020CC51990D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A03D9A62-EFBB-7F33-7B48-FA8304DFA995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0E20C8C3-5401-D330-C57E-5684885632B1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0FFD717A-F670-978B-63E2-D29310ECCF22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EB3625A1-2AB6-61FF-BF10-B1674604B7D7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E26ABADF-9DB6-86D5-893C-17D0509147B6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5FD643C6-996C-297E-EA58-B9FB35C44222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73C1CEAD-CCA2-1524-F2D6-3768E6F9A570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4A63C4CA-3E8D-F0CD-C26F-01B6CC2E58A4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A6898F66-9616-00DC-BF27-9A1EF58CEB0D}"/>
              </a:ext>
            </a:extLst>
          </p:cNvPr>
          <p:cNvSpPr/>
          <p:nvPr/>
        </p:nvSpPr>
        <p:spPr>
          <a:xfrm>
            <a:off x="8280400" y="5334000"/>
            <a:ext cx="317373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965773BE-A62A-D323-3B51-FA5B951A86AD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8FBEC526-C2DF-31AB-637E-50F5218AAB77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31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4FC551B5-4FE0-1EB6-1B7C-A47546C18EB9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7C800FBA-4792-FFDD-71DA-BE2093CD55DF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05746CD-7353-35DE-D0CA-7B5EC3C6C8A4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5E33B7A-D44F-7E23-1611-B9B1EB91BF19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№5-2026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6750815-DDC1-0616-A872-3C107C5714E6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3B22A16-255C-6FA1-E236-709723D9BB0F}"/>
              </a:ext>
            </a:extLst>
          </p:cNvPr>
          <p:cNvSpPr txBox="1"/>
          <p:nvPr/>
        </p:nvSpPr>
        <p:spPr>
          <a:xfrm>
            <a:off x="533400" y="1295399"/>
            <a:ext cx="7493000" cy="486287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580" b="1">
                <a:solidFill>
                  <a:srgbClr val="03256C"/>
                </a:solidFill>
                <a:latin typeface="Roboto Condensed" panose="02000000000000000000" pitchFamily="2" charset="0"/>
              </a:rPr>
              <a:t>Снижение расходов на электроэнергию в системе водоснабжения за счет точного прогнозирования нагрузки насосных станций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6F98E57-2775-5806-D580-767C17D051CE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Практика направлена на снижение расходов на электроэнергию в системе водоснабжения за счет точного прогнозирования нагрузки насосных станций.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17F807E-C0BD-B7FB-062E-249301C48F5A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BC6B59D-4F10-C9EE-9592-7A9AE74BB045}"/>
              </a:ext>
            </a:extLst>
          </p:cNvPr>
          <p:cNvSpPr txBox="1"/>
          <p:nvPr/>
        </p:nvSpPr>
        <p:spPr>
          <a:xfrm>
            <a:off x="812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Высокий расход электроэнергии.
Изменчивая нагрузка насосных станций.
Сложные зависимости потребления.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8E33606-9474-4F98-4646-40410F721D5F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8AE3755F-12B4-AFAC-6A23-A9174BCB644E}"/>
              </a:ext>
            </a:extLst>
          </p:cNvPr>
          <p:cNvSpPr txBox="1"/>
          <p:nvPr/>
        </p:nvSpPr>
        <p:spPr>
          <a:xfrm>
            <a:off x="4368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Прогнозирование нагрузки.
Алгоритмы машинного обучения.
Анализ почасового потребления.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83F82B6-3E7F-67BF-720D-8E24A2F58B90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700807A-113A-AC58-FEBD-B0BC22F542DF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35.3; 36.00; 37.00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B8D8208-C561-24B1-99E7-36DC45958208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911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B26A5E0-795E-C678-6A93-9E5F3C98B4FB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CF9956F3-BCBA-4D77-4B27-3EA57D2069AE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108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15FDAC8D-8FC7-191D-79DC-B8F64D865513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8263C59F-F0C2-BE73-3BAC-EAD51C1F211B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35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C26F6924-7EF0-92FC-D92C-58FE3DB03EDB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957B0674-79CA-C4A4-88F0-08DA5D807DF4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7,77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2601F548-77E3-7CF9-F4AA-FEF20C059284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DC74244-B3F9-5356-F63F-3B5946A8664C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11,9%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3F8B7227-0D43-EF6D-E139-31AB615D3BDF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A525F790-C1CF-7715-D772-991C48248479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7D16EC15-6D8F-AC53-84FF-E2AA4F1FE1CA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2192E597-4ED9-CBD6-7BDC-72C364D15595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DB578E19-F665-A722-DA2B-EF0B76223EC4}"/>
              </a:ext>
            </a:extLst>
          </p:cNvPr>
          <p:cNvSpPr txBox="1"/>
          <p:nvPr/>
        </p:nvSpPr>
        <p:spPr>
          <a:xfrm>
            <a:off x="8940800" y="6137389"/>
            <a:ext cx="2159000" cy="10772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00" b="1">
                <a:solidFill>
                  <a:srgbClr val="03256C"/>
                </a:solidFill>
                <a:latin typeface="Roboto" panose="02000000000000000000" pitchFamily="2" charset="0"/>
              </a:rPr>
              <a:t>В резерве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081E17DA-4FB9-1AEA-52C5-B091E52F7DE2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78E311B9-44B9-9408-8B97-C5860D26E496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D90ABB07-DFF1-453A-A90C-3C5B2E139765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3E44B909-0EA2-F67F-3337-17285814E741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61352890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2D18D2F0-B89B-65A8-BBC2-1CC3E970BD7C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№5-2026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EE862ECA-620B-B472-EBA8-5157E61CF19F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1B552810-FB40-9B7F-9801-A0CCEA2EF2DB}"/>
              </a:ext>
            </a:extLst>
          </p:cNvPr>
          <p:cNvSpPr txBox="1"/>
          <p:nvPr/>
        </p:nvSpPr>
        <p:spPr>
          <a:xfrm>
            <a:off x="533400" y="711200"/>
            <a:ext cx="8890000" cy="461665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Снижение расходов на электроэнергию в системе водоснабжения за счет точного прогнозирования нагрузки насосных станций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F5163A6-E2E2-AD07-C8A4-2870A159F7C7}"/>
              </a:ext>
            </a:extLst>
          </p:cNvPr>
          <p:cNvSpPr txBox="1"/>
          <p:nvPr/>
        </p:nvSpPr>
        <p:spPr>
          <a:xfrm>
            <a:off x="533400" y="1498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3494A75F-51A2-71F3-8BCC-FD009EBD09AA}"/>
              </a:ext>
            </a:extLst>
          </p:cNvPr>
          <p:cNvSpPr/>
          <p:nvPr/>
        </p:nvSpPr>
        <p:spPr>
          <a:xfrm>
            <a:off x="533400" y="1828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BCE4F469-ACD6-DFD2-5D77-0326528841F0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3B69006A-1173-1890-A8E2-8C6B572A1316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44052DD-420A-1221-ECFD-FA3016356C17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F892697-4F82-8C19-DBDB-615E8FF88B96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35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7AA5BE06-8E79-E909-A38E-53A17A44AC03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CA7EC82-DC87-C671-F12C-CABA40368052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9 — Волгоградская область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0FCAC526-0C52-6215-10E6-C0BDE7D90E31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Нижегородская область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C0B1641-BB78-FCF5-3BD1-4807EEE79B06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Челябинская область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6FD4C57-6585-7722-239F-31E6867C9947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Новосибирская область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0550DB7-16B6-95F7-2196-2050039EB10E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Оренбургская обл.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42FF371-88D9-ECE2-7CE7-E3DCCDB3400B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Алтайский край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7873B3BA-A8DE-EAE2-3257-1860A3A426E4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Брянская область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A551D31-7EBC-9C92-1ED6-AC51D764B06C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Красноярский край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AFC26990-A58A-8B2D-0FB7-1C924B53FD48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Московская обл.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74E144E-2CE1-3173-F94E-29E9AC6849E6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Орловская область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6A39F404-6F68-2BA9-E663-90718321B33F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B770EBBD-78AC-26FC-621D-6EA210B0AC7F}"/>
              </a:ext>
            </a:extLst>
          </p:cNvPr>
          <p:cNvCxnSpPr/>
          <p:nvPr/>
        </p:nvCxnSpPr>
        <p:spPr>
          <a:xfrm>
            <a:off x="1739900" y="4064000"/>
            <a:ext cx="2921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6DB5521C-DF90-DE00-D461-B285CB98EBB8}"/>
              </a:ext>
            </a:extLst>
          </p:cNvPr>
          <p:cNvSpPr/>
          <p:nvPr/>
        </p:nvSpPr>
        <p:spPr>
          <a:xfrm>
            <a:off x="1708150" y="40322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A0081017-1AB4-29CB-A1DA-F1CE7884FCE2}"/>
              </a:ext>
            </a:extLst>
          </p:cNvPr>
          <p:cNvSpPr/>
          <p:nvPr/>
        </p:nvSpPr>
        <p:spPr>
          <a:xfrm>
            <a:off x="1943100" y="44450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9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EA01A29C-25E3-073C-4F81-16EED41A5B7C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4DC60D31-AD44-DB02-9317-97A418B8F4B6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5199E4DE-172D-B259-487A-2BC21505A0B0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E78C1801-29B1-A3F1-8CD8-D2929D6A5507}"/>
              </a:ext>
            </a:extLst>
          </p:cNvPr>
          <p:cNvCxnSpPr/>
          <p:nvPr/>
        </p:nvCxnSpPr>
        <p:spPr>
          <a:xfrm>
            <a:off x="2692400" y="4343400"/>
            <a:ext cx="444500" cy="292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B48F2AC7-CBFE-D101-AFB1-69E0F2A87D6A}"/>
              </a:ext>
            </a:extLst>
          </p:cNvPr>
          <p:cNvSpPr/>
          <p:nvPr/>
        </p:nvSpPr>
        <p:spPr>
          <a:xfrm>
            <a:off x="2660650" y="43116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18B078CC-AEA6-469B-97B5-95CAFAEC9ADE}"/>
              </a:ext>
            </a:extLst>
          </p:cNvPr>
          <p:cNvSpPr/>
          <p:nvPr/>
        </p:nvSpPr>
        <p:spPr>
          <a:xfrm>
            <a:off x="3048000" y="4546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B15B96B5-F3D8-935B-6D6B-1A8FAAE1E884}"/>
              </a:ext>
            </a:extLst>
          </p:cNvPr>
          <p:cNvCxnSpPr/>
          <p:nvPr/>
        </p:nvCxnSpPr>
        <p:spPr>
          <a:xfrm>
            <a:off x="4648200" y="3454400"/>
            <a:ext cx="482600" cy="342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10DB22AF-EA43-3DBE-4F5C-C6151E2FFD5C}"/>
              </a:ext>
            </a:extLst>
          </p:cNvPr>
          <p:cNvSpPr/>
          <p:nvPr/>
        </p:nvSpPr>
        <p:spPr>
          <a:xfrm>
            <a:off x="4616450" y="3422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27C3BADE-3B63-756D-2767-09A39E38265D}"/>
              </a:ext>
            </a:extLst>
          </p:cNvPr>
          <p:cNvSpPr/>
          <p:nvPr/>
        </p:nvSpPr>
        <p:spPr>
          <a:xfrm>
            <a:off x="5041900" y="3708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C673C341-3409-2007-0595-E6687AAC7EC5}"/>
              </a:ext>
            </a:extLst>
          </p:cNvPr>
          <p:cNvCxnSpPr/>
          <p:nvPr/>
        </p:nvCxnSpPr>
        <p:spPr>
          <a:xfrm>
            <a:off x="2413000" y="4000500"/>
            <a:ext cx="444500" cy="368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A22A0840-150D-4D91-CA78-07BB98DDFD5D}"/>
              </a:ext>
            </a:extLst>
          </p:cNvPr>
          <p:cNvSpPr/>
          <p:nvPr/>
        </p:nvSpPr>
        <p:spPr>
          <a:xfrm>
            <a:off x="2381250" y="39687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3A734C36-C3A1-EDDC-AF14-7EC5DC9DE245}"/>
              </a:ext>
            </a:extLst>
          </p:cNvPr>
          <p:cNvSpPr/>
          <p:nvPr/>
        </p:nvSpPr>
        <p:spPr>
          <a:xfrm>
            <a:off x="2768600" y="42799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34A202A8-75CA-2220-EEBD-39DBFA8EEE62}"/>
              </a:ext>
            </a:extLst>
          </p:cNvPr>
          <p:cNvCxnSpPr/>
          <p:nvPr/>
        </p:nvCxnSpPr>
        <p:spPr>
          <a:xfrm>
            <a:off x="4419600" y="3708400"/>
            <a:ext cx="457200" cy="5207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C21EDD5A-66ED-1733-71B6-F5837AF0AB22}"/>
              </a:ext>
            </a:extLst>
          </p:cNvPr>
          <p:cNvSpPr/>
          <p:nvPr/>
        </p:nvSpPr>
        <p:spPr>
          <a:xfrm>
            <a:off x="4387850" y="3676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D53118B1-B9CB-ED78-B7DE-1DCAB4FDCC27}"/>
              </a:ext>
            </a:extLst>
          </p:cNvPr>
          <p:cNvSpPr/>
          <p:nvPr/>
        </p:nvSpPr>
        <p:spPr>
          <a:xfrm>
            <a:off x="4787900" y="41402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6BC05041-BD55-04FF-9A56-9453C3665FC9}"/>
              </a:ext>
            </a:extLst>
          </p:cNvPr>
          <p:cNvCxnSpPr/>
          <p:nvPr/>
        </p:nvCxnSpPr>
        <p:spPr>
          <a:xfrm flipH="1" flipV="1">
            <a:off x="1130300" y="3454400"/>
            <a:ext cx="228600" cy="63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8FE83738-E367-9574-E331-258CED46EA82}"/>
              </a:ext>
            </a:extLst>
          </p:cNvPr>
          <p:cNvSpPr/>
          <p:nvPr/>
        </p:nvSpPr>
        <p:spPr>
          <a:xfrm>
            <a:off x="1327150" y="34861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1B31F212-D979-007A-821E-F959DABBD813}"/>
              </a:ext>
            </a:extLst>
          </p:cNvPr>
          <p:cNvSpPr/>
          <p:nvPr/>
        </p:nvSpPr>
        <p:spPr>
          <a:xfrm>
            <a:off x="1041400" y="3365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178CBD49-A321-995D-8084-35578C89CF96}"/>
              </a:ext>
            </a:extLst>
          </p:cNvPr>
          <p:cNvCxnSpPr/>
          <p:nvPr/>
        </p:nvCxnSpPr>
        <p:spPr>
          <a:xfrm>
            <a:off x="6197600" y="3556000"/>
            <a:ext cx="685800" cy="190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962403C6-5AAF-16DC-0460-662A95515B96}"/>
              </a:ext>
            </a:extLst>
          </p:cNvPr>
          <p:cNvSpPr/>
          <p:nvPr/>
        </p:nvSpPr>
        <p:spPr>
          <a:xfrm>
            <a:off x="6165850" y="3524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2C1D40CC-49B3-077E-9831-663FC369CC5D}"/>
              </a:ext>
            </a:extLst>
          </p:cNvPr>
          <p:cNvSpPr/>
          <p:nvPr/>
        </p:nvSpPr>
        <p:spPr>
          <a:xfrm>
            <a:off x="67945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99E38323-D099-6F4F-7B4A-5546D71EA984}"/>
              </a:ext>
            </a:extLst>
          </p:cNvPr>
          <p:cNvCxnSpPr/>
          <p:nvPr/>
        </p:nvCxnSpPr>
        <p:spPr>
          <a:xfrm flipH="1" flipV="1">
            <a:off x="1562100" y="2857500"/>
            <a:ext cx="177800" cy="410643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6CFC546A-FD8A-66B8-FD7E-D0251EF70D5A}"/>
              </a:ext>
            </a:extLst>
          </p:cNvPr>
          <p:cNvSpPr/>
          <p:nvPr/>
        </p:nvSpPr>
        <p:spPr>
          <a:xfrm>
            <a:off x="1741137" y="3281065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C8E182AA-D456-ED4C-CDBA-AAC39807AA43}"/>
              </a:ext>
            </a:extLst>
          </p:cNvPr>
          <p:cNvSpPr/>
          <p:nvPr/>
        </p:nvSpPr>
        <p:spPr>
          <a:xfrm>
            <a:off x="1473200" y="276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2F09AF8A-A4B1-C246-FA7B-F3CE7AF94FE9}"/>
              </a:ext>
            </a:extLst>
          </p:cNvPr>
          <p:cNvCxnSpPr/>
          <p:nvPr/>
        </p:nvCxnSpPr>
        <p:spPr>
          <a:xfrm>
            <a:off x="1930400" y="3733800"/>
            <a:ext cx="355600" cy="355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857138CE-2B4A-5207-3507-3F9D97D2D81A}"/>
              </a:ext>
            </a:extLst>
          </p:cNvPr>
          <p:cNvSpPr/>
          <p:nvPr/>
        </p:nvSpPr>
        <p:spPr>
          <a:xfrm>
            <a:off x="1898650" y="37020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AE4F2C59-92F1-2B37-ABAD-00EA40CDAFA3}"/>
              </a:ext>
            </a:extLst>
          </p:cNvPr>
          <p:cNvSpPr/>
          <p:nvPr/>
        </p:nvSpPr>
        <p:spPr>
          <a:xfrm>
            <a:off x="2197100" y="4000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A9EBE671-6DD5-55F3-40CE-18973451ABCB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BB321B19-608A-E6C1-91AC-5495A3268FA8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2026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8C671FCE-369A-BFAF-9F42-B30B3BB5E7C4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32</a:t>
            </a:r>
          </a:p>
        </p:txBody>
      </p:sp>
    </p:spTree>
    <p:extLst>
      <p:ext uri="{BB962C8B-B14F-4D97-AF65-F5344CB8AC3E}">
        <p14:creationId xmlns:p14="http://schemas.microsoft.com/office/powerpoint/2010/main" val="153296368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5B66F8F9-83C0-E79E-DEB2-3DDEABA33EC4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DB3B9864-CF6D-ABB0-93A9-21CC192E48FD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E8D6EF22-F4B4-965C-9B5C-399150D5D641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EBF5C11A-3295-0501-5A21-B52C262CC3C5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41A8E1AF-5D7D-416E-1725-E0AC3F4B5648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DFF93397-C67A-3920-FE29-0A6535ED01EB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F5A025E6-E8C9-7098-F4AA-BB32CA1EB85A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87A09D54-2D4F-BF19-E73D-831AB3A62902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24551317-6CC6-CA63-6143-B92ECF6CBB25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460CC7F8-2205-68E1-7DFD-7E0F16B45883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B3E214E1-7174-CEBD-7952-E8E2F6E2CA9F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DCBA2CF8-3C81-6187-AABD-B7FED60435D3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FEA4B14B-DB8D-30AF-5DB7-132750C8A645}"/>
              </a:ext>
            </a:extLst>
          </p:cNvPr>
          <p:cNvSpPr/>
          <p:nvPr/>
        </p:nvSpPr>
        <p:spPr>
          <a:xfrm>
            <a:off x="8280400" y="5334000"/>
            <a:ext cx="210693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0DBE8270-CD88-9EED-9DB6-8988C5AC47E3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161128FF-4BCE-FB8A-EA09-62253CAA9902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33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3A4B04FB-D4F4-B4CD-0D3C-5945E7AB85FC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6B21908E-A2F3-CB1B-98A3-98630CE66CEF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D8E1577-322C-7181-2A6C-95107CC9AEA3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99189BB-9A4F-CB03-CA98-493BE3A299E5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№6-2026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6E6F6F2-B93A-4E0B-3257-122E6CD9EB1B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684AC3F-C862-197D-E026-DCAFADE1585A}"/>
              </a:ext>
            </a:extLst>
          </p:cNvPr>
          <p:cNvSpPr txBox="1"/>
          <p:nvPr/>
        </p:nvSpPr>
        <p:spPr>
          <a:xfrm>
            <a:off x="533400" y="1295399"/>
            <a:ext cx="9334500" cy="56630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840" b="1" dirty="0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эксплуатации, снижение АВР на сетях КНС методом теледиагностики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2911D46-11A9-FA74-DB2B-9135DC3C7EB0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Практика направлена на повышение эффективности эксплуатации сетей КНС за счет теледиагностики с использованием камер и роботизированных комплексов.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5925B65-F87A-B341-4A26-A00ECE5C2043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67A8A1A-BDEB-3417-32E6-CD0163F42C85}"/>
              </a:ext>
            </a:extLst>
          </p:cNvPr>
          <p:cNvSpPr txBox="1"/>
          <p:nvPr/>
        </p:nvSpPr>
        <p:spPr>
          <a:xfrm>
            <a:off x="812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Аварийность на сетях КНС.
Сложный осмотр сетей водоотведения.
Ограничения малых диаметров.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BE173FF-4FE3-7EEB-B664-25A2B00CF4D3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99FD208-8FC2-D70C-4E0E-3C92EA2EC59E}"/>
              </a:ext>
            </a:extLst>
          </p:cNvPr>
          <p:cNvSpPr txBox="1"/>
          <p:nvPr/>
        </p:nvSpPr>
        <p:spPr>
          <a:xfrm>
            <a:off x="4368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Эндоскопическая камера.
Роботы-вездеходы.
Видеоосмотр специалистом.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1E95897-EB87-269E-7F94-C06C44F6F71F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36BF25E-0FEF-2895-2EF0-37A05AC7ADB4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37.00; 38.11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683BFE1C-E4A3-F728-B6A7-3B4CD1113113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911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DDD0A1C-BEE1-AEBB-8FD9-1DA11AF4F122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C1624DB0-C178-3AA8-3FFE-E40FF190C7B1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72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11B123A-8847-B2BD-C2F5-9D3D741E88CC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3E41F95-75D9-48A4-F242-3BE271307264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39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3D34906-A349-D63F-F4CA-E07F2A11E29B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059A3B9A-A986-C50B-C971-481837BC4C77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7,69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8C01F2A2-AF29-4DE7-AFB4-C4614F386DFF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9C5AD756-2A88-337E-414D-7910CE6863B7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7,9%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04674F0D-D090-684A-6817-5AF21DE261FB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8FB9F8CE-D6FC-BDF0-B1F5-F6243DA78F9C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BA28A71C-9BA0-6302-643F-FCF5C07226BE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C40C5D96-99EB-744C-68A3-3C4E90B9BEB4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7A5F09FC-4DBA-2474-2B87-9ECC1B372BDC}"/>
              </a:ext>
            </a:extLst>
          </p:cNvPr>
          <p:cNvSpPr txBox="1"/>
          <p:nvPr/>
        </p:nvSpPr>
        <p:spPr>
          <a:xfrm>
            <a:off x="8940800" y="6137389"/>
            <a:ext cx="2159000" cy="10772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00" b="1">
                <a:solidFill>
                  <a:srgbClr val="03256C"/>
                </a:solidFill>
                <a:latin typeface="Roboto" panose="02000000000000000000" pitchFamily="2" charset="0"/>
              </a:rPr>
              <a:t>В работе 3 квартал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D0B68D66-50A2-145E-7A29-2E668F8ECC9C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77BE6E87-B427-4916-2BC1-1E095A9C1DAB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BB48ABA4-D045-DB12-62C5-0E6BAAF53283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A68FC2F0-D0B5-23A6-E67C-81A9DC624390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2512053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8AFE9443-B7A2-4954-17A5-209387E2A7C8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№6-2026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F34CD9CA-8578-7810-4605-C5F7B39F1AF2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43CCB151-AA3C-930E-1500-A639D2CB72FE}"/>
              </a:ext>
            </a:extLst>
          </p:cNvPr>
          <p:cNvSpPr txBox="1"/>
          <p:nvPr/>
        </p:nvSpPr>
        <p:spPr>
          <a:xfrm>
            <a:off x="533400" y="711200"/>
            <a:ext cx="8890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эксплуатации, снижение АВР на сетях КНС методом теледиагностики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4E2306A-2522-381D-9D8B-A08AE7865CA5}"/>
              </a:ext>
            </a:extLst>
          </p:cNvPr>
          <p:cNvSpPr txBox="1"/>
          <p:nvPr/>
        </p:nvSpPr>
        <p:spPr>
          <a:xfrm>
            <a:off x="533400" y="1498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0FBAC765-4AA8-AE5F-DE12-2D599BE457FB}"/>
              </a:ext>
            </a:extLst>
          </p:cNvPr>
          <p:cNvSpPr/>
          <p:nvPr/>
        </p:nvSpPr>
        <p:spPr>
          <a:xfrm>
            <a:off x="533400" y="1828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C302528C-077C-33DF-9576-1AEB5DC12A78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D971802D-C127-8DE3-3E55-8A430E2FC63A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73D6BDD-1A32-DD4E-3C83-118BE673F0EB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D415B69C-5CBE-AA35-7304-962BF585E22F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39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2060297-F9E6-B258-A6B7-29F3AC8EE6F4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CCAD572-2ECD-263A-BAFB-E9D4F30BA289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Нижегородская область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7E7578D-D91F-D8D0-735F-72CBDE82F3F3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Брянская область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0BA2A5AC-3ADA-71EE-F47F-9F25988D02D7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Воронежская область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8AAC370-94BB-7824-3C75-863385AC3CA2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Московская обл.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89ADDE53-D962-6242-BA06-43543AD26D1F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Псковская область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3CD67DF-62E1-939F-8163-F48CF172AAD5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Ставропольский край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38971429-3934-76B8-6213-2214D62622B0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Калининградская обл.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91F1664-F95C-8E16-A629-3D11AFB23660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Санкт-Петербург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D7A1363-3684-01E2-AF64-416C8F978DC0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2 — Алтайский край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2BCE145-B2B4-3F7C-DFD4-3EF6FD5D49D8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2 — Красноярский край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036EDDDA-3792-89D2-F367-186E84C7CEAC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937976C9-4E66-2A86-A29E-88E903C5DB6B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1C91CEC9-01B9-6230-3A3F-1D24604FA5B4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363FB2ED-D752-96FE-8D72-BE3A446BEF83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3EDBE415-8407-FDB4-F558-7C2EF9A8B4E4}"/>
              </a:ext>
            </a:extLst>
          </p:cNvPr>
          <p:cNvCxnSpPr/>
          <p:nvPr/>
        </p:nvCxnSpPr>
        <p:spPr>
          <a:xfrm flipH="1" flipV="1">
            <a:off x="1130300" y="3454400"/>
            <a:ext cx="228600" cy="63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CE7C5516-5BC4-94E7-69EB-41099B6A5E9E}"/>
              </a:ext>
            </a:extLst>
          </p:cNvPr>
          <p:cNvSpPr/>
          <p:nvPr/>
        </p:nvSpPr>
        <p:spPr>
          <a:xfrm>
            <a:off x="1327150" y="34861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1A55194A-90A2-8CF2-DDB6-0EAAAEC70BF4}"/>
              </a:ext>
            </a:extLst>
          </p:cNvPr>
          <p:cNvSpPr/>
          <p:nvPr/>
        </p:nvSpPr>
        <p:spPr>
          <a:xfrm>
            <a:off x="1041400" y="3365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731D8697-BA79-FCEC-63B3-A6DA0F7DD5BD}"/>
              </a:ext>
            </a:extLst>
          </p:cNvPr>
          <p:cNvCxnSpPr/>
          <p:nvPr/>
        </p:nvCxnSpPr>
        <p:spPr>
          <a:xfrm flipH="1">
            <a:off x="1358900" y="3632200"/>
            <a:ext cx="279400" cy="101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076B7A9C-A79C-ECBC-6460-4E78B6E6C53A}"/>
              </a:ext>
            </a:extLst>
          </p:cNvPr>
          <p:cNvSpPr/>
          <p:nvPr/>
        </p:nvSpPr>
        <p:spPr>
          <a:xfrm>
            <a:off x="1606550" y="36004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74977C6F-749D-B615-5CB5-5A86E3F52CF0}"/>
              </a:ext>
            </a:extLst>
          </p:cNvPr>
          <p:cNvSpPr/>
          <p:nvPr/>
        </p:nvSpPr>
        <p:spPr>
          <a:xfrm>
            <a:off x="1270000" y="36449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56A1D977-8F25-08DD-6133-6668DB1A6701}"/>
              </a:ext>
            </a:extLst>
          </p:cNvPr>
          <p:cNvCxnSpPr/>
          <p:nvPr/>
        </p:nvCxnSpPr>
        <p:spPr>
          <a:xfrm flipH="1" flipV="1">
            <a:off x="1562100" y="2857500"/>
            <a:ext cx="296069" cy="352953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B9E28898-024E-540D-6EFE-400D79551BDD}"/>
              </a:ext>
            </a:extLst>
          </p:cNvPr>
          <p:cNvSpPr/>
          <p:nvPr/>
        </p:nvSpPr>
        <p:spPr>
          <a:xfrm>
            <a:off x="1779874" y="3167557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F01D115C-23AA-ACF9-C95A-C38028034A30}"/>
              </a:ext>
            </a:extLst>
          </p:cNvPr>
          <p:cNvSpPr/>
          <p:nvPr/>
        </p:nvSpPr>
        <p:spPr>
          <a:xfrm>
            <a:off x="1473200" y="276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93CFCE84-9898-FA1B-5702-E49779A396FB}"/>
              </a:ext>
            </a:extLst>
          </p:cNvPr>
          <p:cNvCxnSpPr>
            <a:stCxn id="39" idx="4"/>
          </p:cNvCxnSpPr>
          <p:nvPr/>
        </p:nvCxnSpPr>
        <p:spPr>
          <a:xfrm flipH="1" flipV="1">
            <a:off x="1308100" y="2997200"/>
            <a:ext cx="252230" cy="326929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87D62D43-EA0D-6879-68F9-98A6764C07E6}"/>
              </a:ext>
            </a:extLst>
          </p:cNvPr>
          <p:cNvSpPr/>
          <p:nvPr/>
        </p:nvSpPr>
        <p:spPr>
          <a:xfrm>
            <a:off x="1528580" y="3260629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EAE39DA8-61C0-5AFE-D833-09CD7B99AD9C}"/>
              </a:ext>
            </a:extLst>
          </p:cNvPr>
          <p:cNvSpPr/>
          <p:nvPr/>
        </p:nvSpPr>
        <p:spPr>
          <a:xfrm>
            <a:off x="1219200" y="2908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17289E37-D82B-5356-5051-F8200FD4E29B}"/>
              </a:ext>
            </a:extLst>
          </p:cNvPr>
          <p:cNvCxnSpPr/>
          <p:nvPr/>
        </p:nvCxnSpPr>
        <p:spPr>
          <a:xfrm flipH="1">
            <a:off x="1422400" y="4051300"/>
            <a:ext cx="88900" cy="419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035A06E5-7C0D-F8FD-8F8D-4FB24B514E34}"/>
              </a:ext>
            </a:extLst>
          </p:cNvPr>
          <p:cNvSpPr/>
          <p:nvPr/>
        </p:nvSpPr>
        <p:spPr>
          <a:xfrm>
            <a:off x="1479550" y="40195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0C655CB7-E2F0-595F-5635-AF411A8C2AA6}"/>
              </a:ext>
            </a:extLst>
          </p:cNvPr>
          <p:cNvSpPr/>
          <p:nvPr/>
        </p:nvSpPr>
        <p:spPr>
          <a:xfrm>
            <a:off x="1333500" y="4381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EDB2C58A-F6F7-F23D-5938-80A5179DD07C}"/>
              </a:ext>
            </a:extLst>
          </p:cNvPr>
          <p:cNvCxnSpPr/>
          <p:nvPr/>
        </p:nvCxnSpPr>
        <p:spPr>
          <a:xfrm>
            <a:off x="876300" y="3429000"/>
            <a:ext cx="304800" cy="317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87ADF1D6-0BB0-E5CC-F6C3-FA014F5890DF}"/>
              </a:ext>
            </a:extLst>
          </p:cNvPr>
          <p:cNvSpPr/>
          <p:nvPr/>
        </p:nvSpPr>
        <p:spPr>
          <a:xfrm>
            <a:off x="844550" y="3397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2B0BDA5A-C7D6-743A-24CD-D52DD98AEFD7}"/>
              </a:ext>
            </a:extLst>
          </p:cNvPr>
          <p:cNvSpPr/>
          <p:nvPr/>
        </p:nvSpPr>
        <p:spPr>
          <a:xfrm>
            <a:off x="10922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FD68D59E-9ABB-8F2F-96C2-1D1872C35177}"/>
              </a:ext>
            </a:extLst>
          </p:cNvPr>
          <p:cNvCxnSpPr>
            <a:stCxn id="48" idx="0"/>
          </p:cNvCxnSpPr>
          <p:nvPr/>
        </p:nvCxnSpPr>
        <p:spPr>
          <a:xfrm flipH="1" flipV="1">
            <a:off x="1536818" y="3119756"/>
            <a:ext cx="230730" cy="201334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6787EA6B-E446-3990-8F23-65303281D3D8}"/>
              </a:ext>
            </a:extLst>
          </p:cNvPr>
          <p:cNvSpPr/>
          <p:nvPr/>
        </p:nvSpPr>
        <p:spPr>
          <a:xfrm>
            <a:off x="1735798" y="332109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871709DF-9DF2-A586-75F8-BE5B3C691EFB}"/>
              </a:ext>
            </a:extLst>
          </p:cNvPr>
          <p:cNvSpPr/>
          <p:nvPr/>
        </p:nvSpPr>
        <p:spPr>
          <a:xfrm>
            <a:off x="1482436" y="2982041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ADCC1777-0C50-2F81-80E0-7B607A765B7E}"/>
              </a:ext>
            </a:extLst>
          </p:cNvPr>
          <p:cNvCxnSpPr/>
          <p:nvPr/>
        </p:nvCxnSpPr>
        <p:spPr>
          <a:xfrm>
            <a:off x="4419600" y="3708400"/>
            <a:ext cx="457200" cy="5207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F36D8CAF-4249-BCCF-BAB0-DCA1DC92BA71}"/>
              </a:ext>
            </a:extLst>
          </p:cNvPr>
          <p:cNvSpPr/>
          <p:nvPr/>
        </p:nvSpPr>
        <p:spPr>
          <a:xfrm>
            <a:off x="4387850" y="3676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3E6E8CE0-BE1C-2ABA-6CCC-C36802F4BC19}"/>
              </a:ext>
            </a:extLst>
          </p:cNvPr>
          <p:cNvSpPr/>
          <p:nvPr/>
        </p:nvSpPr>
        <p:spPr>
          <a:xfrm>
            <a:off x="4787900" y="41402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2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DE89A4A3-8B17-CF4C-7982-F972C2D2F38F}"/>
              </a:ext>
            </a:extLst>
          </p:cNvPr>
          <p:cNvCxnSpPr/>
          <p:nvPr/>
        </p:nvCxnSpPr>
        <p:spPr>
          <a:xfrm>
            <a:off x="6197600" y="3556000"/>
            <a:ext cx="685800" cy="190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F379BACE-609D-C75C-CD5B-ACFA44C99ACA}"/>
              </a:ext>
            </a:extLst>
          </p:cNvPr>
          <p:cNvSpPr/>
          <p:nvPr/>
        </p:nvSpPr>
        <p:spPr>
          <a:xfrm>
            <a:off x="6165850" y="3524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07F5FEB7-F28C-A63B-C2DC-5AC19625485D}"/>
              </a:ext>
            </a:extLst>
          </p:cNvPr>
          <p:cNvSpPr/>
          <p:nvPr/>
        </p:nvSpPr>
        <p:spPr>
          <a:xfrm>
            <a:off x="67945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2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CDF252D9-647A-79AE-6710-4C89B1B2F778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01218A93-A933-C0BC-8D16-12E59B05D59D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2026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722BA528-4F78-4CAE-ACDE-EBFFEACE300C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34</a:t>
            </a:r>
          </a:p>
        </p:txBody>
      </p:sp>
    </p:spTree>
    <p:extLst>
      <p:ext uri="{BB962C8B-B14F-4D97-AF65-F5344CB8AC3E}">
        <p14:creationId xmlns:p14="http://schemas.microsoft.com/office/powerpoint/2010/main" val="1357270207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E073592A-566A-5119-D980-9590E59DD3DD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3B226575-6A8E-9F94-97C3-D030504AD91D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B4908975-E3E8-F988-EFCC-AF963631EF10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E937020C-18A9-17AD-D9D4-2E70BB3EA497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C896A9FF-D19B-8DE9-6F98-D5D253AE5472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9ED0F100-0CB4-9490-4482-2C3467DAF55A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1A904319-D57E-93D6-7DF0-2162BE114190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5DA08EB6-12AD-AC50-D703-A469DBEF61E1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A711D90A-442F-D333-F39B-A5128BAE57B2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4E6D9550-C17A-8E30-4A9F-7003BFB11166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C37C0358-8717-6DE5-7DED-63AFFA67F9BC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1F4A81FD-0D06-C5E4-D7DC-219C5B54ABD4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AFF38530-0B48-9FAB-FE32-B9D1E9F17B2B}"/>
              </a:ext>
            </a:extLst>
          </p:cNvPr>
          <p:cNvSpPr/>
          <p:nvPr/>
        </p:nvSpPr>
        <p:spPr>
          <a:xfrm>
            <a:off x="8280400" y="5334000"/>
            <a:ext cx="221361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53E2A4CC-C08C-9495-A589-396A96398A53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3DAB8561-AA7C-A1A5-F4B3-3F97B718914D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35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57786440-BDC2-CB2E-FB84-1F4BC611A8BE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EC56F4D5-F586-0051-7AAA-247A5AD0E127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7CDD3B4-5D7E-8A3E-3F0E-6813B2C012B6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07714DD-9E7C-4657-5A5B-3D031144FF60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№7-2026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B467386-5298-37AB-0E9D-4B230C6B4459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4B36746-75FA-785A-AB6C-196DB1082A1F}"/>
              </a:ext>
            </a:extLst>
          </p:cNvPr>
          <p:cNvSpPr txBox="1"/>
          <p:nvPr/>
        </p:nvSpPr>
        <p:spPr>
          <a:xfrm>
            <a:off x="533400" y="1295399"/>
            <a:ext cx="7493000" cy="486287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58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работы предприятий водно-канализационного хозяйства за счет использования лабораторно-информационной системы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518FD1A-70F1-E849-EBB9-3B23523BE73D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Практика направлена на повышение эффективности лабораторного контроля за счет лабораторно-информационной системы и автоматизации протоколов.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DA218AA-CE17-8D69-177B-7B56C989DC48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C098A50-2D74-3B78-F91A-3853ABDF4ACB}"/>
              </a:ext>
            </a:extLst>
          </p:cNvPr>
          <p:cNvSpPr txBox="1"/>
          <p:nvPr/>
        </p:nvSpPr>
        <p:spPr>
          <a:xfrm>
            <a:off x="812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Ручная обработка результатов.
Долгое формирование протоколов.
Риск ошибок и бумажные архивы.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4B906E9-DF61-6A2D-0A15-C6C088D572DA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A4DE31E-3839-3BA8-E286-FF1B600FBE69}"/>
              </a:ext>
            </a:extLst>
          </p:cNvPr>
          <p:cNvSpPr txBox="1"/>
          <p:nvPr/>
        </p:nvSpPr>
        <p:spPr>
          <a:xfrm>
            <a:off x="4368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Лабораторно-информационная система.
Автоматические расчеты и отчеты.
Передача данных во ФГИС.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CD9AC25-7452-1F32-459B-ED8714B7204D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3E4FFD2-9399-56B3-BA74-FBE7653DA066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35.3; 36.00; 37.00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E7F027E-EA5D-B7AA-CA19-0D3D85EB63C7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911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5A5FE6C-2CA8-C687-DA4A-DA3D47AD1F66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4DF08F46-C223-478E-4E08-0967FAB05931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76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F088658E-8EBC-BD86-B7C5-BC83DFB1446F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B3E43C2-5A05-2422-71B0-1E9ED82BA90B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32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DF2A54E-452B-4E2D-CF92-D444131FD274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3B18E875-0F14-5CCA-5386-98763F4B5417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7,55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89E1A70E-C6AF-884F-9F76-E7A264B2B1A1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4EB81736-C839-F50A-9810-EB23C780F1C6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8,3%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A851680-154B-0309-E948-1B3FB8678FF4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3C173E45-6229-ACBD-7AE5-773BD7ECF527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2AB4EAA8-7486-4FB9-B77B-DD0B06C0B983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5" name="MassRegistryCode">
            <a:extLst>
              <a:ext uri="{FF2B5EF4-FFF2-40B4-BE49-F238E27FC236}">
                <a16:creationId xmlns:a16="http://schemas.microsoft.com/office/drawing/2014/main" id="{3D6E061E-8CB1-D867-FA92-742356D37481}"/>
              </a:ext>
            </a:extLst>
          </p:cNvPr>
          <p:cNvSpPr txBox="1"/>
          <p:nvPr/>
        </p:nvSpPr>
        <p:spPr>
          <a:xfrm>
            <a:off x="1422400" y="6121400"/>
            <a:ext cx="990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80" b="1">
                <a:solidFill>
                  <a:srgbClr val="03256C"/>
                </a:solidFill>
                <a:latin typeface="Roboto Condensed" panose="02000000000000000000" pitchFamily="2" charset="0"/>
              </a:rPr>
              <a:t>17-ЛП-06-26</a:t>
            </a:r>
          </a:p>
        </p:txBody>
      </p:sp>
      <p:sp>
        <p:nvSpPr>
          <p:cNvPr id="57" name="MassRegistryTitle">
            <a:extLst>
              <a:ext uri="{FF2B5EF4-FFF2-40B4-BE49-F238E27FC236}">
                <a16:creationId xmlns:a16="http://schemas.microsoft.com/office/drawing/2014/main" id="{F647C1BB-B5BB-A5B8-7CF6-F8C41425C98D}"/>
              </a:ext>
            </a:extLst>
          </p:cNvPr>
          <p:cNvSpPr txBox="1"/>
          <p:nvPr/>
        </p:nvSpPr>
        <p:spPr>
          <a:xfrm>
            <a:off x="2540000" y="6134100"/>
            <a:ext cx="5334000" cy="110799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10">
                <a:solidFill>
                  <a:srgbClr val="1A1F29"/>
                </a:solidFill>
                <a:latin typeface="Roboto" panose="02000000000000000000" pitchFamily="2" charset="0"/>
              </a:rPr>
              <a:t>ПОВЫШЕНИЕ ЭФФЕКТИВНОСТИ РАБОТЫ ПРЕДПРИЯТИЙ ВОДНО-КАНАЛИЗАЦИОННОГО ХОЗЯЙСТВА ЗА СЧЕТ ИСПОЛЬЗОВАНИЯ ЛАБОРАТОРНО-ИНФОРМАЦИОННОЙ СИСТЕМЫ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80EA13BB-F250-801D-EFD8-7F9B359D322C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E5A9560D-D8DF-25D1-0548-3CA022A8D5D3}"/>
              </a:ext>
            </a:extLst>
          </p:cNvPr>
          <p:cNvSpPr txBox="1"/>
          <p:nvPr/>
        </p:nvSpPr>
        <p:spPr>
          <a:xfrm>
            <a:off x="8940800" y="6137389"/>
            <a:ext cx="2159000" cy="10772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00" b="1">
                <a:solidFill>
                  <a:srgbClr val="03256C"/>
                </a:solidFill>
                <a:latin typeface="Roboto" panose="02000000000000000000" pitchFamily="2" charset="0"/>
              </a:rPr>
              <a:t>Проходит экспертный совет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2DCA497D-553C-4C1C-4053-CDA22E98D1ED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FF0B108B-9C2E-10CD-4C43-59440E5A91D4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3F22C76B-89C8-B897-98B8-87F5ABD52C78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9A9BA1AA-E623-8EE3-2934-2DDDBB4D2331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103380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yebrow">
            <a:extLst>
              <a:ext uri="{FF2B5EF4-FFF2-40B4-BE49-F238E27FC236}">
                <a16:creationId xmlns:a16="http://schemas.microsoft.com/office/drawing/2014/main" id="{BD83F875-C08F-5BC9-5EE6-8492C57201E7}"/>
              </a:ext>
            </a:extLst>
          </p:cNvPr>
          <p:cNvSpPr txBox="1"/>
          <p:nvPr/>
        </p:nvSpPr>
        <p:spPr>
          <a:xfrm>
            <a:off x="533400" y="431800"/>
            <a:ext cx="7112000" cy="1778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920" b="1">
                <a:solidFill>
                  <a:srgbClr val="004D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pic>
        <p:nvPicPr>
          <p:cNvPr id="4" name="Logo">
            <a:extLst>
              <a:ext uri="{FF2B5EF4-FFF2-40B4-BE49-F238E27FC236}">
                <a16:creationId xmlns:a16="http://schemas.microsoft.com/office/drawing/2014/main" id="{D5D07991-6387-008F-8BC1-E37206934611}"/>
              </a:ext>
            </a:extLst>
          </p:cNvPr>
          <p:cNvPicPr>
            <a:picLocks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77500" y="381000"/>
            <a:ext cx="1117600" cy="444500"/>
          </a:xfrm>
          <a:prstGeom prst="rect">
            <a:avLst/>
          </a:prstGeom>
        </p:spPr>
      </p:pic>
      <p:sp>
        <p:nvSpPr>
          <p:cNvPr id="5" name="Title">
            <a:extLst>
              <a:ext uri="{FF2B5EF4-FFF2-40B4-BE49-F238E27FC236}">
                <a16:creationId xmlns:a16="http://schemas.microsoft.com/office/drawing/2014/main" id="{73BC4088-83F1-9EAC-2538-B4F7E6322AC1}"/>
              </a:ext>
            </a:extLst>
          </p:cNvPr>
          <p:cNvSpPr txBox="1"/>
          <p:nvPr/>
        </p:nvSpPr>
        <p:spPr>
          <a:xfrm>
            <a:off x="533400" y="888999"/>
            <a:ext cx="7112000" cy="4572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2150" b="1">
                <a:solidFill>
                  <a:srgbClr val="002D78"/>
                </a:solidFill>
                <a:latin typeface="Roboto Condensed" panose="02000000000000000000" pitchFamily="2" charset="0"/>
              </a:rPr>
              <a:t>География участников опроса</a:t>
            </a:r>
          </a:p>
        </p:txBody>
      </p:sp>
      <p:sp>
        <p:nvSpPr>
          <p:cNvPr id="6" name="Subtitle">
            <a:extLst>
              <a:ext uri="{FF2B5EF4-FFF2-40B4-BE49-F238E27FC236}">
                <a16:creationId xmlns:a16="http://schemas.microsoft.com/office/drawing/2014/main" id="{B27A1E6B-3394-BBF2-F12B-97BC1DDF400E}"/>
              </a:ext>
            </a:extLst>
          </p:cNvPr>
          <p:cNvSpPr txBox="1"/>
          <p:nvPr/>
        </p:nvSpPr>
        <p:spPr>
          <a:xfrm>
            <a:off x="558800" y="1397000"/>
            <a:ext cx="9144000" cy="1778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850" dirty="0">
                <a:solidFill>
                  <a:srgbClr val="606C7D"/>
                </a:solidFill>
                <a:latin typeface="Roboto" panose="02000000000000000000" pitchFamily="2" charset="0"/>
              </a:rPr>
              <a:t>Уникальные субъекты РФ  в исходной выборке · 2025–2026</a:t>
            </a:r>
          </a:p>
        </p:txBody>
      </p:sp>
      <p:sp>
        <p:nvSpPr>
          <p:cNvPr id="7" name="MapPanel">
            <a:extLst>
              <a:ext uri="{FF2B5EF4-FFF2-40B4-BE49-F238E27FC236}">
                <a16:creationId xmlns:a16="http://schemas.microsoft.com/office/drawing/2014/main" id="{F2D4369E-3F85-FC4C-4AC6-8A586C661C2E}"/>
              </a:ext>
            </a:extLst>
          </p:cNvPr>
          <p:cNvSpPr/>
          <p:nvPr/>
        </p:nvSpPr>
        <p:spPr>
          <a:xfrm>
            <a:off x="533400" y="1803400"/>
            <a:ext cx="7937500" cy="4064000"/>
          </a:xfrm>
          <a:prstGeom prst="roundRect">
            <a:avLst/>
          </a:prstGeom>
          <a:solidFill>
            <a:srgbClr val="F3F8FF">
              <a:alpha val="96000"/>
            </a:srgbClr>
          </a:solidFill>
          <a:ln w="9525" cap="flat" cmpd="sng" algn="ctr">
            <a:solidFill>
              <a:srgbClr val="D8E2F0">
                <a:alpha val="65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MapLabel">
            <a:extLst>
              <a:ext uri="{FF2B5EF4-FFF2-40B4-BE49-F238E27FC236}">
                <a16:creationId xmlns:a16="http://schemas.microsoft.com/office/drawing/2014/main" id="{95D1C9A4-4D69-CE13-E995-915C790908B4}"/>
              </a:ext>
            </a:extLst>
          </p:cNvPr>
          <p:cNvSpPr txBox="1"/>
          <p:nvPr/>
        </p:nvSpPr>
        <p:spPr>
          <a:xfrm>
            <a:off x="787400" y="2006600"/>
            <a:ext cx="6096000" cy="1778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40">
                <a:solidFill>
                  <a:srgbClr val="606C7D"/>
                </a:solidFill>
                <a:latin typeface="Roboto" panose="02000000000000000000" pitchFamily="2" charset="0"/>
              </a:rPr>
              <a:t>Карта-матрица субъектов РФ: федеральные округа с запада на восток</a:t>
            </a:r>
          </a:p>
        </p:txBody>
      </p:sp>
      <p:sp>
        <p:nvSpPr>
          <p:cNvPr id="9" name="District-ЦФО">
            <a:extLst>
              <a:ext uri="{FF2B5EF4-FFF2-40B4-BE49-F238E27FC236}">
                <a16:creationId xmlns:a16="http://schemas.microsoft.com/office/drawing/2014/main" id="{F901E854-6507-4DD3-C3CD-5B5C8AB976FA}"/>
              </a:ext>
            </a:extLst>
          </p:cNvPr>
          <p:cNvSpPr txBox="1"/>
          <p:nvPr/>
        </p:nvSpPr>
        <p:spPr>
          <a:xfrm>
            <a:off x="736600" y="2374900"/>
            <a:ext cx="355600" cy="1270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640" b="1">
                <a:solidFill>
                  <a:srgbClr val="002D78"/>
                </a:solidFill>
                <a:latin typeface="Roboto Condensed" panose="02000000000000000000" pitchFamily="2" charset="0"/>
              </a:rPr>
              <a:t>ЦФО</a:t>
            </a:r>
          </a:p>
        </p:txBody>
      </p:sp>
      <p:sp>
        <p:nvSpPr>
          <p:cNvPr id="10" name="Tile-БЕЛ" descr="Белгородская область">
            <a:extLst>
              <a:ext uri="{FF2B5EF4-FFF2-40B4-BE49-F238E27FC236}">
                <a16:creationId xmlns:a16="http://schemas.microsoft.com/office/drawing/2014/main" id="{3FEF06A8-0F75-FBE0-05BF-15F6E1DC38C5}"/>
              </a:ext>
            </a:extLst>
          </p:cNvPr>
          <p:cNvSpPr/>
          <p:nvPr/>
        </p:nvSpPr>
        <p:spPr>
          <a:xfrm>
            <a:off x="1168400" y="23368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Code-БЕЛ">
            <a:extLst>
              <a:ext uri="{FF2B5EF4-FFF2-40B4-BE49-F238E27FC236}">
                <a16:creationId xmlns:a16="http://schemas.microsoft.com/office/drawing/2014/main" id="{7BA3A694-E5E5-8AE4-7990-55D0DCA84FF3}"/>
              </a:ext>
            </a:extLst>
          </p:cNvPr>
          <p:cNvSpPr txBox="1"/>
          <p:nvPr/>
        </p:nvSpPr>
        <p:spPr>
          <a:xfrm>
            <a:off x="1181100" y="23876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БЕЛ</a:t>
            </a:r>
          </a:p>
        </p:txBody>
      </p:sp>
      <p:sp>
        <p:nvSpPr>
          <p:cNvPr id="12" name="Tile-БРЯ" descr="Брянская область">
            <a:extLst>
              <a:ext uri="{FF2B5EF4-FFF2-40B4-BE49-F238E27FC236}">
                <a16:creationId xmlns:a16="http://schemas.microsoft.com/office/drawing/2014/main" id="{E1E31D8C-92FF-7985-77EC-07C4EEE6B508}"/>
              </a:ext>
            </a:extLst>
          </p:cNvPr>
          <p:cNvSpPr/>
          <p:nvPr/>
        </p:nvSpPr>
        <p:spPr>
          <a:xfrm>
            <a:off x="1562100" y="23368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Code-БРЯ">
            <a:extLst>
              <a:ext uri="{FF2B5EF4-FFF2-40B4-BE49-F238E27FC236}">
                <a16:creationId xmlns:a16="http://schemas.microsoft.com/office/drawing/2014/main" id="{56EA5CE5-EE53-2F2E-56AA-2F8FAB4898D6}"/>
              </a:ext>
            </a:extLst>
          </p:cNvPr>
          <p:cNvSpPr txBox="1"/>
          <p:nvPr/>
        </p:nvSpPr>
        <p:spPr>
          <a:xfrm>
            <a:off x="1574800" y="23876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БРЯ</a:t>
            </a:r>
          </a:p>
        </p:txBody>
      </p:sp>
      <p:sp>
        <p:nvSpPr>
          <p:cNvPr id="14" name="Tile-ВЛД" descr="Владимирская область">
            <a:extLst>
              <a:ext uri="{FF2B5EF4-FFF2-40B4-BE49-F238E27FC236}">
                <a16:creationId xmlns:a16="http://schemas.microsoft.com/office/drawing/2014/main" id="{2DDDA7A4-ADA3-8C9E-7C68-79C4F7182C63}"/>
              </a:ext>
            </a:extLst>
          </p:cNvPr>
          <p:cNvSpPr/>
          <p:nvPr/>
        </p:nvSpPr>
        <p:spPr>
          <a:xfrm>
            <a:off x="1955800" y="2336800"/>
            <a:ext cx="342900" cy="228600"/>
          </a:xfrm>
          <a:prstGeom prst="roundRect">
            <a:avLst/>
          </a:prstGeom>
          <a:solidFill>
            <a:srgbClr val="E5E9F0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Code-ВЛД">
            <a:extLst>
              <a:ext uri="{FF2B5EF4-FFF2-40B4-BE49-F238E27FC236}">
                <a16:creationId xmlns:a16="http://schemas.microsoft.com/office/drawing/2014/main" id="{C8DBE5AF-863B-2CA8-2008-F9ED801BDF88}"/>
              </a:ext>
            </a:extLst>
          </p:cNvPr>
          <p:cNvSpPr txBox="1"/>
          <p:nvPr/>
        </p:nvSpPr>
        <p:spPr>
          <a:xfrm>
            <a:off x="1968500" y="23876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788291"/>
                </a:solidFill>
                <a:latin typeface="Roboto Condensed" panose="02000000000000000000" pitchFamily="2" charset="0"/>
              </a:rPr>
              <a:t>ВЛД</a:t>
            </a:r>
          </a:p>
        </p:txBody>
      </p:sp>
      <p:sp>
        <p:nvSpPr>
          <p:cNvPr id="16" name="Tile-ВРН" descr="Воронежская область">
            <a:extLst>
              <a:ext uri="{FF2B5EF4-FFF2-40B4-BE49-F238E27FC236}">
                <a16:creationId xmlns:a16="http://schemas.microsoft.com/office/drawing/2014/main" id="{0335A850-2045-FFA5-A3C2-49C9D8A20C7B}"/>
              </a:ext>
            </a:extLst>
          </p:cNvPr>
          <p:cNvSpPr/>
          <p:nvPr/>
        </p:nvSpPr>
        <p:spPr>
          <a:xfrm>
            <a:off x="2349500" y="23368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" name="Code-ВРН">
            <a:extLst>
              <a:ext uri="{FF2B5EF4-FFF2-40B4-BE49-F238E27FC236}">
                <a16:creationId xmlns:a16="http://schemas.microsoft.com/office/drawing/2014/main" id="{78917211-4614-E39C-8C03-E155C0B9C4E0}"/>
              </a:ext>
            </a:extLst>
          </p:cNvPr>
          <p:cNvSpPr txBox="1"/>
          <p:nvPr/>
        </p:nvSpPr>
        <p:spPr>
          <a:xfrm>
            <a:off x="2362200" y="23876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ВРН</a:t>
            </a:r>
          </a:p>
        </p:txBody>
      </p:sp>
      <p:sp>
        <p:nvSpPr>
          <p:cNvPr id="18" name="Tile-ИВН" descr="Ивановская область">
            <a:extLst>
              <a:ext uri="{FF2B5EF4-FFF2-40B4-BE49-F238E27FC236}">
                <a16:creationId xmlns:a16="http://schemas.microsoft.com/office/drawing/2014/main" id="{6252EDC3-E176-5E80-D66F-1F434E4168D4}"/>
              </a:ext>
            </a:extLst>
          </p:cNvPr>
          <p:cNvSpPr/>
          <p:nvPr/>
        </p:nvSpPr>
        <p:spPr>
          <a:xfrm>
            <a:off x="2743200" y="23368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Code-ИВН">
            <a:extLst>
              <a:ext uri="{FF2B5EF4-FFF2-40B4-BE49-F238E27FC236}">
                <a16:creationId xmlns:a16="http://schemas.microsoft.com/office/drawing/2014/main" id="{D7450647-5C19-B548-1046-2E27E6378609}"/>
              </a:ext>
            </a:extLst>
          </p:cNvPr>
          <p:cNvSpPr txBox="1"/>
          <p:nvPr/>
        </p:nvSpPr>
        <p:spPr>
          <a:xfrm>
            <a:off x="2755900" y="23876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ИВН</a:t>
            </a:r>
          </a:p>
        </p:txBody>
      </p:sp>
      <p:sp>
        <p:nvSpPr>
          <p:cNvPr id="20" name="Tile-КЛЖ" descr="Калужская область">
            <a:extLst>
              <a:ext uri="{FF2B5EF4-FFF2-40B4-BE49-F238E27FC236}">
                <a16:creationId xmlns:a16="http://schemas.microsoft.com/office/drawing/2014/main" id="{ECC36C3C-5430-17B3-0E2E-69E0B63BF92B}"/>
              </a:ext>
            </a:extLst>
          </p:cNvPr>
          <p:cNvSpPr/>
          <p:nvPr/>
        </p:nvSpPr>
        <p:spPr>
          <a:xfrm>
            <a:off x="3136900" y="23368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" name="Code-КЛЖ">
            <a:extLst>
              <a:ext uri="{FF2B5EF4-FFF2-40B4-BE49-F238E27FC236}">
                <a16:creationId xmlns:a16="http://schemas.microsoft.com/office/drawing/2014/main" id="{80B9DE42-C1BD-E5E3-54DB-609D3A272734}"/>
              </a:ext>
            </a:extLst>
          </p:cNvPr>
          <p:cNvSpPr txBox="1"/>
          <p:nvPr/>
        </p:nvSpPr>
        <p:spPr>
          <a:xfrm>
            <a:off x="3149600" y="23876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КЛЖ</a:t>
            </a:r>
          </a:p>
        </p:txBody>
      </p:sp>
      <p:sp>
        <p:nvSpPr>
          <p:cNvPr id="22" name="Tile-КСТ" descr="Костромская область">
            <a:extLst>
              <a:ext uri="{FF2B5EF4-FFF2-40B4-BE49-F238E27FC236}">
                <a16:creationId xmlns:a16="http://schemas.microsoft.com/office/drawing/2014/main" id="{3DFBA540-3225-AF5D-CFD0-6D89830D07AB}"/>
              </a:ext>
            </a:extLst>
          </p:cNvPr>
          <p:cNvSpPr/>
          <p:nvPr/>
        </p:nvSpPr>
        <p:spPr>
          <a:xfrm>
            <a:off x="3530600" y="23368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Code-КСТ">
            <a:extLst>
              <a:ext uri="{FF2B5EF4-FFF2-40B4-BE49-F238E27FC236}">
                <a16:creationId xmlns:a16="http://schemas.microsoft.com/office/drawing/2014/main" id="{9D5979A6-8951-E6AE-85C6-93327E10943E}"/>
              </a:ext>
            </a:extLst>
          </p:cNvPr>
          <p:cNvSpPr txBox="1"/>
          <p:nvPr/>
        </p:nvSpPr>
        <p:spPr>
          <a:xfrm>
            <a:off x="3543300" y="23876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КСТ</a:t>
            </a:r>
          </a:p>
        </p:txBody>
      </p:sp>
      <p:sp>
        <p:nvSpPr>
          <p:cNvPr id="24" name="Tile-КУР" descr="Курская область">
            <a:extLst>
              <a:ext uri="{FF2B5EF4-FFF2-40B4-BE49-F238E27FC236}">
                <a16:creationId xmlns:a16="http://schemas.microsoft.com/office/drawing/2014/main" id="{4FA040CE-7A17-32E8-CC30-5CF78A133F80}"/>
              </a:ext>
            </a:extLst>
          </p:cNvPr>
          <p:cNvSpPr/>
          <p:nvPr/>
        </p:nvSpPr>
        <p:spPr>
          <a:xfrm>
            <a:off x="3924300" y="23368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5" name="Code-КУР">
            <a:extLst>
              <a:ext uri="{FF2B5EF4-FFF2-40B4-BE49-F238E27FC236}">
                <a16:creationId xmlns:a16="http://schemas.microsoft.com/office/drawing/2014/main" id="{32904D11-9FA8-FE4F-7AB1-6412910DC8E0}"/>
              </a:ext>
            </a:extLst>
          </p:cNvPr>
          <p:cNvSpPr txBox="1"/>
          <p:nvPr/>
        </p:nvSpPr>
        <p:spPr>
          <a:xfrm>
            <a:off x="3937000" y="23876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КУР</a:t>
            </a:r>
          </a:p>
        </p:txBody>
      </p:sp>
      <p:sp>
        <p:nvSpPr>
          <p:cNvPr id="26" name="Tile-ЛИП" descr="Липецкая область">
            <a:extLst>
              <a:ext uri="{FF2B5EF4-FFF2-40B4-BE49-F238E27FC236}">
                <a16:creationId xmlns:a16="http://schemas.microsoft.com/office/drawing/2014/main" id="{A76FCC57-21F6-2ABE-515B-1E26B453E97F}"/>
              </a:ext>
            </a:extLst>
          </p:cNvPr>
          <p:cNvSpPr/>
          <p:nvPr/>
        </p:nvSpPr>
        <p:spPr>
          <a:xfrm>
            <a:off x="4318000" y="23368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Code-ЛИП">
            <a:extLst>
              <a:ext uri="{FF2B5EF4-FFF2-40B4-BE49-F238E27FC236}">
                <a16:creationId xmlns:a16="http://schemas.microsoft.com/office/drawing/2014/main" id="{17A74898-A5A1-497B-C3AD-D144485D306A}"/>
              </a:ext>
            </a:extLst>
          </p:cNvPr>
          <p:cNvSpPr txBox="1"/>
          <p:nvPr/>
        </p:nvSpPr>
        <p:spPr>
          <a:xfrm>
            <a:off x="4330700" y="23876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ЛИП</a:t>
            </a:r>
          </a:p>
        </p:txBody>
      </p:sp>
      <p:sp>
        <p:nvSpPr>
          <p:cNvPr id="28" name="Tile-МСК" descr="Москва">
            <a:extLst>
              <a:ext uri="{FF2B5EF4-FFF2-40B4-BE49-F238E27FC236}">
                <a16:creationId xmlns:a16="http://schemas.microsoft.com/office/drawing/2014/main" id="{B1DC0752-4F23-12D0-04DF-DA4568213700}"/>
              </a:ext>
            </a:extLst>
          </p:cNvPr>
          <p:cNvSpPr/>
          <p:nvPr/>
        </p:nvSpPr>
        <p:spPr>
          <a:xfrm>
            <a:off x="4711700" y="23368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Code-МСК">
            <a:extLst>
              <a:ext uri="{FF2B5EF4-FFF2-40B4-BE49-F238E27FC236}">
                <a16:creationId xmlns:a16="http://schemas.microsoft.com/office/drawing/2014/main" id="{CFBD924B-32CF-02DF-EBA1-E4F01C70DAF2}"/>
              </a:ext>
            </a:extLst>
          </p:cNvPr>
          <p:cNvSpPr txBox="1"/>
          <p:nvPr/>
        </p:nvSpPr>
        <p:spPr>
          <a:xfrm>
            <a:off x="4724400" y="23876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МСК</a:t>
            </a:r>
          </a:p>
        </p:txBody>
      </p:sp>
      <p:sp>
        <p:nvSpPr>
          <p:cNvPr id="30" name="Tile-МОС" descr="Московская область">
            <a:extLst>
              <a:ext uri="{FF2B5EF4-FFF2-40B4-BE49-F238E27FC236}">
                <a16:creationId xmlns:a16="http://schemas.microsoft.com/office/drawing/2014/main" id="{F2E4848A-F567-4F08-ABC8-E9F9E37A3B76}"/>
              </a:ext>
            </a:extLst>
          </p:cNvPr>
          <p:cNvSpPr/>
          <p:nvPr/>
        </p:nvSpPr>
        <p:spPr>
          <a:xfrm>
            <a:off x="5105400" y="23368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" name="Code-МОС">
            <a:extLst>
              <a:ext uri="{FF2B5EF4-FFF2-40B4-BE49-F238E27FC236}">
                <a16:creationId xmlns:a16="http://schemas.microsoft.com/office/drawing/2014/main" id="{D4AC6497-B951-331B-3320-21E3B8B1D2FC}"/>
              </a:ext>
            </a:extLst>
          </p:cNvPr>
          <p:cNvSpPr txBox="1"/>
          <p:nvPr/>
        </p:nvSpPr>
        <p:spPr>
          <a:xfrm>
            <a:off x="5118100" y="23876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МОС</a:t>
            </a:r>
          </a:p>
        </p:txBody>
      </p:sp>
      <p:sp>
        <p:nvSpPr>
          <p:cNvPr id="32" name="Tile-ОРЛ" descr="Орловская область">
            <a:extLst>
              <a:ext uri="{FF2B5EF4-FFF2-40B4-BE49-F238E27FC236}">
                <a16:creationId xmlns:a16="http://schemas.microsoft.com/office/drawing/2014/main" id="{7B7D4755-386B-39FC-7458-BB6B167697DE}"/>
              </a:ext>
            </a:extLst>
          </p:cNvPr>
          <p:cNvSpPr/>
          <p:nvPr/>
        </p:nvSpPr>
        <p:spPr>
          <a:xfrm>
            <a:off x="5499100" y="23368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Code-ОРЛ">
            <a:extLst>
              <a:ext uri="{FF2B5EF4-FFF2-40B4-BE49-F238E27FC236}">
                <a16:creationId xmlns:a16="http://schemas.microsoft.com/office/drawing/2014/main" id="{8DAE092F-8324-9B57-857D-578BCB547571}"/>
              </a:ext>
            </a:extLst>
          </p:cNvPr>
          <p:cNvSpPr txBox="1"/>
          <p:nvPr/>
        </p:nvSpPr>
        <p:spPr>
          <a:xfrm>
            <a:off x="5511800" y="23876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ОРЛ</a:t>
            </a:r>
          </a:p>
        </p:txBody>
      </p:sp>
      <p:sp>
        <p:nvSpPr>
          <p:cNvPr id="34" name="Tile-РЯЗ" descr="Рязанская область">
            <a:extLst>
              <a:ext uri="{FF2B5EF4-FFF2-40B4-BE49-F238E27FC236}">
                <a16:creationId xmlns:a16="http://schemas.microsoft.com/office/drawing/2014/main" id="{E6F4BAAB-C3C5-883B-9995-7AC53F23636F}"/>
              </a:ext>
            </a:extLst>
          </p:cNvPr>
          <p:cNvSpPr/>
          <p:nvPr/>
        </p:nvSpPr>
        <p:spPr>
          <a:xfrm>
            <a:off x="5892800" y="23368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Code-РЯЗ">
            <a:extLst>
              <a:ext uri="{FF2B5EF4-FFF2-40B4-BE49-F238E27FC236}">
                <a16:creationId xmlns:a16="http://schemas.microsoft.com/office/drawing/2014/main" id="{BDBDFFCD-4EFD-89FD-F78F-8C3866F33084}"/>
              </a:ext>
            </a:extLst>
          </p:cNvPr>
          <p:cNvSpPr txBox="1"/>
          <p:nvPr/>
        </p:nvSpPr>
        <p:spPr>
          <a:xfrm>
            <a:off x="5905500" y="23876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РЯЗ</a:t>
            </a:r>
          </a:p>
        </p:txBody>
      </p:sp>
      <p:sp>
        <p:nvSpPr>
          <p:cNvPr id="36" name="Tile-СМЛ" descr="Смоленская область">
            <a:extLst>
              <a:ext uri="{FF2B5EF4-FFF2-40B4-BE49-F238E27FC236}">
                <a16:creationId xmlns:a16="http://schemas.microsoft.com/office/drawing/2014/main" id="{E3F0B8C6-671C-7DE2-90E0-7984C7753035}"/>
              </a:ext>
            </a:extLst>
          </p:cNvPr>
          <p:cNvSpPr/>
          <p:nvPr/>
        </p:nvSpPr>
        <p:spPr>
          <a:xfrm>
            <a:off x="6286500" y="23368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Code-СМЛ">
            <a:extLst>
              <a:ext uri="{FF2B5EF4-FFF2-40B4-BE49-F238E27FC236}">
                <a16:creationId xmlns:a16="http://schemas.microsoft.com/office/drawing/2014/main" id="{B70343C6-89BD-C824-3322-BFA323A031F1}"/>
              </a:ext>
            </a:extLst>
          </p:cNvPr>
          <p:cNvSpPr txBox="1"/>
          <p:nvPr/>
        </p:nvSpPr>
        <p:spPr>
          <a:xfrm>
            <a:off x="6299200" y="23876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СМЛ</a:t>
            </a:r>
          </a:p>
        </p:txBody>
      </p:sp>
      <p:sp>
        <p:nvSpPr>
          <p:cNvPr id="38" name="Tile-ТАМ" descr="Тамбовская область">
            <a:extLst>
              <a:ext uri="{FF2B5EF4-FFF2-40B4-BE49-F238E27FC236}">
                <a16:creationId xmlns:a16="http://schemas.microsoft.com/office/drawing/2014/main" id="{267582C3-2C91-8619-2ABC-DCFC12C79AD2}"/>
              </a:ext>
            </a:extLst>
          </p:cNvPr>
          <p:cNvSpPr/>
          <p:nvPr/>
        </p:nvSpPr>
        <p:spPr>
          <a:xfrm>
            <a:off x="6680200" y="23368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Code-ТАМ">
            <a:extLst>
              <a:ext uri="{FF2B5EF4-FFF2-40B4-BE49-F238E27FC236}">
                <a16:creationId xmlns:a16="http://schemas.microsoft.com/office/drawing/2014/main" id="{0130140D-D7AB-4A02-AD70-C6A6D3859537}"/>
              </a:ext>
            </a:extLst>
          </p:cNvPr>
          <p:cNvSpPr txBox="1"/>
          <p:nvPr/>
        </p:nvSpPr>
        <p:spPr>
          <a:xfrm>
            <a:off x="6692900" y="23876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ТАМ</a:t>
            </a:r>
          </a:p>
        </p:txBody>
      </p:sp>
      <p:sp>
        <p:nvSpPr>
          <p:cNvPr id="40" name="Tile-ТВР" descr="Тверская область">
            <a:extLst>
              <a:ext uri="{FF2B5EF4-FFF2-40B4-BE49-F238E27FC236}">
                <a16:creationId xmlns:a16="http://schemas.microsoft.com/office/drawing/2014/main" id="{041570BC-D525-B8FD-32E9-3D388023E291}"/>
              </a:ext>
            </a:extLst>
          </p:cNvPr>
          <p:cNvSpPr/>
          <p:nvPr/>
        </p:nvSpPr>
        <p:spPr>
          <a:xfrm>
            <a:off x="7073900" y="2336800"/>
            <a:ext cx="342900" cy="228600"/>
          </a:xfrm>
          <a:prstGeom prst="roundRect">
            <a:avLst/>
          </a:prstGeom>
          <a:solidFill>
            <a:srgbClr val="E5E9F0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Code-ТВР">
            <a:extLst>
              <a:ext uri="{FF2B5EF4-FFF2-40B4-BE49-F238E27FC236}">
                <a16:creationId xmlns:a16="http://schemas.microsoft.com/office/drawing/2014/main" id="{4206F797-6223-35FD-2BDE-E6BE0B589447}"/>
              </a:ext>
            </a:extLst>
          </p:cNvPr>
          <p:cNvSpPr txBox="1"/>
          <p:nvPr/>
        </p:nvSpPr>
        <p:spPr>
          <a:xfrm>
            <a:off x="7086600" y="23876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788291"/>
                </a:solidFill>
                <a:latin typeface="Roboto Condensed" panose="02000000000000000000" pitchFamily="2" charset="0"/>
              </a:rPr>
              <a:t>ТВР</a:t>
            </a:r>
          </a:p>
        </p:txBody>
      </p:sp>
      <p:sp>
        <p:nvSpPr>
          <p:cNvPr id="42" name="Tile-ТУЛ" descr="Тульская область">
            <a:extLst>
              <a:ext uri="{FF2B5EF4-FFF2-40B4-BE49-F238E27FC236}">
                <a16:creationId xmlns:a16="http://schemas.microsoft.com/office/drawing/2014/main" id="{90D09B83-35FE-00C7-FFB3-040F5FACE760}"/>
              </a:ext>
            </a:extLst>
          </p:cNvPr>
          <p:cNvSpPr/>
          <p:nvPr/>
        </p:nvSpPr>
        <p:spPr>
          <a:xfrm>
            <a:off x="7467600" y="23368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Code-ТУЛ">
            <a:extLst>
              <a:ext uri="{FF2B5EF4-FFF2-40B4-BE49-F238E27FC236}">
                <a16:creationId xmlns:a16="http://schemas.microsoft.com/office/drawing/2014/main" id="{C5DB1A71-EDBB-DB80-9EE9-9A44AA27CF16}"/>
              </a:ext>
            </a:extLst>
          </p:cNvPr>
          <p:cNvSpPr txBox="1"/>
          <p:nvPr/>
        </p:nvSpPr>
        <p:spPr>
          <a:xfrm>
            <a:off x="7480300" y="23876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ТУЛ</a:t>
            </a:r>
          </a:p>
        </p:txBody>
      </p:sp>
      <p:sp>
        <p:nvSpPr>
          <p:cNvPr id="44" name="Tile-ЯРС" descr="Ярославская область">
            <a:extLst>
              <a:ext uri="{FF2B5EF4-FFF2-40B4-BE49-F238E27FC236}">
                <a16:creationId xmlns:a16="http://schemas.microsoft.com/office/drawing/2014/main" id="{2380B1E6-2D81-39D3-4851-44F33B66E87B}"/>
              </a:ext>
            </a:extLst>
          </p:cNvPr>
          <p:cNvSpPr/>
          <p:nvPr/>
        </p:nvSpPr>
        <p:spPr>
          <a:xfrm>
            <a:off x="7861300" y="23368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5" name="Code-ЯРС">
            <a:extLst>
              <a:ext uri="{FF2B5EF4-FFF2-40B4-BE49-F238E27FC236}">
                <a16:creationId xmlns:a16="http://schemas.microsoft.com/office/drawing/2014/main" id="{905FEAF8-2A93-33F7-2368-AFBFDC554E29}"/>
              </a:ext>
            </a:extLst>
          </p:cNvPr>
          <p:cNvSpPr txBox="1"/>
          <p:nvPr/>
        </p:nvSpPr>
        <p:spPr>
          <a:xfrm>
            <a:off x="7874000" y="23876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ЯРС</a:t>
            </a:r>
          </a:p>
        </p:txBody>
      </p:sp>
      <p:sp>
        <p:nvSpPr>
          <p:cNvPr id="46" name="District-СЗФО">
            <a:extLst>
              <a:ext uri="{FF2B5EF4-FFF2-40B4-BE49-F238E27FC236}">
                <a16:creationId xmlns:a16="http://schemas.microsoft.com/office/drawing/2014/main" id="{DB814906-0F3D-994A-854F-B300E31DAA90}"/>
              </a:ext>
            </a:extLst>
          </p:cNvPr>
          <p:cNvSpPr txBox="1"/>
          <p:nvPr/>
        </p:nvSpPr>
        <p:spPr>
          <a:xfrm>
            <a:off x="736600" y="2768600"/>
            <a:ext cx="355600" cy="1270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640" b="1">
                <a:solidFill>
                  <a:srgbClr val="002D78"/>
                </a:solidFill>
                <a:latin typeface="Roboto Condensed" panose="02000000000000000000" pitchFamily="2" charset="0"/>
              </a:rPr>
              <a:t>СЗФО</a:t>
            </a:r>
          </a:p>
        </p:txBody>
      </p:sp>
      <p:sp>
        <p:nvSpPr>
          <p:cNvPr id="47" name="Tile-СПБ" descr="Санкт-Петербург">
            <a:extLst>
              <a:ext uri="{FF2B5EF4-FFF2-40B4-BE49-F238E27FC236}">
                <a16:creationId xmlns:a16="http://schemas.microsoft.com/office/drawing/2014/main" id="{F4C39B0E-3E14-8F77-756C-079B3E3D0CD2}"/>
              </a:ext>
            </a:extLst>
          </p:cNvPr>
          <p:cNvSpPr/>
          <p:nvPr/>
        </p:nvSpPr>
        <p:spPr>
          <a:xfrm>
            <a:off x="1168400" y="27305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Code-СПБ">
            <a:extLst>
              <a:ext uri="{FF2B5EF4-FFF2-40B4-BE49-F238E27FC236}">
                <a16:creationId xmlns:a16="http://schemas.microsoft.com/office/drawing/2014/main" id="{A137DCF4-5E0A-F17A-0E1F-763D943C354C}"/>
              </a:ext>
            </a:extLst>
          </p:cNvPr>
          <p:cNvSpPr txBox="1"/>
          <p:nvPr/>
        </p:nvSpPr>
        <p:spPr>
          <a:xfrm>
            <a:off x="1181100" y="27813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СПБ</a:t>
            </a:r>
          </a:p>
        </p:txBody>
      </p:sp>
      <p:sp>
        <p:nvSpPr>
          <p:cNvPr id="49" name="Tile-ЛЕН" descr="Ленинградская область">
            <a:extLst>
              <a:ext uri="{FF2B5EF4-FFF2-40B4-BE49-F238E27FC236}">
                <a16:creationId xmlns:a16="http://schemas.microsoft.com/office/drawing/2014/main" id="{BA62BA51-9F9C-F4E2-6C70-20E81498EF33}"/>
              </a:ext>
            </a:extLst>
          </p:cNvPr>
          <p:cNvSpPr/>
          <p:nvPr/>
        </p:nvSpPr>
        <p:spPr>
          <a:xfrm>
            <a:off x="1562100" y="2730500"/>
            <a:ext cx="342900" cy="228600"/>
          </a:xfrm>
          <a:prstGeom prst="roundRect">
            <a:avLst/>
          </a:prstGeom>
          <a:solidFill>
            <a:srgbClr val="219662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Code-ЛЕН">
            <a:extLst>
              <a:ext uri="{FF2B5EF4-FFF2-40B4-BE49-F238E27FC236}">
                <a16:creationId xmlns:a16="http://schemas.microsoft.com/office/drawing/2014/main" id="{CF5DBAA6-044B-3B4F-8EC2-1DEFD046D8CD}"/>
              </a:ext>
            </a:extLst>
          </p:cNvPr>
          <p:cNvSpPr txBox="1"/>
          <p:nvPr/>
        </p:nvSpPr>
        <p:spPr>
          <a:xfrm>
            <a:off x="1574800" y="27813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ЛЕН</a:t>
            </a:r>
          </a:p>
        </p:txBody>
      </p:sp>
      <p:sp>
        <p:nvSpPr>
          <p:cNvPr id="51" name="Tile-АРХ" descr="Архангельская область">
            <a:extLst>
              <a:ext uri="{FF2B5EF4-FFF2-40B4-BE49-F238E27FC236}">
                <a16:creationId xmlns:a16="http://schemas.microsoft.com/office/drawing/2014/main" id="{ABEC33E2-D743-622A-D4BB-C8AE7905612A}"/>
              </a:ext>
            </a:extLst>
          </p:cNvPr>
          <p:cNvSpPr/>
          <p:nvPr/>
        </p:nvSpPr>
        <p:spPr>
          <a:xfrm>
            <a:off x="1955800" y="27305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2" name="Code-АРХ">
            <a:extLst>
              <a:ext uri="{FF2B5EF4-FFF2-40B4-BE49-F238E27FC236}">
                <a16:creationId xmlns:a16="http://schemas.microsoft.com/office/drawing/2014/main" id="{5E1F4532-4C39-0E89-A4DD-C436BB474EA2}"/>
              </a:ext>
            </a:extLst>
          </p:cNvPr>
          <p:cNvSpPr txBox="1"/>
          <p:nvPr/>
        </p:nvSpPr>
        <p:spPr>
          <a:xfrm>
            <a:off x="1968500" y="27813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АРХ</a:t>
            </a:r>
          </a:p>
        </p:txBody>
      </p:sp>
      <p:sp>
        <p:nvSpPr>
          <p:cNvPr id="53" name="Tile-ВОЛ" descr="Вологодская область">
            <a:extLst>
              <a:ext uri="{FF2B5EF4-FFF2-40B4-BE49-F238E27FC236}">
                <a16:creationId xmlns:a16="http://schemas.microsoft.com/office/drawing/2014/main" id="{DAB3D6F7-1008-F497-9AFE-C496396A04D8}"/>
              </a:ext>
            </a:extLst>
          </p:cNvPr>
          <p:cNvSpPr/>
          <p:nvPr/>
        </p:nvSpPr>
        <p:spPr>
          <a:xfrm>
            <a:off x="2349500" y="2730500"/>
            <a:ext cx="342900" cy="228600"/>
          </a:xfrm>
          <a:prstGeom prst="roundRect">
            <a:avLst/>
          </a:prstGeom>
          <a:solidFill>
            <a:srgbClr val="578FD6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Code-ВОЛ">
            <a:extLst>
              <a:ext uri="{FF2B5EF4-FFF2-40B4-BE49-F238E27FC236}">
                <a16:creationId xmlns:a16="http://schemas.microsoft.com/office/drawing/2014/main" id="{7A0B0E45-823E-0413-EB3E-DCEDB9D7657C}"/>
              </a:ext>
            </a:extLst>
          </p:cNvPr>
          <p:cNvSpPr txBox="1"/>
          <p:nvPr/>
        </p:nvSpPr>
        <p:spPr>
          <a:xfrm>
            <a:off x="2362200" y="27813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ВОЛ</a:t>
            </a:r>
          </a:p>
        </p:txBody>
      </p:sp>
      <p:sp>
        <p:nvSpPr>
          <p:cNvPr id="55" name="Tile-КЛН" descr="Калининградская область">
            <a:extLst>
              <a:ext uri="{FF2B5EF4-FFF2-40B4-BE49-F238E27FC236}">
                <a16:creationId xmlns:a16="http://schemas.microsoft.com/office/drawing/2014/main" id="{5D3DAA5D-59FD-CAC5-39C1-F5D0DEB14F98}"/>
              </a:ext>
            </a:extLst>
          </p:cNvPr>
          <p:cNvSpPr/>
          <p:nvPr/>
        </p:nvSpPr>
        <p:spPr>
          <a:xfrm>
            <a:off x="2743200" y="27305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" name="Code-КЛН">
            <a:extLst>
              <a:ext uri="{FF2B5EF4-FFF2-40B4-BE49-F238E27FC236}">
                <a16:creationId xmlns:a16="http://schemas.microsoft.com/office/drawing/2014/main" id="{68CE33C7-7D42-0C27-C7FE-EB1C7D7699D6}"/>
              </a:ext>
            </a:extLst>
          </p:cNvPr>
          <p:cNvSpPr txBox="1"/>
          <p:nvPr/>
        </p:nvSpPr>
        <p:spPr>
          <a:xfrm>
            <a:off x="2755900" y="27813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КЛН</a:t>
            </a:r>
          </a:p>
        </p:txBody>
      </p:sp>
      <p:sp>
        <p:nvSpPr>
          <p:cNvPr id="57" name="Tile-МУР" descr="Мурманская область">
            <a:extLst>
              <a:ext uri="{FF2B5EF4-FFF2-40B4-BE49-F238E27FC236}">
                <a16:creationId xmlns:a16="http://schemas.microsoft.com/office/drawing/2014/main" id="{98A59C35-E8F3-13EF-DBED-65549597A70A}"/>
              </a:ext>
            </a:extLst>
          </p:cNvPr>
          <p:cNvSpPr/>
          <p:nvPr/>
        </p:nvSpPr>
        <p:spPr>
          <a:xfrm>
            <a:off x="3136900" y="27305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Code-МУР">
            <a:extLst>
              <a:ext uri="{FF2B5EF4-FFF2-40B4-BE49-F238E27FC236}">
                <a16:creationId xmlns:a16="http://schemas.microsoft.com/office/drawing/2014/main" id="{3A0ED81A-B1B1-C73C-B543-E657395CAE75}"/>
              </a:ext>
            </a:extLst>
          </p:cNvPr>
          <p:cNvSpPr txBox="1"/>
          <p:nvPr/>
        </p:nvSpPr>
        <p:spPr>
          <a:xfrm>
            <a:off x="3149600" y="27813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МУР</a:t>
            </a:r>
          </a:p>
        </p:txBody>
      </p:sp>
      <p:sp>
        <p:nvSpPr>
          <p:cNvPr id="59" name="Tile-НАО" descr="Ненецкий автономный округ">
            <a:extLst>
              <a:ext uri="{FF2B5EF4-FFF2-40B4-BE49-F238E27FC236}">
                <a16:creationId xmlns:a16="http://schemas.microsoft.com/office/drawing/2014/main" id="{6E8EF290-158E-ACBA-2590-CF4D843E40A3}"/>
              </a:ext>
            </a:extLst>
          </p:cNvPr>
          <p:cNvSpPr/>
          <p:nvPr/>
        </p:nvSpPr>
        <p:spPr>
          <a:xfrm>
            <a:off x="3530600" y="27305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0" name="Code-НАО">
            <a:extLst>
              <a:ext uri="{FF2B5EF4-FFF2-40B4-BE49-F238E27FC236}">
                <a16:creationId xmlns:a16="http://schemas.microsoft.com/office/drawing/2014/main" id="{1A6A6F29-0696-06B3-6D8C-FF75EC92CA1F}"/>
              </a:ext>
            </a:extLst>
          </p:cNvPr>
          <p:cNvSpPr txBox="1"/>
          <p:nvPr/>
        </p:nvSpPr>
        <p:spPr>
          <a:xfrm>
            <a:off x="3543300" y="27813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НАО</a:t>
            </a:r>
          </a:p>
        </p:txBody>
      </p:sp>
      <p:sp>
        <p:nvSpPr>
          <p:cNvPr id="61" name="Tile-НОВ" descr="Новгородская область">
            <a:extLst>
              <a:ext uri="{FF2B5EF4-FFF2-40B4-BE49-F238E27FC236}">
                <a16:creationId xmlns:a16="http://schemas.microsoft.com/office/drawing/2014/main" id="{D110C29E-7048-000B-D473-F4472C0B97FE}"/>
              </a:ext>
            </a:extLst>
          </p:cNvPr>
          <p:cNvSpPr/>
          <p:nvPr/>
        </p:nvSpPr>
        <p:spPr>
          <a:xfrm>
            <a:off x="3924300" y="27305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2" name="Code-НОВ">
            <a:extLst>
              <a:ext uri="{FF2B5EF4-FFF2-40B4-BE49-F238E27FC236}">
                <a16:creationId xmlns:a16="http://schemas.microsoft.com/office/drawing/2014/main" id="{85B03EE1-18DC-660F-7163-1DD7B075E6EE}"/>
              </a:ext>
            </a:extLst>
          </p:cNvPr>
          <p:cNvSpPr txBox="1"/>
          <p:nvPr/>
        </p:nvSpPr>
        <p:spPr>
          <a:xfrm>
            <a:off x="3937000" y="27813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НОВ</a:t>
            </a:r>
          </a:p>
        </p:txBody>
      </p:sp>
      <p:sp>
        <p:nvSpPr>
          <p:cNvPr id="63" name="Tile-ПСК" descr="Псковская область">
            <a:extLst>
              <a:ext uri="{FF2B5EF4-FFF2-40B4-BE49-F238E27FC236}">
                <a16:creationId xmlns:a16="http://schemas.microsoft.com/office/drawing/2014/main" id="{BBD3E513-5E47-8C8D-0912-DD776BA3C00A}"/>
              </a:ext>
            </a:extLst>
          </p:cNvPr>
          <p:cNvSpPr/>
          <p:nvPr/>
        </p:nvSpPr>
        <p:spPr>
          <a:xfrm>
            <a:off x="4318000" y="27305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Code-ПСК">
            <a:extLst>
              <a:ext uri="{FF2B5EF4-FFF2-40B4-BE49-F238E27FC236}">
                <a16:creationId xmlns:a16="http://schemas.microsoft.com/office/drawing/2014/main" id="{B920872E-95E0-FE3F-698D-868D4F3F2CAA}"/>
              </a:ext>
            </a:extLst>
          </p:cNvPr>
          <p:cNvSpPr txBox="1"/>
          <p:nvPr/>
        </p:nvSpPr>
        <p:spPr>
          <a:xfrm>
            <a:off x="4330700" y="27813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ПСК</a:t>
            </a:r>
          </a:p>
        </p:txBody>
      </p:sp>
      <p:sp>
        <p:nvSpPr>
          <p:cNvPr id="65" name="Tile-КРЛ" descr="Республика Карелия">
            <a:extLst>
              <a:ext uri="{FF2B5EF4-FFF2-40B4-BE49-F238E27FC236}">
                <a16:creationId xmlns:a16="http://schemas.microsoft.com/office/drawing/2014/main" id="{9908C306-C1FB-8078-2734-1F670EE4C91C}"/>
              </a:ext>
            </a:extLst>
          </p:cNvPr>
          <p:cNvSpPr/>
          <p:nvPr/>
        </p:nvSpPr>
        <p:spPr>
          <a:xfrm>
            <a:off x="4711700" y="27305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6" name="Code-КРЛ">
            <a:extLst>
              <a:ext uri="{FF2B5EF4-FFF2-40B4-BE49-F238E27FC236}">
                <a16:creationId xmlns:a16="http://schemas.microsoft.com/office/drawing/2014/main" id="{49A275AE-7E5A-E6A6-5208-079DC8646619}"/>
              </a:ext>
            </a:extLst>
          </p:cNvPr>
          <p:cNvSpPr txBox="1"/>
          <p:nvPr/>
        </p:nvSpPr>
        <p:spPr>
          <a:xfrm>
            <a:off x="4724400" y="27813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КРЛ</a:t>
            </a:r>
          </a:p>
        </p:txBody>
      </p:sp>
      <p:sp>
        <p:nvSpPr>
          <p:cNvPr id="67" name="Tile-КОМ" descr="Республика Коми">
            <a:extLst>
              <a:ext uri="{FF2B5EF4-FFF2-40B4-BE49-F238E27FC236}">
                <a16:creationId xmlns:a16="http://schemas.microsoft.com/office/drawing/2014/main" id="{2D14307B-320B-0833-2BDB-9E2BC3B9BE45}"/>
              </a:ext>
            </a:extLst>
          </p:cNvPr>
          <p:cNvSpPr/>
          <p:nvPr/>
        </p:nvSpPr>
        <p:spPr>
          <a:xfrm>
            <a:off x="5105400" y="27305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8" name="Code-КОМ">
            <a:extLst>
              <a:ext uri="{FF2B5EF4-FFF2-40B4-BE49-F238E27FC236}">
                <a16:creationId xmlns:a16="http://schemas.microsoft.com/office/drawing/2014/main" id="{3691355D-11D5-3FFB-0C10-CF083174825C}"/>
              </a:ext>
            </a:extLst>
          </p:cNvPr>
          <p:cNvSpPr txBox="1"/>
          <p:nvPr/>
        </p:nvSpPr>
        <p:spPr>
          <a:xfrm>
            <a:off x="5118100" y="27813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КОМ</a:t>
            </a:r>
          </a:p>
        </p:txBody>
      </p:sp>
      <p:sp>
        <p:nvSpPr>
          <p:cNvPr id="69" name="District-ЮФО">
            <a:extLst>
              <a:ext uri="{FF2B5EF4-FFF2-40B4-BE49-F238E27FC236}">
                <a16:creationId xmlns:a16="http://schemas.microsoft.com/office/drawing/2014/main" id="{70C90529-D5A2-BB86-66E8-01A014E6C331}"/>
              </a:ext>
            </a:extLst>
          </p:cNvPr>
          <p:cNvSpPr txBox="1"/>
          <p:nvPr/>
        </p:nvSpPr>
        <p:spPr>
          <a:xfrm>
            <a:off x="736600" y="3162300"/>
            <a:ext cx="355600" cy="1270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640" b="1">
                <a:solidFill>
                  <a:srgbClr val="002D78"/>
                </a:solidFill>
                <a:latin typeface="Roboto Condensed" panose="02000000000000000000" pitchFamily="2" charset="0"/>
              </a:rPr>
              <a:t>ЮФО</a:t>
            </a:r>
          </a:p>
        </p:txBody>
      </p:sp>
      <p:sp>
        <p:nvSpPr>
          <p:cNvPr id="70" name="Tile-АДГ" descr="Республика Адыгея">
            <a:extLst>
              <a:ext uri="{FF2B5EF4-FFF2-40B4-BE49-F238E27FC236}">
                <a16:creationId xmlns:a16="http://schemas.microsoft.com/office/drawing/2014/main" id="{2EB34346-3856-D0A6-614A-1376F90F8CB5}"/>
              </a:ext>
            </a:extLst>
          </p:cNvPr>
          <p:cNvSpPr/>
          <p:nvPr/>
        </p:nvSpPr>
        <p:spPr>
          <a:xfrm>
            <a:off x="1168400" y="31242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1" name="Code-АДГ">
            <a:extLst>
              <a:ext uri="{FF2B5EF4-FFF2-40B4-BE49-F238E27FC236}">
                <a16:creationId xmlns:a16="http://schemas.microsoft.com/office/drawing/2014/main" id="{FD896405-78B4-EE25-3786-DF9B8BA8B579}"/>
              </a:ext>
            </a:extLst>
          </p:cNvPr>
          <p:cNvSpPr txBox="1"/>
          <p:nvPr/>
        </p:nvSpPr>
        <p:spPr>
          <a:xfrm>
            <a:off x="1181100" y="31750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АДГ</a:t>
            </a:r>
          </a:p>
        </p:txBody>
      </p:sp>
      <p:sp>
        <p:nvSpPr>
          <p:cNvPr id="72" name="Tile-КЛМ" descr="Республика Калмыкия">
            <a:extLst>
              <a:ext uri="{FF2B5EF4-FFF2-40B4-BE49-F238E27FC236}">
                <a16:creationId xmlns:a16="http://schemas.microsoft.com/office/drawing/2014/main" id="{E9C8F8E0-124F-B01F-8B6B-48FF8555A16C}"/>
              </a:ext>
            </a:extLst>
          </p:cNvPr>
          <p:cNvSpPr/>
          <p:nvPr/>
        </p:nvSpPr>
        <p:spPr>
          <a:xfrm>
            <a:off x="1562100" y="3124200"/>
            <a:ext cx="342900" cy="228600"/>
          </a:xfrm>
          <a:prstGeom prst="roundRect">
            <a:avLst/>
          </a:prstGeom>
          <a:solidFill>
            <a:srgbClr val="E5E9F0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3" name="Code-КЛМ">
            <a:extLst>
              <a:ext uri="{FF2B5EF4-FFF2-40B4-BE49-F238E27FC236}">
                <a16:creationId xmlns:a16="http://schemas.microsoft.com/office/drawing/2014/main" id="{C79B2CEA-84F1-0008-5B09-A1DB725EFE36}"/>
              </a:ext>
            </a:extLst>
          </p:cNvPr>
          <p:cNvSpPr txBox="1"/>
          <p:nvPr/>
        </p:nvSpPr>
        <p:spPr>
          <a:xfrm>
            <a:off x="1574800" y="31750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788291"/>
                </a:solidFill>
                <a:latin typeface="Roboto Condensed" panose="02000000000000000000" pitchFamily="2" charset="0"/>
              </a:rPr>
              <a:t>КЛМ</a:t>
            </a:r>
          </a:p>
        </p:txBody>
      </p:sp>
      <p:sp>
        <p:nvSpPr>
          <p:cNvPr id="74" name="Tile-КРМ" descr="Республика Крым">
            <a:extLst>
              <a:ext uri="{FF2B5EF4-FFF2-40B4-BE49-F238E27FC236}">
                <a16:creationId xmlns:a16="http://schemas.microsoft.com/office/drawing/2014/main" id="{565F9613-3E70-B709-7BBF-C9EB2F4D3D82}"/>
              </a:ext>
            </a:extLst>
          </p:cNvPr>
          <p:cNvSpPr/>
          <p:nvPr/>
        </p:nvSpPr>
        <p:spPr>
          <a:xfrm>
            <a:off x="1955800" y="31242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5" name="Code-КРМ">
            <a:extLst>
              <a:ext uri="{FF2B5EF4-FFF2-40B4-BE49-F238E27FC236}">
                <a16:creationId xmlns:a16="http://schemas.microsoft.com/office/drawing/2014/main" id="{CDD755AF-8F17-E6F0-1223-E5503834F209}"/>
              </a:ext>
            </a:extLst>
          </p:cNvPr>
          <p:cNvSpPr txBox="1"/>
          <p:nvPr/>
        </p:nvSpPr>
        <p:spPr>
          <a:xfrm>
            <a:off x="1968500" y="31750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КРМ</a:t>
            </a:r>
          </a:p>
        </p:txBody>
      </p:sp>
      <p:sp>
        <p:nvSpPr>
          <p:cNvPr id="76" name="Tile-КРД" descr="Краснодарский край">
            <a:extLst>
              <a:ext uri="{FF2B5EF4-FFF2-40B4-BE49-F238E27FC236}">
                <a16:creationId xmlns:a16="http://schemas.microsoft.com/office/drawing/2014/main" id="{0FE6C771-3E99-A974-E8C0-D92636EF4891}"/>
              </a:ext>
            </a:extLst>
          </p:cNvPr>
          <p:cNvSpPr/>
          <p:nvPr/>
        </p:nvSpPr>
        <p:spPr>
          <a:xfrm>
            <a:off x="2349500" y="31242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7" name="Code-КРД">
            <a:extLst>
              <a:ext uri="{FF2B5EF4-FFF2-40B4-BE49-F238E27FC236}">
                <a16:creationId xmlns:a16="http://schemas.microsoft.com/office/drawing/2014/main" id="{1C9C9784-B350-3979-5E3E-DAD542E0DD4E}"/>
              </a:ext>
            </a:extLst>
          </p:cNvPr>
          <p:cNvSpPr txBox="1"/>
          <p:nvPr/>
        </p:nvSpPr>
        <p:spPr>
          <a:xfrm>
            <a:off x="2362200" y="31750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КРД</a:t>
            </a:r>
          </a:p>
        </p:txBody>
      </p:sp>
      <p:sp>
        <p:nvSpPr>
          <p:cNvPr id="78" name="Tile-АСТ" descr="Астраханская область">
            <a:extLst>
              <a:ext uri="{FF2B5EF4-FFF2-40B4-BE49-F238E27FC236}">
                <a16:creationId xmlns:a16="http://schemas.microsoft.com/office/drawing/2014/main" id="{AC27635E-1F2C-F0C9-9122-74A4F1BFDE86}"/>
              </a:ext>
            </a:extLst>
          </p:cNvPr>
          <p:cNvSpPr/>
          <p:nvPr/>
        </p:nvSpPr>
        <p:spPr>
          <a:xfrm>
            <a:off x="2743200" y="31242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9" name="Code-АСТ">
            <a:extLst>
              <a:ext uri="{FF2B5EF4-FFF2-40B4-BE49-F238E27FC236}">
                <a16:creationId xmlns:a16="http://schemas.microsoft.com/office/drawing/2014/main" id="{433A605A-D67D-5672-C30F-EAA4231077A5}"/>
              </a:ext>
            </a:extLst>
          </p:cNvPr>
          <p:cNvSpPr txBox="1"/>
          <p:nvPr/>
        </p:nvSpPr>
        <p:spPr>
          <a:xfrm>
            <a:off x="2755900" y="31750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АСТ</a:t>
            </a:r>
          </a:p>
        </p:txBody>
      </p:sp>
      <p:sp>
        <p:nvSpPr>
          <p:cNvPr id="80" name="Tile-ВГГ" descr="Волгоградская область">
            <a:extLst>
              <a:ext uri="{FF2B5EF4-FFF2-40B4-BE49-F238E27FC236}">
                <a16:creationId xmlns:a16="http://schemas.microsoft.com/office/drawing/2014/main" id="{60357664-CB15-54A2-0B3D-99826F1B5693}"/>
              </a:ext>
            </a:extLst>
          </p:cNvPr>
          <p:cNvSpPr/>
          <p:nvPr/>
        </p:nvSpPr>
        <p:spPr>
          <a:xfrm>
            <a:off x="3136900" y="31242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1" name="Code-ВГГ">
            <a:extLst>
              <a:ext uri="{FF2B5EF4-FFF2-40B4-BE49-F238E27FC236}">
                <a16:creationId xmlns:a16="http://schemas.microsoft.com/office/drawing/2014/main" id="{01CDBBC9-0BB0-C4EC-1C8C-A6FDE2D5D900}"/>
              </a:ext>
            </a:extLst>
          </p:cNvPr>
          <p:cNvSpPr txBox="1"/>
          <p:nvPr/>
        </p:nvSpPr>
        <p:spPr>
          <a:xfrm>
            <a:off x="3149600" y="31750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ВГГ</a:t>
            </a:r>
          </a:p>
        </p:txBody>
      </p:sp>
      <p:sp>
        <p:nvSpPr>
          <p:cNvPr id="82" name="Tile-РСТ" descr="Ростовская область">
            <a:extLst>
              <a:ext uri="{FF2B5EF4-FFF2-40B4-BE49-F238E27FC236}">
                <a16:creationId xmlns:a16="http://schemas.microsoft.com/office/drawing/2014/main" id="{D3F74231-CC4B-7DD7-A5C8-A8B3C9C2BB14}"/>
              </a:ext>
            </a:extLst>
          </p:cNvPr>
          <p:cNvSpPr/>
          <p:nvPr/>
        </p:nvSpPr>
        <p:spPr>
          <a:xfrm>
            <a:off x="3530600" y="3124200"/>
            <a:ext cx="342900" cy="228600"/>
          </a:xfrm>
          <a:prstGeom prst="roundRect">
            <a:avLst/>
          </a:prstGeom>
          <a:solidFill>
            <a:srgbClr val="E5E9F0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3" name="Code-РСТ">
            <a:extLst>
              <a:ext uri="{FF2B5EF4-FFF2-40B4-BE49-F238E27FC236}">
                <a16:creationId xmlns:a16="http://schemas.microsoft.com/office/drawing/2014/main" id="{82C36DF7-652D-17C2-987A-7ADE56A9C635}"/>
              </a:ext>
            </a:extLst>
          </p:cNvPr>
          <p:cNvSpPr txBox="1"/>
          <p:nvPr/>
        </p:nvSpPr>
        <p:spPr>
          <a:xfrm>
            <a:off x="3543300" y="31750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788291"/>
                </a:solidFill>
                <a:latin typeface="Roboto Condensed" panose="02000000000000000000" pitchFamily="2" charset="0"/>
              </a:rPr>
              <a:t>РСТ</a:t>
            </a:r>
          </a:p>
        </p:txBody>
      </p:sp>
      <p:sp>
        <p:nvSpPr>
          <p:cNvPr id="84" name="Tile-СЕВ" descr="Севастополь">
            <a:extLst>
              <a:ext uri="{FF2B5EF4-FFF2-40B4-BE49-F238E27FC236}">
                <a16:creationId xmlns:a16="http://schemas.microsoft.com/office/drawing/2014/main" id="{33B60630-6B9B-0ECB-48F0-EEC017F7A01D}"/>
              </a:ext>
            </a:extLst>
          </p:cNvPr>
          <p:cNvSpPr/>
          <p:nvPr/>
        </p:nvSpPr>
        <p:spPr>
          <a:xfrm>
            <a:off x="3924300" y="3124200"/>
            <a:ext cx="342900" cy="228600"/>
          </a:xfrm>
          <a:prstGeom prst="roundRect">
            <a:avLst/>
          </a:prstGeom>
          <a:solidFill>
            <a:srgbClr val="578FD6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5" name="Code-СЕВ">
            <a:extLst>
              <a:ext uri="{FF2B5EF4-FFF2-40B4-BE49-F238E27FC236}">
                <a16:creationId xmlns:a16="http://schemas.microsoft.com/office/drawing/2014/main" id="{75C1018E-8370-7A2E-1D90-0362950F3FBA}"/>
              </a:ext>
            </a:extLst>
          </p:cNvPr>
          <p:cNvSpPr txBox="1"/>
          <p:nvPr/>
        </p:nvSpPr>
        <p:spPr>
          <a:xfrm>
            <a:off x="3937000" y="31750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СЕВ</a:t>
            </a:r>
          </a:p>
        </p:txBody>
      </p:sp>
      <p:sp>
        <p:nvSpPr>
          <p:cNvPr id="86" name="Tile-ДНР" descr="Донецкая Народная Республика">
            <a:extLst>
              <a:ext uri="{FF2B5EF4-FFF2-40B4-BE49-F238E27FC236}">
                <a16:creationId xmlns:a16="http://schemas.microsoft.com/office/drawing/2014/main" id="{90131A59-BDA7-9F3A-7EB2-857709443291}"/>
              </a:ext>
            </a:extLst>
          </p:cNvPr>
          <p:cNvSpPr/>
          <p:nvPr/>
        </p:nvSpPr>
        <p:spPr>
          <a:xfrm>
            <a:off x="4318000" y="31242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7" name="Code-ДНР">
            <a:extLst>
              <a:ext uri="{FF2B5EF4-FFF2-40B4-BE49-F238E27FC236}">
                <a16:creationId xmlns:a16="http://schemas.microsoft.com/office/drawing/2014/main" id="{181016C2-7152-1CDF-A687-EE4FEB8A8754}"/>
              </a:ext>
            </a:extLst>
          </p:cNvPr>
          <p:cNvSpPr txBox="1"/>
          <p:nvPr/>
        </p:nvSpPr>
        <p:spPr>
          <a:xfrm>
            <a:off x="4330700" y="31750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ДНР</a:t>
            </a:r>
          </a:p>
        </p:txBody>
      </p:sp>
      <p:sp>
        <p:nvSpPr>
          <p:cNvPr id="88" name="Tile-ЛНР" descr="Луганская Народная Республика">
            <a:extLst>
              <a:ext uri="{FF2B5EF4-FFF2-40B4-BE49-F238E27FC236}">
                <a16:creationId xmlns:a16="http://schemas.microsoft.com/office/drawing/2014/main" id="{CC2AEE52-CF2F-3DEB-ABBF-52321766A437}"/>
              </a:ext>
            </a:extLst>
          </p:cNvPr>
          <p:cNvSpPr/>
          <p:nvPr/>
        </p:nvSpPr>
        <p:spPr>
          <a:xfrm>
            <a:off x="4711700" y="31242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9" name="Code-ЛНР">
            <a:extLst>
              <a:ext uri="{FF2B5EF4-FFF2-40B4-BE49-F238E27FC236}">
                <a16:creationId xmlns:a16="http://schemas.microsoft.com/office/drawing/2014/main" id="{81B4DA45-0BE9-2EEF-4CFE-8EA9FB01697E}"/>
              </a:ext>
            </a:extLst>
          </p:cNvPr>
          <p:cNvSpPr txBox="1"/>
          <p:nvPr/>
        </p:nvSpPr>
        <p:spPr>
          <a:xfrm>
            <a:off x="4724400" y="31750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ЛНР</a:t>
            </a:r>
          </a:p>
        </p:txBody>
      </p:sp>
      <p:sp>
        <p:nvSpPr>
          <p:cNvPr id="90" name="Tile-ЗПР" descr="Запорожская область">
            <a:extLst>
              <a:ext uri="{FF2B5EF4-FFF2-40B4-BE49-F238E27FC236}">
                <a16:creationId xmlns:a16="http://schemas.microsoft.com/office/drawing/2014/main" id="{1BDCACA6-3AC9-209C-7168-D3715B58BB93}"/>
              </a:ext>
            </a:extLst>
          </p:cNvPr>
          <p:cNvSpPr/>
          <p:nvPr/>
        </p:nvSpPr>
        <p:spPr>
          <a:xfrm>
            <a:off x="5105400" y="3124200"/>
            <a:ext cx="342900" cy="228600"/>
          </a:xfrm>
          <a:prstGeom prst="roundRect">
            <a:avLst/>
          </a:prstGeom>
          <a:solidFill>
            <a:srgbClr val="E5E9F0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1" name="Code-ЗПР">
            <a:extLst>
              <a:ext uri="{FF2B5EF4-FFF2-40B4-BE49-F238E27FC236}">
                <a16:creationId xmlns:a16="http://schemas.microsoft.com/office/drawing/2014/main" id="{2BE3B80C-31E5-0BDD-1447-A2A000A047C8}"/>
              </a:ext>
            </a:extLst>
          </p:cNvPr>
          <p:cNvSpPr txBox="1"/>
          <p:nvPr/>
        </p:nvSpPr>
        <p:spPr>
          <a:xfrm>
            <a:off x="5118100" y="31750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788291"/>
                </a:solidFill>
                <a:latin typeface="Roboto Condensed" panose="02000000000000000000" pitchFamily="2" charset="0"/>
              </a:rPr>
              <a:t>ЗПР</a:t>
            </a:r>
          </a:p>
        </p:txBody>
      </p:sp>
      <p:sp>
        <p:nvSpPr>
          <p:cNvPr id="92" name="Tile-ХЕР" descr="Херсонская область">
            <a:extLst>
              <a:ext uri="{FF2B5EF4-FFF2-40B4-BE49-F238E27FC236}">
                <a16:creationId xmlns:a16="http://schemas.microsoft.com/office/drawing/2014/main" id="{F7C77A54-BBBF-3E67-BDE9-B6DBD34E082F}"/>
              </a:ext>
            </a:extLst>
          </p:cNvPr>
          <p:cNvSpPr/>
          <p:nvPr/>
        </p:nvSpPr>
        <p:spPr>
          <a:xfrm>
            <a:off x="5499100" y="3124200"/>
            <a:ext cx="342900" cy="228600"/>
          </a:xfrm>
          <a:prstGeom prst="roundRect">
            <a:avLst/>
          </a:prstGeom>
          <a:solidFill>
            <a:srgbClr val="219662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3" name="Code-ХЕР">
            <a:extLst>
              <a:ext uri="{FF2B5EF4-FFF2-40B4-BE49-F238E27FC236}">
                <a16:creationId xmlns:a16="http://schemas.microsoft.com/office/drawing/2014/main" id="{DA762C6A-D315-D7F8-7F5A-2AA20CB42492}"/>
              </a:ext>
            </a:extLst>
          </p:cNvPr>
          <p:cNvSpPr txBox="1"/>
          <p:nvPr/>
        </p:nvSpPr>
        <p:spPr>
          <a:xfrm>
            <a:off x="5511800" y="31750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ХЕР</a:t>
            </a:r>
          </a:p>
        </p:txBody>
      </p:sp>
      <p:sp>
        <p:nvSpPr>
          <p:cNvPr id="94" name="District-СКФО">
            <a:extLst>
              <a:ext uri="{FF2B5EF4-FFF2-40B4-BE49-F238E27FC236}">
                <a16:creationId xmlns:a16="http://schemas.microsoft.com/office/drawing/2014/main" id="{7E98EE01-CD14-A09F-B843-EE0C46422711}"/>
              </a:ext>
            </a:extLst>
          </p:cNvPr>
          <p:cNvSpPr txBox="1"/>
          <p:nvPr/>
        </p:nvSpPr>
        <p:spPr>
          <a:xfrm>
            <a:off x="736600" y="3556000"/>
            <a:ext cx="355600" cy="1270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640" b="1">
                <a:solidFill>
                  <a:srgbClr val="002D78"/>
                </a:solidFill>
                <a:latin typeface="Roboto Condensed" panose="02000000000000000000" pitchFamily="2" charset="0"/>
              </a:rPr>
              <a:t>СКФО</a:t>
            </a:r>
          </a:p>
        </p:txBody>
      </p:sp>
      <p:sp>
        <p:nvSpPr>
          <p:cNvPr id="95" name="Tile-ДАГ" descr="Республика Дагестан">
            <a:extLst>
              <a:ext uri="{FF2B5EF4-FFF2-40B4-BE49-F238E27FC236}">
                <a16:creationId xmlns:a16="http://schemas.microsoft.com/office/drawing/2014/main" id="{F4CDDD34-15CA-00FD-B9F0-07D0EB44C39E}"/>
              </a:ext>
            </a:extLst>
          </p:cNvPr>
          <p:cNvSpPr/>
          <p:nvPr/>
        </p:nvSpPr>
        <p:spPr>
          <a:xfrm>
            <a:off x="1168400" y="35179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6" name="Code-ДАГ">
            <a:extLst>
              <a:ext uri="{FF2B5EF4-FFF2-40B4-BE49-F238E27FC236}">
                <a16:creationId xmlns:a16="http://schemas.microsoft.com/office/drawing/2014/main" id="{9731A832-C9BE-72C5-D4AC-50F315352892}"/>
              </a:ext>
            </a:extLst>
          </p:cNvPr>
          <p:cNvSpPr txBox="1"/>
          <p:nvPr/>
        </p:nvSpPr>
        <p:spPr>
          <a:xfrm>
            <a:off x="1181100" y="35687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ДАГ</a:t>
            </a:r>
          </a:p>
        </p:txBody>
      </p:sp>
      <p:sp>
        <p:nvSpPr>
          <p:cNvPr id="97" name="Tile-ИНГ" descr="Республика Ингушетия">
            <a:extLst>
              <a:ext uri="{FF2B5EF4-FFF2-40B4-BE49-F238E27FC236}">
                <a16:creationId xmlns:a16="http://schemas.microsoft.com/office/drawing/2014/main" id="{5C81019F-8E2D-0936-44B6-07199DC0940A}"/>
              </a:ext>
            </a:extLst>
          </p:cNvPr>
          <p:cNvSpPr/>
          <p:nvPr/>
        </p:nvSpPr>
        <p:spPr>
          <a:xfrm>
            <a:off x="1562100" y="3517900"/>
            <a:ext cx="342900" cy="228600"/>
          </a:xfrm>
          <a:prstGeom prst="roundRect">
            <a:avLst/>
          </a:prstGeom>
          <a:solidFill>
            <a:srgbClr val="E5E9F0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8" name="Code-ИНГ">
            <a:extLst>
              <a:ext uri="{FF2B5EF4-FFF2-40B4-BE49-F238E27FC236}">
                <a16:creationId xmlns:a16="http://schemas.microsoft.com/office/drawing/2014/main" id="{AC0CE077-14EB-080E-CAF8-CBDFC46D619C}"/>
              </a:ext>
            </a:extLst>
          </p:cNvPr>
          <p:cNvSpPr txBox="1"/>
          <p:nvPr/>
        </p:nvSpPr>
        <p:spPr>
          <a:xfrm>
            <a:off x="1574800" y="35687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788291"/>
                </a:solidFill>
                <a:latin typeface="Roboto Condensed" panose="02000000000000000000" pitchFamily="2" charset="0"/>
              </a:rPr>
              <a:t>ИНГ</a:t>
            </a:r>
          </a:p>
        </p:txBody>
      </p:sp>
      <p:sp>
        <p:nvSpPr>
          <p:cNvPr id="99" name="Tile-КБР" descr="Кабардино-Балкарская Республика">
            <a:extLst>
              <a:ext uri="{FF2B5EF4-FFF2-40B4-BE49-F238E27FC236}">
                <a16:creationId xmlns:a16="http://schemas.microsoft.com/office/drawing/2014/main" id="{4B73243C-3E43-0E40-077B-F2F507885E03}"/>
              </a:ext>
            </a:extLst>
          </p:cNvPr>
          <p:cNvSpPr/>
          <p:nvPr/>
        </p:nvSpPr>
        <p:spPr>
          <a:xfrm>
            <a:off x="1955800" y="3517900"/>
            <a:ext cx="342900" cy="228600"/>
          </a:xfrm>
          <a:prstGeom prst="roundRect">
            <a:avLst/>
          </a:prstGeom>
          <a:solidFill>
            <a:srgbClr val="219662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0" name="Code-КБР">
            <a:extLst>
              <a:ext uri="{FF2B5EF4-FFF2-40B4-BE49-F238E27FC236}">
                <a16:creationId xmlns:a16="http://schemas.microsoft.com/office/drawing/2014/main" id="{AE2B1D69-BE4A-CC65-0E04-14E1326CC5A6}"/>
              </a:ext>
            </a:extLst>
          </p:cNvPr>
          <p:cNvSpPr txBox="1"/>
          <p:nvPr/>
        </p:nvSpPr>
        <p:spPr>
          <a:xfrm>
            <a:off x="1968500" y="35687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КБР</a:t>
            </a:r>
          </a:p>
        </p:txBody>
      </p:sp>
      <p:sp>
        <p:nvSpPr>
          <p:cNvPr id="101" name="Tile-КЧР" descr="Карачаево-Черкесская Республика">
            <a:extLst>
              <a:ext uri="{FF2B5EF4-FFF2-40B4-BE49-F238E27FC236}">
                <a16:creationId xmlns:a16="http://schemas.microsoft.com/office/drawing/2014/main" id="{A94E2AD3-C034-6D57-B649-AC3C0CB814FE}"/>
              </a:ext>
            </a:extLst>
          </p:cNvPr>
          <p:cNvSpPr/>
          <p:nvPr/>
        </p:nvSpPr>
        <p:spPr>
          <a:xfrm>
            <a:off x="2349500" y="35179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2" name="Code-КЧР">
            <a:extLst>
              <a:ext uri="{FF2B5EF4-FFF2-40B4-BE49-F238E27FC236}">
                <a16:creationId xmlns:a16="http://schemas.microsoft.com/office/drawing/2014/main" id="{092DFC06-C8FC-588B-67F6-DD2C623C828A}"/>
              </a:ext>
            </a:extLst>
          </p:cNvPr>
          <p:cNvSpPr txBox="1"/>
          <p:nvPr/>
        </p:nvSpPr>
        <p:spPr>
          <a:xfrm>
            <a:off x="2362200" y="35687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КЧР</a:t>
            </a:r>
          </a:p>
        </p:txBody>
      </p:sp>
      <p:sp>
        <p:nvSpPr>
          <p:cNvPr id="103" name="Tile-СОА" descr="Республика Северная Осетия — Алания">
            <a:extLst>
              <a:ext uri="{FF2B5EF4-FFF2-40B4-BE49-F238E27FC236}">
                <a16:creationId xmlns:a16="http://schemas.microsoft.com/office/drawing/2014/main" id="{F4E5043F-F6BE-BA3B-0E67-16C118A52C9B}"/>
              </a:ext>
            </a:extLst>
          </p:cNvPr>
          <p:cNvSpPr/>
          <p:nvPr/>
        </p:nvSpPr>
        <p:spPr>
          <a:xfrm>
            <a:off x="2743200" y="3517900"/>
            <a:ext cx="342900" cy="228600"/>
          </a:xfrm>
          <a:prstGeom prst="roundRect">
            <a:avLst/>
          </a:prstGeom>
          <a:solidFill>
            <a:srgbClr val="E5E9F0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4" name="Code-СОА">
            <a:extLst>
              <a:ext uri="{FF2B5EF4-FFF2-40B4-BE49-F238E27FC236}">
                <a16:creationId xmlns:a16="http://schemas.microsoft.com/office/drawing/2014/main" id="{C6045DA2-6EAA-3775-67C3-9FB08F3673BD}"/>
              </a:ext>
            </a:extLst>
          </p:cNvPr>
          <p:cNvSpPr txBox="1"/>
          <p:nvPr/>
        </p:nvSpPr>
        <p:spPr>
          <a:xfrm>
            <a:off x="2755900" y="35687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788291"/>
                </a:solidFill>
                <a:latin typeface="Roboto Condensed" panose="02000000000000000000" pitchFamily="2" charset="0"/>
              </a:rPr>
              <a:t>СОА</a:t>
            </a:r>
          </a:p>
        </p:txBody>
      </p:sp>
      <p:sp>
        <p:nvSpPr>
          <p:cNvPr id="105" name="Tile-ЧЕЧ" descr="Чеченская Республика">
            <a:extLst>
              <a:ext uri="{FF2B5EF4-FFF2-40B4-BE49-F238E27FC236}">
                <a16:creationId xmlns:a16="http://schemas.microsoft.com/office/drawing/2014/main" id="{08DC2455-81B1-DC7E-4F02-AE25A424F799}"/>
              </a:ext>
            </a:extLst>
          </p:cNvPr>
          <p:cNvSpPr/>
          <p:nvPr/>
        </p:nvSpPr>
        <p:spPr>
          <a:xfrm>
            <a:off x="3136900" y="35179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6" name="Code-ЧЕЧ">
            <a:extLst>
              <a:ext uri="{FF2B5EF4-FFF2-40B4-BE49-F238E27FC236}">
                <a16:creationId xmlns:a16="http://schemas.microsoft.com/office/drawing/2014/main" id="{CF8B17FD-CF3A-74D7-2EE5-76906133EBF9}"/>
              </a:ext>
            </a:extLst>
          </p:cNvPr>
          <p:cNvSpPr txBox="1"/>
          <p:nvPr/>
        </p:nvSpPr>
        <p:spPr>
          <a:xfrm>
            <a:off x="3149600" y="35687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ЧЕЧ</a:t>
            </a:r>
          </a:p>
        </p:txBody>
      </p:sp>
      <p:sp>
        <p:nvSpPr>
          <p:cNvPr id="107" name="Tile-СТВ" descr="Ставропольский край">
            <a:extLst>
              <a:ext uri="{FF2B5EF4-FFF2-40B4-BE49-F238E27FC236}">
                <a16:creationId xmlns:a16="http://schemas.microsoft.com/office/drawing/2014/main" id="{E4F29A94-E36C-7DA8-2291-7DD1ECF35730}"/>
              </a:ext>
            </a:extLst>
          </p:cNvPr>
          <p:cNvSpPr/>
          <p:nvPr/>
        </p:nvSpPr>
        <p:spPr>
          <a:xfrm>
            <a:off x="3530600" y="35179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8" name="Code-СТВ">
            <a:extLst>
              <a:ext uri="{FF2B5EF4-FFF2-40B4-BE49-F238E27FC236}">
                <a16:creationId xmlns:a16="http://schemas.microsoft.com/office/drawing/2014/main" id="{E0DADA3D-1D4F-22ED-4909-C9945571BA0D}"/>
              </a:ext>
            </a:extLst>
          </p:cNvPr>
          <p:cNvSpPr txBox="1"/>
          <p:nvPr/>
        </p:nvSpPr>
        <p:spPr>
          <a:xfrm>
            <a:off x="3543300" y="35687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СТВ</a:t>
            </a:r>
          </a:p>
        </p:txBody>
      </p:sp>
      <p:sp>
        <p:nvSpPr>
          <p:cNvPr id="109" name="District-ПФО">
            <a:extLst>
              <a:ext uri="{FF2B5EF4-FFF2-40B4-BE49-F238E27FC236}">
                <a16:creationId xmlns:a16="http://schemas.microsoft.com/office/drawing/2014/main" id="{C65922B2-65DF-B38F-E9F0-A622904DC98D}"/>
              </a:ext>
            </a:extLst>
          </p:cNvPr>
          <p:cNvSpPr txBox="1"/>
          <p:nvPr/>
        </p:nvSpPr>
        <p:spPr>
          <a:xfrm>
            <a:off x="736600" y="3949700"/>
            <a:ext cx="355600" cy="1270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640" b="1">
                <a:solidFill>
                  <a:srgbClr val="002D78"/>
                </a:solidFill>
                <a:latin typeface="Roboto Condensed" panose="02000000000000000000" pitchFamily="2" charset="0"/>
              </a:rPr>
              <a:t>ПФО</a:t>
            </a:r>
          </a:p>
        </p:txBody>
      </p:sp>
      <p:sp>
        <p:nvSpPr>
          <p:cNvPr id="110" name="Tile-БАШ" descr="Республика Башкортостан">
            <a:extLst>
              <a:ext uri="{FF2B5EF4-FFF2-40B4-BE49-F238E27FC236}">
                <a16:creationId xmlns:a16="http://schemas.microsoft.com/office/drawing/2014/main" id="{BAB1F8A7-71F3-8339-9629-7CAC5568034C}"/>
              </a:ext>
            </a:extLst>
          </p:cNvPr>
          <p:cNvSpPr/>
          <p:nvPr/>
        </p:nvSpPr>
        <p:spPr>
          <a:xfrm>
            <a:off x="1168400" y="39116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1" name="Code-БАШ">
            <a:extLst>
              <a:ext uri="{FF2B5EF4-FFF2-40B4-BE49-F238E27FC236}">
                <a16:creationId xmlns:a16="http://schemas.microsoft.com/office/drawing/2014/main" id="{98D3B891-4634-3929-8010-0E94C05F9B72}"/>
              </a:ext>
            </a:extLst>
          </p:cNvPr>
          <p:cNvSpPr txBox="1"/>
          <p:nvPr/>
        </p:nvSpPr>
        <p:spPr>
          <a:xfrm>
            <a:off x="1181100" y="39624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БАШ</a:t>
            </a:r>
          </a:p>
        </p:txBody>
      </p:sp>
      <p:sp>
        <p:nvSpPr>
          <p:cNvPr id="112" name="Tile-МАР" descr="Республика Марий Эл">
            <a:extLst>
              <a:ext uri="{FF2B5EF4-FFF2-40B4-BE49-F238E27FC236}">
                <a16:creationId xmlns:a16="http://schemas.microsoft.com/office/drawing/2014/main" id="{EDE1F941-10E8-FC87-151A-1675BD7E1771}"/>
              </a:ext>
            </a:extLst>
          </p:cNvPr>
          <p:cNvSpPr/>
          <p:nvPr/>
        </p:nvSpPr>
        <p:spPr>
          <a:xfrm>
            <a:off x="1562100" y="39116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3" name="Code-МАР">
            <a:extLst>
              <a:ext uri="{FF2B5EF4-FFF2-40B4-BE49-F238E27FC236}">
                <a16:creationId xmlns:a16="http://schemas.microsoft.com/office/drawing/2014/main" id="{4347BC74-2BED-FBC7-3B90-C6C990D1E600}"/>
              </a:ext>
            </a:extLst>
          </p:cNvPr>
          <p:cNvSpPr txBox="1"/>
          <p:nvPr/>
        </p:nvSpPr>
        <p:spPr>
          <a:xfrm>
            <a:off x="1574800" y="39624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МАР</a:t>
            </a:r>
          </a:p>
        </p:txBody>
      </p:sp>
      <p:sp>
        <p:nvSpPr>
          <p:cNvPr id="114" name="Tile-МОР" descr="Республика Мордовия">
            <a:extLst>
              <a:ext uri="{FF2B5EF4-FFF2-40B4-BE49-F238E27FC236}">
                <a16:creationId xmlns:a16="http://schemas.microsoft.com/office/drawing/2014/main" id="{690ABF64-9C73-E9C6-D6DD-85E1AD07B5FA}"/>
              </a:ext>
            </a:extLst>
          </p:cNvPr>
          <p:cNvSpPr/>
          <p:nvPr/>
        </p:nvSpPr>
        <p:spPr>
          <a:xfrm>
            <a:off x="1955800" y="39116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5" name="Code-МОР">
            <a:extLst>
              <a:ext uri="{FF2B5EF4-FFF2-40B4-BE49-F238E27FC236}">
                <a16:creationId xmlns:a16="http://schemas.microsoft.com/office/drawing/2014/main" id="{5358A99C-BB5B-49D3-30A7-922012E8E228}"/>
              </a:ext>
            </a:extLst>
          </p:cNvPr>
          <p:cNvSpPr txBox="1"/>
          <p:nvPr/>
        </p:nvSpPr>
        <p:spPr>
          <a:xfrm>
            <a:off x="1968500" y="39624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МОР</a:t>
            </a:r>
          </a:p>
        </p:txBody>
      </p:sp>
      <p:sp>
        <p:nvSpPr>
          <p:cNvPr id="116" name="Tile-ТАТ" descr="Республика Татарстан">
            <a:extLst>
              <a:ext uri="{FF2B5EF4-FFF2-40B4-BE49-F238E27FC236}">
                <a16:creationId xmlns:a16="http://schemas.microsoft.com/office/drawing/2014/main" id="{45317969-B00E-A0F6-8230-0A6F42E4DE0A}"/>
              </a:ext>
            </a:extLst>
          </p:cNvPr>
          <p:cNvSpPr/>
          <p:nvPr/>
        </p:nvSpPr>
        <p:spPr>
          <a:xfrm>
            <a:off x="2349500" y="39116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7" name="Code-ТАТ">
            <a:extLst>
              <a:ext uri="{FF2B5EF4-FFF2-40B4-BE49-F238E27FC236}">
                <a16:creationId xmlns:a16="http://schemas.microsoft.com/office/drawing/2014/main" id="{060A0B04-449E-1DC2-472C-1248EAEFE275}"/>
              </a:ext>
            </a:extLst>
          </p:cNvPr>
          <p:cNvSpPr txBox="1"/>
          <p:nvPr/>
        </p:nvSpPr>
        <p:spPr>
          <a:xfrm>
            <a:off x="2362200" y="39624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ТАТ</a:t>
            </a:r>
          </a:p>
        </p:txBody>
      </p:sp>
      <p:sp>
        <p:nvSpPr>
          <p:cNvPr id="118" name="Tile-УДМ" descr="Удмуртская Республика">
            <a:extLst>
              <a:ext uri="{FF2B5EF4-FFF2-40B4-BE49-F238E27FC236}">
                <a16:creationId xmlns:a16="http://schemas.microsoft.com/office/drawing/2014/main" id="{A4F630D5-DBB1-FBA2-ED7F-7F081EAE1AD3}"/>
              </a:ext>
            </a:extLst>
          </p:cNvPr>
          <p:cNvSpPr/>
          <p:nvPr/>
        </p:nvSpPr>
        <p:spPr>
          <a:xfrm>
            <a:off x="2743200" y="39116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9" name="Code-УДМ">
            <a:extLst>
              <a:ext uri="{FF2B5EF4-FFF2-40B4-BE49-F238E27FC236}">
                <a16:creationId xmlns:a16="http://schemas.microsoft.com/office/drawing/2014/main" id="{57859C06-C7B2-EF8E-B6E4-F57320EA6E69}"/>
              </a:ext>
            </a:extLst>
          </p:cNvPr>
          <p:cNvSpPr txBox="1"/>
          <p:nvPr/>
        </p:nvSpPr>
        <p:spPr>
          <a:xfrm>
            <a:off x="2755900" y="39624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УДМ</a:t>
            </a:r>
          </a:p>
        </p:txBody>
      </p:sp>
      <p:sp>
        <p:nvSpPr>
          <p:cNvPr id="120" name="Tile-ЧУВ" descr="Чувашская Республика">
            <a:extLst>
              <a:ext uri="{FF2B5EF4-FFF2-40B4-BE49-F238E27FC236}">
                <a16:creationId xmlns:a16="http://schemas.microsoft.com/office/drawing/2014/main" id="{63BE4A9F-07BC-742D-4453-C74775E62503}"/>
              </a:ext>
            </a:extLst>
          </p:cNvPr>
          <p:cNvSpPr/>
          <p:nvPr/>
        </p:nvSpPr>
        <p:spPr>
          <a:xfrm>
            <a:off x="3136900" y="3911600"/>
            <a:ext cx="342900" cy="228600"/>
          </a:xfrm>
          <a:prstGeom prst="roundRect">
            <a:avLst/>
          </a:prstGeom>
          <a:solidFill>
            <a:srgbClr val="E5E9F0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1" name="Code-ЧУВ">
            <a:extLst>
              <a:ext uri="{FF2B5EF4-FFF2-40B4-BE49-F238E27FC236}">
                <a16:creationId xmlns:a16="http://schemas.microsoft.com/office/drawing/2014/main" id="{8C22F4AE-F657-79BB-2F8F-A1402AC0A896}"/>
              </a:ext>
            </a:extLst>
          </p:cNvPr>
          <p:cNvSpPr txBox="1"/>
          <p:nvPr/>
        </p:nvSpPr>
        <p:spPr>
          <a:xfrm>
            <a:off x="3149600" y="39624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788291"/>
                </a:solidFill>
                <a:latin typeface="Roboto Condensed" panose="02000000000000000000" pitchFamily="2" charset="0"/>
              </a:rPr>
              <a:t>ЧУВ</a:t>
            </a:r>
          </a:p>
        </p:txBody>
      </p:sp>
      <p:sp>
        <p:nvSpPr>
          <p:cNvPr id="122" name="Tile-ПЕР" descr="Пермский край">
            <a:extLst>
              <a:ext uri="{FF2B5EF4-FFF2-40B4-BE49-F238E27FC236}">
                <a16:creationId xmlns:a16="http://schemas.microsoft.com/office/drawing/2014/main" id="{85B13D1C-78C8-FDF1-342D-886F662FD078}"/>
              </a:ext>
            </a:extLst>
          </p:cNvPr>
          <p:cNvSpPr/>
          <p:nvPr/>
        </p:nvSpPr>
        <p:spPr>
          <a:xfrm>
            <a:off x="3530600" y="3911600"/>
            <a:ext cx="342900" cy="228600"/>
          </a:xfrm>
          <a:prstGeom prst="roundRect">
            <a:avLst/>
          </a:prstGeom>
          <a:solidFill>
            <a:srgbClr val="E5E9F0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3" name="Code-ПЕР">
            <a:extLst>
              <a:ext uri="{FF2B5EF4-FFF2-40B4-BE49-F238E27FC236}">
                <a16:creationId xmlns:a16="http://schemas.microsoft.com/office/drawing/2014/main" id="{D7AFC078-5E2B-93D9-9679-90978A87ED0A}"/>
              </a:ext>
            </a:extLst>
          </p:cNvPr>
          <p:cNvSpPr txBox="1"/>
          <p:nvPr/>
        </p:nvSpPr>
        <p:spPr>
          <a:xfrm>
            <a:off x="3543300" y="39624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788291"/>
                </a:solidFill>
                <a:latin typeface="Roboto Condensed" panose="02000000000000000000" pitchFamily="2" charset="0"/>
              </a:rPr>
              <a:t>ПЕР</a:t>
            </a:r>
          </a:p>
        </p:txBody>
      </p:sp>
      <p:sp>
        <p:nvSpPr>
          <p:cNvPr id="124" name="Tile-КИР" descr="Кировская область">
            <a:extLst>
              <a:ext uri="{FF2B5EF4-FFF2-40B4-BE49-F238E27FC236}">
                <a16:creationId xmlns:a16="http://schemas.microsoft.com/office/drawing/2014/main" id="{8D36248F-6BC4-3303-FA48-6E635E0E6F9D}"/>
              </a:ext>
            </a:extLst>
          </p:cNvPr>
          <p:cNvSpPr/>
          <p:nvPr/>
        </p:nvSpPr>
        <p:spPr>
          <a:xfrm>
            <a:off x="3924300" y="39116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Code-КИР">
            <a:extLst>
              <a:ext uri="{FF2B5EF4-FFF2-40B4-BE49-F238E27FC236}">
                <a16:creationId xmlns:a16="http://schemas.microsoft.com/office/drawing/2014/main" id="{353C3D9B-9D21-9B0D-591E-7B65B33511B8}"/>
              </a:ext>
            </a:extLst>
          </p:cNvPr>
          <p:cNvSpPr txBox="1"/>
          <p:nvPr/>
        </p:nvSpPr>
        <p:spPr>
          <a:xfrm>
            <a:off x="3937000" y="39624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КИР</a:t>
            </a:r>
          </a:p>
        </p:txBody>
      </p:sp>
      <p:sp>
        <p:nvSpPr>
          <p:cNvPr id="126" name="Tile-НИЖ" descr="Нижегородская область">
            <a:extLst>
              <a:ext uri="{FF2B5EF4-FFF2-40B4-BE49-F238E27FC236}">
                <a16:creationId xmlns:a16="http://schemas.microsoft.com/office/drawing/2014/main" id="{88374D12-E36F-61DA-C055-5A426CC2F365}"/>
              </a:ext>
            </a:extLst>
          </p:cNvPr>
          <p:cNvSpPr/>
          <p:nvPr/>
        </p:nvSpPr>
        <p:spPr>
          <a:xfrm>
            <a:off x="4318000" y="39116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7" name="Code-НИЖ">
            <a:extLst>
              <a:ext uri="{FF2B5EF4-FFF2-40B4-BE49-F238E27FC236}">
                <a16:creationId xmlns:a16="http://schemas.microsoft.com/office/drawing/2014/main" id="{2A0F4567-E5F4-2324-4183-0931B6DD36CD}"/>
              </a:ext>
            </a:extLst>
          </p:cNvPr>
          <p:cNvSpPr txBox="1"/>
          <p:nvPr/>
        </p:nvSpPr>
        <p:spPr>
          <a:xfrm>
            <a:off x="4330700" y="39624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НИЖ</a:t>
            </a:r>
          </a:p>
        </p:txBody>
      </p:sp>
      <p:sp>
        <p:nvSpPr>
          <p:cNvPr id="128" name="Tile-ОРН" descr="Оренбургская область">
            <a:extLst>
              <a:ext uri="{FF2B5EF4-FFF2-40B4-BE49-F238E27FC236}">
                <a16:creationId xmlns:a16="http://schemas.microsoft.com/office/drawing/2014/main" id="{31FEB74D-0234-6B1E-10AA-EE7966064AEC}"/>
              </a:ext>
            </a:extLst>
          </p:cNvPr>
          <p:cNvSpPr/>
          <p:nvPr/>
        </p:nvSpPr>
        <p:spPr>
          <a:xfrm>
            <a:off x="4711700" y="39116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9" name="Code-ОРН">
            <a:extLst>
              <a:ext uri="{FF2B5EF4-FFF2-40B4-BE49-F238E27FC236}">
                <a16:creationId xmlns:a16="http://schemas.microsoft.com/office/drawing/2014/main" id="{04D870BE-2869-3B9E-496A-78C08AB389F1}"/>
              </a:ext>
            </a:extLst>
          </p:cNvPr>
          <p:cNvSpPr txBox="1"/>
          <p:nvPr/>
        </p:nvSpPr>
        <p:spPr>
          <a:xfrm>
            <a:off x="4724400" y="39624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ОРН</a:t>
            </a:r>
          </a:p>
        </p:txBody>
      </p:sp>
      <p:sp>
        <p:nvSpPr>
          <p:cNvPr id="130" name="Tile-ПЕН" descr="Пензенская область">
            <a:extLst>
              <a:ext uri="{FF2B5EF4-FFF2-40B4-BE49-F238E27FC236}">
                <a16:creationId xmlns:a16="http://schemas.microsoft.com/office/drawing/2014/main" id="{BDE4FD8A-C7DC-E204-9661-5CD505CCA099}"/>
              </a:ext>
            </a:extLst>
          </p:cNvPr>
          <p:cNvSpPr/>
          <p:nvPr/>
        </p:nvSpPr>
        <p:spPr>
          <a:xfrm>
            <a:off x="5105400" y="39116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1" name="Code-ПЕН">
            <a:extLst>
              <a:ext uri="{FF2B5EF4-FFF2-40B4-BE49-F238E27FC236}">
                <a16:creationId xmlns:a16="http://schemas.microsoft.com/office/drawing/2014/main" id="{0F980288-590C-8035-84B5-94FFF5DCFA99}"/>
              </a:ext>
            </a:extLst>
          </p:cNvPr>
          <p:cNvSpPr txBox="1"/>
          <p:nvPr/>
        </p:nvSpPr>
        <p:spPr>
          <a:xfrm>
            <a:off x="5118100" y="39624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ПЕН</a:t>
            </a:r>
          </a:p>
        </p:txBody>
      </p:sp>
      <p:sp>
        <p:nvSpPr>
          <p:cNvPr id="132" name="Tile-САМ" descr="Самарская область">
            <a:extLst>
              <a:ext uri="{FF2B5EF4-FFF2-40B4-BE49-F238E27FC236}">
                <a16:creationId xmlns:a16="http://schemas.microsoft.com/office/drawing/2014/main" id="{9C86327A-BBF4-7CCF-847A-A8374FE5D129}"/>
              </a:ext>
            </a:extLst>
          </p:cNvPr>
          <p:cNvSpPr/>
          <p:nvPr/>
        </p:nvSpPr>
        <p:spPr>
          <a:xfrm>
            <a:off x="5499100" y="39116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3" name="Code-САМ">
            <a:extLst>
              <a:ext uri="{FF2B5EF4-FFF2-40B4-BE49-F238E27FC236}">
                <a16:creationId xmlns:a16="http://schemas.microsoft.com/office/drawing/2014/main" id="{DB0CD219-CBBE-6E01-E567-1625B8D3C287}"/>
              </a:ext>
            </a:extLst>
          </p:cNvPr>
          <p:cNvSpPr txBox="1"/>
          <p:nvPr/>
        </p:nvSpPr>
        <p:spPr>
          <a:xfrm>
            <a:off x="5511800" y="39624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САМ</a:t>
            </a:r>
          </a:p>
        </p:txBody>
      </p:sp>
      <p:sp>
        <p:nvSpPr>
          <p:cNvPr id="134" name="Tile-САР" descr="Саратовская область">
            <a:extLst>
              <a:ext uri="{FF2B5EF4-FFF2-40B4-BE49-F238E27FC236}">
                <a16:creationId xmlns:a16="http://schemas.microsoft.com/office/drawing/2014/main" id="{D3FB010C-1328-D1D6-A6EC-F04DFAC384FF}"/>
              </a:ext>
            </a:extLst>
          </p:cNvPr>
          <p:cNvSpPr/>
          <p:nvPr/>
        </p:nvSpPr>
        <p:spPr>
          <a:xfrm>
            <a:off x="5892800" y="39116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5" name="Code-САР">
            <a:extLst>
              <a:ext uri="{FF2B5EF4-FFF2-40B4-BE49-F238E27FC236}">
                <a16:creationId xmlns:a16="http://schemas.microsoft.com/office/drawing/2014/main" id="{1B3C4687-9815-AE8B-29D6-BD07A2E7860A}"/>
              </a:ext>
            </a:extLst>
          </p:cNvPr>
          <p:cNvSpPr txBox="1"/>
          <p:nvPr/>
        </p:nvSpPr>
        <p:spPr>
          <a:xfrm>
            <a:off x="5905500" y="39624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САР</a:t>
            </a:r>
          </a:p>
        </p:txBody>
      </p:sp>
      <p:sp>
        <p:nvSpPr>
          <p:cNvPr id="136" name="Tile-УЛЬ" descr="Ульяновская область">
            <a:extLst>
              <a:ext uri="{FF2B5EF4-FFF2-40B4-BE49-F238E27FC236}">
                <a16:creationId xmlns:a16="http://schemas.microsoft.com/office/drawing/2014/main" id="{E4946BE8-FE9F-64E6-3131-0A9DB7E87557}"/>
              </a:ext>
            </a:extLst>
          </p:cNvPr>
          <p:cNvSpPr/>
          <p:nvPr/>
        </p:nvSpPr>
        <p:spPr>
          <a:xfrm>
            <a:off x="6286500" y="39116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7" name="Code-УЛЬ">
            <a:extLst>
              <a:ext uri="{FF2B5EF4-FFF2-40B4-BE49-F238E27FC236}">
                <a16:creationId xmlns:a16="http://schemas.microsoft.com/office/drawing/2014/main" id="{1B29297D-810B-365B-B983-05C39E2E9BF5}"/>
              </a:ext>
            </a:extLst>
          </p:cNvPr>
          <p:cNvSpPr txBox="1"/>
          <p:nvPr/>
        </p:nvSpPr>
        <p:spPr>
          <a:xfrm>
            <a:off x="6299200" y="39624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УЛЬ</a:t>
            </a:r>
          </a:p>
        </p:txBody>
      </p:sp>
      <p:sp>
        <p:nvSpPr>
          <p:cNvPr id="138" name="District-УФО">
            <a:extLst>
              <a:ext uri="{FF2B5EF4-FFF2-40B4-BE49-F238E27FC236}">
                <a16:creationId xmlns:a16="http://schemas.microsoft.com/office/drawing/2014/main" id="{5C6ACF11-AB95-6AB0-9A0B-1C6489BB40DA}"/>
              </a:ext>
            </a:extLst>
          </p:cNvPr>
          <p:cNvSpPr txBox="1"/>
          <p:nvPr/>
        </p:nvSpPr>
        <p:spPr>
          <a:xfrm>
            <a:off x="736600" y="4343400"/>
            <a:ext cx="355600" cy="1270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640" b="1">
                <a:solidFill>
                  <a:srgbClr val="002D78"/>
                </a:solidFill>
                <a:latin typeface="Roboto Condensed" panose="02000000000000000000" pitchFamily="2" charset="0"/>
              </a:rPr>
              <a:t>УФО</a:t>
            </a:r>
          </a:p>
        </p:txBody>
      </p:sp>
      <p:sp>
        <p:nvSpPr>
          <p:cNvPr id="139" name="Tile-КРГ" descr="Курганская область">
            <a:extLst>
              <a:ext uri="{FF2B5EF4-FFF2-40B4-BE49-F238E27FC236}">
                <a16:creationId xmlns:a16="http://schemas.microsoft.com/office/drawing/2014/main" id="{2E81F836-F2CF-C38B-70A4-2C53B6FDC756}"/>
              </a:ext>
            </a:extLst>
          </p:cNvPr>
          <p:cNvSpPr/>
          <p:nvPr/>
        </p:nvSpPr>
        <p:spPr>
          <a:xfrm>
            <a:off x="1168400" y="4305300"/>
            <a:ext cx="342900" cy="228600"/>
          </a:xfrm>
          <a:prstGeom prst="roundRect">
            <a:avLst/>
          </a:prstGeom>
          <a:solidFill>
            <a:srgbClr val="E5E9F0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0" name="Code-КРГ">
            <a:extLst>
              <a:ext uri="{FF2B5EF4-FFF2-40B4-BE49-F238E27FC236}">
                <a16:creationId xmlns:a16="http://schemas.microsoft.com/office/drawing/2014/main" id="{AAEC80A6-9F2E-EAA6-162E-BBACD456A11B}"/>
              </a:ext>
            </a:extLst>
          </p:cNvPr>
          <p:cNvSpPr txBox="1"/>
          <p:nvPr/>
        </p:nvSpPr>
        <p:spPr>
          <a:xfrm>
            <a:off x="1181100" y="43561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788291"/>
                </a:solidFill>
                <a:latin typeface="Roboto Condensed" panose="02000000000000000000" pitchFamily="2" charset="0"/>
              </a:rPr>
              <a:t>КРГ</a:t>
            </a:r>
          </a:p>
        </p:txBody>
      </p:sp>
      <p:sp>
        <p:nvSpPr>
          <p:cNvPr id="141" name="Tile-СВР" descr="Свердловская область">
            <a:extLst>
              <a:ext uri="{FF2B5EF4-FFF2-40B4-BE49-F238E27FC236}">
                <a16:creationId xmlns:a16="http://schemas.microsoft.com/office/drawing/2014/main" id="{A79EF217-A0C5-72E8-319F-102A2642EA36}"/>
              </a:ext>
            </a:extLst>
          </p:cNvPr>
          <p:cNvSpPr/>
          <p:nvPr/>
        </p:nvSpPr>
        <p:spPr>
          <a:xfrm>
            <a:off x="1562100" y="43053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2" name="Code-СВР">
            <a:extLst>
              <a:ext uri="{FF2B5EF4-FFF2-40B4-BE49-F238E27FC236}">
                <a16:creationId xmlns:a16="http://schemas.microsoft.com/office/drawing/2014/main" id="{64A63D61-66B6-5198-C870-69560D35FE86}"/>
              </a:ext>
            </a:extLst>
          </p:cNvPr>
          <p:cNvSpPr txBox="1"/>
          <p:nvPr/>
        </p:nvSpPr>
        <p:spPr>
          <a:xfrm>
            <a:off x="1574800" y="43561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СВР</a:t>
            </a:r>
          </a:p>
        </p:txBody>
      </p:sp>
      <p:sp>
        <p:nvSpPr>
          <p:cNvPr id="143" name="Tile-ТЮМ" descr="Тюменская область">
            <a:extLst>
              <a:ext uri="{FF2B5EF4-FFF2-40B4-BE49-F238E27FC236}">
                <a16:creationId xmlns:a16="http://schemas.microsoft.com/office/drawing/2014/main" id="{CAE7D1E0-AF15-337A-E4AA-0CD453EBAA8B}"/>
              </a:ext>
            </a:extLst>
          </p:cNvPr>
          <p:cNvSpPr/>
          <p:nvPr/>
        </p:nvSpPr>
        <p:spPr>
          <a:xfrm>
            <a:off x="1955800" y="4305300"/>
            <a:ext cx="342900" cy="228600"/>
          </a:xfrm>
          <a:prstGeom prst="roundRect">
            <a:avLst/>
          </a:prstGeom>
          <a:solidFill>
            <a:srgbClr val="578FD6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4" name="Code-ТЮМ">
            <a:extLst>
              <a:ext uri="{FF2B5EF4-FFF2-40B4-BE49-F238E27FC236}">
                <a16:creationId xmlns:a16="http://schemas.microsoft.com/office/drawing/2014/main" id="{5CB45434-57A9-8FA0-4C0C-A4458BCE374F}"/>
              </a:ext>
            </a:extLst>
          </p:cNvPr>
          <p:cNvSpPr txBox="1"/>
          <p:nvPr/>
        </p:nvSpPr>
        <p:spPr>
          <a:xfrm>
            <a:off x="1968500" y="43561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ТЮМ</a:t>
            </a:r>
          </a:p>
        </p:txBody>
      </p:sp>
      <p:sp>
        <p:nvSpPr>
          <p:cNvPr id="145" name="Tile-ХМА" descr="Ханты-Мансийский автономный округ — Югра">
            <a:extLst>
              <a:ext uri="{FF2B5EF4-FFF2-40B4-BE49-F238E27FC236}">
                <a16:creationId xmlns:a16="http://schemas.microsoft.com/office/drawing/2014/main" id="{92077B7B-51BA-7FC7-B1DD-B554740A42FC}"/>
              </a:ext>
            </a:extLst>
          </p:cNvPr>
          <p:cNvSpPr/>
          <p:nvPr/>
        </p:nvSpPr>
        <p:spPr>
          <a:xfrm>
            <a:off x="2349500" y="43053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6" name="Code-ХМА">
            <a:extLst>
              <a:ext uri="{FF2B5EF4-FFF2-40B4-BE49-F238E27FC236}">
                <a16:creationId xmlns:a16="http://schemas.microsoft.com/office/drawing/2014/main" id="{D6D2A069-006C-0D88-9881-7747935778DE}"/>
              </a:ext>
            </a:extLst>
          </p:cNvPr>
          <p:cNvSpPr txBox="1"/>
          <p:nvPr/>
        </p:nvSpPr>
        <p:spPr>
          <a:xfrm>
            <a:off x="2362200" y="43561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ХМА</a:t>
            </a:r>
          </a:p>
        </p:txBody>
      </p:sp>
      <p:sp>
        <p:nvSpPr>
          <p:cNvPr id="147" name="Tile-ЯНА" descr="Ямало-Ненецкий автономный округ">
            <a:extLst>
              <a:ext uri="{FF2B5EF4-FFF2-40B4-BE49-F238E27FC236}">
                <a16:creationId xmlns:a16="http://schemas.microsoft.com/office/drawing/2014/main" id="{3A6205ED-D920-D47F-A38F-963998E73614}"/>
              </a:ext>
            </a:extLst>
          </p:cNvPr>
          <p:cNvSpPr/>
          <p:nvPr/>
        </p:nvSpPr>
        <p:spPr>
          <a:xfrm>
            <a:off x="2743200" y="43053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8" name="Code-ЯНА">
            <a:extLst>
              <a:ext uri="{FF2B5EF4-FFF2-40B4-BE49-F238E27FC236}">
                <a16:creationId xmlns:a16="http://schemas.microsoft.com/office/drawing/2014/main" id="{813D1C54-1DE6-EC09-BC93-F7CF4BA553CA}"/>
              </a:ext>
            </a:extLst>
          </p:cNvPr>
          <p:cNvSpPr txBox="1"/>
          <p:nvPr/>
        </p:nvSpPr>
        <p:spPr>
          <a:xfrm>
            <a:off x="2755900" y="43561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ЯНА</a:t>
            </a:r>
          </a:p>
        </p:txBody>
      </p:sp>
      <p:sp>
        <p:nvSpPr>
          <p:cNvPr id="149" name="Tile-ЧЕЛ" descr="Челябинская область">
            <a:extLst>
              <a:ext uri="{FF2B5EF4-FFF2-40B4-BE49-F238E27FC236}">
                <a16:creationId xmlns:a16="http://schemas.microsoft.com/office/drawing/2014/main" id="{F82EE6CD-0D1E-1556-D447-73F887C038D5}"/>
              </a:ext>
            </a:extLst>
          </p:cNvPr>
          <p:cNvSpPr/>
          <p:nvPr/>
        </p:nvSpPr>
        <p:spPr>
          <a:xfrm>
            <a:off x="3136900" y="43053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0" name="Code-ЧЕЛ">
            <a:extLst>
              <a:ext uri="{FF2B5EF4-FFF2-40B4-BE49-F238E27FC236}">
                <a16:creationId xmlns:a16="http://schemas.microsoft.com/office/drawing/2014/main" id="{28F0BC50-3099-D4D8-C8AA-69A700111EF3}"/>
              </a:ext>
            </a:extLst>
          </p:cNvPr>
          <p:cNvSpPr txBox="1"/>
          <p:nvPr/>
        </p:nvSpPr>
        <p:spPr>
          <a:xfrm>
            <a:off x="3149600" y="43561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ЧЕЛ</a:t>
            </a:r>
          </a:p>
        </p:txBody>
      </p:sp>
      <p:sp>
        <p:nvSpPr>
          <p:cNvPr id="151" name="District-СФО">
            <a:extLst>
              <a:ext uri="{FF2B5EF4-FFF2-40B4-BE49-F238E27FC236}">
                <a16:creationId xmlns:a16="http://schemas.microsoft.com/office/drawing/2014/main" id="{95A50EDE-5D0B-E000-892C-386EC74891B4}"/>
              </a:ext>
            </a:extLst>
          </p:cNvPr>
          <p:cNvSpPr txBox="1"/>
          <p:nvPr/>
        </p:nvSpPr>
        <p:spPr>
          <a:xfrm>
            <a:off x="736600" y="4737100"/>
            <a:ext cx="355600" cy="1270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640" b="1">
                <a:solidFill>
                  <a:srgbClr val="002D78"/>
                </a:solidFill>
                <a:latin typeface="Roboto Condensed" panose="02000000000000000000" pitchFamily="2" charset="0"/>
              </a:rPr>
              <a:t>СФО</a:t>
            </a:r>
          </a:p>
        </p:txBody>
      </p:sp>
      <p:sp>
        <p:nvSpPr>
          <p:cNvPr id="152" name="Tile-АЛТ" descr="Республика Алтай">
            <a:extLst>
              <a:ext uri="{FF2B5EF4-FFF2-40B4-BE49-F238E27FC236}">
                <a16:creationId xmlns:a16="http://schemas.microsoft.com/office/drawing/2014/main" id="{95407CFE-0E60-BE17-B166-2C372B69800F}"/>
              </a:ext>
            </a:extLst>
          </p:cNvPr>
          <p:cNvSpPr/>
          <p:nvPr/>
        </p:nvSpPr>
        <p:spPr>
          <a:xfrm>
            <a:off x="1168400" y="4699000"/>
            <a:ext cx="342900" cy="228600"/>
          </a:xfrm>
          <a:prstGeom prst="roundRect">
            <a:avLst/>
          </a:prstGeom>
          <a:solidFill>
            <a:srgbClr val="219662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3" name="Code-АЛТ">
            <a:extLst>
              <a:ext uri="{FF2B5EF4-FFF2-40B4-BE49-F238E27FC236}">
                <a16:creationId xmlns:a16="http://schemas.microsoft.com/office/drawing/2014/main" id="{9029AF3D-7650-198C-4B29-CAF5927BE1F4}"/>
              </a:ext>
            </a:extLst>
          </p:cNvPr>
          <p:cNvSpPr txBox="1"/>
          <p:nvPr/>
        </p:nvSpPr>
        <p:spPr>
          <a:xfrm>
            <a:off x="1181100" y="47498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АЛТ</a:t>
            </a:r>
          </a:p>
        </p:txBody>
      </p:sp>
      <p:sp>
        <p:nvSpPr>
          <p:cNvPr id="154" name="Tile-ТЫВ" descr="Республика Тыва">
            <a:extLst>
              <a:ext uri="{FF2B5EF4-FFF2-40B4-BE49-F238E27FC236}">
                <a16:creationId xmlns:a16="http://schemas.microsoft.com/office/drawing/2014/main" id="{3CC7CA4A-A342-698E-5EC1-C77DFFE78D13}"/>
              </a:ext>
            </a:extLst>
          </p:cNvPr>
          <p:cNvSpPr/>
          <p:nvPr/>
        </p:nvSpPr>
        <p:spPr>
          <a:xfrm>
            <a:off x="1562100" y="4699000"/>
            <a:ext cx="342900" cy="228600"/>
          </a:xfrm>
          <a:prstGeom prst="roundRect">
            <a:avLst/>
          </a:prstGeom>
          <a:solidFill>
            <a:srgbClr val="E5E9F0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5" name="Code-ТЫВ">
            <a:extLst>
              <a:ext uri="{FF2B5EF4-FFF2-40B4-BE49-F238E27FC236}">
                <a16:creationId xmlns:a16="http://schemas.microsoft.com/office/drawing/2014/main" id="{E3B72CD8-5C91-4ED2-E853-51033E55355E}"/>
              </a:ext>
            </a:extLst>
          </p:cNvPr>
          <p:cNvSpPr txBox="1"/>
          <p:nvPr/>
        </p:nvSpPr>
        <p:spPr>
          <a:xfrm>
            <a:off x="1574800" y="47498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788291"/>
                </a:solidFill>
                <a:latin typeface="Roboto Condensed" panose="02000000000000000000" pitchFamily="2" charset="0"/>
              </a:rPr>
              <a:t>ТЫВ</a:t>
            </a:r>
          </a:p>
        </p:txBody>
      </p:sp>
      <p:sp>
        <p:nvSpPr>
          <p:cNvPr id="156" name="Tile-ХАК" descr="Республика Хакасия">
            <a:extLst>
              <a:ext uri="{FF2B5EF4-FFF2-40B4-BE49-F238E27FC236}">
                <a16:creationId xmlns:a16="http://schemas.microsoft.com/office/drawing/2014/main" id="{1FFFDB22-D39F-3F1F-E88A-D0FDE462F195}"/>
              </a:ext>
            </a:extLst>
          </p:cNvPr>
          <p:cNvSpPr/>
          <p:nvPr/>
        </p:nvSpPr>
        <p:spPr>
          <a:xfrm>
            <a:off x="1955800" y="46990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7" name="Code-ХАК">
            <a:extLst>
              <a:ext uri="{FF2B5EF4-FFF2-40B4-BE49-F238E27FC236}">
                <a16:creationId xmlns:a16="http://schemas.microsoft.com/office/drawing/2014/main" id="{F4547708-233C-9250-6ED2-1BD7C88BA9D0}"/>
              </a:ext>
            </a:extLst>
          </p:cNvPr>
          <p:cNvSpPr txBox="1"/>
          <p:nvPr/>
        </p:nvSpPr>
        <p:spPr>
          <a:xfrm>
            <a:off x="1968500" y="47498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ХАК</a:t>
            </a:r>
          </a:p>
        </p:txBody>
      </p:sp>
      <p:sp>
        <p:nvSpPr>
          <p:cNvPr id="158" name="Tile-АКР" descr="Алтайский край">
            <a:extLst>
              <a:ext uri="{FF2B5EF4-FFF2-40B4-BE49-F238E27FC236}">
                <a16:creationId xmlns:a16="http://schemas.microsoft.com/office/drawing/2014/main" id="{B4B872D3-4A69-D11E-AD7B-A7B6CA1E3B15}"/>
              </a:ext>
            </a:extLst>
          </p:cNvPr>
          <p:cNvSpPr/>
          <p:nvPr/>
        </p:nvSpPr>
        <p:spPr>
          <a:xfrm>
            <a:off x="2349500" y="46990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9" name="Code-АКР">
            <a:extLst>
              <a:ext uri="{FF2B5EF4-FFF2-40B4-BE49-F238E27FC236}">
                <a16:creationId xmlns:a16="http://schemas.microsoft.com/office/drawing/2014/main" id="{AB71A331-0E08-1ABD-E697-C85414127CDF}"/>
              </a:ext>
            </a:extLst>
          </p:cNvPr>
          <p:cNvSpPr txBox="1"/>
          <p:nvPr/>
        </p:nvSpPr>
        <p:spPr>
          <a:xfrm>
            <a:off x="2362200" y="47498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АКР</a:t>
            </a:r>
          </a:p>
        </p:txBody>
      </p:sp>
      <p:sp>
        <p:nvSpPr>
          <p:cNvPr id="160" name="Tile-КРЯ" descr="Красноярский край">
            <a:extLst>
              <a:ext uri="{FF2B5EF4-FFF2-40B4-BE49-F238E27FC236}">
                <a16:creationId xmlns:a16="http://schemas.microsoft.com/office/drawing/2014/main" id="{76C4C5DA-EFB4-FE62-714E-EF76E096CF68}"/>
              </a:ext>
            </a:extLst>
          </p:cNvPr>
          <p:cNvSpPr/>
          <p:nvPr/>
        </p:nvSpPr>
        <p:spPr>
          <a:xfrm>
            <a:off x="2743200" y="46990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1" name="Code-КРЯ">
            <a:extLst>
              <a:ext uri="{FF2B5EF4-FFF2-40B4-BE49-F238E27FC236}">
                <a16:creationId xmlns:a16="http://schemas.microsoft.com/office/drawing/2014/main" id="{85BA0BFA-8B9A-3E78-D1E0-64633EF0149C}"/>
              </a:ext>
            </a:extLst>
          </p:cNvPr>
          <p:cNvSpPr txBox="1"/>
          <p:nvPr/>
        </p:nvSpPr>
        <p:spPr>
          <a:xfrm>
            <a:off x="2755900" y="47498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КРЯ</a:t>
            </a:r>
          </a:p>
        </p:txBody>
      </p:sp>
      <p:sp>
        <p:nvSpPr>
          <p:cNvPr id="162" name="Tile-ИРК" descr="Иркутская область">
            <a:extLst>
              <a:ext uri="{FF2B5EF4-FFF2-40B4-BE49-F238E27FC236}">
                <a16:creationId xmlns:a16="http://schemas.microsoft.com/office/drawing/2014/main" id="{C3AE2720-D3BA-1782-AC21-47A6D053C5FF}"/>
              </a:ext>
            </a:extLst>
          </p:cNvPr>
          <p:cNvSpPr/>
          <p:nvPr/>
        </p:nvSpPr>
        <p:spPr>
          <a:xfrm>
            <a:off x="3136900" y="46990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3" name="Code-ИРК">
            <a:extLst>
              <a:ext uri="{FF2B5EF4-FFF2-40B4-BE49-F238E27FC236}">
                <a16:creationId xmlns:a16="http://schemas.microsoft.com/office/drawing/2014/main" id="{59A0F622-47A7-D2DF-193A-704472FB290C}"/>
              </a:ext>
            </a:extLst>
          </p:cNvPr>
          <p:cNvSpPr txBox="1"/>
          <p:nvPr/>
        </p:nvSpPr>
        <p:spPr>
          <a:xfrm>
            <a:off x="3149600" y="47498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ИРК</a:t>
            </a:r>
          </a:p>
        </p:txBody>
      </p:sp>
      <p:sp>
        <p:nvSpPr>
          <p:cNvPr id="164" name="Tile-КЕМ" descr="Кемеровская область — Кузбасс">
            <a:extLst>
              <a:ext uri="{FF2B5EF4-FFF2-40B4-BE49-F238E27FC236}">
                <a16:creationId xmlns:a16="http://schemas.microsoft.com/office/drawing/2014/main" id="{A2192DFC-9826-F552-3FA1-FB21CCF9B4AD}"/>
              </a:ext>
            </a:extLst>
          </p:cNvPr>
          <p:cNvSpPr/>
          <p:nvPr/>
        </p:nvSpPr>
        <p:spPr>
          <a:xfrm>
            <a:off x="3530600" y="46990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5" name="Code-КЕМ">
            <a:extLst>
              <a:ext uri="{FF2B5EF4-FFF2-40B4-BE49-F238E27FC236}">
                <a16:creationId xmlns:a16="http://schemas.microsoft.com/office/drawing/2014/main" id="{DC59AE03-5795-F705-FEB3-E8D066AE6626}"/>
              </a:ext>
            </a:extLst>
          </p:cNvPr>
          <p:cNvSpPr txBox="1"/>
          <p:nvPr/>
        </p:nvSpPr>
        <p:spPr>
          <a:xfrm>
            <a:off x="3543300" y="47498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КЕМ</a:t>
            </a:r>
          </a:p>
        </p:txBody>
      </p:sp>
      <p:sp>
        <p:nvSpPr>
          <p:cNvPr id="166" name="Tile-НСБ" descr="Новосибирская область">
            <a:extLst>
              <a:ext uri="{FF2B5EF4-FFF2-40B4-BE49-F238E27FC236}">
                <a16:creationId xmlns:a16="http://schemas.microsoft.com/office/drawing/2014/main" id="{B2C7FAA6-7BBD-5203-FC69-478CAFA65F3F}"/>
              </a:ext>
            </a:extLst>
          </p:cNvPr>
          <p:cNvSpPr/>
          <p:nvPr/>
        </p:nvSpPr>
        <p:spPr>
          <a:xfrm>
            <a:off x="3924300" y="46990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7" name="Code-НСБ">
            <a:extLst>
              <a:ext uri="{FF2B5EF4-FFF2-40B4-BE49-F238E27FC236}">
                <a16:creationId xmlns:a16="http://schemas.microsoft.com/office/drawing/2014/main" id="{2F0355F8-AE30-036B-D742-CD9A1B6C8414}"/>
              </a:ext>
            </a:extLst>
          </p:cNvPr>
          <p:cNvSpPr txBox="1"/>
          <p:nvPr/>
        </p:nvSpPr>
        <p:spPr>
          <a:xfrm>
            <a:off x="3937000" y="47498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НСБ</a:t>
            </a:r>
          </a:p>
        </p:txBody>
      </p:sp>
      <p:sp>
        <p:nvSpPr>
          <p:cNvPr id="168" name="Tile-ОМС" descr="Омская область">
            <a:extLst>
              <a:ext uri="{FF2B5EF4-FFF2-40B4-BE49-F238E27FC236}">
                <a16:creationId xmlns:a16="http://schemas.microsoft.com/office/drawing/2014/main" id="{88C154DE-4C02-EDCE-4D1D-891BBAFB083B}"/>
              </a:ext>
            </a:extLst>
          </p:cNvPr>
          <p:cNvSpPr/>
          <p:nvPr/>
        </p:nvSpPr>
        <p:spPr>
          <a:xfrm>
            <a:off x="4318000" y="46990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69" name="Code-ОМС">
            <a:extLst>
              <a:ext uri="{FF2B5EF4-FFF2-40B4-BE49-F238E27FC236}">
                <a16:creationId xmlns:a16="http://schemas.microsoft.com/office/drawing/2014/main" id="{D68BED65-273B-99B8-C8A8-821DBB4AA681}"/>
              </a:ext>
            </a:extLst>
          </p:cNvPr>
          <p:cNvSpPr txBox="1"/>
          <p:nvPr/>
        </p:nvSpPr>
        <p:spPr>
          <a:xfrm>
            <a:off x="4330700" y="47498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ОМС</a:t>
            </a:r>
          </a:p>
        </p:txBody>
      </p:sp>
      <p:sp>
        <p:nvSpPr>
          <p:cNvPr id="170" name="Tile-ТОМ" descr="Томская область">
            <a:extLst>
              <a:ext uri="{FF2B5EF4-FFF2-40B4-BE49-F238E27FC236}">
                <a16:creationId xmlns:a16="http://schemas.microsoft.com/office/drawing/2014/main" id="{D985A0B0-F520-697E-E583-A71A8C7CBCB0}"/>
              </a:ext>
            </a:extLst>
          </p:cNvPr>
          <p:cNvSpPr/>
          <p:nvPr/>
        </p:nvSpPr>
        <p:spPr>
          <a:xfrm>
            <a:off x="4711700" y="46990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1" name="Code-ТОМ">
            <a:extLst>
              <a:ext uri="{FF2B5EF4-FFF2-40B4-BE49-F238E27FC236}">
                <a16:creationId xmlns:a16="http://schemas.microsoft.com/office/drawing/2014/main" id="{99873484-ADC0-5AA7-6661-8DF204E7A20B}"/>
              </a:ext>
            </a:extLst>
          </p:cNvPr>
          <p:cNvSpPr txBox="1"/>
          <p:nvPr/>
        </p:nvSpPr>
        <p:spPr>
          <a:xfrm>
            <a:off x="4724400" y="47498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ТОМ</a:t>
            </a:r>
          </a:p>
        </p:txBody>
      </p:sp>
      <p:sp>
        <p:nvSpPr>
          <p:cNvPr id="172" name="District-ДФО">
            <a:extLst>
              <a:ext uri="{FF2B5EF4-FFF2-40B4-BE49-F238E27FC236}">
                <a16:creationId xmlns:a16="http://schemas.microsoft.com/office/drawing/2014/main" id="{0A0C0279-F2B1-CE4E-791C-D09C1E275561}"/>
              </a:ext>
            </a:extLst>
          </p:cNvPr>
          <p:cNvSpPr txBox="1"/>
          <p:nvPr/>
        </p:nvSpPr>
        <p:spPr>
          <a:xfrm>
            <a:off x="736600" y="5130800"/>
            <a:ext cx="355600" cy="1270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640" b="1">
                <a:solidFill>
                  <a:srgbClr val="002D78"/>
                </a:solidFill>
                <a:latin typeface="Roboto Condensed" panose="02000000000000000000" pitchFamily="2" charset="0"/>
              </a:rPr>
              <a:t>ДФО</a:t>
            </a:r>
          </a:p>
        </p:txBody>
      </p:sp>
      <p:sp>
        <p:nvSpPr>
          <p:cNvPr id="173" name="Tile-БУР" descr="Республика Бурятия">
            <a:extLst>
              <a:ext uri="{FF2B5EF4-FFF2-40B4-BE49-F238E27FC236}">
                <a16:creationId xmlns:a16="http://schemas.microsoft.com/office/drawing/2014/main" id="{AB5018CE-3FDD-1406-9BEE-4784DA10E1A7}"/>
              </a:ext>
            </a:extLst>
          </p:cNvPr>
          <p:cNvSpPr/>
          <p:nvPr/>
        </p:nvSpPr>
        <p:spPr>
          <a:xfrm>
            <a:off x="1168400" y="5092700"/>
            <a:ext cx="342900" cy="228600"/>
          </a:xfrm>
          <a:prstGeom prst="roundRect">
            <a:avLst/>
          </a:prstGeom>
          <a:solidFill>
            <a:srgbClr val="E5E9F0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4" name="Code-БУР">
            <a:extLst>
              <a:ext uri="{FF2B5EF4-FFF2-40B4-BE49-F238E27FC236}">
                <a16:creationId xmlns:a16="http://schemas.microsoft.com/office/drawing/2014/main" id="{EF1879C8-48EB-B566-8DDD-C8EFDDBFA53A}"/>
              </a:ext>
            </a:extLst>
          </p:cNvPr>
          <p:cNvSpPr txBox="1"/>
          <p:nvPr/>
        </p:nvSpPr>
        <p:spPr>
          <a:xfrm>
            <a:off x="1181100" y="51435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788291"/>
                </a:solidFill>
                <a:latin typeface="Roboto Condensed" panose="02000000000000000000" pitchFamily="2" charset="0"/>
              </a:rPr>
              <a:t>БУР</a:t>
            </a:r>
          </a:p>
        </p:txBody>
      </p:sp>
      <p:sp>
        <p:nvSpPr>
          <p:cNvPr id="175" name="Tile-ЯКТ" descr="Республика Саха (Якутия)">
            <a:extLst>
              <a:ext uri="{FF2B5EF4-FFF2-40B4-BE49-F238E27FC236}">
                <a16:creationId xmlns:a16="http://schemas.microsoft.com/office/drawing/2014/main" id="{64869F8E-461D-F1FE-628C-D8362A23F80D}"/>
              </a:ext>
            </a:extLst>
          </p:cNvPr>
          <p:cNvSpPr/>
          <p:nvPr/>
        </p:nvSpPr>
        <p:spPr>
          <a:xfrm>
            <a:off x="1562100" y="50927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6" name="Code-ЯКТ">
            <a:extLst>
              <a:ext uri="{FF2B5EF4-FFF2-40B4-BE49-F238E27FC236}">
                <a16:creationId xmlns:a16="http://schemas.microsoft.com/office/drawing/2014/main" id="{4D33C656-1123-3880-0F06-6BA8FD5DE856}"/>
              </a:ext>
            </a:extLst>
          </p:cNvPr>
          <p:cNvSpPr txBox="1"/>
          <p:nvPr/>
        </p:nvSpPr>
        <p:spPr>
          <a:xfrm>
            <a:off x="1574800" y="51435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ЯКТ</a:t>
            </a:r>
          </a:p>
        </p:txBody>
      </p:sp>
      <p:sp>
        <p:nvSpPr>
          <p:cNvPr id="177" name="Tile-ЗАБ" descr="Забайкальский край">
            <a:extLst>
              <a:ext uri="{FF2B5EF4-FFF2-40B4-BE49-F238E27FC236}">
                <a16:creationId xmlns:a16="http://schemas.microsoft.com/office/drawing/2014/main" id="{911AA5FA-1628-D094-1997-C861D07EFD75}"/>
              </a:ext>
            </a:extLst>
          </p:cNvPr>
          <p:cNvSpPr/>
          <p:nvPr/>
        </p:nvSpPr>
        <p:spPr>
          <a:xfrm>
            <a:off x="1955800" y="5092700"/>
            <a:ext cx="342900" cy="228600"/>
          </a:xfrm>
          <a:prstGeom prst="roundRect">
            <a:avLst/>
          </a:prstGeom>
          <a:solidFill>
            <a:srgbClr val="E5E9F0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78" name="Code-ЗАБ">
            <a:extLst>
              <a:ext uri="{FF2B5EF4-FFF2-40B4-BE49-F238E27FC236}">
                <a16:creationId xmlns:a16="http://schemas.microsoft.com/office/drawing/2014/main" id="{E1C8C431-3FF9-EA5B-37D3-6C1905686AA0}"/>
              </a:ext>
            </a:extLst>
          </p:cNvPr>
          <p:cNvSpPr txBox="1"/>
          <p:nvPr/>
        </p:nvSpPr>
        <p:spPr>
          <a:xfrm>
            <a:off x="1968500" y="51435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788291"/>
                </a:solidFill>
                <a:latin typeface="Roboto Condensed" panose="02000000000000000000" pitchFamily="2" charset="0"/>
              </a:rPr>
              <a:t>ЗАБ</a:t>
            </a:r>
          </a:p>
        </p:txBody>
      </p:sp>
      <p:sp>
        <p:nvSpPr>
          <p:cNvPr id="179" name="Tile-КАМ" descr="Камчатский край">
            <a:extLst>
              <a:ext uri="{FF2B5EF4-FFF2-40B4-BE49-F238E27FC236}">
                <a16:creationId xmlns:a16="http://schemas.microsoft.com/office/drawing/2014/main" id="{BFCED5C3-FA56-DAA8-2AA1-7ACB4FD55D45}"/>
              </a:ext>
            </a:extLst>
          </p:cNvPr>
          <p:cNvSpPr/>
          <p:nvPr/>
        </p:nvSpPr>
        <p:spPr>
          <a:xfrm>
            <a:off x="2349500" y="5092700"/>
            <a:ext cx="342900" cy="228600"/>
          </a:xfrm>
          <a:prstGeom prst="roundRect">
            <a:avLst/>
          </a:prstGeom>
          <a:solidFill>
            <a:srgbClr val="E5E9F0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0" name="Code-КАМ">
            <a:extLst>
              <a:ext uri="{FF2B5EF4-FFF2-40B4-BE49-F238E27FC236}">
                <a16:creationId xmlns:a16="http://schemas.microsoft.com/office/drawing/2014/main" id="{EB9FD80A-0424-0F32-3B96-AB2405C22CD3}"/>
              </a:ext>
            </a:extLst>
          </p:cNvPr>
          <p:cNvSpPr txBox="1"/>
          <p:nvPr/>
        </p:nvSpPr>
        <p:spPr>
          <a:xfrm>
            <a:off x="2362200" y="51435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788291"/>
                </a:solidFill>
                <a:latin typeface="Roboto Condensed" panose="02000000000000000000" pitchFamily="2" charset="0"/>
              </a:rPr>
              <a:t>КАМ</a:t>
            </a:r>
          </a:p>
        </p:txBody>
      </p:sp>
      <p:sp>
        <p:nvSpPr>
          <p:cNvPr id="181" name="Tile-ПРИ" descr="Приморский край">
            <a:extLst>
              <a:ext uri="{FF2B5EF4-FFF2-40B4-BE49-F238E27FC236}">
                <a16:creationId xmlns:a16="http://schemas.microsoft.com/office/drawing/2014/main" id="{16B2B6D7-B385-2CFA-BB72-9199DFD7B366}"/>
              </a:ext>
            </a:extLst>
          </p:cNvPr>
          <p:cNvSpPr/>
          <p:nvPr/>
        </p:nvSpPr>
        <p:spPr>
          <a:xfrm>
            <a:off x="2743200" y="50927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2" name="Code-ПРИ">
            <a:extLst>
              <a:ext uri="{FF2B5EF4-FFF2-40B4-BE49-F238E27FC236}">
                <a16:creationId xmlns:a16="http://schemas.microsoft.com/office/drawing/2014/main" id="{4243DE9B-F652-F3E0-7C01-54098DFF5398}"/>
              </a:ext>
            </a:extLst>
          </p:cNvPr>
          <p:cNvSpPr txBox="1"/>
          <p:nvPr/>
        </p:nvSpPr>
        <p:spPr>
          <a:xfrm>
            <a:off x="2755900" y="51435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ПРИ</a:t>
            </a:r>
          </a:p>
        </p:txBody>
      </p:sp>
      <p:sp>
        <p:nvSpPr>
          <p:cNvPr id="183" name="Tile-ХБР" descr="Хабаровский край">
            <a:extLst>
              <a:ext uri="{FF2B5EF4-FFF2-40B4-BE49-F238E27FC236}">
                <a16:creationId xmlns:a16="http://schemas.microsoft.com/office/drawing/2014/main" id="{EB8D21CC-70C8-6877-1406-286EAC2922D9}"/>
              </a:ext>
            </a:extLst>
          </p:cNvPr>
          <p:cNvSpPr/>
          <p:nvPr/>
        </p:nvSpPr>
        <p:spPr>
          <a:xfrm>
            <a:off x="3136900" y="50927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4" name="Code-ХБР">
            <a:extLst>
              <a:ext uri="{FF2B5EF4-FFF2-40B4-BE49-F238E27FC236}">
                <a16:creationId xmlns:a16="http://schemas.microsoft.com/office/drawing/2014/main" id="{C738E385-A376-B019-2A94-A55235EECB05}"/>
              </a:ext>
            </a:extLst>
          </p:cNvPr>
          <p:cNvSpPr txBox="1"/>
          <p:nvPr/>
        </p:nvSpPr>
        <p:spPr>
          <a:xfrm>
            <a:off x="3149600" y="51435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ХБР</a:t>
            </a:r>
          </a:p>
        </p:txBody>
      </p:sp>
      <p:sp>
        <p:nvSpPr>
          <p:cNvPr id="185" name="Tile-АМР" descr="Амурская область">
            <a:extLst>
              <a:ext uri="{FF2B5EF4-FFF2-40B4-BE49-F238E27FC236}">
                <a16:creationId xmlns:a16="http://schemas.microsoft.com/office/drawing/2014/main" id="{41B9B59D-7C6E-74CB-BAF7-39AC335E5F84}"/>
              </a:ext>
            </a:extLst>
          </p:cNvPr>
          <p:cNvSpPr/>
          <p:nvPr/>
        </p:nvSpPr>
        <p:spPr>
          <a:xfrm>
            <a:off x="3530600" y="50927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6" name="Code-АМР">
            <a:extLst>
              <a:ext uri="{FF2B5EF4-FFF2-40B4-BE49-F238E27FC236}">
                <a16:creationId xmlns:a16="http://schemas.microsoft.com/office/drawing/2014/main" id="{76E41A66-F14E-DA73-4CAB-DE25002E793C}"/>
              </a:ext>
            </a:extLst>
          </p:cNvPr>
          <p:cNvSpPr txBox="1"/>
          <p:nvPr/>
        </p:nvSpPr>
        <p:spPr>
          <a:xfrm>
            <a:off x="3543300" y="51435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АМР</a:t>
            </a:r>
          </a:p>
        </p:txBody>
      </p:sp>
      <p:sp>
        <p:nvSpPr>
          <p:cNvPr id="187" name="Tile-МАГ" descr="Магаданская область">
            <a:extLst>
              <a:ext uri="{FF2B5EF4-FFF2-40B4-BE49-F238E27FC236}">
                <a16:creationId xmlns:a16="http://schemas.microsoft.com/office/drawing/2014/main" id="{30D53327-A21D-EBFC-8C1A-867E8EA4862E}"/>
              </a:ext>
            </a:extLst>
          </p:cNvPr>
          <p:cNvSpPr/>
          <p:nvPr/>
        </p:nvSpPr>
        <p:spPr>
          <a:xfrm>
            <a:off x="3924300" y="5092700"/>
            <a:ext cx="342900" cy="228600"/>
          </a:xfrm>
          <a:prstGeom prst="roundRect">
            <a:avLst/>
          </a:prstGeom>
          <a:solidFill>
            <a:srgbClr val="E5E9F0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8" name="Code-МАГ">
            <a:extLst>
              <a:ext uri="{FF2B5EF4-FFF2-40B4-BE49-F238E27FC236}">
                <a16:creationId xmlns:a16="http://schemas.microsoft.com/office/drawing/2014/main" id="{C8C4B92A-2144-2F5B-1BF9-7B25A8CEBC09}"/>
              </a:ext>
            </a:extLst>
          </p:cNvPr>
          <p:cNvSpPr txBox="1"/>
          <p:nvPr/>
        </p:nvSpPr>
        <p:spPr>
          <a:xfrm>
            <a:off x="3937000" y="51435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788291"/>
                </a:solidFill>
                <a:latin typeface="Roboto Condensed" panose="02000000000000000000" pitchFamily="2" charset="0"/>
              </a:rPr>
              <a:t>МАГ</a:t>
            </a:r>
          </a:p>
        </p:txBody>
      </p:sp>
      <p:sp>
        <p:nvSpPr>
          <p:cNvPr id="189" name="Tile-САХ" descr="Сахалинская область">
            <a:extLst>
              <a:ext uri="{FF2B5EF4-FFF2-40B4-BE49-F238E27FC236}">
                <a16:creationId xmlns:a16="http://schemas.microsoft.com/office/drawing/2014/main" id="{B68F2B83-DD9C-7BC4-24B0-89CA3E915865}"/>
              </a:ext>
            </a:extLst>
          </p:cNvPr>
          <p:cNvSpPr/>
          <p:nvPr/>
        </p:nvSpPr>
        <p:spPr>
          <a:xfrm>
            <a:off x="4318000" y="50927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0" name="Code-САХ">
            <a:extLst>
              <a:ext uri="{FF2B5EF4-FFF2-40B4-BE49-F238E27FC236}">
                <a16:creationId xmlns:a16="http://schemas.microsoft.com/office/drawing/2014/main" id="{813F6B2B-A4DE-55E9-C63B-37DF7CCEEA91}"/>
              </a:ext>
            </a:extLst>
          </p:cNvPr>
          <p:cNvSpPr txBox="1"/>
          <p:nvPr/>
        </p:nvSpPr>
        <p:spPr>
          <a:xfrm>
            <a:off x="4330700" y="51435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САХ</a:t>
            </a:r>
          </a:p>
        </p:txBody>
      </p:sp>
      <p:sp>
        <p:nvSpPr>
          <p:cNvPr id="191" name="Tile-ЕАО" descr="Еврейская автономная область">
            <a:extLst>
              <a:ext uri="{FF2B5EF4-FFF2-40B4-BE49-F238E27FC236}">
                <a16:creationId xmlns:a16="http://schemas.microsoft.com/office/drawing/2014/main" id="{38E07CFC-FD38-AE57-822D-7F1E743B6D68}"/>
              </a:ext>
            </a:extLst>
          </p:cNvPr>
          <p:cNvSpPr/>
          <p:nvPr/>
        </p:nvSpPr>
        <p:spPr>
          <a:xfrm>
            <a:off x="4711700" y="5092700"/>
            <a:ext cx="342900" cy="228600"/>
          </a:xfrm>
          <a:prstGeom prst="roundRect">
            <a:avLst/>
          </a:prstGeom>
          <a:solidFill>
            <a:srgbClr val="E5E9F0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2" name="Code-ЕАО">
            <a:extLst>
              <a:ext uri="{FF2B5EF4-FFF2-40B4-BE49-F238E27FC236}">
                <a16:creationId xmlns:a16="http://schemas.microsoft.com/office/drawing/2014/main" id="{0B3E5E9B-AA6A-FF9D-EEF1-614B76E464D2}"/>
              </a:ext>
            </a:extLst>
          </p:cNvPr>
          <p:cNvSpPr txBox="1"/>
          <p:nvPr/>
        </p:nvSpPr>
        <p:spPr>
          <a:xfrm>
            <a:off x="4724400" y="51435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788291"/>
                </a:solidFill>
                <a:latin typeface="Roboto Condensed" panose="02000000000000000000" pitchFamily="2" charset="0"/>
              </a:rPr>
              <a:t>ЕАО</a:t>
            </a:r>
          </a:p>
        </p:txBody>
      </p:sp>
      <p:sp>
        <p:nvSpPr>
          <p:cNvPr id="193" name="Tile-ЧУК" descr="Чукотский автономный округ">
            <a:extLst>
              <a:ext uri="{FF2B5EF4-FFF2-40B4-BE49-F238E27FC236}">
                <a16:creationId xmlns:a16="http://schemas.microsoft.com/office/drawing/2014/main" id="{6C18CAEA-99AC-BBD2-8239-C27A05DE12E1}"/>
              </a:ext>
            </a:extLst>
          </p:cNvPr>
          <p:cNvSpPr/>
          <p:nvPr/>
        </p:nvSpPr>
        <p:spPr>
          <a:xfrm>
            <a:off x="5105400" y="5092700"/>
            <a:ext cx="342900" cy="228600"/>
          </a:xfrm>
          <a:prstGeom prst="roundRect">
            <a:avLst/>
          </a:prstGeom>
          <a:solidFill>
            <a:srgbClr val="002D78"/>
          </a:solidFill>
          <a:ln w="4445" cap="flat" cmpd="sng" algn="ctr">
            <a:solidFill>
              <a:srgbClr val="FFFFFF">
                <a:alpha val="90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4" name="Code-ЧУК">
            <a:extLst>
              <a:ext uri="{FF2B5EF4-FFF2-40B4-BE49-F238E27FC236}">
                <a16:creationId xmlns:a16="http://schemas.microsoft.com/office/drawing/2014/main" id="{6BB079FD-7623-2DD2-454F-702415FA8AE5}"/>
              </a:ext>
            </a:extLst>
          </p:cNvPr>
          <p:cNvSpPr txBox="1"/>
          <p:nvPr/>
        </p:nvSpPr>
        <p:spPr>
          <a:xfrm>
            <a:off x="5118100" y="5143500"/>
            <a:ext cx="317500" cy="101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490" b="1">
                <a:solidFill>
                  <a:srgbClr val="FFFFFF"/>
                </a:solidFill>
                <a:latin typeface="Roboto Condensed" panose="02000000000000000000" pitchFamily="2" charset="0"/>
              </a:rPr>
              <a:t>ЧУК</a:t>
            </a:r>
          </a:p>
        </p:txBody>
      </p:sp>
      <p:sp>
        <p:nvSpPr>
          <p:cNvPr id="195" name="LegendColor-0">
            <a:extLst>
              <a:ext uri="{FF2B5EF4-FFF2-40B4-BE49-F238E27FC236}">
                <a16:creationId xmlns:a16="http://schemas.microsoft.com/office/drawing/2014/main" id="{7F17AD75-52C6-FFB9-B2DD-2423804770A2}"/>
              </a:ext>
            </a:extLst>
          </p:cNvPr>
          <p:cNvSpPr/>
          <p:nvPr/>
        </p:nvSpPr>
        <p:spPr>
          <a:xfrm>
            <a:off x="787400" y="5562600"/>
            <a:ext cx="152400" cy="101600"/>
          </a:xfrm>
          <a:prstGeom prst="roundRect">
            <a:avLst/>
          </a:prstGeom>
          <a:solidFill>
            <a:srgbClr val="002D78"/>
          </a:solidFill>
          <a:ln w="0" cap="flat" cmpd="sng" algn="ctr">
            <a:solidFill>
              <a:srgbClr val="002D78">
                <a:alpha val="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6" name="LegendText-0">
            <a:extLst>
              <a:ext uri="{FF2B5EF4-FFF2-40B4-BE49-F238E27FC236}">
                <a16:creationId xmlns:a16="http://schemas.microsoft.com/office/drawing/2014/main" id="{C2B5A760-18E4-5FDB-0728-BCACA6CEEACC}"/>
              </a:ext>
            </a:extLst>
          </p:cNvPr>
          <p:cNvSpPr txBox="1"/>
          <p:nvPr/>
        </p:nvSpPr>
        <p:spPr>
          <a:xfrm>
            <a:off x="1003300" y="5549900"/>
            <a:ext cx="1219200" cy="1270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60">
                <a:solidFill>
                  <a:srgbClr val="606C7D"/>
                </a:solidFill>
                <a:latin typeface="Roboto" panose="02000000000000000000" pitchFamily="2" charset="0"/>
              </a:rPr>
              <a:t>оба года</a:t>
            </a:r>
          </a:p>
        </p:txBody>
      </p:sp>
      <p:sp>
        <p:nvSpPr>
          <p:cNvPr id="197" name="LegendColor-1">
            <a:extLst>
              <a:ext uri="{FF2B5EF4-FFF2-40B4-BE49-F238E27FC236}">
                <a16:creationId xmlns:a16="http://schemas.microsoft.com/office/drawing/2014/main" id="{D81C8394-F8B7-C82D-373E-9F464D6F1041}"/>
              </a:ext>
            </a:extLst>
          </p:cNvPr>
          <p:cNvSpPr/>
          <p:nvPr/>
        </p:nvSpPr>
        <p:spPr>
          <a:xfrm>
            <a:off x="2463800" y="5562600"/>
            <a:ext cx="152400" cy="101600"/>
          </a:xfrm>
          <a:prstGeom prst="roundRect">
            <a:avLst/>
          </a:prstGeom>
          <a:solidFill>
            <a:srgbClr val="219662"/>
          </a:solidFill>
          <a:ln w="0" cap="flat" cmpd="sng" algn="ctr">
            <a:solidFill>
              <a:srgbClr val="219662">
                <a:alpha val="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8" name="LegendText-1">
            <a:extLst>
              <a:ext uri="{FF2B5EF4-FFF2-40B4-BE49-F238E27FC236}">
                <a16:creationId xmlns:a16="http://schemas.microsoft.com/office/drawing/2014/main" id="{18DCAE3C-54E4-AAC6-E15D-FB2AC2FE5FA0}"/>
              </a:ext>
            </a:extLst>
          </p:cNvPr>
          <p:cNvSpPr txBox="1"/>
          <p:nvPr/>
        </p:nvSpPr>
        <p:spPr>
          <a:xfrm>
            <a:off x="2679700" y="5549900"/>
            <a:ext cx="1219200" cy="1270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60">
                <a:solidFill>
                  <a:srgbClr val="606C7D"/>
                </a:solidFill>
                <a:latin typeface="Roboto" panose="02000000000000000000" pitchFamily="2" charset="0"/>
              </a:rPr>
              <a:t>только 2025</a:t>
            </a:r>
          </a:p>
        </p:txBody>
      </p:sp>
      <p:sp>
        <p:nvSpPr>
          <p:cNvPr id="199" name="LegendColor-2">
            <a:extLst>
              <a:ext uri="{FF2B5EF4-FFF2-40B4-BE49-F238E27FC236}">
                <a16:creationId xmlns:a16="http://schemas.microsoft.com/office/drawing/2014/main" id="{7A7983ED-7BB8-1418-069A-52B60029C70D}"/>
              </a:ext>
            </a:extLst>
          </p:cNvPr>
          <p:cNvSpPr/>
          <p:nvPr/>
        </p:nvSpPr>
        <p:spPr>
          <a:xfrm>
            <a:off x="4140200" y="5562600"/>
            <a:ext cx="152400" cy="101600"/>
          </a:xfrm>
          <a:prstGeom prst="roundRect">
            <a:avLst/>
          </a:prstGeom>
          <a:solidFill>
            <a:srgbClr val="578FD6"/>
          </a:solidFill>
          <a:ln w="0" cap="flat" cmpd="sng" algn="ctr">
            <a:solidFill>
              <a:srgbClr val="578FD6">
                <a:alpha val="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0" name="LegendText-2">
            <a:extLst>
              <a:ext uri="{FF2B5EF4-FFF2-40B4-BE49-F238E27FC236}">
                <a16:creationId xmlns:a16="http://schemas.microsoft.com/office/drawing/2014/main" id="{24F3C75E-41AA-285B-3B45-6AF199EC6D6D}"/>
              </a:ext>
            </a:extLst>
          </p:cNvPr>
          <p:cNvSpPr txBox="1"/>
          <p:nvPr/>
        </p:nvSpPr>
        <p:spPr>
          <a:xfrm>
            <a:off x="4356100" y="5549900"/>
            <a:ext cx="1219200" cy="1270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60">
                <a:solidFill>
                  <a:srgbClr val="606C7D"/>
                </a:solidFill>
                <a:latin typeface="Roboto" panose="02000000000000000000" pitchFamily="2" charset="0"/>
              </a:rPr>
              <a:t>только 2026</a:t>
            </a:r>
          </a:p>
        </p:txBody>
      </p:sp>
      <p:sp>
        <p:nvSpPr>
          <p:cNvPr id="201" name="LegendColor-3">
            <a:extLst>
              <a:ext uri="{FF2B5EF4-FFF2-40B4-BE49-F238E27FC236}">
                <a16:creationId xmlns:a16="http://schemas.microsoft.com/office/drawing/2014/main" id="{E5847C84-ED1F-EC3F-0448-807FDE65E95C}"/>
              </a:ext>
            </a:extLst>
          </p:cNvPr>
          <p:cNvSpPr/>
          <p:nvPr/>
        </p:nvSpPr>
        <p:spPr>
          <a:xfrm>
            <a:off x="5816600" y="5562600"/>
            <a:ext cx="152400" cy="101600"/>
          </a:xfrm>
          <a:prstGeom prst="roundRect">
            <a:avLst/>
          </a:prstGeom>
          <a:solidFill>
            <a:srgbClr val="E5E9F0"/>
          </a:solidFill>
          <a:ln w="0" cap="flat" cmpd="sng" algn="ctr">
            <a:solidFill>
              <a:srgbClr val="E5E9F0">
                <a:alpha val="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LegendText-3">
            <a:extLst>
              <a:ext uri="{FF2B5EF4-FFF2-40B4-BE49-F238E27FC236}">
                <a16:creationId xmlns:a16="http://schemas.microsoft.com/office/drawing/2014/main" id="{89E956B7-66EC-992C-2448-52BAD6AA22EC}"/>
              </a:ext>
            </a:extLst>
          </p:cNvPr>
          <p:cNvSpPr txBox="1"/>
          <p:nvPr/>
        </p:nvSpPr>
        <p:spPr>
          <a:xfrm>
            <a:off x="6032500" y="5549900"/>
            <a:ext cx="1219200" cy="1270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60">
                <a:solidFill>
                  <a:srgbClr val="606C7D"/>
                </a:solidFill>
                <a:latin typeface="Roboto" panose="02000000000000000000" pitchFamily="2" charset="0"/>
              </a:rPr>
              <a:t>не представлены</a:t>
            </a:r>
          </a:p>
        </p:txBody>
      </p:sp>
      <p:sp>
        <p:nvSpPr>
          <p:cNvPr id="203" name="StatsPanel">
            <a:extLst>
              <a:ext uri="{FF2B5EF4-FFF2-40B4-BE49-F238E27FC236}">
                <a16:creationId xmlns:a16="http://schemas.microsoft.com/office/drawing/2014/main" id="{BF8D1E27-EE8B-11FB-9F04-3F4659661A66}"/>
              </a:ext>
            </a:extLst>
          </p:cNvPr>
          <p:cNvSpPr/>
          <p:nvPr/>
        </p:nvSpPr>
        <p:spPr>
          <a:xfrm>
            <a:off x="8788400" y="1803400"/>
            <a:ext cx="2870200" cy="4064000"/>
          </a:xfrm>
          <a:prstGeom prst="roundRect">
            <a:avLst/>
          </a:prstGeom>
          <a:solidFill>
            <a:srgbClr val="F3F8FF">
              <a:alpha val="97000"/>
            </a:srgbClr>
          </a:solidFill>
          <a:ln w="9525" cap="flat" cmpd="sng" algn="ctr">
            <a:solidFill>
              <a:srgbClr val="D8E2F0">
                <a:alpha val="65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StatsTitle">
            <a:extLst>
              <a:ext uri="{FF2B5EF4-FFF2-40B4-BE49-F238E27FC236}">
                <a16:creationId xmlns:a16="http://schemas.microsoft.com/office/drawing/2014/main" id="{2EB1F66E-4466-4229-2EAA-35616C97BB5D}"/>
              </a:ext>
            </a:extLst>
          </p:cNvPr>
          <p:cNvSpPr txBox="1"/>
          <p:nvPr/>
        </p:nvSpPr>
        <p:spPr>
          <a:xfrm>
            <a:off x="9067800" y="2032000"/>
            <a:ext cx="2159000" cy="228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250" b="1" dirty="0">
                <a:solidFill>
                  <a:srgbClr val="002D78"/>
                </a:solidFill>
                <a:latin typeface="Roboto Condensed" panose="02000000000000000000" pitchFamily="2" charset="0"/>
              </a:rPr>
              <a:t>Охват по субъектам РФ</a:t>
            </a:r>
          </a:p>
        </p:txBody>
      </p:sp>
      <p:sp>
        <p:nvSpPr>
          <p:cNvPr id="206" name="StatBox-Union">
            <a:extLst>
              <a:ext uri="{FF2B5EF4-FFF2-40B4-BE49-F238E27FC236}">
                <a16:creationId xmlns:a16="http://schemas.microsoft.com/office/drawing/2014/main" id="{8A1A1B59-B481-5E2E-B2DC-2FEF2F4836FB}"/>
              </a:ext>
            </a:extLst>
          </p:cNvPr>
          <p:cNvSpPr/>
          <p:nvPr/>
        </p:nvSpPr>
        <p:spPr>
          <a:xfrm>
            <a:off x="9067800" y="2616200"/>
            <a:ext cx="1117600" cy="736600"/>
          </a:xfrm>
          <a:prstGeom prst="roundRect">
            <a:avLst/>
          </a:prstGeom>
          <a:solidFill>
            <a:srgbClr val="FFFFFF">
              <a:alpha val="97000"/>
            </a:srgbClr>
          </a:solidFill>
          <a:ln w="8255" cap="flat" cmpd="sng" algn="ctr">
            <a:solidFill>
              <a:srgbClr val="D8E2F0">
                <a:alpha val="65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StatValue-Union">
            <a:extLst>
              <a:ext uri="{FF2B5EF4-FFF2-40B4-BE49-F238E27FC236}">
                <a16:creationId xmlns:a16="http://schemas.microsoft.com/office/drawing/2014/main" id="{DEA1BA3F-D834-A911-33B5-ABD2BCA1DDC8}"/>
              </a:ext>
            </a:extLst>
          </p:cNvPr>
          <p:cNvSpPr txBox="1"/>
          <p:nvPr/>
        </p:nvSpPr>
        <p:spPr>
          <a:xfrm>
            <a:off x="9194800" y="2717799"/>
            <a:ext cx="863600" cy="3048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1900" b="1">
                <a:solidFill>
                  <a:srgbClr val="002D78"/>
                </a:solidFill>
                <a:latin typeface="Roboto Condensed" panose="02000000000000000000" pitchFamily="2" charset="0"/>
              </a:rPr>
              <a:t>73</a:t>
            </a:r>
          </a:p>
        </p:txBody>
      </p:sp>
      <p:sp>
        <p:nvSpPr>
          <p:cNvPr id="208" name="StatLabel-Union">
            <a:extLst>
              <a:ext uri="{FF2B5EF4-FFF2-40B4-BE49-F238E27FC236}">
                <a16:creationId xmlns:a16="http://schemas.microsoft.com/office/drawing/2014/main" id="{6470DE8C-046B-4C40-B198-610159CF9F18}"/>
              </a:ext>
            </a:extLst>
          </p:cNvPr>
          <p:cNvSpPr txBox="1"/>
          <p:nvPr/>
        </p:nvSpPr>
        <p:spPr>
          <a:xfrm>
            <a:off x="9169400" y="3048000"/>
            <a:ext cx="914400" cy="2032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650">
                <a:solidFill>
                  <a:srgbClr val="606C7D"/>
                </a:solidFill>
                <a:latin typeface="Roboto" panose="02000000000000000000" pitchFamily="2" charset="0"/>
              </a:rPr>
              <a:t>из 89 участвовали</a:t>
            </a:r>
          </a:p>
        </p:txBody>
      </p:sp>
      <p:sp>
        <p:nvSpPr>
          <p:cNvPr id="209" name="StatBox-Both">
            <a:extLst>
              <a:ext uri="{FF2B5EF4-FFF2-40B4-BE49-F238E27FC236}">
                <a16:creationId xmlns:a16="http://schemas.microsoft.com/office/drawing/2014/main" id="{207370F2-8442-22FE-5CB6-2065F243BE96}"/>
              </a:ext>
            </a:extLst>
          </p:cNvPr>
          <p:cNvSpPr/>
          <p:nvPr/>
        </p:nvSpPr>
        <p:spPr>
          <a:xfrm>
            <a:off x="10287000" y="2616200"/>
            <a:ext cx="1117600" cy="736600"/>
          </a:xfrm>
          <a:prstGeom prst="roundRect">
            <a:avLst/>
          </a:prstGeom>
          <a:solidFill>
            <a:srgbClr val="FFFFFF">
              <a:alpha val="97000"/>
            </a:srgbClr>
          </a:solidFill>
          <a:ln w="8255" cap="flat" cmpd="sng" algn="ctr">
            <a:solidFill>
              <a:srgbClr val="D8E2F0">
                <a:alpha val="65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" name="StatValue-Both">
            <a:extLst>
              <a:ext uri="{FF2B5EF4-FFF2-40B4-BE49-F238E27FC236}">
                <a16:creationId xmlns:a16="http://schemas.microsoft.com/office/drawing/2014/main" id="{6298672A-83FB-D8A6-2EEE-BD4C880238FE}"/>
              </a:ext>
            </a:extLst>
          </p:cNvPr>
          <p:cNvSpPr txBox="1"/>
          <p:nvPr/>
        </p:nvSpPr>
        <p:spPr>
          <a:xfrm>
            <a:off x="10414000" y="2717799"/>
            <a:ext cx="863600" cy="3048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1900" b="1">
                <a:solidFill>
                  <a:srgbClr val="002D78"/>
                </a:solidFill>
                <a:latin typeface="Roboto Condensed" panose="02000000000000000000" pitchFamily="2" charset="0"/>
              </a:rPr>
              <a:t>66</a:t>
            </a:r>
          </a:p>
        </p:txBody>
      </p:sp>
      <p:sp>
        <p:nvSpPr>
          <p:cNvPr id="211" name="StatLabel-Both">
            <a:extLst>
              <a:ext uri="{FF2B5EF4-FFF2-40B4-BE49-F238E27FC236}">
                <a16:creationId xmlns:a16="http://schemas.microsoft.com/office/drawing/2014/main" id="{73A81D22-B22F-6B55-CAD5-467291648D7D}"/>
              </a:ext>
            </a:extLst>
          </p:cNvPr>
          <p:cNvSpPr txBox="1"/>
          <p:nvPr/>
        </p:nvSpPr>
        <p:spPr>
          <a:xfrm>
            <a:off x="10388600" y="3048000"/>
            <a:ext cx="914400" cy="2032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650">
                <a:solidFill>
                  <a:srgbClr val="606C7D"/>
                </a:solidFill>
                <a:latin typeface="Roboto" panose="02000000000000000000" pitchFamily="2" charset="0"/>
              </a:rPr>
              <a:t>в обоих годах</a:t>
            </a:r>
          </a:p>
        </p:txBody>
      </p:sp>
      <p:sp>
        <p:nvSpPr>
          <p:cNvPr id="212" name="StatBox-Only25">
            <a:extLst>
              <a:ext uri="{FF2B5EF4-FFF2-40B4-BE49-F238E27FC236}">
                <a16:creationId xmlns:a16="http://schemas.microsoft.com/office/drawing/2014/main" id="{6951DF31-ED20-8B28-02B5-1A3F2262D413}"/>
              </a:ext>
            </a:extLst>
          </p:cNvPr>
          <p:cNvSpPr/>
          <p:nvPr/>
        </p:nvSpPr>
        <p:spPr>
          <a:xfrm>
            <a:off x="9067800" y="3479800"/>
            <a:ext cx="1117600" cy="736600"/>
          </a:xfrm>
          <a:prstGeom prst="roundRect">
            <a:avLst/>
          </a:prstGeom>
          <a:solidFill>
            <a:srgbClr val="FFFFFF">
              <a:alpha val="97000"/>
            </a:srgbClr>
          </a:solidFill>
          <a:ln w="8255" cap="flat" cmpd="sng" algn="ctr">
            <a:solidFill>
              <a:srgbClr val="D8E2F0">
                <a:alpha val="65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" name="StatValue-Only25">
            <a:extLst>
              <a:ext uri="{FF2B5EF4-FFF2-40B4-BE49-F238E27FC236}">
                <a16:creationId xmlns:a16="http://schemas.microsoft.com/office/drawing/2014/main" id="{7BC58822-1946-E335-ABC5-C3ED0EEC04D6}"/>
              </a:ext>
            </a:extLst>
          </p:cNvPr>
          <p:cNvSpPr txBox="1"/>
          <p:nvPr/>
        </p:nvSpPr>
        <p:spPr>
          <a:xfrm>
            <a:off x="9194800" y="3581399"/>
            <a:ext cx="863600" cy="3048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1900" b="1">
                <a:solidFill>
                  <a:srgbClr val="219662"/>
                </a:solidFill>
                <a:latin typeface="Roboto Condensed" panose="02000000000000000000" pitchFamily="2" charset="0"/>
              </a:rPr>
              <a:t>4</a:t>
            </a:r>
          </a:p>
        </p:txBody>
      </p:sp>
      <p:sp>
        <p:nvSpPr>
          <p:cNvPr id="214" name="StatLabel-Only25">
            <a:extLst>
              <a:ext uri="{FF2B5EF4-FFF2-40B4-BE49-F238E27FC236}">
                <a16:creationId xmlns:a16="http://schemas.microsoft.com/office/drawing/2014/main" id="{268E0BB3-9265-4979-B2F6-95430A9A1E14}"/>
              </a:ext>
            </a:extLst>
          </p:cNvPr>
          <p:cNvSpPr txBox="1"/>
          <p:nvPr/>
        </p:nvSpPr>
        <p:spPr>
          <a:xfrm>
            <a:off x="9169400" y="3911600"/>
            <a:ext cx="914400" cy="2032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650">
                <a:solidFill>
                  <a:srgbClr val="606C7D"/>
                </a:solidFill>
                <a:latin typeface="Roboto" panose="02000000000000000000" pitchFamily="2" charset="0"/>
              </a:rPr>
              <a:t>только 2025</a:t>
            </a:r>
          </a:p>
        </p:txBody>
      </p:sp>
      <p:sp>
        <p:nvSpPr>
          <p:cNvPr id="215" name="StatBox-Only26">
            <a:extLst>
              <a:ext uri="{FF2B5EF4-FFF2-40B4-BE49-F238E27FC236}">
                <a16:creationId xmlns:a16="http://schemas.microsoft.com/office/drawing/2014/main" id="{4E034696-9F76-CF1E-E1ED-E48437E625C5}"/>
              </a:ext>
            </a:extLst>
          </p:cNvPr>
          <p:cNvSpPr/>
          <p:nvPr/>
        </p:nvSpPr>
        <p:spPr>
          <a:xfrm>
            <a:off x="10287000" y="3479800"/>
            <a:ext cx="1117600" cy="736600"/>
          </a:xfrm>
          <a:prstGeom prst="roundRect">
            <a:avLst/>
          </a:prstGeom>
          <a:solidFill>
            <a:srgbClr val="FFFFFF">
              <a:alpha val="97000"/>
            </a:srgbClr>
          </a:solidFill>
          <a:ln w="8255" cap="flat" cmpd="sng" algn="ctr">
            <a:solidFill>
              <a:srgbClr val="D8E2F0">
                <a:alpha val="65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6" name="StatValue-Only26">
            <a:extLst>
              <a:ext uri="{FF2B5EF4-FFF2-40B4-BE49-F238E27FC236}">
                <a16:creationId xmlns:a16="http://schemas.microsoft.com/office/drawing/2014/main" id="{1B416505-9C03-A069-FFC6-B4FDFCF1EEC1}"/>
              </a:ext>
            </a:extLst>
          </p:cNvPr>
          <p:cNvSpPr txBox="1"/>
          <p:nvPr/>
        </p:nvSpPr>
        <p:spPr>
          <a:xfrm>
            <a:off x="10414000" y="3581399"/>
            <a:ext cx="863600" cy="3048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1900" b="1">
                <a:solidFill>
                  <a:srgbClr val="578FD6"/>
                </a:solidFill>
                <a:latin typeface="Roboto Condensed" panose="02000000000000000000" pitchFamily="2" charset="0"/>
              </a:rPr>
              <a:t>3</a:t>
            </a:r>
          </a:p>
        </p:txBody>
      </p:sp>
      <p:sp>
        <p:nvSpPr>
          <p:cNvPr id="217" name="StatLabel-Only26">
            <a:extLst>
              <a:ext uri="{FF2B5EF4-FFF2-40B4-BE49-F238E27FC236}">
                <a16:creationId xmlns:a16="http://schemas.microsoft.com/office/drawing/2014/main" id="{1C9F13E4-3E0F-5152-E86B-EF32A93CC58A}"/>
              </a:ext>
            </a:extLst>
          </p:cNvPr>
          <p:cNvSpPr txBox="1"/>
          <p:nvPr/>
        </p:nvSpPr>
        <p:spPr>
          <a:xfrm>
            <a:off x="10388600" y="3911600"/>
            <a:ext cx="914400" cy="2032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650">
                <a:solidFill>
                  <a:srgbClr val="606C7D"/>
                </a:solidFill>
                <a:latin typeface="Roboto" panose="02000000000000000000" pitchFamily="2" charset="0"/>
              </a:rPr>
              <a:t>только 2026</a:t>
            </a:r>
          </a:p>
        </p:txBody>
      </p:sp>
      <p:sp>
        <p:nvSpPr>
          <p:cNvPr id="218" name="StatBox-Missing">
            <a:extLst>
              <a:ext uri="{FF2B5EF4-FFF2-40B4-BE49-F238E27FC236}">
                <a16:creationId xmlns:a16="http://schemas.microsoft.com/office/drawing/2014/main" id="{A4A8968F-9C74-8CEF-737F-E60482F3D418}"/>
              </a:ext>
            </a:extLst>
          </p:cNvPr>
          <p:cNvSpPr/>
          <p:nvPr/>
        </p:nvSpPr>
        <p:spPr>
          <a:xfrm>
            <a:off x="9067800" y="4343400"/>
            <a:ext cx="1117600" cy="736600"/>
          </a:xfrm>
          <a:prstGeom prst="roundRect">
            <a:avLst/>
          </a:prstGeom>
          <a:solidFill>
            <a:srgbClr val="FFFFFF">
              <a:alpha val="97000"/>
            </a:srgbClr>
          </a:solidFill>
          <a:ln w="8255" cap="flat" cmpd="sng" algn="ctr">
            <a:solidFill>
              <a:srgbClr val="D8E2F0">
                <a:alpha val="6500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9" name="StatValue-Missing">
            <a:extLst>
              <a:ext uri="{FF2B5EF4-FFF2-40B4-BE49-F238E27FC236}">
                <a16:creationId xmlns:a16="http://schemas.microsoft.com/office/drawing/2014/main" id="{3F5DF5D3-B50F-4E4A-EE15-2282AFAAEEE9}"/>
              </a:ext>
            </a:extLst>
          </p:cNvPr>
          <p:cNvSpPr txBox="1"/>
          <p:nvPr/>
        </p:nvSpPr>
        <p:spPr>
          <a:xfrm>
            <a:off x="9194800" y="4444999"/>
            <a:ext cx="863600" cy="3048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1900" b="1">
                <a:solidFill>
                  <a:srgbClr val="788291"/>
                </a:solidFill>
                <a:latin typeface="Roboto Condensed" panose="02000000000000000000" pitchFamily="2" charset="0"/>
              </a:rPr>
              <a:t>16</a:t>
            </a:r>
          </a:p>
        </p:txBody>
      </p:sp>
      <p:sp>
        <p:nvSpPr>
          <p:cNvPr id="220" name="StatLabel-Missing">
            <a:extLst>
              <a:ext uri="{FF2B5EF4-FFF2-40B4-BE49-F238E27FC236}">
                <a16:creationId xmlns:a16="http://schemas.microsoft.com/office/drawing/2014/main" id="{ADC182A4-D8AA-604A-16F4-E426B871406E}"/>
              </a:ext>
            </a:extLst>
          </p:cNvPr>
          <p:cNvSpPr txBox="1"/>
          <p:nvPr/>
        </p:nvSpPr>
        <p:spPr>
          <a:xfrm>
            <a:off x="9169400" y="4775200"/>
            <a:ext cx="914400" cy="2032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pPr algn="ctr"/>
            <a:r>
              <a:rPr lang="ru-RU" sz="650">
                <a:solidFill>
                  <a:srgbClr val="606C7D"/>
                </a:solidFill>
                <a:latin typeface="Roboto" panose="02000000000000000000" pitchFamily="2" charset="0"/>
              </a:rPr>
              <a:t>не представлены</a:t>
            </a:r>
          </a:p>
        </p:txBody>
      </p:sp>
      <p:sp>
        <p:nvSpPr>
          <p:cNvPr id="221" name="MissingTitle">
            <a:extLst>
              <a:ext uri="{FF2B5EF4-FFF2-40B4-BE49-F238E27FC236}">
                <a16:creationId xmlns:a16="http://schemas.microsoft.com/office/drawing/2014/main" id="{C28C894B-E4A8-E503-9542-66F28C3F0965}"/>
              </a:ext>
            </a:extLst>
          </p:cNvPr>
          <p:cNvSpPr txBox="1"/>
          <p:nvPr/>
        </p:nvSpPr>
        <p:spPr>
          <a:xfrm>
            <a:off x="10287000" y="4368800"/>
            <a:ext cx="1143000" cy="1270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40" b="1">
                <a:solidFill>
                  <a:srgbClr val="606C7D"/>
                </a:solidFill>
                <a:latin typeface="Roboto" panose="02000000000000000000" pitchFamily="2" charset="0"/>
              </a:rPr>
              <a:t>Не представлены в выборке:</a:t>
            </a:r>
          </a:p>
        </p:txBody>
      </p:sp>
      <p:sp>
        <p:nvSpPr>
          <p:cNvPr id="222" name="MissingList">
            <a:extLst>
              <a:ext uri="{FF2B5EF4-FFF2-40B4-BE49-F238E27FC236}">
                <a16:creationId xmlns:a16="http://schemas.microsoft.com/office/drawing/2014/main" id="{32EC6C08-2DE5-7E89-2695-D7AA78CA2E87}"/>
              </a:ext>
            </a:extLst>
          </p:cNvPr>
          <p:cNvSpPr txBox="1"/>
          <p:nvPr/>
        </p:nvSpPr>
        <p:spPr>
          <a:xfrm>
            <a:off x="10287000" y="4559300"/>
            <a:ext cx="1143000" cy="8128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25" dirty="0">
                <a:solidFill>
                  <a:srgbClr val="606C7D"/>
                </a:solidFill>
                <a:latin typeface="Roboto" panose="02000000000000000000" pitchFamily="2" charset="0"/>
              </a:rPr>
              <a:t>Владимирская, Тверская, Ростовская, Курганская, Пермский край, Чувашия, Калмыкия, Ингушетия, Сев. Осетия, Тыва, Бурятия, Забайкальский, Камчатский, Магаданская, ЕАО, Запорожская</a:t>
            </a:r>
          </a:p>
        </p:txBody>
      </p:sp>
      <p:sp>
        <p:nvSpPr>
          <p:cNvPr id="223" name="FooterRule">
            <a:extLst>
              <a:ext uri="{FF2B5EF4-FFF2-40B4-BE49-F238E27FC236}">
                <a16:creationId xmlns:a16="http://schemas.microsoft.com/office/drawing/2014/main" id="{DAA19306-A5CB-3530-106C-916B6ED1F547}"/>
              </a:ext>
            </a:extLst>
          </p:cNvPr>
          <p:cNvSpPr/>
          <p:nvPr/>
        </p:nvSpPr>
        <p:spPr>
          <a:xfrm>
            <a:off x="533400" y="6172200"/>
            <a:ext cx="11125200" cy="12700"/>
          </a:xfrm>
          <a:prstGeom prst="rect">
            <a:avLst/>
          </a:prstGeom>
          <a:solidFill>
            <a:srgbClr val="D9DFE8"/>
          </a:solidFill>
          <a:ln w="0" cap="flat" cmpd="sng" algn="ctr">
            <a:solidFill>
              <a:srgbClr val="D9DFE8">
                <a:alpha val="0"/>
              </a:srgbClr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24" name="Footer">
            <a:extLst>
              <a:ext uri="{FF2B5EF4-FFF2-40B4-BE49-F238E27FC236}">
                <a16:creationId xmlns:a16="http://schemas.microsoft.com/office/drawing/2014/main" id="{E13F6AC2-663C-0871-A06A-D0A40B39B48D}"/>
              </a:ext>
            </a:extLst>
          </p:cNvPr>
          <p:cNvSpPr txBox="1"/>
          <p:nvPr/>
        </p:nvSpPr>
        <p:spPr>
          <a:xfrm>
            <a:off x="533400" y="6324600"/>
            <a:ext cx="10033000" cy="2032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dirty="0">
                <a:solidFill>
                  <a:srgbClr val="606C7D"/>
                </a:solidFill>
                <a:latin typeface="Roboto" panose="02000000000000000000" pitchFamily="2" charset="0"/>
              </a:rPr>
              <a:t>Районы, города  отнесены к соответствующим субъектам РФ; федеральный округ не учитывался как субъект</a:t>
            </a:r>
          </a:p>
        </p:txBody>
      </p:sp>
      <p:sp>
        <p:nvSpPr>
          <p:cNvPr id="225" name="SlideNo">
            <a:extLst>
              <a:ext uri="{FF2B5EF4-FFF2-40B4-BE49-F238E27FC236}">
                <a16:creationId xmlns:a16="http://schemas.microsoft.com/office/drawing/2014/main" id="{9E91A1DB-5D6A-284E-E634-A123D73D480D}"/>
              </a:ext>
            </a:extLst>
          </p:cNvPr>
          <p:cNvSpPr txBox="1"/>
          <p:nvPr/>
        </p:nvSpPr>
        <p:spPr>
          <a:xfrm>
            <a:off x="11430000" y="6324600"/>
            <a:ext cx="228600" cy="1778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40">
                <a:solidFill>
                  <a:srgbClr val="606C7D"/>
                </a:solidFill>
                <a:latin typeface="Roboto" panose="02000000000000000000" pitchFamily="2" charset="0"/>
              </a:rPr>
              <a:t>4</a:t>
            </a:r>
          </a:p>
        </p:txBody>
      </p:sp>
    </p:spTree>
    <p:extLst>
      <p:ext uri="{BB962C8B-B14F-4D97-AF65-F5344CB8AC3E}">
        <p14:creationId xmlns:p14="http://schemas.microsoft.com/office/powerpoint/2010/main" val="664452466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E2215BC7-1458-FE59-32FA-011073C79C42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№7-2026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C7CF6E3F-AEA4-B62B-6347-220B14F15077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76E0A25A-4073-60D4-7ECA-61806FBAF039}"/>
              </a:ext>
            </a:extLst>
          </p:cNvPr>
          <p:cNvSpPr txBox="1"/>
          <p:nvPr/>
        </p:nvSpPr>
        <p:spPr>
          <a:xfrm>
            <a:off x="533400" y="711200"/>
            <a:ext cx="8890000" cy="43088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40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работы предприятий водно-канализационного хозяйства за счет использования лабораторно-информационной системы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5E4CB7B-701B-2A34-5C6B-F172C1565FE3}"/>
              </a:ext>
            </a:extLst>
          </p:cNvPr>
          <p:cNvSpPr txBox="1"/>
          <p:nvPr/>
        </p:nvSpPr>
        <p:spPr>
          <a:xfrm>
            <a:off x="533400" y="1498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D912EDCC-7939-5A74-BB1D-F1228E2FDDFB}"/>
              </a:ext>
            </a:extLst>
          </p:cNvPr>
          <p:cNvSpPr/>
          <p:nvPr/>
        </p:nvSpPr>
        <p:spPr>
          <a:xfrm>
            <a:off x="533400" y="1828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0FFDBF60-704D-8094-11AC-C7BCA96D2467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0CBD4175-FE7B-89B1-5B26-720BAC45587C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409AA53-D05E-2F5B-C4D8-598360CA1F8B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B4CA5A1-12CC-64AF-54A8-6E59A95F2290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32 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8859525-A72B-2AFB-FA3B-DBD34433E0E7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D644A19-B6E4-406F-875A-D2D92262BA57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Волгоградская область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1EF4809-57D8-1350-242B-D1BB719EBB56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Московская обл.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8E41CCB-FE78-96B9-50AA-9A4848925D5C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Брянская область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15CDF53-C136-DC01-F1EC-30C96B3A9B7A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Нижегородская область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BCCABCF-DC7D-4E81-755D-9C4769CA8F88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Новосибирская область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47CC51F-9495-9148-297B-A6B031A1C88C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Калининградская обл.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B972DE0-673E-7C99-EF5A-3BE23A561694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Краснодарский край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A018019-AC88-FEF2-A8B7-6D6817242A13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Красноярский край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54206C6-6C1F-246B-0C08-409D19193EB5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Орловская область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8248633-A98B-CFC9-22FB-82D76BD7C8E6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Респ. Татарстан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8A2EED81-26B6-7C20-8210-D65E6E0FE240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33480539-C384-3254-A91C-40BF079AC712}"/>
              </a:ext>
            </a:extLst>
          </p:cNvPr>
          <p:cNvCxnSpPr/>
          <p:nvPr/>
        </p:nvCxnSpPr>
        <p:spPr>
          <a:xfrm>
            <a:off x="1739900" y="4064000"/>
            <a:ext cx="2921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DC8CF182-7283-3A12-3549-D770E3733171}"/>
              </a:ext>
            </a:extLst>
          </p:cNvPr>
          <p:cNvSpPr/>
          <p:nvPr/>
        </p:nvSpPr>
        <p:spPr>
          <a:xfrm>
            <a:off x="1708150" y="40322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E83828A8-F59D-E488-7C04-524148F31106}"/>
              </a:ext>
            </a:extLst>
          </p:cNvPr>
          <p:cNvSpPr/>
          <p:nvPr/>
        </p:nvSpPr>
        <p:spPr>
          <a:xfrm>
            <a:off x="1943100" y="44450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48AD79FA-2A9C-572D-7D58-030A161B5440}"/>
              </a:ext>
            </a:extLst>
          </p:cNvPr>
          <p:cNvCxnSpPr/>
          <p:nvPr/>
        </p:nvCxnSpPr>
        <p:spPr>
          <a:xfrm flipH="1" flipV="1">
            <a:off x="1562100" y="2857500"/>
            <a:ext cx="114300" cy="292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54E66EA1-7CBA-543C-0698-336151BE14F5}"/>
              </a:ext>
            </a:extLst>
          </p:cNvPr>
          <p:cNvSpPr/>
          <p:nvPr/>
        </p:nvSpPr>
        <p:spPr>
          <a:xfrm>
            <a:off x="1644650" y="31178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95F64ECC-E4AD-653B-8240-B16EA3ED8286}"/>
              </a:ext>
            </a:extLst>
          </p:cNvPr>
          <p:cNvSpPr/>
          <p:nvPr/>
        </p:nvSpPr>
        <p:spPr>
          <a:xfrm>
            <a:off x="1473200" y="276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506A1564-59EE-EA5F-9923-3685313D4270}"/>
              </a:ext>
            </a:extLst>
          </p:cNvPr>
          <p:cNvCxnSpPr/>
          <p:nvPr/>
        </p:nvCxnSpPr>
        <p:spPr>
          <a:xfrm flipH="1" flipV="1">
            <a:off x="1130300" y="3454400"/>
            <a:ext cx="228600" cy="63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F7D497E2-E7F3-6724-3513-544357BF00AB}"/>
              </a:ext>
            </a:extLst>
          </p:cNvPr>
          <p:cNvSpPr/>
          <p:nvPr/>
        </p:nvSpPr>
        <p:spPr>
          <a:xfrm>
            <a:off x="1327150" y="34861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0549C76A-B389-335C-B387-29FAB002F58A}"/>
              </a:ext>
            </a:extLst>
          </p:cNvPr>
          <p:cNvSpPr/>
          <p:nvPr/>
        </p:nvSpPr>
        <p:spPr>
          <a:xfrm>
            <a:off x="1041400" y="3365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B65E870F-F713-4AE4-2DA5-55092D54942B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BFC2D5B2-1F58-0030-3A5A-B8C9D55399F7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A4DF9AB8-7554-990E-9DF1-0CB2CC600190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B0BB9701-8CEF-C7FF-20B3-3C4FF04215B0}"/>
              </a:ext>
            </a:extLst>
          </p:cNvPr>
          <p:cNvCxnSpPr/>
          <p:nvPr/>
        </p:nvCxnSpPr>
        <p:spPr>
          <a:xfrm>
            <a:off x="4648200" y="3454400"/>
            <a:ext cx="482600" cy="342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C3BAC9A2-E8FE-1903-DEC2-E9E872C96B56}"/>
              </a:ext>
            </a:extLst>
          </p:cNvPr>
          <p:cNvSpPr/>
          <p:nvPr/>
        </p:nvSpPr>
        <p:spPr>
          <a:xfrm>
            <a:off x="4616450" y="3422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C0E59B67-18F5-26EE-6247-2E065D0A9ACD}"/>
              </a:ext>
            </a:extLst>
          </p:cNvPr>
          <p:cNvSpPr/>
          <p:nvPr/>
        </p:nvSpPr>
        <p:spPr>
          <a:xfrm>
            <a:off x="5041900" y="3708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5EFF3946-0073-C5B2-8236-0F3C19C9F5EE}"/>
              </a:ext>
            </a:extLst>
          </p:cNvPr>
          <p:cNvCxnSpPr/>
          <p:nvPr/>
        </p:nvCxnSpPr>
        <p:spPr>
          <a:xfrm>
            <a:off x="876300" y="3429000"/>
            <a:ext cx="304800" cy="317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CE7CE87B-5753-7674-8B4C-EE15F0E9A46C}"/>
              </a:ext>
            </a:extLst>
          </p:cNvPr>
          <p:cNvSpPr/>
          <p:nvPr/>
        </p:nvSpPr>
        <p:spPr>
          <a:xfrm>
            <a:off x="844550" y="3397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835871E8-2599-A99E-C87C-CA10F10F99CB}"/>
              </a:ext>
            </a:extLst>
          </p:cNvPr>
          <p:cNvSpPr/>
          <p:nvPr/>
        </p:nvSpPr>
        <p:spPr>
          <a:xfrm>
            <a:off x="10922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95A94FDA-F0B9-FE0B-778D-8E98A87E89A7}"/>
              </a:ext>
            </a:extLst>
          </p:cNvPr>
          <p:cNvCxnSpPr/>
          <p:nvPr/>
        </p:nvCxnSpPr>
        <p:spPr>
          <a:xfrm flipH="1">
            <a:off x="1206500" y="3898900"/>
            <a:ext cx="2159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8DB499BC-1EC5-54AB-7C9D-E14342AE6FD3}"/>
              </a:ext>
            </a:extLst>
          </p:cNvPr>
          <p:cNvSpPr/>
          <p:nvPr/>
        </p:nvSpPr>
        <p:spPr>
          <a:xfrm>
            <a:off x="1390650" y="38671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90B171CC-1F30-930C-7ABD-DE09DF54BEE4}"/>
              </a:ext>
            </a:extLst>
          </p:cNvPr>
          <p:cNvSpPr/>
          <p:nvPr/>
        </p:nvSpPr>
        <p:spPr>
          <a:xfrm>
            <a:off x="1117600" y="403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7C933207-2100-60D9-F1F3-21B7AD38D889}"/>
              </a:ext>
            </a:extLst>
          </p:cNvPr>
          <p:cNvCxnSpPr/>
          <p:nvPr/>
        </p:nvCxnSpPr>
        <p:spPr>
          <a:xfrm>
            <a:off x="6197600" y="3556000"/>
            <a:ext cx="685800" cy="190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9C969416-B8F4-3D92-AAB0-15CE7299C808}"/>
              </a:ext>
            </a:extLst>
          </p:cNvPr>
          <p:cNvSpPr/>
          <p:nvPr/>
        </p:nvSpPr>
        <p:spPr>
          <a:xfrm>
            <a:off x="6165850" y="3524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DF482673-D7A6-6600-504D-C72F6F2BE5EC}"/>
              </a:ext>
            </a:extLst>
          </p:cNvPr>
          <p:cNvSpPr/>
          <p:nvPr/>
        </p:nvSpPr>
        <p:spPr>
          <a:xfrm>
            <a:off x="67945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C311E95E-B966-AC57-CC15-932D4FDFA546}"/>
              </a:ext>
            </a:extLst>
          </p:cNvPr>
          <p:cNvCxnSpPr/>
          <p:nvPr/>
        </p:nvCxnSpPr>
        <p:spPr>
          <a:xfrm>
            <a:off x="1930400" y="3733800"/>
            <a:ext cx="355600" cy="355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04217453-29D0-D8E5-51F7-969147FD0158}"/>
              </a:ext>
            </a:extLst>
          </p:cNvPr>
          <p:cNvSpPr/>
          <p:nvPr/>
        </p:nvSpPr>
        <p:spPr>
          <a:xfrm>
            <a:off x="1898650" y="37020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992AA532-0CBE-9274-D3C3-5BD93E336003}"/>
              </a:ext>
            </a:extLst>
          </p:cNvPr>
          <p:cNvSpPr/>
          <p:nvPr/>
        </p:nvSpPr>
        <p:spPr>
          <a:xfrm>
            <a:off x="2197100" y="4000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7B77125C-F255-A4F5-C1AC-0F78C9588D6B}"/>
              </a:ext>
            </a:extLst>
          </p:cNvPr>
          <p:cNvCxnSpPr/>
          <p:nvPr/>
        </p:nvCxnSpPr>
        <p:spPr>
          <a:xfrm>
            <a:off x="2159000" y="3556000"/>
            <a:ext cx="444500" cy="2032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F9D9A09B-1C6E-8231-0048-4EF12D190DF3}"/>
              </a:ext>
            </a:extLst>
          </p:cNvPr>
          <p:cNvSpPr/>
          <p:nvPr/>
        </p:nvSpPr>
        <p:spPr>
          <a:xfrm>
            <a:off x="2127250" y="3524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151C175F-B75F-191F-4537-558E24554C93}"/>
              </a:ext>
            </a:extLst>
          </p:cNvPr>
          <p:cNvSpPr/>
          <p:nvPr/>
        </p:nvSpPr>
        <p:spPr>
          <a:xfrm>
            <a:off x="2514600" y="3670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0189B0E1-09A6-7963-BBF0-6144BDF7B551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2F404A29-053C-D4B1-9A71-6AC4579D1EF6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2026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1159E19C-5553-FD5B-9DBC-FE935E62490C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36</a:t>
            </a:r>
          </a:p>
        </p:txBody>
      </p:sp>
    </p:spTree>
    <p:extLst>
      <p:ext uri="{BB962C8B-B14F-4D97-AF65-F5344CB8AC3E}">
        <p14:creationId xmlns:p14="http://schemas.microsoft.com/office/powerpoint/2010/main" val="3206915209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B634CA95-6CC4-971B-716E-C882B1F7E635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70B388D2-03CB-4BBA-B2F1-DA6A4645CD42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A197616D-0AAC-6890-54D7-62728365D8EF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F4B5E46F-7D43-81AD-B900-FD60F2E5A266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CC5C8113-3753-370E-F455-6F8230DC9157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7A8113B3-85A1-F9AA-9756-9D1B0315A735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335AA21B-316B-8CF2-FD74-8731D01CC46B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578EBB5A-AEC8-E9E8-7896-3EC55CEA0BD7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DCACA94F-4318-BF4D-772A-57CDEDF6DA7D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E1508684-70D1-D541-102A-BDEA0C9993EE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6AC70B54-411C-5914-DAE3-2464834612F3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6EC887B5-08EE-B701-4461-D85BA2C47072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12F510B5-9E51-CA69-7D57-017E0D176F04}"/>
              </a:ext>
            </a:extLst>
          </p:cNvPr>
          <p:cNvSpPr/>
          <p:nvPr/>
        </p:nvSpPr>
        <p:spPr>
          <a:xfrm>
            <a:off x="8280400" y="5334000"/>
            <a:ext cx="818769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D9AB3E20-DE32-D521-D5B7-D4187EA42922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5D424722-62D6-9CB7-507C-8EC10ED9C38F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37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DF287EFF-2CEA-4DF4-EE01-B6E24BDB7A8B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7886CFE0-C62C-6FA8-44BE-50AC6A5CA4C1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599429B-C834-E1E2-53AD-2DC1E685B7EA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5BCFD75-5E66-886F-B799-CC56911F98EA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№8-2026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76CA5E6-4D58-3469-AD88-5A8F7316CC9D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0AB3E43-131B-8607-2CB7-A09FE0CB33E2}"/>
              </a:ext>
            </a:extLst>
          </p:cNvPr>
          <p:cNvSpPr txBox="1"/>
          <p:nvPr/>
        </p:nvSpPr>
        <p:spPr>
          <a:xfrm>
            <a:off x="533400" y="1295400"/>
            <a:ext cx="7493000" cy="42473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38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работы предприятий теплоэнергетики и водно-канализационного хозяйства за счет установки частотно-регулируемых приводов на насосное оборудование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719D6D4-78CE-F3C4-A918-A5BFC00C792D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Практика направлена на повышение эффективности насосного оборудования за счет установки частотно-регулируемых приводов.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4CA3B66-1045-38FD-4898-080F06B92CD5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CF6B8C5-3E6F-4050-41E4-C15527997C68}"/>
              </a:ext>
            </a:extLst>
          </p:cNvPr>
          <p:cNvSpPr txBox="1"/>
          <p:nvPr/>
        </p:nvSpPr>
        <p:spPr>
          <a:xfrm>
            <a:off x="812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Перерасход электроэнергии.
Гидроудары и износ оборудования.
Ручное регулирование давления.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68358CD-ED58-4D48-C7FA-94456257D156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2B45960-81F1-D1A5-00DD-440ACB20D4C5}"/>
              </a:ext>
            </a:extLst>
          </p:cNvPr>
          <p:cNvSpPr txBox="1"/>
          <p:nvPr/>
        </p:nvSpPr>
        <p:spPr>
          <a:xfrm>
            <a:off x="4368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Частотно-регулируемые приводы.
Автоматическое поддержание давления.
Плавное управление двигателем.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B438EE8-B57F-2439-2953-73EB7030195D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546A477-1B13-1672-B3EF-26C801A33FAD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35.3; 37.00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98E0A63-3409-B21D-500D-957C56A2EBEA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911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6D7C6128-E00C-0014-5DBE-137CD3FE426B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F1BD8C7-DC75-0D8D-8E21-1479CACC921C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280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F3594DA2-CAEA-0261-4951-EFF26AD5AA84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02F7FEA-ED37-1089-FDA4-997CBFFEE816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59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016571CF-2381-AAC0-6221-C841F2C27471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5A22A7F-098C-4730-FB26-8C5BD3E170DE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8,16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9AD09517-D271-F335-5BB0-3A051A3F4B8B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16177340-0AB5-D82B-6A4D-D7692AFC51E0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30,7%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B7475E20-F9E4-0E34-32CD-CBD2E51E10DA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5B9B188F-5971-A199-89AA-CA1F184AF659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E2182896-AC96-D9B8-51F8-77EC561E4008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5" name="MassRegistryCode">
            <a:extLst>
              <a:ext uri="{FF2B5EF4-FFF2-40B4-BE49-F238E27FC236}">
                <a16:creationId xmlns:a16="http://schemas.microsoft.com/office/drawing/2014/main" id="{D52F5D72-329A-6BA4-9CCF-5E8A5FF5FAE3}"/>
              </a:ext>
            </a:extLst>
          </p:cNvPr>
          <p:cNvSpPr txBox="1"/>
          <p:nvPr/>
        </p:nvSpPr>
        <p:spPr>
          <a:xfrm>
            <a:off x="1422400" y="6121400"/>
            <a:ext cx="990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80" b="1">
                <a:solidFill>
                  <a:srgbClr val="03256C"/>
                </a:solidFill>
                <a:latin typeface="Roboto Condensed" panose="02000000000000000000" pitchFamily="2" charset="0"/>
              </a:rPr>
              <a:t>18-ЛП-07-26</a:t>
            </a:r>
          </a:p>
        </p:txBody>
      </p:sp>
      <p:sp>
        <p:nvSpPr>
          <p:cNvPr id="57" name="MassRegistryTitle">
            <a:extLst>
              <a:ext uri="{FF2B5EF4-FFF2-40B4-BE49-F238E27FC236}">
                <a16:creationId xmlns:a16="http://schemas.microsoft.com/office/drawing/2014/main" id="{B17B34EB-5D9D-9327-0401-FB8E2E627606}"/>
              </a:ext>
            </a:extLst>
          </p:cNvPr>
          <p:cNvSpPr txBox="1"/>
          <p:nvPr/>
        </p:nvSpPr>
        <p:spPr>
          <a:xfrm>
            <a:off x="2540000" y="6134100"/>
            <a:ext cx="5334000" cy="1384995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10">
                <a:solidFill>
                  <a:srgbClr val="1A1F29"/>
                </a:solidFill>
                <a:latin typeface="Roboto" panose="02000000000000000000" pitchFamily="2" charset="0"/>
              </a:rPr>
              <a:t>ПОВЫШЕНИЕ ЭФФЕКТИВНОСТИ РАБОТЫ ПРЕДПРИЯТИЙ ТЕПЛОЭНЕРГЕТИКИ И ВОДНО-КАНАЛИЗАЦИОННОГО ХОЗЯЙСТВА ЗА СЧЕТ УСТАНОВКИ ЧАСТОТНО-РЕГУЛИРУЕМЫХ ПРИВОДОВ НА НАСОСНОЕ ОБОРУДОВАНИЕ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C953D158-6841-BF5F-4679-BD8F9F2B0EE4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06941A84-17B3-9C2F-E1E5-9F38A81BC2B1}"/>
              </a:ext>
            </a:extLst>
          </p:cNvPr>
          <p:cNvSpPr txBox="1"/>
          <p:nvPr/>
        </p:nvSpPr>
        <p:spPr>
          <a:xfrm>
            <a:off x="8940800" y="6137389"/>
            <a:ext cx="2159000" cy="10772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00" b="1">
                <a:solidFill>
                  <a:srgbClr val="03256C"/>
                </a:solidFill>
                <a:latin typeface="Roboto" panose="02000000000000000000" pitchFamily="2" charset="0"/>
              </a:rPr>
              <a:t>Проходит экспертный совет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82508C19-8084-19CE-A9F5-9F91721A0586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EBDF0EDB-AF8D-FE4E-CDE8-992C5E29FA02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1D45ED7A-89AD-DF36-9ED6-81A665287EB6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C493525C-BC2F-F947-62BF-B2DA9D00A331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74477245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2B16B644-9180-B097-AB1C-0F1593497371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№8-2026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D6A2C9C7-C948-F40F-2C1E-5CBF97DAB25A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AC48A165-6508-E2A6-8AA1-4DB966ED28D6}"/>
              </a:ext>
            </a:extLst>
          </p:cNvPr>
          <p:cNvSpPr txBox="1"/>
          <p:nvPr/>
        </p:nvSpPr>
        <p:spPr>
          <a:xfrm>
            <a:off x="533400" y="711200"/>
            <a:ext cx="8890000" cy="3693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работы предприятий теплоэнергетики и водно-канализационного хозяйства за счет установки частотно-регулируемых приводов на насосное оборудование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4EDB7F-6D91-37C4-ADA7-E2C50137D97F}"/>
              </a:ext>
            </a:extLst>
          </p:cNvPr>
          <p:cNvSpPr txBox="1"/>
          <p:nvPr/>
        </p:nvSpPr>
        <p:spPr>
          <a:xfrm>
            <a:off x="533400" y="1498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80F5A769-284B-5FDB-CAA4-4D0A98497196}"/>
              </a:ext>
            </a:extLst>
          </p:cNvPr>
          <p:cNvSpPr/>
          <p:nvPr/>
        </p:nvSpPr>
        <p:spPr>
          <a:xfrm>
            <a:off x="533400" y="1828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8BE5B157-8ED7-0420-074A-0FCF10A66BFE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B46BEFE4-41E0-4260-BF59-188F5F90EF40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3F0F2D7-2A1A-6EAC-81A6-4EBD3990103D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49F3725-C392-71C0-FDEE-0A6085101331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59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4C782C6-9CD7-A5A1-AC34-8D12705B2409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D9B2B1B-03E4-1A1F-90AF-DA3F9F7A831C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23 — Московская обл.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C2AC5CA-AE95-7ABD-8E4B-147EDA943E3D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21 — Нижегородская область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03E0179B-5968-C2B2-258D-35E34C243373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20 — Новосибирская область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27EB62F-8DFE-C56E-6DDC-67D7D5DD00E3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19 — Волгоградская область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D0D4496-AFF4-8A1A-7E71-846F9534F508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18 — Оренбургская обл.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7EAD2AF-263E-4938-7E53-588453B9A020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11 — Алтайский край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104C61B-32B5-6939-0FAD-0B317991BBF9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10 — Брянская область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1A75A5C-076B-1F02-4129-258D66765159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10 — Калининградская обл.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236E9A0-CD78-1E22-A98C-8B72CE82D56B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10 — Челябинская область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024C6B3-14FB-2652-39B6-04ADB414650E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9 — Псковская область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658501CB-7431-45B1-2280-09350998BD6F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FB89F72A-8AC2-D71D-2FF4-9012EF95ECBF}"/>
              </a:ext>
            </a:extLst>
          </p:cNvPr>
          <p:cNvCxnSpPr/>
          <p:nvPr/>
        </p:nvCxnSpPr>
        <p:spPr>
          <a:xfrm flipH="1" flipV="1">
            <a:off x="1562100" y="2857500"/>
            <a:ext cx="180687" cy="375682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52EE1B46-C390-6294-3266-B1104850451A}"/>
              </a:ext>
            </a:extLst>
          </p:cNvPr>
          <p:cNvSpPr/>
          <p:nvPr/>
        </p:nvSpPr>
        <p:spPr>
          <a:xfrm>
            <a:off x="1711037" y="3240748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D057464B-CE8F-0CDE-18AF-5F95B9F7F332}"/>
              </a:ext>
            </a:extLst>
          </p:cNvPr>
          <p:cNvSpPr/>
          <p:nvPr/>
        </p:nvSpPr>
        <p:spPr>
          <a:xfrm>
            <a:off x="1473200" y="276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23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8E3479D5-94BC-8F28-210B-E5CB914B11E9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2C33AFC6-157D-AB44-17F7-C94780BC9696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59A0B185-2557-9FCA-C334-4AE06B3AAC8B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21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E854D5E0-99E9-2E0E-6EAA-F975E0599F01}"/>
              </a:ext>
            </a:extLst>
          </p:cNvPr>
          <p:cNvCxnSpPr/>
          <p:nvPr/>
        </p:nvCxnSpPr>
        <p:spPr>
          <a:xfrm>
            <a:off x="4648200" y="3454400"/>
            <a:ext cx="482600" cy="342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34AA96FB-3602-B1F5-21A9-8FD78A3614DC}"/>
              </a:ext>
            </a:extLst>
          </p:cNvPr>
          <p:cNvSpPr/>
          <p:nvPr/>
        </p:nvSpPr>
        <p:spPr>
          <a:xfrm>
            <a:off x="4616450" y="34226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D364C500-9F82-7F84-F319-F8C23B93A6D1}"/>
              </a:ext>
            </a:extLst>
          </p:cNvPr>
          <p:cNvSpPr/>
          <p:nvPr/>
        </p:nvSpPr>
        <p:spPr>
          <a:xfrm>
            <a:off x="5041900" y="3708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20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66CD2947-8E47-70DE-8B50-72133DAF6932}"/>
              </a:ext>
            </a:extLst>
          </p:cNvPr>
          <p:cNvCxnSpPr/>
          <p:nvPr/>
        </p:nvCxnSpPr>
        <p:spPr>
          <a:xfrm>
            <a:off x="1739900" y="4064000"/>
            <a:ext cx="2921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CE94128C-0A96-DB3A-AC80-B6703131CD2C}"/>
              </a:ext>
            </a:extLst>
          </p:cNvPr>
          <p:cNvSpPr/>
          <p:nvPr/>
        </p:nvSpPr>
        <p:spPr>
          <a:xfrm>
            <a:off x="1708150" y="4032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6093396E-0FCE-DD1D-A1A7-DD1AA759E510}"/>
              </a:ext>
            </a:extLst>
          </p:cNvPr>
          <p:cNvSpPr/>
          <p:nvPr/>
        </p:nvSpPr>
        <p:spPr>
          <a:xfrm>
            <a:off x="1943100" y="44450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19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14DF368F-9AEA-1F0A-F2D0-4F2D0B6D650A}"/>
              </a:ext>
            </a:extLst>
          </p:cNvPr>
          <p:cNvCxnSpPr/>
          <p:nvPr/>
        </p:nvCxnSpPr>
        <p:spPr>
          <a:xfrm>
            <a:off x="2413000" y="4000500"/>
            <a:ext cx="444500" cy="368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C3E05FA6-4C8C-6EF0-B9D1-611EFEB614D3}"/>
              </a:ext>
            </a:extLst>
          </p:cNvPr>
          <p:cNvSpPr/>
          <p:nvPr/>
        </p:nvSpPr>
        <p:spPr>
          <a:xfrm>
            <a:off x="2381250" y="39687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A0D2DE01-4819-17DE-A110-E1D878118E24}"/>
              </a:ext>
            </a:extLst>
          </p:cNvPr>
          <p:cNvSpPr/>
          <p:nvPr/>
        </p:nvSpPr>
        <p:spPr>
          <a:xfrm>
            <a:off x="2768600" y="42799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18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3AD7EB94-B03F-51F4-4085-99264B25F85D}"/>
              </a:ext>
            </a:extLst>
          </p:cNvPr>
          <p:cNvCxnSpPr/>
          <p:nvPr/>
        </p:nvCxnSpPr>
        <p:spPr>
          <a:xfrm>
            <a:off x="4419600" y="3708400"/>
            <a:ext cx="457200" cy="5207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ED179271-0A0E-D009-FA35-AB1A3C134313}"/>
              </a:ext>
            </a:extLst>
          </p:cNvPr>
          <p:cNvSpPr/>
          <p:nvPr/>
        </p:nvSpPr>
        <p:spPr>
          <a:xfrm>
            <a:off x="4387850" y="3676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DAD221D4-CC94-A488-B4BA-9C8ACB04B1EC}"/>
              </a:ext>
            </a:extLst>
          </p:cNvPr>
          <p:cNvSpPr/>
          <p:nvPr/>
        </p:nvSpPr>
        <p:spPr>
          <a:xfrm>
            <a:off x="4787900" y="41402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11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9C41990D-E519-110F-47EA-B1D2D599BED7}"/>
              </a:ext>
            </a:extLst>
          </p:cNvPr>
          <p:cNvCxnSpPr/>
          <p:nvPr/>
        </p:nvCxnSpPr>
        <p:spPr>
          <a:xfrm flipH="1" flipV="1">
            <a:off x="1130300" y="3454400"/>
            <a:ext cx="228600" cy="63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7FEAC79C-8EDC-2DE3-B9DB-2F6C0940A98B}"/>
              </a:ext>
            </a:extLst>
          </p:cNvPr>
          <p:cNvSpPr/>
          <p:nvPr/>
        </p:nvSpPr>
        <p:spPr>
          <a:xfrm>
            <a:off x="1327150" y="34861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AE151276-9EC3-FD29-503E-BACBFF3D2D13}"/>
              </a:ext>
            </a:extLst>
          </p:cNvPr>
          <p:cNvSpPr/>
          <p:nvPr/>
        </p:nvSpPr>
        <p:spPr>
          <a:xfrm>
            <a:off x="1041400" y="3365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10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AB5D0D2E-3244-49C6-6121-D51166B13469}"/>
              </a:ext>
            </a:extLst>
          </p:cNvPr>
          <p:cNvCxnSpPr/>
          <p:nvPr/>
        </p:nvCxnSpPr>
        <p:spPr>
          <a:xfrm>
            <a:off x="876300" y="3429000"/>
            <a:ext cx="304800" cy="317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12320753-C8E6-E17E-59C8-B739AA7CA8EF}"/>
              </a:ext>
            </a:extLst>
          </p:cNvPr>
          <p:cNvSpPr/>
          <p:nvPr/>
        </p:nvSpPr>
        <p:spPr>
          <a:xfrm>
            <a:off x="844550" y="3397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6EC5D3A1-745B-947F-118F-C504063B69F6}"/>
              </a:ext>
            </a:extLst>
          </p:cNvPr>
          <p:cNvSpPr/>
          <p:nvPr/>
        </p:nvSpPr>
        <p:spPr>
          <a:xfrm>
            <a:off x="10922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10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A0447E1D-96C6-1BB9-1B60-9C3E12E51F1D}"/>
              </a:ext>
            </a:extLst>
          </p:cNvPr>
          <p:cNvCxnSpPr/>
          <p:nvPr/>
        </p:nvCxnSpPr>
        <p:spPr>
          <a:xfrm>
            <a:off x="2692400" y="4343400"/>
            <a:ext cx="235397" cy="277831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4E61944B-EEC9-E983-0F00-66DF3965A762}"/>
              </a:ext>
            </a:extLst>
          </p:cNvPr>
          <p:cNvSpPr/>
          <p:nvPr/>
        </p:nvSpPr>
        <p:spPr>
          <a:xfrm>
            <a:off x="2660650" y="4311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5324B099-C35A-CBB8-25AF-5071B3E6E448}"/>
              </a:ext>
            </a:extLst>
          </p:cNvPr>
          <p:cNvSpPr/>
          <p:nvPr/>
        </p:nvSpPr>
        <p:spPr>
          <a:xfrm>
            <a:off x="2927797" y="4602565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10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869BF15B-AEDA-9E83-C474-72AE36D8BFCD}"/>
              </a:ext>
            </a:extLst>
          </p:cNvPr>
          <p:cNvCxnSpPr>
            <a:stCxn id="54" idx="2"/>
          </p:cNvCxnSpPr>
          <p:nvPr/>
        </p:nvCxnSpPr>
        <p:spPr>
          <a:xfrm flipH="1" flipV="1">
            <a:off x="1308100" y="2997200"/>
            <a:ext cx="255638" cy="297773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2396FC29-7F7D-B0D1-85CC-1B23BF4397F9}"/>
              </a:ext>
            </a:extLst>
          </p:cNvPr>
          <p:cNvSpPr/>
          <p:nvPr/>
        </p:nvSpPr>
        <p:spPr>
          <a:xfrm>
            <a:off x="1563738" y="3263223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41C23E82-4268-1B8D-0962-8C027BD27BCF}"/>
              </a:ext>
            </a:extLst>
          </p:cNvPr>
          <p:cNvSpPr/>
          <p:nvPr/>
        </p:nvSpPr>
        <p:spPr>
          <a:xfrm>
            <a:off x="1219200" y="2908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9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62286C87-6571-044A-1147-DCF7B1B50483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E9829D1F-191B-FE3F-1D67-FAF6B7F122E9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2026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E42BC788-DF85-7690-4AF4-FE11A09303E8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38</a:t>
            </a:r>
          </a:p>
        </p:txBody>
      </p:sp>
    </p:spTree>
    <p:extLst>
      <p:ext uri="{BB962C8B-B14F-4D97-AF65-F5344CB8AC3E}">
        <p14:creationId xmlns:p14="http://schemas.microsoft.com/office/powerpoint/2010/main" val="2322153504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1E09E03A-26E2-A4A3-EA8A-954FA0EC45E7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EC68BBAF-AE62-C421-498B-F1C6C40026D3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049CC31D-5581-6C0C-8A91-CABEA7F5FC6D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C6C42541-CB0E-B671-555C-B84737BCC3D9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9EFF78DE-D6BD-EEB1-3EEF-BEEF84190EE9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0A06A3D4-EC4C-3440-23FD-9D338A5AE3E4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5D4E5670-165C-06A0-4376-8F8A79FF68E2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DC7C478A-B10D-DB3F-5732-EC93818738CA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76B79094-CE3D-0BE9-322A-4B326BB444EF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8B317CB8-FD3D-04E4-0EE7-D32D1AE306F4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4717C003-4DDD-47D0-A7CC-13E6B3C785B9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C873D3EC-AE05-F898-F374-3F33B317BBA6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CF950867-947A-7E39-BF28-B5BB54A840BE}"/>
              </a:ext>
            </a:extLst>
          </p:cNvPr>
          <p:cNvSpPr/>
          <p:nvPr/>
        </p:nvSpPr>
        <p:spPr>
          <a:xfrm>
            <a:off x="8280400" y="5334000"/>
            <a:ext cx="282702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1509B327-1BF7-FCC8-DFFF-D4D58BE4DBA4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C801F87A-5434-899D-3149-387FEA2AAC4F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39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9BCE5F51-3995-3448-C5A6-0088ACA3DA20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AF4FAF4C-658A-3B05-E9AE-6108AC9EAD22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A99CBE2-3141-5F29-D425-8D8FEE7CBA3A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43D01BE-D48A-6268-172D-DC50B51CED45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№9-2026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3361765-6F76-2190-94F7-70F64A90079C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4D861A0-8194-BF33-FB66-336CFCC67F55}"/>
              </a:ext>
            </a:extLst>
          </p:cNvPr>
          <p:cNvSpPr txBox="1"/>
          <p:nvPr/>
        </p:nvSpPr>
        <p:spPr>
          <a:xfrm>
            <a:off x="533400" y="1295399"/>
            <a:ext cx="7493000" cy="486287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58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экономической эффективности обеззараживания воды путем перехода на низкоконцентрированный гипохлорит, производимый на месте потребления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3BD414D-B1B1-7DAE-DBFF-4F4BAB058193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Практика направлена на повышение экономической эффективности обеззараживания воды за счет производства низкоконцентрированного гипохлорита на месте потребления.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EBA1965-6327-86F0-715B-C567A005FA0E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B502EE9-1619-CE4F-59B1-442F5D5F9BEA}"/>
              </a:ext>
            </a:extLst>
          </p:cNvPr>
          <p:cNvSpPr txBox="1"/>
          <p:nvPr/>
        </p:nvSpPr>
        <p:spPr>
          <a:xfrm>
            <a:off x="812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Дорогие привозные реагенты.
Зависимость от поставщиков.
Риски перевозки опасных грузов.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C8A7745-A74B-EC38-7C95-71282316A7D2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CA71024-CCDC-1852-C7A0-01BD15D883CF}"/>
              </a:ext>
            </a:extLst>
          </p:cNvPr>
          <p:cNvSpPr txBox="1"/>
          <p:nvPr/>
        </p:nvSpPr>
        <p:spPr>
          <a:xfrm>
            <a:off x="4368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Гипохлорит на месте потребления.
Электролиз раствора соли.
Ниже расходы на логистику.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40A759E-F617-978A-1DD4-9265E78254E2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7151509-0B4C-E41A-73F8-D508EA58274B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36.00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13F23E87-FFA0-A91C-419C-DC24E8CC1E5F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911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17FF7581-775B-36C0-A604-F5B7F213E96D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184C15A-88CE-C5E8-FD6E-3024B51322B0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97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08B1ADC-F4E6-4F23-8FD1-28820AD401F5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B95D5A9A-12CE-E33A-B9BF-7180DC59D37D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43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4E771DFF-DB37-792B-D02F-30810193E653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68B20B4-1598-0211-3905-76C717EDE2F5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7,76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91086ED-42F0-48D4-9B99-88D0EAADFD4F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CED0BE9C-760F-7828-0FCB-8683FD04ED9B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10,6%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54C79F3-7D0D-F5DD-34F1-3EB19637ECF8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45B86994-F1B3-749C-3812-74C4A6B3584F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7195D6DD-44F2-DF29-4897-83A52B168024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5" name="MassRegistryCode">
            <a:extLst>
              <a:ext uri="{FF2B5EF4-FFF2-40B4-BE49-F238E27FC236}">
                <a16:creationId xmlns:a16="http://schemas.microsoft.com/office/drawing/2014/main" id="{4EA6EA4A-9D5C-92A1-34B5-BCAE3D3FE3F4}"/>
              </a:ext>
            </a:extLst>
          </p:cNvPr>
          <p:cNvSpPr txBox="1"/>
          <p:nvPr/>
        </p:nvSpPr>
        <p:spPr>
          <a:xfrm>
            <a:off x="1422400" y="6121400"/>
            <a:ext cx="990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80" b="1">
                <a:solidFill>
                  <a:srgbClr val="03256C"/>
                </a:solidFill>
                <a:latin typeface="Roboto Condensed" panose="02000000000000000000" pitchFamily="2" charset="0"/>
              </a:rPr>
              <a:t>19-ЛП-08-26</a:t>
            </a:r>
          </a:p>
        </p:txBody>
      </p:sp>
      <p:sp>
        <p:nvSpPr>
          <p:cNvPr id="57" name="MassRegistryTitle">
            <a:extLst>
              <a:ext uri="{FF2B5EF4-FFF2-40B4-BE49-F238E27FC236}">
                <a16:creationId xmlns:a16="http://schemas.microsoft.com/office/drawing/2014/main" id="{EDDFC25B-18F0-5572-5CD0-57659AA46100}"/>
              </a:ext>
            </a:extLst>
          </p:cNvPr>
          <p:cNvSpPr txBox="1"/>
          <p:nvPr/>
        </p:nvSpPr>
        <p:spPr>
          <a:xfrm>
            <a:off x="2540000" y="6134100"/>
            <a:ext cx="5334000" cy="110799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10">
                <a:solidFill>
                  <a:srgbClr val="1A1F29"/>
                </a:solidFill>
                <a:latin typeface="Roboto" panose="02000000000000000000" pitchFamily="2" charset="0"/>
              </a:rPr>
              <a:t>ПОВЫШЕНИЕ ЭКОНОМИЧЕСКОЙ ЭФФЕКТИВНОСТИ ОБЕЗЗАРАЖИВАНИЯ ВОДЫ ПУТЕМ ПЕРЕХОДА НА НИЗКОКОНЦЕНТРИРОВАННЫЙ ГИПОХЛОРИТ, ПРОИЗВОДИМЫЙ НА МЕСТЕ ПОТРЕБЛЕНИЯ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B59946C6-8E09-EF7F-BD45-27A780128B11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1666C8F2-B0EA-2563-2463-AA817ACD9EB9}"/>
              </a:ext>
            </a:extLst>
          </p:cNvPr>
          <p:cNvSpPr txBox="1"/>
          <p:nvPr/>
        </p:nvSpPr>
        <p:spPr>
          <a:xfrm>
            <a:off x="8940800" y="6137389"/>
            <a:ext cx="2159000" cy="10772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00" b="1">
                <a:solidFill>
                  <a:srgbClr val="03256C"/>
                </a:solidFill>
                <a:latin typeface="Roboto" panose="02000000000000000000" pitchFamily="2" charset="0"/>
              </a:rPr>
              <a:t>Проходит экспертный совет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D308D68D-6583-E034-5F41-515F2C961C36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C55CA29D-ED94-1C04-2E82-11710F6073C0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0849BB51-AAD7-C2D3-ECF5-0B36CFC6A645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2E21CFF9-E651-3C9A-1274-3C707370446E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26453802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D44E6943-0588-7C49-F1B5-00F95B3C9113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№9-2026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21881A1E-BFEF-05C7-8702-9E0987943EDE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7AE26C93-DA7A-2F14-0222-340BC9A3F7AB}"/>
              </a:ext>
            </a:extLst>
          </p:cNvPr>
          <p:cNvSpPr txBox="1"/>
          <p:nvPr/>
        </p:nvSpPr>
        <p:spPr>
          <a:xfrm>
            <a:off x="533400" y="711200"/>
            <a:ext cx="8890000" cy="3693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экономической эффективности обеззараживания воды путем перехода на низкоконцентрированный гипохлорит, производимый на месте потребления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1F00338-0235-4080-C5AB-432652002CB6}"/>
              </a:ext>
            </a:extLst>
          </p:cNvPr>
          <p:cNvSpPr txBox="1"/>
          <p:nvPr/>
        </p:nvSpPr>
        <p:spPr>
          <a:xfrm>
            <a:off x="533400" y="1498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5EB494E7-9736-E640-EE01-49D9959E58AA}"/>
              </a:ext>
            </a:extLst>
          </p:cNvPr>
          <p:cNvSpPr/>
          <p:nvPr/>
        </p:nvSpPr>
        <p:spPr>
          <a:xfrm>
            <a:off x="533400" y="1828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7C2FA5BE-820E-0EB1-01B7-DE2F6CE35D3A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17229C4D-91BF-B88E-0D0A-4C01B14B2D8B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9168496-116F-1B4E-55F4-F8C96C9A96DB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BD632DF-E765-E9C0-344E-936583032E95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43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 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BD2EC46-0295-2E4A-563F-2460212F6B79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77A5D3C-16DF-2537-A7A7-EA3C19374E88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Волгоградская область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DEB6902-65C2-A9A2-BC31-C3EA0975B7A0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Новосибирская область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225DF724-7D07-6656-8DBA-657A3CF13515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Красноярский край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CA7220E-A116-9901-3D7A-BB4BAF7AE4C8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Нижегородская область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392CB51-9C6B-202B-151A-2955144C3EA6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Алтайский край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BCC9883-0E6F-3F40-C37D-F55A4B49331E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Краснодарский край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89B5883-36B8-AE69-1641-A6BFC4D91C84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Московская обл.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03AA7CB-8B6D-A78B-5441-45A51CECC6D5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Псковская область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4888000-0177-DD3A-CD19-324D35B420B7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Брянская область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89107C2-129D-4601-2FE5-074E2B31660B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Калининградская обл.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BB1F1E0-A2A6-E121-4326-6A3366DFD3A8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FD7775DE-CA1F-A93E-D68C-F424F1D12C5D}"/>
              </a:ext>
            </a:extLst>
          </p:cNvPr>
          <p:cNvCxnSpPr/>
          <p:nvPr/>
        </p:nvCxnSpPr>
        <p:spPr>
          <a:xfrm>
            <a:off x="1739900" y="4064000"/>
            <a:ext cx="2921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366ADC69-AEC6-FDCF-4A7C-062DFAAD9A56}"/>
              </a:ext>
            </a:extLst>
          </p:cNvPr>
          <p:cNvSpPr/>
          <p:nvPr/>
        </p:nvSpPr>
        <p:spPr>
          <a:xfrm>
            <a:off x="1708150" y="40322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5A3BAC72-E020-BCBE-BB4F-235F2045B11D}"/>
              </a:ext>
            </a:extLst>
          </p:cNvPr>
          <p:cNvSpPr/>
          <p:nvPr/>
        </p:nvSpPr>
        <p:spPr>
          <a:xfrm>
            <a:off x="1943100" y="44450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F19A5910-642B-5419-6616-4DEF1FF5AF4C}"/>
              </a:ext>
            </a:extLst>
          </p:cNvPr>
          <p:cNvCxnSpPr/>
          <p:nvPr/>
        </p:nvCxnSpPr>
        <p:spPr>
          <a:xfrm>
            <a:off x="4648200" y="3454400"/>
            <a:ext cx="482600" cy="342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9278DF4D-0936-13D2-3303-7D116825CC2B}"/>
              </a:ext>
            </a:extLst>
          </p:cNvPr>
          <p:cNvSpPr/>
          <p:nvPr/>
        </p:nvSpPr>
        <p:spPr>
          <a:xfrm>
            <a:off x="4616450" y="34226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B1336995-882A-8FF8-8BAE-D8C9138E1A6B}"/>
              </a:ext>
            </a:extLst>
          </p:cNvPr>
          <p:cNvSpPr/>
          <p:nvPr/>
        </p:nvSpPr>
        <p:spPr>
          <a:xfrm>
            <a:off x="5041900" y="3708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F47C9D95-5802-EF4E-D125-3C94C431722C}"/>
              </a:ext>
            </a:extLst>
          </p:cNvPr>
          <p:cNvCxnSpPr/>
          <p:nvPr/>
        </p:nvCxnSpPr>
        <p:spPr>
          <a:xfrm>
            <a:off x="6197600" y="3556000"/>
            <a:ext cx="685800" cy="190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2DBCF385-61E1-C570-5954-F9A9E16E8084}"/>
              </a:ext>
            </a:extLst>
          </p:cNvPr>
          <p:cNvSpPr/>
          <p:nvPr/>
        </p:nvSpPr>
        <p:spPr>
          <a:xfrm>
            <a:off x="6165850" y="35242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6CA218FD-2985-D361-C2E0-66C210B9E2E0}"/>
              </a:ext>
            </a:extLst>
          </p:cNvPr>
          <p:cNvSpPr/>
          <p:nvPr/>
        </p:nvSpPr>
        <p:spPr>
          <a:xfrm>
            <a:off x="67945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03DDDDA3-01CE-8462-8C41-FCCD802A37E9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B12767C4-1C4E-EC6A-CFB1-F4C98A05A751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1E2B32FB-6767-62C7-2828-CA65A520011C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498A29FE-4117-9204-C137-5570CBE7B763}"/>
              </a:ext>
            </a:extLst>
          </p:cNvPr>
          <p:cNvCxnSpPr/>
          <p:nvPr/>
        </p:nvCxnSpPr>
        <p:spPr>
          <a:xfrm>
            <a:off x="4419600" y="3708400"/>
            <a:ext cx="457200" cy="5207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010025D8-62A5-6651-682C-A8AAE6FB26BD}"/>
              </a:ext>
            </a:extLst>
          </p:cNvPr>
          <p:cNvSpPr/>
          <p:nvPr/>
        </p:nvSpPr>
        <p:spPr>
          <a:xfrm>
            <a:off x="4387850" y="3676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557DC27D-874F-4602-2337-33DD2A5AA40D}"/>
              </a:ext>
            </a:extLst>
          </p:cNvPr>
          <p:cNvSpPr/>
          <p:nvPr/>
        </p:nvSpPr>
        <p:spPr>
          <a:xfrm>
            <a:off x="4787900" y="41402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ECDE720E-4B78-0108-5831-EB1D2DC51624}"/>
              </a:ext>
            </a:extLst>
          </p:cNvPr>
          <p:cNvCxnSpPr/>
          <p:nvPr/>
        </p:nvCxnSpPr>
        <p:spPr>
          <a:xfrm flipH="1">
            <a:off x="1206500" y="3898900"/>
            <a:ext cx="2159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8BD718A4-FB21-D7E2-4CA6-261F5D89982C}"/>
              </a:ext>
            </a:extLst>
          </p:cNvPr>
          <p:cNvSpPr/>
          <p:nvPr/>
        </p:nvSpPr>
        <p:spPr>
          <a:xfrm>
            <a:off x="1390650" y="38671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AF03DE1B-FC22-9EC3-D6E4-1F4D9B8F642C}"/>
              </a:ext>
            </a:extLst>
          </p:cNvPr>
          <p:cNvSpPr/>
          <p:nvPr/>
        </p:nvSpPr>
        <p:spPr>
          <a:xfrm>
            <a:off x="1117600" y="403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4885F976-A6B0-A89C-3ED5-9E44CC288F2F}"/>
              </a:ext>
            </a:extLst>
          </p:cNvPr>
          <p:cNvCxnSpPr>
            <a:endCxn id="47" idx="5"/>
          </p:cNvCxnSpPr>
          <p:nvPr/>
        </p:nvCxnSpPr>
        <p:spPr>
          <a:xfrm flipH="1" flipV="1">
            <a:off x="1635802" y="2931202"/>
            <a:ext cx="83111" cy="785481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9878D11F-3214-4DF5-20E5-CA96AF46DC8D}"/>
              </a:ext>
            </a:extLst>
          </p:cNvPr>
          <p:cNvSpPr/>
          <p:nvPr/>
        </p:nvSpPr>
        <p:spPr>
          <a:xfrm>
            <a:off x="1716296" y="3670683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63FC8E48-4CD7-AC94-DD07-7AA5A262D39A}"/>
              </a:ext>
            </a:extLst>
          </p:cNvPr>
          <p:cNvSpPr/>
          <p:nvPr/>
        </p:nvSpPr>
        <p:spPr>
          <a:xfrm>
            <a:off x="1473200" y="276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073F79BE-FFC6-11F8-8813-8E970FB297D7}"/>
              </a:ext>
            </a:extLst>
          </p:cNvPr>
          <p:cNvCxnSpPr>
            <a:stCxn id="48" idx="0"/>
          </p:cNvCxnSpPr>
          <p:nvPr/>
        </p:nvCxnSpPr>
        <p:spPr>
          <a:xfrm flipH="1" flipV="1">
            <a:off x="1308100" y="2997200"/>
            <a:ext cx="288379" cy="498439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2EB0312E-F8A7-EE66-A9E5-F97364563E37}"/>
              </a:ext>
            </a:extLst>
          </p:cNvPr>
          <p:cNvSpPr/>
          <p:nvPr/>
        </p:nvSpPr>
        <p:spPr>
          <a:xfrm>
            <a:off x="1564729" y="3495639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A826D220-52DC-B675-72FB-0094A187C9B0}"/>
              </a:ext>
            </a:extLst>
          </p:cNvPr>
          <p:cNvSpPr/>
          <p:nvPr/>
        </p:nvSpPr>
        <p:spPr>
          <a:xfrm>
            <a:off x="1219200" y="2908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78EF28C0-A0E0-AD37-FB37-766FC79316DD}"/>
              </a:ext>
            </a:extLst>
          </p:cNvPr>
          <p:cNvCxnSpPr/>
          <p:nvPr/>
        </p:nvCxnSpPr>
        <p:spPr>
          <a:xfrm flipH="1" flipV="1">
            <a:off x="1130300" y="3454400"/>
            <a:ext cx="228600" cy="63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EA8FCBA7-FA04-595B-0A04-78B26858265B}"/>
              </a:ext>
            </a:extLst>
          </p:cNvPr>
          <p:cNvSpPr/>
          <p:nvPr/>
        </p:nvSpPr>
        <p:spPr>
          <a:xfrm>
            <a:off x="1327150" y="34861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00DB88C2-93C6-EC52-1755-6E27863E0634}"/>
              </a:ext>
            </a:extLst>
          </p:cNvPr>
          <p:cNvSpPr/>
          <p:nvPr/>
        </p:nvSpPr>
        <p:spPr>
          <a:xfrm>
            <a:off x="1041400" y="3365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99D7B346-C3DC-CCED-7F64-C8158435FC73}"/>
              </a:ext>
            </a:extLst>
          </p:cNvPr>
          <p:cNvCxnSpPr/>
          <p:nvPr/>
        </p:nvCxnSpPr>
        <p:spPr>
          <a:xfrm>
            <a:off x="876300" y="3429000"/>
            <a:ext cx="304800" cy="317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2D7DDD4C-F58A-459A-4481-531D6D76BD66}"/>
              </a:ext>
            </a:extLst>
          </p:cNvPr>
          <p:cNvSpPr/>
          <p:nvPr/>
        </p:nvSpPr>
        <p:spPr>
          <a:xfrm>
            <a:off x="844550" y="3397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CED2B30A-E90B-EEF6-DC72-007C36628E03}"/>
              </a:ext>
            </a:extLst>
          </p:cNvPr>
          <p:cNvSpPr/>
          <p:nvPr/>
        </p:nvSpPr>
        <p:spPr>
          <a:xfrm>
            <a:off x="10922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3FBF4BAD-8265-1902-904C-6D199586A305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79425187-3F2E-A236-FE0C-595E2255F653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2026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51E496CF-7EBB-04AB-342E-FA552004E350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40</a:t>
            </a:r>
          </a:p>
        </p:txBody>
      </p:sp>
    </p:spTree>
    <p:extLst>
      <p:ext uri="{BB962C8B-B14F-4D97-AF65-F5344CB8AC3E}">
        <p14:creationId xmlns:p14="http://schemas.microsoft.com/office/powerpoint/2010/main" val="3453864697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250516CF-CC53-1317-4C46-3AFF5FDB46AB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EE5EE190-BFFE-B18C-B38D-83BC97DA8538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D00E8CBB-3B41-1484-19B4-1C604C911D91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5A53D988-2FBD-FC53-CC97-B8C9429D1D60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44217E44-B88F-3C61-70BA-F70CBBBDD659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0FDAF1E4-5FF6-1363-4644-060BC8B79F02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62EA42A1-C0A4-B91D-3F67-592F5942017E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C635CB34-2CFE-A78E-C098-BE6B01752C1E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8922961B-8B71-23EA-768B-6F1771FE2E60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4AE2667F-84D3-DDA4-56AB-CC7E3183EF1F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5D98F3F7-5597-C356-5E38-6A0DBFD37899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83EC918D-E8C0-87CE-40C8-F5A8299372F9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8FA6A1CB-A978-D87E-4BE9-9A5EDDA6733D}"/>
              </a:ext>
            </a:extLst>
          </p:cNvPr>
          <p:cNvSpPr/>
          <p:nvPr/>
        </p:nvSpPr>
        <p:spPr>
          <a:xfrm>
            <a:off x="8280400" y="5334000"/>
            <a:ext cx="341376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D654A76A-C95D-8ACF-5EF4-1C2C32D4B335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6F040E21-D457-A44A-7161-CE15D1C527A9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41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810E6B71-055E-4798-F8D8-91AAE977E427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707F2434-75E6-2D76-367E-8D6F36574680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CFD252C-0247-76A2-D18E-001A0F86E70D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0CDB6CA-92E9-8D79-BAD9-4ABD16D823B0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№10-2026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8318F5-5BCF-84A8-1182-EEC3A4DB21EE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D1D3D1-F7FC-EC95-0899-BF909057352E}"/>
              </a:ext>
            </a:extLst>
          </p:cNvPr>
          <p:cNvSpPr txBox="1"/>
          <p:nvPr/>
        </p:nvSpPr>
        <p:spPr>
          <a:xfrm>
            <a:off x="533400" y="1295399"/>
            <a:ext cx="9334500" cy="56630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84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процесса технологического присоединения потребителей для компаний ЖКХ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F0FFA16-EB0D-8026-44B8-B98D6BF52837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Практика направлена на сокращение сроков согласования технологического присоединения потребителей к инженерным сетям за счет цифровизации процесса.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F7C80D8-84E9-F4B5-BA76-ECBAD70D57D4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94C5198-7F13-4DD2-13EA-2E0834F3D435}"/>
              </a:ext>
            </a:extLst>
          </p:cNvPr>
          <p:cNvSpPr txBox="1"/>
          <p:nvPr/>
        </p:nvSpPr>
        <p:spPr>
          <a:xfrm>
            <a:off x="812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Длительные согласования подключения.
Большой пакет документов.
Много согласующих руководителей.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D77F30B3-AA92-3760-0082-9C8D2CCBF172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AC39C0A-0951-D4F0-5173-0972B9358284}"/>
              </a:ext>
            </a:extLst>
          </p:cNvPr>
          <p:cNvSpPr txBox="1"/>
          <p:nvPr/>
        </p:nvSpPr>
        <p:spPr>
          <a:xfrm>
            <a:off x="4368800" y="3902500"/>
            <a:ext cx="2946400" cy="83099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Электронная подача заявления.
Межведомственное взаимодействие на портале ГИСОГД НО.
Обновление внутреннего регламента оказания услуги.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A98AE77-3965-64A6-B6EA-250D50909408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6AB7268-C332-5C92-2466-698F7A51559D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35.3; 36.00; 37.00; 35.22; 35.1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E859A5B-315B-5D8E-B1E7-61887FD53112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911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6DD2444C-61AB-E888-42EC-1A5D174FE8FE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4CC2CE9-3C27-69B2-057D-5A64F9695510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117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E6A211E-EBFF-040A-4740-80B2AAE1531E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EC656BE6-8CAC-D79B-3DBF-876EADB163E9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38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C1A2A55-164C-3C4A-9E5A-D74E247E2220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AE2CA5B-687A-5720-366D-FD3D7F4797F1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7,48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46787FDB-6A26-A173-30AB-84658A38BDB6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CEE9219A-58D0-CAE6-72DC-6FE90E9A32A5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12,8%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D1F0648-D565-67A1-4A64-69DA984FECCC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5872D9F0-66AB-7868-C8DE-C5626ED6C6BE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B4744450-610C-230E-3B9F-B880A3848605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5" name="MassRegistryCode">
            <a:extLst>
              <a:ext uri="{FF2B5EF4-FFF2-40B4-BE49-F238E27FC236}">
                <a16:creationId xmlns:a16="http://schemas.microsoft.com/office/drawing/2014/main" id="{618ACDFE-B462-FB04-E02E-5B29ADA6878E}"/>
              </a:ext>
            </a:extLst>
          </p:cNvPr>
          <p:cNvSpPr txBox="1"/>
          <p:nvPr/>
        </p:nvSpPr>
        <p:spPr>
          <a:xfrm>
            <a:off x="1422400" y="6121400"/>
            <a:ext cx="990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80" b="1">
                <a:solidFill>
                  <a:srgbClr val="03256C"/>
                </a:solidFill>
                <a:latin typeface="Roboto Condensed" panose="02000000000000000000" pitchFamily="2" charset="0"/>
              </a:rPr>
              <a:t>12-ЛП-01-26</a:t>
            </a:r>
          </a:p>
        </p:txBody>
      </p:sp>
      <p:sp>
        <p:nvSpPr>
          <p:cNvPr id="57" name="MassRegistryTitle">
            <a:extLst>
              <a:ext uri="{FF2B5EF4-FFF2-40B4-BE49-F238E27FC236}">
                <a16:creationId xmlns:a16="http://schemas.microsoft.com/office/drawing/2014/main" id="{6E8D83B9-1EE7-3D7E-8317-70DB365FA844}"/>
              </a:ext>
            </a:extLst>
          </p:cNvPr>
          <p:cNvSpPr txBox="1"/>
          <p:nvPr/>
        </p:nvSpPr>
        <p:spPr>
          <a:xfrm>
            <a:off x="2540000" y="6134100"/>
            <a:ext cx="5334000" cy="830997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60">
                <a:solidFill>
                  <a:srgbClr val="1A1F29"/>
                </a:solidFill>
                <a:latin typeface="Roboto" panose="02000000000000000000" pitchFamily="2" charset="0"/>
              </a:rPr>
              <a:t>ПОВЫШЕНИЕ ЭФФЕКТИВНОСТИ ПРОЦЕССА ТЕХНОЛОГИЧЕСКОГО ПРИСОЕДИНЕНИЯ ПОТРЕБИТЕЛЕЙ ДЛЯ КОМПАНИЙ ЖКХ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BE8C472B-F34D-B485-DD86-F2D0BAA42C92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61B661E5-7313-15CA-790C-4107093EC59A}"/>
              </a:ext>
            </a:extLst>
          </p:cNvPr>
          <p:cNvSpPr txBox="1"/>
          <p:nvPr/>
        </p:nvSpPr>
        <p:spPr>
          <a:xfrm>
            <a:off x="8940800" y="6144314"/>
            <a:ext cx="2159000" cy="9387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10" b="1">
                <a:solidFill>
                  <a:srgbClr val="1E8E5A"/>
                </a:solidFill>
                <a:latin typeface="Roboto" panose="02000000000000000000" pitchFamily="2" charset="0"/>
              </a:rPr>
              <a:t>Опубликовано на Сайте: rostzkh.ru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8EB79D09-C132-5E9C-5072-89B4E41760C2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53FDE032-82D8-9D88-348E-CC8609D4A00E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86DF8C1F-F492-E64A-7CFC-613EF512C720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46CFCDDA-F9CC-11C0-D74A-6F6D64E009C9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25440331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F158E819-E96E-420B-5B9A-C2D11C45D49E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№10-2026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D17F8160-022F-3C08-F361-99B9C3859FC8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8D31BA47-0334-2A7F-4F8A-D5E5AE7F0562}"/>
              </a:ext>
            </a:extLst>
          </p:cNvPr>
          <p:cNvSpPr txBox="1"/>
          <p:nvPr/>
        </p:nvSpPr>
        <p:spPr>
          <a:xfrm>
            <a:off x="533400" y="711200"/>
            <a:ext cx="8890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процесса технологического присоединения потребителей для компаний ЖКХ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B07DBA2-0B77-9423-5A61-FBA9260E327E}"/>
              </a:ext>
            </a:extLst>
          </p:cNvPr>
          <p:cNvSpPr txBox="1"/>
          <p:nvPr/>
        </p:nvSpPr>
        <p:spPr>
          <a:xfrm>
            <a:off x="533400" y="1498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FDB20D45-17A8-5CB7-01AE-DD230A21197C}"/>
              </a:ext>
            </a:extLst>
          </p:cNvPr>
          <p:cNvSpPr/>
          <p:nvPr/>
        </p:nvSpPr>
        <p:spPr>
          <a:xfrm>
            <a:off x="533400" y="1828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E737B7CF-E1C3-7996-7F73-DE8A1EBC4D91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FC29C58F-0E60-D515-2DAF-CAE4697F934E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3E386B2-98EF-167B-D77D-6D19BC38D5C1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2F61B45C-B2EC-20BE-BD40-1871EE46D1B0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38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93D66B1-A240-58BC-A5C6-59F1EB02C92D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DB4DDF0-3889-884A-15E6-F52C24F3F598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18 — Московская обл.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DECBF18-D96B-02F1-A662-4FAB765936B6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Новосиб. обл.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9ED21138-55C1-DD1F-B76B-9D402A76C025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Волгоградская обл.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A87D94E-D880-003E-C614-ADD795FB93B8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Нижегородская обл.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3FE2673-A921-157B-E225-8BE18120832B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Оренбургская обл.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A904993-BB66-AC89-021A-8BFDE8EE5C52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Ставроп. край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2B7B524-D225-BC53-22C3-970180F18125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Белгородская обл.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EE87225-4F61-5D13-CC97-1B676C92B807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Брянская обл.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3B65249-152C-FE95-ABF3-A6E99F4BB9C4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Челябинская обл.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02857A0-4957-1F28-717E-5731929DC1C5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Алтайский край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B009CE6-4148-1C3F-004B-6CEB67568FE2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BC72F0C4-9DF6-60E4-1A37-CD461B535699}"/>
              </a:ext>
            </a:extLst>
          </p:cNvPr>
          <p:cNvCxnSpPr>
            <a:stCxn id="27" idx="1"/>
          </p:cNvCxnSpPr>
          <p:nvPr/>
        </p:nvCxnSpPr>
        <p:spPr>
          <a:xfrm flipH="1" flipV="1">
            <a:off x="1562100" y="2857500"/>
            <a:ext cx="191316" cy="411289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A0BE1E3D-3101-2E1F-72B2-BC430E87620C}"/>
              </a:ext>
            </a:extLst>
          </p:cNvPr>
          <p:cNvSpPr/>
          <p:nvPr/>
        </p:nvSpPr>
        <p:spPr>
          <a:xfrm>
            <a:off x="1744117" y="325949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5D06FA11-F015-9879-1332-104463FC1225}"/>
              </a:ext>
            </a:extLst>
          </p:cNvPr>
          <p:cNvSpPr/>
          <p:nvPr/>
        </p:nvSpPr>
        <p:spPr>
          <a:xfrm>
            <a:off x="1473200" y="276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18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3AF524A4-FD94-8632-3182-4848B33D536A}"/>
              </a:ext>
            </a:extLst>
          </p:cNvPr>
          <p:cNvCxnSpPr/>
          <p:nvPr/>
        </p:nvCxnSpPr>
        <p:spPr>
          <a:xfrm>
            <a:off x="4648200" y="3454400"/>
            <a:ext cx="482600" cy="342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4C240F27-3213-9600-FC63-D9216A3CB5D3}"/>
              </a:ext>
            </a:extLst>
          </p:cNvPr>
          <p:cNvSpPr/>
          <p:nvPr/>
        </p:nvSpPr>
        <p:spPr>
          <a:xfrm>
            <a:off x="4616450" y="34226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FFBD78DB-7038-751F-920C-E6BCF3E8737E}"/>
              </a:ext>
            </a:extLst>
          </p:cNvPr>
          <p:cNvSpPr/>
          <p:nvPr/>
        </p:nvSpPr>
        <p:spPr>
          <a:xfrm>
            <a:off x="5041900" y="3708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05B2B045-C014-23DD-B985-0B3530630C67}"/>
              </a:ext>
            </a:extLst>
          </p:cNvPr>
          <p:cNvCxnSpPr/>
          <p:nvPr/>
        </p:nvCxnSpPr>
        <p:spPr>
          <a:xfrm>
            <a:off x="1739900" y="4064000"/>
            <a:ext cx="2921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27393098-EE96-6DD8-8D3A-3CC30A185D07}"/>
              </a:ext>
            </a:extLst>
          </p:cNvPr>
          <p:cNvSpPr/>
          <p:nvPr/>
        </p:nvSpPr>
        <p:spPr>
          <a:xfrm>
            <a:off x="1708150" y="40322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61D42CF1-1C05-95F0-59E1-101F5B53A497}"/>
              </a:ext>
            </a:extLst>
          </p:cNvPr>
          <p:cNvSpPr/>
          <p:nvPr/>
        </p:nvSpPr>
        <p:spPr>
          <a:xfrm>
            <a:off x="1943100" y="44450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6FBF59B4-0BCE-8B4E-1AA2-C0AE15CBDFC9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FAA6B371-E7B3-2735-3944-B69A42FDF147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BE8AA41C-82D5-C3B8-D1A8-DFA5427D527D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36522D24-9ECA-A4A4-5E61-829579B90A2F}"/>
              </a:ext>
            </a:extLst>
          </p:cNvPr>
          <p:cNvCxnSpPr/>
          <p:nvPr/>
        </p:nvCxnSpPr>
        <p:spPr>
          <a:xfrm>
            <a:off x="2413000" y="4000500"/>
            <a:ext cx="444500" cy="368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03509DB1-9D86-7B9D-0C80-05D16057241B}"/>
              </a:ext>
            </a:extLst>
          </p:cNvPr>
          <p:cNvSpPr/>
          <p:nvPr/>
        </p:nvSpPr>
        <p:spPr>
          <a:xfrm>
            <a:off x="2381250" y="39687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1CEA50A8-A3FC-B977-84D4-8FB71481A777}"/>
              </a:ext>
            </a:extLst>
          </p:cNvPr>
          <p:cNvSpPr/>
          <p:nvPr/>
        </p:nvSpPr>
        <p:spPr>
          <a:xfrm>
            <a:off x="2768600" y="42799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DA1C57A5-F29F-FDF5-DCF1-B458695C72A9}"/>
              </a:ext>
            </a:extLst>
          </p:cNvPr>
          <p:cNvCxnSpPr/>
          <p:nvPr/>
        </p:nvCxnSpPr>
        <p:spPr>
          <a:xfrm flipH="1">
            <a:off x="1422400" y="4051300"/>
            <a:ext cx="88900" cy="419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92C77974-6281-89A0-BB72-6E27ED118FFC}"/>
              </a:ext>
            </a:extLst>
          </p:cNvPr>
          <p:cNvSpPr/>
          <p:nvPr/>
        </p:nvSpPr>
        <p:spPr>
          <a:xfrm>
            <a:off x="1479550" y="40195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E32EF755-5D01-F01A-BFA2-CEFF5D17464C}"/>
              </a:ext>
            </a:extLst>
          </p:cNvPr>
          <p:cNvSpPr/>
          <p:nvPr/>
        </p:nvSpPr>
        <p:spPr>
          <a:xfrm>
            <a:off x="1333500" y="4381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6E569E8F-BEA3-7014-D402-389DECC40B6A}"/>
              </a:ext>
            </a:extLst>
          </p:cNvPr>
          <p:cNvCxnSpPr/>
          <p:nvPr/>
        </p:nvCxnSpPr>
        <p:spPr>
          <a:xfrm flipV="1">
            <a:off x="1739900" y="3670300"/>
            <a:ext cx="292100" cy="1397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A72B62C6-4E28-18DA-70F3-BDA9F4B47ABF}"/>
              </a:ext>
            </a:extLst>
          </p:cNvPr>
          <p:cNvSpPr/>
          <p:nvPr/>
        </p:nvSpPr>
        <p:spPr>
          <a:xfrm>
            <a:off x="1708150" y="3778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F8CD6B67-4980-1848-CB05-83E029A66400}"/>
              </a:ext>
            </a:extLst>
          </p:cNvPr>
          <p:cNvSpPr/>
          <p:nvPr/>
        </p:nvSpPr>
        <p:spPr>
          <a:xfrm>
            <a:off x="1943100" y="3581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36B129E7-8547-C2F9-202A-BD94C280683C}"/>
              </a:ext>
            </a:extLst>
          </p:cNvPr>
          <p:cNvCxnSpPr/>
          <p:nvPr/>
        </p:nvCxnSpPr>
        <p:spPr>
          <a:xfrm flipH="1" flipV="1">
            <a:off x="1130300" y="3454400"/>
            <a:ext cx="228600" cy="63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E1FAC2F4-B8F9-1D1D-307D-3FDAD1F2BBAD}"/>
              </a:ext>
            </a:extLst>
          </p:cNvPr>
          <p:cNvSpPr/>
          <p:nvPr/>
        </p:nvSpPr>
        <p:spPr>
          <a:xfrm>
            <a:off x="1327150" y="34861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B2D48E78-19DC-5971-8A3A-2FF6B735F8C6}"/>
              </a:ext>
            </a:extLst>
          </p:cNvPr>
          <p:cNvSpPr/>
          <p:nvPr/>
        </p:nvSpPr>
        <p:spPr>
          <a:xfrm>
            <a:off x="1041400" y="3365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BF00836A-A523-4F04-F884-E275CD5BBF7A}"/>
              </a:ext>
            </a:extLst>
          </p:cNvPr>
          <p:cNvCxnSpPr/>
          <p:nvPr/>
        </p:nvCxnSpPr>
        <p:spPr>
          <a:xfrm>
            <a:off x="2692400" y="4343400"/>
            <a:ext cx="444500" cy="292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21E04351-9DEA-7715-0C4B-CEFBA44C30D3}"/>
              </a:ext>
            </a:extLst>
          </p:cNvPr>
          <p:cNvSpPr/>
          <p:nvPr/>
        </p:nvSpPr>
        <p:spPr>
          <a:xfrm>
            <a:off x="2660650" y="4311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8773A62D-60D1-163C-7B11-5A4A784F4CE6}"/>
              </a:ext>
            </a:extLst>
          </p:cNvPr>
          <p:cNvSpPr/>
          <p:nvPr/>
        </p:nvSpPr>
        <p:spPr>
          <a:xfrm>
            <a:off x="3048000" y="4546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C02BC88C-6313-6D25-D04D-A3A78FBA31C1}"/>
              </a:ext>
            </a:extLst>
          </p:cNvPr>
          <p:cNvCxnSpPr/>
          <p:nvPr/>
        </p:nvCxnSpPr>
        <p:spPr>
          <a:xfrm>
            <a:off x="4419600" y="3708400"/>
            <a:ext cx="457200" cy="5207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86024B73-742C-6686-5188-7AE94645AB79}"/>
              </a:ext>
            </a:extLst>
          </p:cNvPr>
          <p:cNvSpPr/>
          <p:nvPr/>
        </p:nvSpPr>
        <p:spPr>
          <a:xfrm>
            <a:off x="4387850" y="3676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3FDFA189-BC0E-0464-8823-FCA109ED475B}"/>
              </a:ext>
            </a:extLst>
          </p:cNvPr>
          <p:cNvSpPr/>
          <p:nvPr/>
        </p:nvSpPr>
        <p:spPr>
          <a:xfrm>
            <a:off x="4787900" y="41402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E3E8A843-E433-6D9F-AFF0-207BC810475D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9ACF21CF-1CE0-15A6-CFFC-324176068B16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2026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2D7E0DC9-F754-11AD-203D-3EA5FBBAEAFD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42</a:t>
            </a:r>
          </a:p>
        </p:txBody>
      </p:sp>
    </p:spTree>
    <p:extLst>
      <p:ext uri="{BB962C8B-B14F-4D97-AF65-F5344CB8AC3E}">
        <p14:creationId xmlns:p14="http://schemas.microsoft.com/office/powerpoint/2010/main" val="3599582269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0D00B8CA-6D6D-D7C4-23A1-FE8A042CA2E7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70577EC8-1A85-C986-E5D9-99312F76F01F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515E02FA-E386-EC1B-8164-B7D6A5BB5058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E6051DA5-3DF4-AA32-2DD9-BCF2ED04F79B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A927951F-83EF-C531-B6BB-309F7B6FB98A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23CF2151-C858-5CE0-7B39-4BDD64D29A8B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38545BC5-E3B0-4E70-AD36-376D4F3237B9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05886F85-CAC0-FE51-9A50-F860B7B0B30C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F7A4A8AF-4B33-A6E6-BC9F-7E084CF00C89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F7D75E3E-F2C9-37ED-6B00-947A926FB8D3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D5BBAC7A-D819-36C8-5FC9-A274AB6CD4BE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AB10B322-DE3D-AD8C-D9CD-77A5C311CBF8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C8326D91-F2D7-571F-DB26-C82BCAB4371C}"/>
              </a:ext>
            </a:extLst>
          </p:cNvPr>
          <p:cNvSpPr/>
          <p:nvPr/>
        </p:nvSpPr>
        <p:spPr>
          <a:xfrm>
            <a:off x="8280400" y="5334000"/>
            <a:ext cx="245364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F7A03831-32C9-D8B0-35D7-544F0B7AE395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2202E5E-69E7-A793-C882-853B983EA5EE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43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CA56FB7D-1A8C-2E9E-207D-1B8448156B89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30BEB7F2-5469-A831-5992-4A48DE5366A3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5F4D047-F875-1B5D-FFA6-D0FF7A8E0B94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058E04D-88D3-2BFF-4D95-872EDA89F61A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№11-2026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E199A88-7337-DEFB-E27D-F7E83963285B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866D610-8BD9-F3EE-CBDA-D414000E7F63}"/>
              </a:ext>
            </a:extLst>
          </p:cNvPr>
          <p:cNvSpPr txBox="1"/>
          <p:nvPr/>
        </p:nvSpPr>
        <p:spPr>
          <a:xfrm>
            <a:off x="533400" y="1295400"/>
            <a:ext cx="9334500" cy="31701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2060" b="1">
                <a:solidFill>
                  <a:srgbClr val="03256C"/>
                </a:solidFill>
                <a:latin typeface="Roboto Condensed" panose="02000000000000000000" pitchFamily="2" charset="0"/>
              </a:rPr>
              <a:t>Автоматизация диспетчеризации и управления объектами водоотведения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3537012D-3186-7BE6-0AA3-E782867863C1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Практика направлена на автоматизацию диспетчеризации и управления канализационными насосными станциями с контролем работы оборудования в режиме реального времени.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494DF3A-9659-8B72-47F1-F60587552FF7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FC5936F-0950-FED4-59E1-C36BA3F8C485}"/>
              </a:ext>
            </a:extLst>
          </p:cNvPr>
          <p:cNvSpPr txBox="1"/>
          <p:nvPr/>
        </p:nvSpPr>
        <p:spPr>
          <a:xfrm>
            <a:off x="812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Контроль онлайн.
Автоматический режим.
Контроль воздуха.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EA12FF8-55D0-3AEC-B796-33D48C5212ED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62697D5-20F2-1346-167C-AA4A7A2ADE22}"/>
              </a:ext>
            </a:extLst>
          </p:cNvPr>
          <p:cNvSpPr txBox="1"/>
          <p:nvPr/>
        </p:nvSpPr>
        <p:spPr>
          <a:xfrm>
            <a:off x="4368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Диспетчеризация.
Онлайн-мониторинг.
Газоанализаторы.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0C5E54B-0145-2A30-8668-784486ECC2FC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DF31DDF-3BC4-5C59-6847-1756CC54FD0C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37.00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335CBBB-71A3-4BB8-4BB3-8CE1362D18A9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911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9AE2235-C9B7-42D5-F47D-230E7F99AC06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3F348177-88DC-DA8C-CBA6-871043B6255A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84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E35C100-00C1-D5EF-DCA5-B64A8232A397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90B3627-09E1-CC03-7387-131CC49FADD4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43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28A647CD-CD19-384C-F4D1-86E750FF3A45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76B59AF-7D12-F8BB-B601-247E3620C64D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7,76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18B309AA-78B8-2EEF-77F3-7AD05A5B694A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B73F73B5-4D3A-5307-7B98-AC72EE64F3B3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9,2%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6681D65-69DE-AE2A-E80B-B2BB65207B3C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DEA81BD7-64BC-C2A7-DDE7-B12266416FE2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7817C572-451E-E126-C284-36476F7283D2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5" name="MassRegistryCode">
            <a:extLst>
              <a:ext uri="{FF2B5EF4-FFF2-40B4-BE49-F238E27FC236}">
                <a16:creationId xmlns:a16="http://schemas.microsoft.com/office/drawing/2014/main" id="{3AD0EBB9-52C1-46AE-A357-7C9ADF60729D}"/>
              </a:ext>
            </a:extLst>
          </p:cNvPr>
          <p:cNvSpPr txBox="1"/>
          <p:nvPr/>
        </p:nvSpPr>
        <p:spPr>
          <a:xfrm>
            <a:off x="1422400" y="6121400"/>
            <a:ext cx="990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80" b="1">
                <a:solidFill>
                  <a:srgbClr val="03256C"/>
                </a:solidFill>
                <a:latin typeface="Roboto Condensed" panose="02000000000000000000" pitchFamily="2" charset="0"/>
              </a:rPr>
              <a:t>13-ЛП-02-26</a:t>
            </a:r>
          </a:p>
        </p:txBody>
      </p:sp>
      <p:sp>
        <p:nvSpPr>
          <p:cNvPr id="57" name="MassRegistryTitle">
            <a:extLst>
              <a:ext uri="{FF2B5EF4-FFF2-40B4-BE49-F238E27FC236}">
                <a16:creationId xmlns:a16="http://schemas.microsoft.com/office/drawing/2014/main" id="{C5DB05FF-0CE9-64EF-AC38-EDCB85CEE6AB}"/>
              </a:ext>
            </a:extLst>
          </p:cNvPr>
          <p:cNvSpPr txBox="1"/>
          <p:nvPr/>
        </p:nvSpPr>
        <p:spPr>
          <a:xfrm>
            <a:off x="2540000" y="6134100"/>
            <a:ext cx="53340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10">
                <a:solidFill>
                  <a:srgbClr val="1A1F29"/>
                </a:solidFill>
                <a:latin typeface="Roboto" panose="02000000000000000000" pitchFamily="2" charset="0"/>
              </a:rPr>
              <a:t>АВТОМАТИЗАЦИЯ ДИСПЕТЧЕРИЗАЦИИ И УПРАВЛЕНИЯ ОБЪЕКТАМИ ВОДООТВЕДЕНИЯ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8291AA3B-2BC3-E781-CCC6-533EAF17B6AC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6CEA5D1E-454A-67D6-C130-1F9441C2C84D}"/>
              </a:ext>
            </a:extLst>
          </p:cNvPr>
          <p:cNvSpPr txBox="1"/>
          <p:nvPr/>
        </p:nvSpPr>
        <p:spPr>
          <a:xfrm>
            <a:off x="8940800" y="6144314"/>
            <a:ext cx="2159000" cy="9387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10" b="1">
                <a:solidFill>
                  <a:srgbClr val="1E8E5A"/>
                </a:solidFill>
                <a:latin typeface="Roboto" panose="02000000000000000000" pitchFamily="2" charset="0"/>
              </a:rPr>
              <a:t>Опубликовано на Сайте: rostzkh.ru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F67BADF4-9D84-213F-A036-C2F9AD7B59EC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BBF50802-8473-2FB7-824D-A4695C564B1B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CE1A9E14-DFC9-810F-9707-60B7C8B07A6E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D87C1A1D-AB1D-7958-8BE4-85F9085A48A2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256508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9A6339FC-8506-C956-1DE4-E4DD15CCB970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№11-2026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0CDC2DEE-79BF-0774-D117-53396966841F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C4E040A2-C3E5-7C3B-09AD-FB366FC0D699}"/>
              </a:ext>
            </a:extLst>
          </p:cNvPr>
          <p:cNvSpPr txBox="1"/>
          <p:nvPr/>
        </p:nvSpPr>
        <p:spPr>
          <a:xfrm>
            <a:off x="533400" y="711200"/>
            <a:ext cx="8890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3256C"/>
                </a:solidFill>
                <a:latin typeface="Roboto Condensed" panose="02000000000000000000" pitchFamily="2" charset="0"/>
              </a:rPr>
              <a:t>Автоматизация диспетчеризации и управления объектами водоотведения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8E392BF-B389-D1D4-C1EC-8A98FCE3E249}"/>
              </a:ext>
            </a:extLst>
          </p:cNvPr>
          <p:cNvSpPr txBox="1"/>
          <p:nvPr/>
        </p:nvSpPr>
        <p:spPr>
          <a:xfrm>
            <a:off x="533400" y="1498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0EC629AA-FF5B-E6C6-06E8-C1C8E5EDDCAF}"/>
              </a:ext>
            </a:extLst>
          </p:cNvPr>
          <p:cNvSpPr/>
          <p:nvPr/>
        </p:nvSpPr>
        <p:spPr>
          <a:xfrm>
            <a:off x="533400" y="1828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AC53EF9E-EE05-9923-D2DF-F6F2B9D82C9C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9A15A8F2-4032-1762-096C-DF4D88305CB3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54A7419-7952-EEC7-1FC5-0028EB73AEC8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56C8B0E-97F2-2674-4F5E-F8A9AB87C308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43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 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D911B887-89B9-FF82-4544-3FF0C66578BE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030939F-4207-1010-3715-88657D729A24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Нижегородская обл.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F035FE5-6733-FF2A-EBCD-769AC71B42B4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Брянская обл.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7E14A95-4C1F-B11C-9F7C-9C33835D76B8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Московская обл.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19A6565-D6CF-343B-46E9-32994449005D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Орловская обл.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7BD4AC64-1740-C345-2D6F-C37B24B92051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Псковская обл.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4AE848F-8189-C662-6643-BEA4BBD208C3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Ставроп. край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933251A-277D-4AE8-31B1-27625DD1AF0D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Алтайский край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A96F253-C92D-1193-AC79-253C02BF708F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Краснодар. край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C1049038-E4C4-442C-45E5-58F7E3A00B43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Краснояр. край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BDBBD83-BEF7-A432-3DBC-1C202EA3C14A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Новосиб. обл.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4F1A4648-7A9C-5310-99AE-6522E74C2411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CCF78B24-12B7-6495-E393-5A57BA3F243E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22968284-05EF-874B-F2A2-F0D750DA3521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890C87DA-0FC1-9AC0-FC2C-3BF08E7C59C6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DFF2EEB7-24CA-83B4-9D84-13BA191F6E33}"/>
              </a:ext>
            </a:extLst>
          </p:cNvPr>
          <p:cNvCxnSpPr/>
          <p:nvPr/>
        </p:nvCxnSpPr>
        <p:spPr>
          <a:xfrm flipH="1" flipV="1">
            <a:off x="1130300" y="3454400"/>
            <a:ext cx="228600" cy="63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FF7D85AB-FF5E-3090-4377-7BA80A62B446}"/>
              </a:ext>
            </a:extLst>
          </p:cNvPr>
          <p:cNvSpPr/>
          <p:nvPr/>
        </p:nvSpPr>
        <p:spPr>
          <a:xfrm>
            <a:off x="1327150" y="34861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E66DE5A3-67B5-B20A-0B58-0D0F9276CC0D}"/>
              </a:ext>
            </a:extLst>
          </p:cNvPr>
          <p:cNvSpPr/>
          <p:nvPr/>
        </p:nvSpPr>
        <p:spPr>
          <a:xfrm>
            <a:off x="1041400" y="3365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69C7124E-A821-62A1-8E1F-ED4886581AB5}"/>
              </a:ext>
            </a:extLst>
          </p:cNvPr>
          <p:cNvCxnSpPr>
            <a:stCxn id="33" idx="2"/>
          </p:cNvCxnSpPr>
          <p:nvPr/>
        </p:nvCxnSpPr>
        <p:spPr>
          <a:xfrm flipH="1" flipV="1">
            <a:off x="1562100" y="2857500"/>
            <a:ext cx="171581" cy="404481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58C7F496-95A6-602B-6433-BA06C194499E}"/>
              </a:ext>
            </a:extLst>
          </p:cNvPr>
          <p:cNvSpPr/>
          <p:nvPr/>
        </p:nvSpPr>
        <p:spPr>
          <a:xfrm>
            <a:off x="1733681" y="3230231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C0D5A6A5-B0A5-93AD-000C-CF32A8F6DED1}"/>
              </a:ext>
            </a:extLst>
          </p:cNvPr>
          <p:cNvSpPr/>
          <p:nvPr/>
        </p:nvSpPr>
        <p:spPr>
          <a:xfrm>
            <a:off x="1473200" y="276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79BF112F-F91E-A601-2D25-4371B0F1B425}"/>
              </a:ext>
            </a:extLst>
          </p:cNvPr>
          <p:cNvCxnSpPr/>
          <p:nvPr/>
        </p:nvCxnSpPr>
        <p:spPr>
          <a:xfrm>
            <a:off x="1930400" y="3733800"/>
            <a:ext cx="355600" cy="355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1A7C9016-89AF-A347-308E-F729194D440C}"/>
              </a:ext>
            </a:extLst>
          </p:cNvPr>
          <p:cNvSpPr/>
          <p:nvPr/>
        </p:nvSpPr>
        <p:spPr>
          <a:xfrm>
            <a:off x="1898650" y="37020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83D98B7C-C582-ED9D-FDBE-8B9ACC71BCC3}"/>
              </a:ext>
            </a:extLst>
          </p:cNvPr>
          <p:cNvSpPr/>
          <p:nvPr/>
        </p:nvSpPr>
        <p:spPr>
          <a:xfrm>
            <a:off x="2197100" y="4000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29ED793B-95F5-5967-E476-E85642547181}"/>
              </a:ext>
            </a:extLst>
          </p:cNvPr>
          <p:cNvCxnSpPr/>
          <p:nvPr/>
        </p:nvCxnSpPr>
        <p:spPr>
          <a:xfrm flipH="1" flipV="1">
            <a:off x="1308100" y="2997200"/>
            <a:ext cx="353919" cy="29845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C4BDFC67-FCCB-9A35-68A8-21D7754EDC6C}"/>
              </a:ext>
            </a:extLst>
          </p:cNvPr>
          <p:cNvSpPr/>
          <p:nvPr/>
        </p:nvSpPr>
        <p:spPr>
          <a:xfrm>
            <a:off x="1605830" y="3226316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7CA330B5-D46C-6CD2-8C5A-0E0294ED55A8}"/>
              </a:ext>
            </a:extLst>
          </p:cNvPr>
          <p:cNvSpPr/>
          <p:nvPr/>
        </p:nvSpPr>
        <p:spPr>
          <a:xfrm>
            <a:off x="1219200" y="2908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CC8CD1D8-7118-0491-481B-15F4427D3071}"/>
              </a:ext>
            </a:extLst>
          </p:cNvPr>
          <p:cNvCxnSpPr/>
          <p:nvPr/>
        </p:nvCxnSpPr>
        <p:spPr>
          <a:xfrm flipH="1">
            <a:off x="1422400" y="4051300"/>
            <a:ext cx="88900" cy="419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0EFD55DD-2026-09C2-BAFF-EB7AE95D8EEC}"/>
              </a:ext>
            </a:extLst>
          </p:cNvPr>
          <p:cNvSpPr/>
          <p:nvPr/>
        </p:nvSpPr>
        <p:spPr>
          <a:xfrm>
            <a:off x="1479550" y="40195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CC259B05-5613-DF71-0939-21CC87DCD8A6}"/>
              </a:ext>
            </a:extLst>
          </p:cNvPr>
          <p:cNvSpPr/>
          <p:nvPr/>
        </p:nvSpPr>
        <p:spPr>
          <a:xfrm>
            <a:off x="1333500" y="4381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B2C64BEC-DC7C-DE69-D01D-935909FDC1C0}"/>
              </a:ext>
            </a:extLst>
          </p:cNvPr>
          <p:cNvCxnSpPr/>
          <p:nvPr/>
        </p:nvCxnSpPr>
        <p:spPr>
          <a:xfrm>
            <a:off x="4419600" y="3708400"/>
            <a:ext cx="457200" cy="5207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4C11811C-DDFF-53E8-D4C6-7CE7E9E45689}"/>
              </a:ext>
            </a:extLst>
          </p:cNvPr>
          <p:cNvSpPr/>
          <p:nvPr/>
        </p:nvSpPr>
        <p:spPr>
          <a:xfrm>
            <a:off x="4387850" y="3676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3570045F-12CF-07AD-3AF1-1AEC2251BE47}"/>
              </a:ext>
            </a:extLst>
          </p:cNvPr>
          <p:cNvSpPr/>
          <p:nvPr/>
        </p:nvSpPr>
        <p:spPr>
          <a:xfrm>
            <a:off x="4787900" y="41402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82D71089-8851-0A24-3597-B78B337B468C}"/>
              </a:ext>
            </a:extLst>
          </p:cNvPr>
          <p:cNvCxnSpPr/>
          <p:nvPr/>
        </p:nvCxnSpPr>
        <p:spPr>
          <a:xfrm flipH="1">
            <a:off x="1206500" y="3898900"/>
            <a:ext cx="2159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397A337F-5A22-7E40-3DE0-72280796A0D5}"/>
              </a:ext>
            </a:extLst>
          </p:cNvPr>
          <p:cNvSpPr/>
          <p:nvPr/>
        </p:nvSpPr>
        <p:spPr>
          <a:xfrm>
            <a:off x="1390650" y="38671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C807AEEA-9020-B3E3-A031-C08FAACC8782}"/>
              </a:ext>
            </a:extLst>
          </p:cNvPr>
          <p:cNvSpPr/>
          <p:nvPr/>
        </p:nvSpPr>
        <p:spPr>
          <a:xfrm>
            <a:off x="1117600" y="403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2B6C3710-D658-54B7-AF1A-0FA240D9A310}"/>
              </a:ext>
            </a:extLst>
          </p:cNvPr>
          <p:cNvCxnSpPr/>
          <p:nvPr/>
        </p:nvCxnSpPr>
        <p:spPr>
          <a:xfrm>
            <a:off x="6197600" y="3556000"/>
            <a:ext cx="685800" cy="190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2648AF39-B3B9-DEB6-289B-BC377F3C2516}"/>
              </a:ext>
            </a:extLst>
          </p:cNvPr>
          <p:cNvSpPr/>
          <p:nvPr/>
        </p:nvSpPr>
        <p:spPr>
          <a:xfrm>
            <a:off x="6165850" y="3524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A9EC11A9-674D-12B8-1FC0-0AAA3C50A158}"/>
              </a:ext>
            </a:extLst>
          </p:cNvPr>
          <p:cNvSpPr/>
          <p:nvPr/>
        </p:nvSpPr>
        <p:spPr>
          <a:xfrm>
            <a:off x="67945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A54C7C15-5F6F-ED35-8E1F-A204EC5A5DCC}"/>
              </a:ext>
            </a:extLst>
          </p:cNvPr>
          <p:cNvCxnSpPr/>
          <p:nvPr/>
        </p:nvCxnSpPr>
        <p:spPr>
          <a:xfrm>
            <a:off x="4648200" y="3454400"/>
            <a:ext cx="482600" cy="342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EE4D7756-A363-A6D4-5D74-265E32D7487E}"/>
              </a:ext>
            </a:extLst>
          </p:cNvPr>
          <p:cNvSpPr/>
          <p:nvPr/>
        </p:nvSpPr>
        <p:spPr>
          <a:xfrm>
            <a:off x="4616450" y="3422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80CACD90-EF56-8E2F-AC8F-04D2E8F5AF05}"/>
              </a:ext>
            </a:extLst>
          </p:cNvPr>
          <p:cNvSpPr/>
          <p:nvPr/>
        </p:nvSpPr>
        <p:spPr>
          <a:xfrm>
            <a:off x="5041900" y="3708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D08EC2F7-A5E8-3AD5-CB36-4F7BEB43920D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D9347DB9-DD17-410A-707E-935DFB8ADA3C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2026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4B9C6383-CBD2-72F0-45D4-6DC157209A36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44</a:t>
            </a:r>
          </a:p>
        </p:txBody>
      </p:sp>
    </p:spTree>
    <p:extLst>
      <p:ext uri="{BB962C8B-B14F-4D97-AF65-F5344CB8AC3E}">
        <p14:creationId xmlns:p14="http://schemas.microsoft.com/office/powerpoint/2010/main" val="2660149182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D5EAE513-4446-69FD-647D-0695985D54DE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777B680D-1ED4-D840-0C80-AA86D21F505E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D9DF4088-9386-318B-2842-479F6CBAA148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0C6E5FC4-F0CF-416C-F5F3-B6C27A9A968F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59D4C165-2C15-AC78-5273-556D700B3644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1911ED8F-F653-4F30-C289-E6CF649FA124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9748921D-A318-3D9C-C97A-79F7A8907CB7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C1A9398D-0B3B-FB2E-0944-2DB1A3B35EF6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FC11579E-91BA-8D15-5127-6560BCA8AA0E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6CD43D94-2C7F-8C46-7222-B5943BD0F422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B07F7D7F-2A97-57D2-8DD1-75B2BDF20663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527BCC20-668C-4406-2B1C-8995A96148B1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5757DD86-763F-384D-9C00-7170D07CCE48}"/>
              </a:ext>
            </a:extLst>
          </p:cNvPr>
          <p:cNvSpPr/>
          <p:nvPr/>
        </p:nvSpPr>
        <p:spPr>
          <a:xfrm>
            <a:off x="8280400" y="5334000"/>
            <a:ext cx="394716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46333111-064C-6901-FF99-F73769B10E12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9AF65D17-DB5C-3776-413B-1C4D118B5811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45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CEBEF958-A463-FB3D-E52A-E62E282251F5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3A80E727-AEA1-7A71-F37E-740F521F0A74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E7CF759-EE0D-E6CC-492E-47B05EDBD42E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A9A7E11-74FB-0B86-B2DB-9D9AC68DF517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№12-2026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6B12296-F237-C278-0BA3-93EF982ADB8E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19EE43A-E518-F7E7-332B-06B23751FF14}"/>
              </a:ext>
            </a:extLst>
          </p:cNvPr>
          <p:cNvSpPr txBox="1"/>
          <p:nvPr/>
        </p:nvSpPr>
        <p:spPr>
          <a:xfrm>
            <a:off x="533400" y="1295399"/>
            <a:ext cx="9334500" cy="56630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840" b="1">
                <a:solidFill>
                  <a:srgbClr val="03256C"/>
                </a:solidFill>
                <a:latin typeface="Roboto Condensed" panose="02000000000000000000" pitchFamily="2" charset="0"/>
              </a:rPr>
              <a:t>Сокращение времени реагирования на аварийные и внештатные ситуации на автоматизированных котельных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F3BB0EE-280B-1145-2F32-23C0675F5B97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Практика описывает организацию стационарных пунктов для дежурных аварийных бригад, обслуживающих автоматизированные котельные в нескольких технологических районах.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774B5FC-D793-E3A2-1818-332C07D9A535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395D45B-E258-3B27-6C46-35ECA7DDC711}"/>
              </a:ext>
            </a:extLst>
          </p:cNvPr>
          <p:cNvSpPr txBox="1"/>
          <p:nvPr/>
        </p:nvSpPr>
        <p:spPr>
          <a:xfrm>
            <a:off x="812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Отдельная проблематика не указана.
Нужна готовность бригад.
Обслуживание котельных.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287D897-F9B3-EDB0-ED56-6AEABAB967D1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C28B3D7-46C7-B103-D629-A4D6B9DCC279}"/>
              </a:ext>
            </a:extLst>
          </p:cNvPr>
          <p:cNvSpPr txBox="1"/>
          <p:nvPr/>
        </p:nvSpPr>
        <p:spPr>
          <a:xfrm>
            <a:off x="4368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Стационарные пункты.
Дежурные аварийные бригады.
Несколько технологических районов.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3656B4B-502E-24E0-EC9B-FC15726C14BC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89D931E-40FC-5DDC-27B8-742E4AFAA84D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35.3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B2AD790-3303-B3C3-37C3-CEC53E663C89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911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C87945A-C45F-00A5-0BD5-D7416FF12A52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152B227-3E56-634B-CA74-739727A33C4F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135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F80D59C3-049F-D73A-6C40-301E68FB5E56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A0D116D3-FD81-296F-824E-254A0A6765A0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40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2B6C35CA-6149-36B3-BE26-A8845E3BD3F6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034C9193-8BC9-3850-356A-CDEC557B2207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8,10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ED297DA1-8E4A-C933-F92D-ED303FCE895B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8FD91FEC-8217-B2DF-A65A-891D0F33A705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14,8%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83B1FBD3-5ADE-A78F-9B76-0D476B9AE2A1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890BD799-3B0C-D194-4A7C-C12BE0571DE9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2AA982A6-7663-F810-D943-FB77D9EA07B2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95D372A9-D951-161C-946B-66AB2CDC8B5C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9B460572-400A-D9C3-C096-CB2FCBA58338}"/>
              </a:ext>
            </a:extLst>
          </p:cNvPr>
          <p:cNvSpPr txBox="1"/>
          <p:nvPr/>
        </p:nvSpPr>
        <p:spPr>
          <a:xfrm>
            <a:off x="8940800" y="6137389"/>
            <a:ext cx="2159000" cy="10772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00" b="1">
                <a:solidFill>
                  <a:srgbClr val="03256C"/>
                </a:solidFill>
                <a:latin typeface="Roboto" panose="02000000000000000000" pitchFamily="2" charset="0"/>
              </a:rPr>
              <a:t>В резерве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BFF69BE2-D007-5BEE-B54C-0586F4DD4EB9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60BE3B60-425C-7560-8B61-59ACC51DCE0F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E61F901C-9967-C9FD-C366-C1B1F1EC4091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C3BC1C74-7223-52E8-E9FA-5F1BE6687985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86900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31C54475-ED74-F664-2546-92348D1507D9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B6771897-4313-F8F9-D423-CC0742849A3A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7A58B7A2-DCDF-9562-CD62-0C7D060A40FF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567DF62A-8626-AE1F-39BC-7DD6611126B8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7172EBED-5364-3824-7767-623DF398E484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31F45B10-584E-9552-A2FF-59FF1C2E8B9D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7644D52E-0791-93AD-8704-C2DDCF5C3563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1B1C8F26-3812-CA85-674C-F5FAAB47CE24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E627DA0F-75D1-E422-6DEB-9303B59EA5A8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5F3C9054-49C0-05DD-B20B-F43B9208E2BE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DE32CE16-2D68-55D6-64F2-2D789BDBC1FE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44DCD765-C096-7930-6225-652BB681A966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A48484A9-0A42-8B01-E19A-002200C9A6A5}"/>
              </a:ext>
            </a:extLst>
          </p:cNvPr>
          <p:cNvSpPr/>
          <p:nvPr/>
        </p:nvSpPr>
        <p:spPr>
          <a:xfrm>
            <a:off x="8280400" y="5334000"/>
            <a:ext cx="277368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2B09A98D-50CB-95F5-A294-B7633121292C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A287DCC3-8F70-E513-E157-70DC7884C330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Минстрой России · НИИСФ РААСН · 2026</a:t>
            </a:r>
          </a:p>
        </p:txBody>
      </p:sp>
      <p:sp>
        <p:nvSpPr>
          <p:cNvPr id="40" name="MassDescriptionBox">
            <a:extLst>
              <a:ext uri="{FF2B5EF4-FFF2-40B4-BE49-F238E27FC236}">
                <a16:creationId xmlns:a16="http://schemas.microsoft.com/office/drawing/2014/main" id="{FFE8BF11-F1BE-8641-BCF6-CAAB5EBED956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4" name="MassRegistryPanel">
            <a:extLst>
              <a:ext uri="{FF2B5EF4-FFF2-40B4-BE49-F238E27FC236}">
                <a16:creationId xmlns:a16="http://schemas.microsoft.com/office/drawing/2014/main" id="{C4AD735A-3B33-C343-493E-A53FDD5EA2A9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22A0016-333B-3677-DF72-46C83402232D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A9F019A-F8B8-4036-C53F-771ABE45A091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№1-2025 Лучшая практика (ЛП)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CC1DC55-C226-9903-2E44-942F983FD135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346D716-8D66-12A1-AAAE-95AE916A1D99}"/>
              </a:ext>
            </a:extLst>
          </p:cNvPr>
          <p:cNvSpPr txBox="1"/>
          <p:nvPr/>
        </p:nvSpPr>
        <p:spPr>
          <a:xfrm>
            <a:off x="533400" y="1295399"/>
            <a:ext cx="9334500" cy="56630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84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процесса роботизации диспетчерской службы для компаний ЖКХ.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64AD291-4021-BB59-6E78-0C416F758283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Цифровая трансформация клиентского сервиса и повышение операционной эффективности контакт-центров, диспетчерских и дежурно-диспетчерских служб в сфере ЖКХ.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431DFD3-BA06-17A0-3615-3EAA38453856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48F5C78-F0B1-28C5-3051-8596022D0472}"/>
              </a:ext>
            </a:extLst>
          </p:cNvPr>
          <p:cNvSpPr txBox="1"/>
          <p:nvPr/>
        </p:nvSpPr>
        <p:spPr>
          <a:xfrm>
            <a:off x="812800" y="3985600"/>
            <a:ext cx="2946400" cy="66479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Высокая доля пропущенных звонков: в среднем более 50%, в пиковые периоды до 90%. Ручная обработка типовых обращений занимает свыше 5 минут на звонок.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8DBA11C-CE8A-C883-BBD3-6D64290622DA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45102F6-90C9-6066-4BA3-A35B0FE9C83B}"/>
              </a:ext>
            </a:extLst>
          </p:cNvPr>
          <p:cNvSpPr txBox="1"/>
          <p:nvPr/>
        </p:nvSpPr>
        <p:spPr>
          <a:xfrm>
            <a:off x="4368800" y="3940972"/>
            <a:ext cx="2946400" cy="754053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80">
                <a:solidFill>
                  <a:srgbClr val="1A1F29"/>
                </a:solidFill>
                <a:latin typeface="Roboto" panose="02000000000000000000" pitchFamily="2" charset="0"/>
              </a:rPr>
              <a:t>Внедрение Робота-диспетчера на базе ИИ: обработка до 70% рутинных запросов, прием показаний, информирование о задолженности и отключениях, интеллектуальная маршрутизация сложных кейсов оператору.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124DE24-CA2E-1DFB-8574-3C00F90DCDFB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FBB2039-69E5-5BE5-7B9F-2ACE9A09FB53}"/>
              </a:ext>
            </a:extLst>
          </p:cNvPr>
          <p:cNvSpPr txBox="1"/>
          <p:nvPr/>
        </p:nvSpPr>
        <p:spPr>
          <a:xfrm>
            <a:off x="711200" y="5539580"/>
            <a:ext cx="6629400" cy="42704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68.32 Управление недвижимым имуществом</a:t>
            </a:r>
          </a:p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36.00 Забор, очистка и распределение воды</a:t>
            </a:r>
          </a:p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37.00 Сбор и обработка сточных вод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1CDF68D-57EC-8528-8A95-2FD0F5CDC7D3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1052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01A1259-FC4A-0B12-D4D5-E330875F2774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581D6153-6F79-365F-4968-3CCE338EF928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109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403BFF4-6E21-B240-B080-86E5E90B2305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05D2BD3D-6908-C38A-F200-A830B00A571D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45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57852338-F628-4FC2-1B5D-626F362D7D9F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58AB06D-308E-D649-8D2E-C67D0A41FBDE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7,34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B04EF0BA-B4EB-B7BB-BF7F-3C5FD2E99756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86ECE1C9-24E9-B152-3CFF-6C645274DF4F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10,4%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84CEB238-4822-C411-23D1-390B74AA75D4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10BFB2E4-A361-E0A0-C6CC-9BF8FAB384DA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5" name="MassRegistryLabel">
            <a:extLst>
              <a:ext uri="{FF2B5EF4-FFF2-40B4-BE49-F238E27FC236}">
                <a16:creationId xmlns:a16="http://schemas.microsoft.com/office/drawing/2014/main" id="{B5CB5B52-0D0E-4776-8F7F-66ACA6D0ACF4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6" name="MassRegistryCode">
            <a:extLst>
              <a:ext uri="{FF2B5EF4-FFF2-40B4-BE49-F238E27FC236}">
                <a16:creationId xmlns:a16="http://schemas.microsoft.com/office/drawing/2014/main" id="{B98655DB-FD16-2574-F3E0-5A84542C7905}"/>
              </a:ext>
            </a:extLst>
          </p:cNvPr>
          <p:cNvSpPr txBox="1"/>
          <p:nvPr/>
        </p:nvSpPr>
        <p:spPr>
          <a:xfrm>
            <a:off x="1422400" y="6121400"/>
            <a:ext cx="990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80" b="1">
                <a:solidFill>
                  <a:srgbClr val="03256C"/>
                </a:solidFill>
                <a:latin typeface="Roboto Condensed" panose="02000000000000000000" pitchFamily="2" charset="0"/>
              </a:rPr>
              <a:t>01-ЛП-01-25</a:t>
            </a:r>
          </a:p>
        </p:txBody>
      </p:sp>
      <p:sp>
        <p:nvSpPr>
          <p:cNvPr id="57" name="MassRegistryTitle">
            <a:extLst>
              <a:ext uri="{FF2B5EF4-FFF2-40B4-BE49-F238E27FC236}">
                <a16:creationId xmlns:a16="http://schemas.microsoft.com/office/drawing/2014/main" id="{704A3208-CFA6-31C0-09B2-5F41445C214E}"/>
              </a:ext>
            </a:extLst>
          </p:cNvPr>
          <p:cNvSpPr txBox="1"/>
          <p:nvPr/>
        </p:nvSpPr>
        <p:spPr>
          <a:xfrm>
            <a:off x="2540000" y="6134100"/>
            <a:ext cx="53340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10">
                <a:solidFill>
                  <a:srgbClr val="1A1F29"/>
                </a:solidFill>
                <a:latin typeface="Roboto" panose="02000000000000000000" pitchFamily="2" charset="0"/>
              </a:rPr>
              <a:t>Повышение эффективности процесса роботизации диспетчерской службы для компаний ЖКХ</a:t>
            </a:r>
          </a:p>
        </p:txBody>
      </p:sp>
      <p:sp>
        <p:nvSpPr>
          <p:cNvPr id="58" name="MassStatusLabel">
            <a:extLst>
              <a:ext uri="{FF2B5EF4-FFF2-40B4-BE49-F238E27FC236}">
                <a16:creationId xmlns:a16="http://schemas.microsoft.com/office/drawing/2014/main" id="{65FC880F-BFFD-527E-2F0F-63A525CD611B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9" name="MassStatusText">
            <a:extLst>
              <a:ext uri="{FF2B5EF4-FFF2-40B4-BE49-F238E27FC236}">
                <a16:creationId xmlns:a16="http://schemas.microsoft.com/office/drawing/2014/main" id="{718F973F-7B90-A83A-A9E6-65322A9916E8}"/>
              </a:ext>
            </a:extLst>
          </p:cNvPr>
          <p:cNvSpPr txBox="1"/>
          <p:nvPr/>
        </p:nvSpPr>
        <p:spPr>
          <a:xfrm>
            <a:off x="8940800" y="6144314"/>
            <a:ext cx="2159000" cy="9387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10" b="1">
                <a:solidFill>
                  <a:srgbClr val="1E8E5A"/>
                </a:solidFill>
                <a:latin typeface="Roboto" panose="02000000000000000000" pitchFamily="2" charset="0"/>
              </a:rPr>
              <a:t>Опубликовано на Сайте: rostzkh.ru</a:t>
            </a:r>
          </a:p>
        </p:txBody>
      </p:sp>
      <p:pic>
        <p:nvPicPr>
          <p:cNvPr id="44" name="MassIconDescription">
            <a:extLst>
              <a:ext uri="{FF2B5EF4-FFF2-40B4-BE49-F238E27FC236}">
                <a16:creationId xmlns:a16="http://schemas.microsoft.com/office/drawing/2014/main" id="{2CDD08B6-E752-41E9-6A79-B153F2CBE73D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7" name="MassIconProblem">
            <a:extLst>
              <a:ext uri="{FF2B5EF4-FFF2-40B4-BE49-F238E27FC236}">
                <a16:creationId xmlns:a16="http://schemas.microsoft.com/office/drawing/2014/main" id="{A87C3E7F-D5B9-02C4-C0FC-A60E940C4905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9" name="MassIconSolution">
            <a:extLst>
              <a:ext uri="{FF2B5EF4-FFF2-40B4-BE49-F238E27FC236}">
                <a16:creationId xmlns:a16="http://schemas.microsoft.com/office/drawing/2014/main" id="{86EC4779-D3F0-3AE0-AD03-D7F09669C5AF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53" name="MassIconOkved">
            <a:extLst>
              <a:ext uri="{FF2B5EF4-FFF2-40B4-BE49-F238E27FC236}">
                <a16:creationId xmlns:a16="http://schemas.microsoft.com/office/drawing/2014/main" id="{2048E3F3-F66F-C553-340D-C1667DF9413B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565833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B9CDBE69-7A19-D454-CE6A-C6269470020F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№12-2026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4DCD24BA-20CB-E1B3-08E3-1748E996816F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04265B25-72AD-3096-0E18-4DDF6EEE0869}"/>
              </a:ext>
            </a:extLst>
          </p:cNvPr>
          <p:cNvSpPr txBox="1"/>
          <p:nvPr/>
        </p:nvSpPr>
        <p:spPr>
          <a:xfrm>
            <a:off x="533400" y="711200"/>
            <a:ext cx="8890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3256C"/>
                </a:solidFill>
                <a:latin typeface="Roboto Condensed" panose="02000000000000000000" pitchFamily="2" charset="0"/>
              </a:rPr>
              <a:t>Сокращение времени реагирования на аварийные и внештатные ситуации на автоматизированных котельных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CD9F9E0-0BEB-7ED9-F493-78644C088C11}"/>
              </a:ext>
            </a:extLst>
          </p:cNvPr>
          <p:cNvSpPr txBox="1"/>
          <p:nvPr/>
        </p:nvSpPr>
        <p:spPr>
          <a:xfrm>
            <a:off x="533400" y="1498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31640DB1-3CAF-EC48-8654-620DF66BAADB}"/>
              </a:ext>
            </a:extLst>
          </p:cNvPr>
          <p:cNvSpPr/>
          <p:nvPr/>
        </p:nvSpPr>
        <p:spPr>
          <a:xfrm>
            <a:off x="533400" y="1828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20C34911-756E-572F-7FFA-DF1E0DA2D512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16224321-7A8F-5404-8684-C1F6FF25D5B3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DFEBE04-1957-F840-0E13-80F6E935312B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57E608C-25B7-F97F-3B34-6DC74E91055E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40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1217FC9-DB6B-13E6-5100-C5A4CBF2A625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7E6EB30-EFD3-EA2D-6EDB-7DC393B33D3D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14 — Московская обл.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BF43B59-72CE-6AD3-7BEB-489443673304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12 — Нижегор. обл.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83939052-384C-662B-E178-A8F67DA6341C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9 — Волгогр. обл.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7B0F80A-45E5-FAA6-8236-0F269DE9774A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9 — Оренбург. обл.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1B1C9CE-C34B-B386-0012-7EDCB4497832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Ставроп. край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B0157DF-033F-DED1-078F-5A6ACF68AE35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Калинингр. обл.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89A9497-9B4E-6D93-A3BE-291C52F801FA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ХМАО-Югра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1979FE9-9440-C15F-6D12-0CFFC085E2CE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Новосиб. обл.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5C2A71A-1E69-BB2A-94BE-DC766793772A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Псковская обл.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6EC59A0-8BE3-3585-EB3A-F2765C73B908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Респ. Татарстан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06C5E9B3-842E-F2ED-3E1B-B622AEE4E6C6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13C549B8-8865-B6CC-6F5B-93E31D38B28A}"/>
              </a:ext>
            </a:extLst>
          </p:cNvPr>
          <p:cNvCxnSpPr/>
          <p:nvPr/>
        </p:nvCxnSpPr>
        <p:spPr>
          <a:xfrm flipH="1" flipV="1">
            <a:off x="1562100" y="2857500"/>
            <a:ext cx="165852" cy="104754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B2255678-4239-B2F3-75C6-D1A55EF9CB49}"/>
              </a:ext>
            </a:extLst>
          </p:cNvPr>
          <p:cNvSpPr/>
          <p:nvPr/>
        </p:nvSpPr>
        <p:spPr>
          <a:xfrm>
            <a:off x="1686420" y="378460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4DCD6EC7-97D9-0E76-7F48-2D813B035987}"/>
              </a:ext>
            </a:extLst>
          </p:cNvPr>
          <p:cNvSpPr/>
          <p:nvPr/>
        </p:nvSpPr>
        <p:spPr>
          <a:xfrm>
            <a:off x="1473200" y="276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14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8F2CBEDE-1E26-008E-80CF-72DFE2BF88CF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BE6E4231-FED7-579B-A40A-79FAA2C276C2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B3E9A7F6-B7DC-4680-8E0F-EAE3AB2EFAA2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12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FC98456A-25D4-E9E6-8FD2-0B9E7BA3561D}"/>
              </a:ext>
            </a:extLst>
          </p:cNvPr>
          <p:cNvCxnSpPr/>
          <p:nvPr/>
        </p:nvCxnSpPr>
        <p:spPr>
          <a:xfrm>
            <a:off x="1739900" y="4064000"/>
            <a:ext cx="2921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46E99C3A-288F-D3FE-B8D0-5739473DA293}"/>
              </a:ext>
            </a:extLst>
          </p:cNvPr>
          <p:cNvSpPr/>
          <p:nvPr/>
        </p:nvSpPr>
        <p:spPr>
          <a:xfrm>
            <a:off x="1708150" y="40322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C664F9C5-000C-EFCD-4121-194D117DB521}"/>
              </a:ext>
            </a:extLst>
          </p:cNvPr>
          <p:cNvSpPr/>
          <p:nvPr/>
        </p:nvSpPr>
        <p:spPr>
          <a:xfrm>
            <a:off x="1943100" y="44450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9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9B06FEAD-ADCF-88F5-12A9-53D65A34EEA8}"/>
              </a:ext>
            </a:extLst>
          </p:cNvPr>
          <p:cNvCxnSpPr/>
          <p:nvPr/>
        </p:nvCxnSpPr>
        <p:spPr>
          <a:xfrm>
            <a:off x="2413000" y="4000500"/>
            <a:ext cx="444500" cy="368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1558CE60-7B0C-2762-F6EC-4C2B1C78F481}"/>
              </a:ext>
            </a:extLst>
          </p:cNvPr>
          <p:cNvSpPr/>
          <p:nvPr/>
        </p:nvSpPr>
        <p:spPr>
          <a:xfrm>
            <a:off x="2381250" y="39687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05633B17-EE33-4329-7670-5317FF4571AE}"/>
              </a:ext>
            </a:extLst>
          </p:cNvPr>
          <p:cNvSpPr/>
          <p:nvPr/>
        </p:nvSpPr>
        <p:spPr>
          <a:xfrm>
            <a:off x="2768600" y="42799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9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7DECFE98-490E-1EF3-1C39-E9D7E77E2CBA}"/>
              </a:ext>
            </a:extLst>
          </p:cNvPr>
          <p:cNvCxnSpPr/>
          <p:nvPr/>
        </p:nvCxnSpPr>
        <p:spPr>
          <a:xfrm flipH="1">
            <a:off x="1422400" y="4051300"/>
            <a:ext cx="88900" cy="419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1A238376-19BD-71AC-CE26-03847CBA5510}"/>
              </a:ext>
            </a:extLst>
          </p:cNvPr>
          <p:cNvSpPr/>
          <p:nvPr/>
        </p:nvSpPr>
        <p:spPr>
          <a:xfrm>
            <a:off x="1479550" y="40195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E40AC7D5-5B59-70AA-3764-7886AA32869F}"/>
              </a:ext>
            </a:extLst>
          </p:cNvPr>
          <p:cNvSpPr/>
          <p:nvPr/>
        </p:nvSpPr>
        <p:spPr>
          <a:xfrm>
            <a:off x="1333500" y="4381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D48B6B9D-E078-4275-AB77-47871DA8B602}"/>
              </a:ext>
            </a:extLst>
          </p:cNvPr>
          <p:cNvCxnSpPr/>
          <p:nvPr/>
        </p:nvCxnSpPr>
        <p:spPr>
          <a:xfrm>
            <a:off x="876300" y="3429000"/>
            <a:ext cx="304800" cy="317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1A21AC1B-799F-157F-AF90-FB204B0F6A1F}"/>
              </a:ext>
            </a:extLst>
          </p:cNvPr>
          <p:cNvSpPr/>
          <p:nvPr/>
        </p:nvSpPr>
        <p:spPr>
          <a:xfrm>
            <a:off x="844550" y="3397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BD24CCB5-B6F7-BFEE-8A2B-BB499AB1C24D}"/>
              </a:ext>
            </a:extLst>
          </p:cNvPr>
          <p:cNvSpPr/>
          <p:nvPr/>
        </p:nvSpPr>
        <p:spPr>
          <a:xfrm>
            <a:off x="10922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E8E94915-3E4E-57FB-8A05-3A85F7ECAEB3}"/>
              </a:ext>
            </a:extLst>
          </p:cNvPr>
          <p:cNvCxnSpPr/>
          <p:nvPr/>
        </p:nvCxnSpPr>
        <p:spPr>
          <a:xfrm>
            <a:off x="3200400" y="3657600"/>
            <a:ext cx="4445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7BDA75F1-E97D-C9A6-CDB4-99C60A11B8D6}"/>
              </a:ext>
            </a:extLst>
          </p:cNvPr>
          <p:cNvSpPr/>
          <p:nvPr/>
        </p:nvSpPr>
        <p:spPr>
          <a:xfrm>
            <a:off x="3168650" y="36258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3A623540-92EC-8549-421F-77352F6EE907}"/>
              </a:ext>
            </a:extLst>
          </p:cNvPr>
          <p:cNvSpPr/>
          <p:nvPr/>
        </p:nvSpPr>
        <p:spPr>
          <a:xfrm>
            <a:off x="3556000" y="403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D1857BDC-B89F-64CC-6F73-48D59175A045}"/>
              </a:ext>
            </a:extLst>
          </p:cNvPr>
          <p:cNvCxnSpPr/>
          <p:nvPr/>
        </p:nvCxnSpPr>
        <p:spPr>
          <a:xfrm>
            <a:off x="4648200" y="3454400"/>
            <a:ext cx="482600" cy="342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C002C528-BD5C-D70C-4A67-CA1677E726B7}"/>
              </a:ext>
            </a:extLst>
          </p:cNvPr>
          <p:cNvSpPr/>
          <p:nvPr/>
        </p:nvSpPr>
        <p:spPr>
          <a:xfrm>
            <a:off x="4616450" y="3422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5039A38F-1423-8612-04CF-CF9AB1A5EDD0}"/>
              </a:ext>
            </a:extLst>
          </p:cNvPr>
          <p:cNvSpPr/>
          <p:nvPr/>
        </p:nvSpPr>
        <p:spPr>
          <a:xfrm>
            <a:off x="5041900" y="3708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81E0C9BD-D6ED-D40A-15CF-F0B60046EA92}"/>
              </a:ext>
            </a:extLst>
          </p:cNvPr>
          <p:cNvCxnSpPr>
            <a:stCxn id="51" idx="2"/>
          </p:cNvCxnSpPr>
          <p:nvPr/>
        </p:nvCxnSpPr>
        <p:spPr>
          <a:xfrm flipH="1" flipV="1">
            <a:off x="1308100" y="2997200"/>
            <a:ext cx="241910" cy="882899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1469F118-C649-D42C-DD8B-9831B3BD62FA}"/>
              </a:ext>
            </a:extLst>
          </p:cNvPr>
          <p:cNvSpPr/>
          <p:nvPr/>
        </p:nvSpPr>
        <p:spPr>
          <a:xfrm>
            <a:off x="1550010" y="3848349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C3C377CA-F105-2E93-C4BD-F0D2BABD8ABF}"/>
              </a:ext>
            </a:extLst>
          </p:cNvPr>
          <p:cNvSpPr/>
          <p:nvPr/>
        </p:nvSpPr>
        <p:spPr>
          <a:xfrm>
            <a:off x="1219200" y="2908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D5B68B50-6E77-7961-7BE5-27C8B08D6B12}"/>
              </a:ext>
            </a:extLst>
          </p:cNvPr>
          <p:cNvCxnSpPr/>
          <p:nvPr/>
        </p:nvCxnSpPr>
        <p:spPr>
          <a:xfrm>
            <a:off x="2159000" y="3556000"/>
            <a:ext cx="444500" cy="2032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375CFADC-74AF-1E8C-DC18-E03476CC9BEE}"/>
              </a:ext>
            </a:extLst>
          </p:cNvPr>
          <p:cNvSpPr/>
          <p:nvPr/>
        </p:nvSpPr>
        <p:spPr>
          <a:xfrm>
            <a:off x="2127250" y="3524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D92D88A3-85D2-ECB7-0C80-B42941E8D77A}"/>
              </a:ext>
            </a:extLst>
          </p:cNvPr>
          <p:cNvSpPr/>
          <p:nvPr/>
        </p:nvSpPr>
        <p:spPr>
          <a:xfrm>
            <a:off x="2514600" y="3670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C95B5AE3-D719-F60B-AE6C-D8C82D736F54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ADD499CE-AD80-0082-91C2-E692228B53C1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2026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22D60758-8A5C-45EB-7B9F-1AB7888980B1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46</a:t>
            </a:r>
          </a:p>
        </p:txBody>
      </p:sp>
    </p:spTree>
    <p:extLst>
      <p:ext uri="{BB962C8B-B14F-4D97-AF65-F5344CB8AC3E}">
        <p14:creationId xmlns:p14="http://schemas.microsoft.com/office/powerpoint/2010/main" val="1535808679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959EFAE5-1049-217E-DCD0-85D1A09E5E3F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106DED00-F90C-C451-0EC3-DE3EAA05590F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0C79FF95-0744-CF03-EC9A-A0042A9AB4E0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0F69F217-5DC5-47D6-2384-465E6671B305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17250897-875A-47CF-0E00-7E5AD0EBC314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955E1E13-709D-D6B6-EA9E-640A55CEF92C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5E6A1B82-C796-110C-AAEF-A14F08D21A89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A00F69B2-C8C5-6CF6-3E59-9D41FD47F97A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427305B5-224C-92BA-2D89-603CAA8C2275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BC084211-BA70-5ED3-51E4-A2C4ED58977D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1A345337-A938-8C03-0151-E28CE4E39EE1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370C3FC4-C27F-3628-8A17-EAEA6A1507DE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B55A45F6-C75A-4E3D-28EF-21A0EF64CB26}"/>
              </a:ext>
            </a:extLst>
          </p:cNvPr>
          <p:cNvSpPr/>
          <p:nvPr/>
        </p:nvSpPr>
        <p:spPr>
          <a:xfrm>
            <a:off x="8280400" y="5334000"/>
            <a:ext cx="309372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C8F09947-FF94-A7EC-14DD-F947A3CBC61A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7D9BAF77-C309-E824-3EE6-B3ECB8AAD497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47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A0F42704-599D-11AE-77A1-879FA78FA8B4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C51761E8-D74C-B15B-E9EF-F7298678B3A2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42AEE08-06A0-BF2B-DC75-10E4F967EDCA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F1ADDBD-204C-D641-A4FC-81F077C345C0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№13-2026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E8403FF-F7DA-E1F3-2E80-03E5BE2588CF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3ED71CA-D591-F8B3-A329-463F16C15849}"/>
              </a:ext>
            </a:extLst>
          </p:cNvPr>
          <p:cNvSpPr txBox="1"/>
          <p:nvPr/>
        </p:nvSpPr>
        <p:spPr>
          <a:xfrm>
            <a:off x="533400" y="1295400"/>
            <a:ext cx="9334500" cy="31701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2060" b="1">
                <a:solidFill>
                  <a:srgbClr val="03256C"/>
                </a:solidFill>
                <a:latin typeface="Roboto Condensed" panose="02000000000000000000" pitchFamily="2" charset="0"/>
              </a:rPr>
              <a:t>Оптимизация процессов работы архива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C49FCC7-5F30-B96A-BD8A-A0B139DA4808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Практика направлена на оптимизацию работы архива за счет создания единого электронного архива документов и мгновенного доступа к информации.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84B44A1-CCD9-A939-2BE5-07F3641A5782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B2AB47B-C724-9418-8CA8-CF7587E7AEAE}"/>
              </a:ext>
            </a:extLst>
          </p:cNvPr>
          <p:cNvSpPr txBox="1"/>
          <p:nvPr/>
        </p:nvSpPr>
        <p:spPr>
          <a:xfrm>
            <a:off x="812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Бумажные архивы.
Долгий поиск документов.
Длительное обслуживание клиентов.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45C6D2D-0F51-8773-A289-F202D4CBC245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D4CEFC4-2596-DC5A-E34C-006EE556311E}"/>
              </a:ext>
            </a:extLst>
          </p:cNvPr>
          <p:cNvSpPr txBox="1"/>
          <p:nvPr/>
        </p:nvSpPr>
        <p:spPr>
          <a:xfrm>
            <a:off x="4368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Единый электронный архив.
Мгновенный доступ к данным.
Быстрее обслуживание клиентов.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6AA50FD-BE63-2BAC-96A3-13EE87701CDC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C8EB454-7535-810E-A2E7-76BE3A9E6099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35.3; 36.00; 37.00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F4FEF08-0712-836F-7AF3-07300720C6DE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911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75F82E9-8557-0C11-34DF-795C50463D8B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3923ABE-FE1E-39D4-24AC-20D41C37D287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106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329C01E-4646-68A1-FF59-4B6D9D7CCA95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89860BFB-5F97-52C5-DC62-DB2FC17C6882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41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C46C23C-AF1C-8900-C00D-9277FE86702A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5E273D7-C5C2-9EE2-202E-A1165196AAD8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7,67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DBB68F49-811C-8037-92FF-0C06CAB89411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5CC83381-5BB0-0FC8-B5DB-F0CD53F1C0DE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11,6%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7362FCD-9E51-8DAA-105B-001FC64AD69B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AA63320-EAE6-C0A5-AA25-A99DE2996D41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A14BCA61-05B3-829F-48D1-DACEED1A1D77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5" name="MassRegistryCode">
            <a:extLst>
              <a:ext uri="{FF2B5EF4-FFF2-40B4-BE49-F238E27FC236}">
                <a16:creationId xmlns:a16="http://schemas.microsoft.com/office/drawing/2014/main" id="{C8526BE8-7043-2864-7845-3F9B73522172}"/>
              </a:ext>
            </a:extLst>
          </p:cNvPr>
          <p:cNvSpPr txBox="1"/>
          <p:nvPr/>
        </p:nvSpPr>
        <p:spPr>
          <a:xfrm>
            <a:off x="1422400" y="6121400"/>
            <a:ext cx="990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80" b="1">
                <a:solidFill>
                  <a:srgbClr val="03256C"/>
                </a:solidFill>
                <a:latin typeface="Roboto Condensed" panose="02000000000000000000" pitchFamily="2" charset="0"/>
              </a:rPr>
              <a:t>14-ЛП-03-26</a:t>
            </a:r>
          </a:p>
        </p:txBody>
      </p:sp>
      <p:sp>
        <p:nvSpPr>
          <p:cNvPr id="57" name="MassRegistryTitle">
            <a:extLst>
              <a:ext uri="{FF2B5EF4-FFF2-40B4-BE49-F238E27FC236}">
                <a16:creationId xmlns:a16="http://schemas.microsoft.com/office/drawing/2014/main" id="{1C502272-5B00-53B0-E6A3-F1D23D730D59}"/>
              </a:ext>
            </a:extLst>
          </p:cNvPr>
          <p:cNvSpPr txBox="1"/>
          <p:nvPr/>
        </p:nvSpPr>
        <p:spPr>
          <a:xfrm>
            <a:off x="2540000" y="6134100"/>
            <a:ext cx="5334000" cy="27699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>
                <a:solidFill>
                  <a:srgbClr val="1A1F29"/>
                </a:solidFill>
                <a:latin typeface="Roboto" panose="02000000000000000000" pitchFamily="2" charset="0"/>
              </a:rPr>
              <a:t>ОПТИМИЗАЦИЯ ПРОЦЕССОВ РАБОТЫ АРХИВА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8F99ABF0-F6B2-1AE0-77F6-87E44092277E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2DED8EA4-3EBD-E279-2A0F-A333EEC78E7E}"/>
              </a:ext>
            </a:extLst>
          </p:cNvPr>
          <p:cNvSpPr txBox="1"/>
          <p:nvPr/>
        </p:nvSpPr>
        <p:spPr>
          <a:xfrm>
            <a:off x="8940800" y="6144314"/>
            <a:ext cx="2159000" cy="9387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10" b="1">
                <a:solidFill>
                  <a:srgbClr val="1E8E5A"/>
                </a:solidFill>
                <a:latin typeface="Roboto" panose="02000000000000000000" pitchFamily="2" charset="0"/>
              </a:rPr>
              <a:t>Опубликовано на Сайте: rostzkh.ru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F8CBA01A-15F8-DF65-B73C-DD9171C8FE70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F85C88C5-596C-F834-01DE-011179E2DF64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2A3C898F-5C01-5861-C234-AEB3076C7247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40C60709-85C2-FD84-0994-6209AE2C5A63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52907542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FE58EF7E-F3FC-D91F-E8EF-78D7C7CEB54D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№13-2026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D661516E-C773-285C-2CB2-58F5013B81D0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F26FFD59-1CCA-FAB5-C44F-9F8C191530EB}"/>
              </a:ext>
            </a:extLst>
          </p:cNvPr>
          <p:cNvSpPr txBox="1"/>
          <p:nvPr/>
        </p:nvSpPr>
        <p:spPr>
          <a:xfrm>
            <a:off x="533400" y="711200"/>
            <a:ext cx="8890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3256C"/>
                </a:solidFill>
                <a:latin typeface="Roboto Condensed" panose="02000000000000000000" pitchFamily="2" charset="0"/>
              </a:rPr>
              <a:t>Оптимизация процессов работы архива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E7CAD6F-0B91-1AB5-FC87-16C9F38AB542}"/>
              </a:ext>
            </a:extLst>
          </p:cNvPr>
          <p:cNvSpPr txBox="1"/>
          <p:nvPr/>
        </p:nvSpPr>
        <p:spPr>
          <a:xfrm>
            <a:off x="533400" y="1498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040578D8-78D4-F4D2-0EEF-1520D2988A31}"/>
              </a:ext>
            </a:extLst>
          </p:cNvPr>
          <p:cNvSpPr/>
          <p:nvPr/>
        </p:nvSpPr>
        <p:spPr>
          <a:xfrm>
            <a:off x="533400" y="1828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F89F9CA0-2B59-6AFA-C04C-37747182EA3D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048282F7-75CA-1CFA-38D9-CD187FF60C81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138C267-1A5A-4079-8BEB-246D4D31CB15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D681714-B608-4058-D947-BA9249D39F6D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41 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регионе.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221C650-5AC4-B9D5-ED95-D0F5D8683525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8957D95-08F6-6A52-62BE-D0D58EF1A339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9 — Московская обл.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7732D07-FA20-FB1A-E065-220D38EBD81C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Нижегор. обл.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C0CF3EF-1026-4981-0345-C9E2C50E2D4B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Новосиб. обл.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25794A2-48DF-4B2B-3014-4C9DAF521CDD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Волгогр. обл.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9191100-C1D5-4360-4941-CFC8C66F02F4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Челябинская обл.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5C53797-9CAE-DDBA-985D-F0A79DD2E7DA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Краснояр. край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A4757AA-64D4-8C34-71C5-C5D47C9B6972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Оренбург. обл.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45FFFCC-F02F-BECA-50BD-B762A52F53B2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Костром. обл.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472B0F31-E687-6D6A-A28C-CA328A5B5F92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Липецкая обл.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7D5AEC5-9071-0D3F-01A1-C2C82DA70C18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Орловская обл.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82E9AB31-11B6-66BD-7D45-762A11EB3DFE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5D8B258F-94D0-D081-9E49-AE03F74B8110}"/>
              </a:ext>
            </a:extLst>
          </p:cNvPr>
          <p:cNvCxnSpPr>
            <a:stCxn id="27" idx="2"/>
          </p:cNvCxnSpPr>
          <p:nvPr/>
        </p:nvCxnSpPr>
        <p:spPr>
          <a:xfrm flipH="1" flipV="1">
            <a:off x="1562100" y="2857500"/>
            <a:ext cx="144895" cy="409575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D667F8A0-C704-DBD9-689F-4F605774AED3}"/>
              </a:ext>
            </a:extLst>
          </p:cNvPr>
          <p:cNvSpPr/>
          <p:nvPr/>
        </p:nvSpPr>
        <p:spPr>
          <a:xfrm>
            <a:off x="1706995" y="3235325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03039DC9-0956-2277-F9A0-35DCC55D7912}"/>
              </a:ext>
            </a:extLst>
          </p:cNvPr>
          <p:cNvSpPr/>
          <p:nvPr/>
        </p:nvSpPr>
        <p:spPr>
          <a:xfrm>
            <a:off x="1473200" y="276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9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4DE7FBE9-DC43-9102-C81D-F63BEF8EE5C4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666C9654-6A5C-7857-0E1D-24D30BBAD444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2A56EC39-3FC9-DCCC-C2BF-5ECF44721A86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4B0BC220-8322-DFB0-82A5-52E590F53089}"/>
              </a:ext>
            </a:extLst>
          </p:cNvPr>
          <p:cNvCxnSpPr/>
          <p:nvPr/>
        </p:nvCxnSpPr>
        <p:spPr>
          <a:xfrm>
            <a:off x="4648200" y="3454400"/>
            <a:ext cx="482600" cy="342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7A8D837C-2778-688A-B846-AF235387DCD3}"/>
              </a:ext>
            </a:extLst>
          </p:cNvPr>
          <p:cNvSpPr/>
          <p:nvPr/>
        </p:nvSpPr>
        <p:spPr>
          <a:xfrm>
            <a:off x="4616450" y="34226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C6C9911F-ED73-E6CA-38F2-B115EF2C4105}"/>
              </a:ext>
            </a:extLst>
          </p:cNvPr>
          <p:cNvSpPr/>
          <p:nvPr/>
        </p:nvSpPr>
        <p:spPr>
          <a:xfrm>
            <a:off x="5041900" y="3708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2358713B-B0F7-A04F-BAC4-6EA28CE07BE8}"/>
              </a:ext>
            </a:extLst>
          </p:cNvPr>
          <p:cNvCxnSpPr/>
          <p:nvPr/>
        </p:nvCxnSpPr>
        <p:spPr>
          <a:xfrm>
            <a:off x="1739900" y="4064000"/>
            <a:ext cx="2921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53C3EE4B-9CA5-E83B-6B80-47D7693CE9E6}"/>
              </a:ext>
            </a:extLst>
          </p:cNvPr>
          <p:cNvSpPr/>
          <p:nvPr/>
        </p:nvSpPr>
        <p:spPr>
          <a:xfrm>
            <a:off x="1708150" y="4032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40D4000A-7DCF-5EC6-FCD0-A1DD4153F5CD}"/>
              </a:ext>
            </a:extLst>
          </p:cNvPr>
          <p:cNvSpPr/>
          <p:nvPr/>
        </p:nvSpPr>
        <p:spPr>
          <a:xfrm>
            <a:off x="1943100" y="44450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C57705F6-983A-F0A4-86A4-8E5E6A38209C}"/>
              </a:ext>
            </a:extLst>
          </p:cNvPr>
          <p:cNvCxnSpPr/>
          <p:nvPr/>
        </p:nvCxnSpPr>
        <p:spPr>
          <a:xfrm>
            <a:off x="2692400" y="4343400"/>
            <a:ext cx="444500" cy="292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6545ADBB-31AC-E5AF-173D-447E71682D9B}"/>
              </a:ext>
            </a:extLst>
          </p:cNvPr>
          <p:cNvSpPr/>
          <p:nvPr/>
        </p:nvSpPr>
        <p:spPr>
          <a:xfrm>
            <a:off x="2660650" y="4311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FCEA9830-B5BE-0C6F-0805-C2F988D89EAF}"/>
              </a:ext>
            </a:extLst>
          </p:cNvPr>
          <p:cNvSpPr/>
          <p:nvPr/>
        </p:nvSpPr>
        <p:spPr>
          <a:xfrm>
            <a:off x="3048000" y="4546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AAA924DE-151B-ADB7-0364-2D0ACFD147F3}"/>
              </a:ext>
            </a:extLst>
          </p:cNvPr>
          <p:cNvCxnSpPr/>
          <p:nvPr/>
        </p:nvCxnSpPr>
        <p:spPr>
          <a:xfrm>
            <a:off x="6197600" y="3556000"/>
            <a:ext cx="685800" cy="190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2DE7D6E0-60DB-35DC-7A10-39FA376B0AA9}"/>
              </a:ext>
            </a:extLst>
          </p:cNvPr>
          <p:cNvSpPr/>
          <p:nvPr/>
        </p:nvSpPr>
        <p:spPr>
          <a:xfrm>
            <a:off x="6165850" y="3524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CDCE8E92-5516-8203-EA0E-46ADA0DE4EED}"/>
              </a:ext>
            </a:extLst>
          </p:cNvPr>
          <p:cNvSpPr/>
          <p:nvPr/>
        </p:nvSpPr>
        <p:spPr>
          <a:xfrm>
            <a:off x="67945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2FBEA78A-AADA-3079-0370-47CC1A07E1BE}"/>
              </a:ext>
            </a:extLst>
          </p:cNvPr>
          <p:cNvCxnSpPr/>
          <p:nvPr/>
        </p:nvCxnSpPr>
        <p:spPr>
          <a:xfrm>
            <a:off x="2413000" y="4000500"/>
            <a:ext cx="444500" cy="368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5A043A17-4C84-E993-E32B-2A9ED6535848}"/>
              </a:ext>
            </a:extLst>
          </p:cNvPr>
          <p:cNvSpPr/>
          <p:nvPr/>
        </p:nvSpPr>
        <p:spPr>
          <a:xfrm>
            <a:off x="2381250" y="39687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434B4E66-EC0E-91B7-FFFC-4504AAFEE96B}"/>
              </a:ext>
            </a:extLst>
          </p:cNvPr>
          <p:cNvSpPr/>
          <p:nvPr/>
        </p:nvSpPr>
        <p:spPr>
          <a:xfrm>
            <a:off x="2768600" y="42799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09579B5A-5CC6-CB13-91E9-D9BA7C4F2E16}"/>
              </a:ext>
            </a:extLst>
          </p:cNvPr>
          <p:cNvCxnSpPr>
            <a:stCxn id="48" idx="6"/>
          </p:cNvCxnSpPr>
          <p:nvPr/>
        </p:nvCxnSpPr>
        <p:spPr>
          <a:xfrm flipV="1">
            <a:off x="1943401" y="2768600"/>
            <a:ext cx="380699" cy="3048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902F62F7-036D-5676-AE99-5DAA657DA04F}"/>
              </a:ext>
            </a:extLst>
          </p:cNvPr>
          <p:cNvSpPr/>
          <p:nvPr/>
        </p:nvSpPr>
        <p:spPr>
          <a:xfrm>
            <a:off x="1879901" y="3041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2092677E-8E60-FE47-0735-4EA8B72E29B3}"/>
              </a:ext>
            </a:extLst>
          </p:cNvPr>
          <p:cNvSpPr/>
          <p:nvPr/>
        </p:nvSpPr>
        <p:spPr>
          <a:xfrm>
            <a:off x="2235200" y="26797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47899ED9-C7B2-9A60-3644-E06C0CF69E5B}"/>
              </a:ext>
            </a:extLst>
          </p:cNvPr>
          <p:cNvCxnSpPr/>
          <p:nvPr/>
        </p:nvCxnSpPr>
        <p:spPr>
          <a:xfrm flipH="1">
            <a:off x="1511300" y="3479800"/>
            <a:ext cx="228600" cy="317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69146196-BD64-D111-EC97-C73155802AE2}"/>
              </a:ext>
            </a:extLst>
          </p:cNvPr>
          <p:cNvSpPr/>
          <p:nvPr/>
        </p:nvSpPr>
        <p:spPr>
          <a:xfrm>
            <a:off x="1708150" y="34480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81186059-4D63-DDF1-FEAA-FB33F9973021}"/>
              </a:ext>
            </a:extLst>
          </p:cNvPr>
          <p:cNvSpPr/>
          <p:nvPr/>
        </p:nvSpPr>
        <p:spPr>
          <a:xfrm>
            <a:off x="1422400" y="3708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3EF555D1-E9CD-6B4B-F0D9-7912F5A46F76}"/>
              </a:ext>
            </a:extLst>
          </p:cNvPr>
          <p:cNvCxnSpPr/>
          <p:nvPr/>
        </p:nvCxnSpPr>
        <p:spPr>
          <a:xfrm>
            <a:off x="1930400" y="3733800"/>
            <a:ext cx="355600" cy="355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42B7DD2C-69F5-A23B-A0F8-2FD295FB8D4B}"/>
              </a:ext>
            </a:extLst>
          </p:cNvPr>
          <p:cNvSpPr/>
          <p:nvPr/>
        </p:nvSpPr>
        <p:spPr>
          <a:xfrm>
            <a:off x="1898650" y="37020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E08A6047-2B5C-7D54-7A69-50407BBF0929}"/>
              </a:ext>
            </a:extLst>
          </p:cNvPr>
          <p:cNvSpPr/>
          <p:nvPr/>
        </p:nvSpPr>
        <p:spPr>
          <a:xfrm>
            <a:off x="2197100" y="4000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68821769-1C50-2B7D-89E3-EF4579EA74E9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A6B84213-29F7-AD14-827C-FD9F11D5715B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2026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3E9042C8-AC43-FA4A-64AD-DAA3AD567D68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48</a:t>
            </a:r>
          </a:p>
        </p:txBody>
      </p:sp>
    </p:spTree>
    <p:extLst>
      <p:ext uri="{BB962C8B-B14F-4D97-AF65-F5344CB8AC3E}">
        <p14:creationId xmlns:p14="http://schemas.microsoft.com/office/powerpoint/2010/main" val="1139091852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03938E08-4113-E27F-4AC3-6D374F46FAA8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2320BFD8-91A2-3E42-4ACC-81BDC8CCB1D5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3B03DE0D-286F-174D-0EF8-EC1D8F76D3C3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5E76BCCD-9958-7CC9-B8E5-A63ECAA65129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E968EF2C-EB3B-A272-F089-DF58BB6E3509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BAB4106C-D56C-DBD6-67C2-0F23961E00F5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2A2F486A-FC2D-0796-AF22-AC13C3919328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C9C3F727-2856-624C-C95D-EF433CB72F13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1ABE5D17-34D0-C7C0-AB5E-FD777B4CE976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2ECC93B5-309F-7798-EC5E-E18885B812EB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3C3D73D0-33DC-2AE7-C211-00AC4941B1C5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1DE36ABF-964F-F378-1E2F-8C6324E222EA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8A276C26-DF93-0F68-F939-8B75549489DB}"/>
              </a:ext>
            </a:extLst>
          </p:cNvPr>
          <p:cNvSpPr/>
          <p:nvPr/>
        </p:nvSpPr>
        <p:spPr>
          <a:xfrm>
            <a:off x="8280400" y="5334000"/>
            <a:ext cx="237363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DD126148-24AA-A48D-9B33-0E42828CBFA4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62FA3A23-CD38-9C10-356E-4C841D48F00A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49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927ABE3F-B363-A1DD-5723-674230C140E0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F5D1C417-E70F-0FA2-9347-629F45721DB4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6D278CC-A631-56A4-58A7-0E9E692F6F48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3ACDEE7-B277-96AD-218A-B7B61CF12E1F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№14-2026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3CF2C80-B037-5785-70F8-DE1166041F7A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4E5AC78-B432-454E-A555-76603AF628D3}"/>
              </a:ext>
            </a:extLst>
          </p:cNvPr>
          <p:cNvSpPr txBox="1"/>
          <p:nvPr/>
        </p:nvSpPr>
        <p:spPr>
          <a:xfrm>
            <a:off x="533400" y="1295399"/>
            <a:ext cx="7493000" cy="486287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58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процесса автоматизации и удалённого мониторинга эксплуатационных режимов внутренних инженерных систем МКД для компаний ЖКХ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7D3ADDF-92A2-2436-9B3D-4F3CC5490D59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Практика направлена на внедрение АСУД, которая объединяет инженерное оборудование МКД в единый контур мониторинга.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4336DCD-4889-CC8D-5154-F38196A263B3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3EDE522-EC16-4D01-3A5F-FA23980DE802}"/>
              </a:ext>
            </a:extLst>
          </p:cNvPr>
          <p:cNvSpPr txBox="1"/>
          <p:nvPr/>
        </p:nvSpPr>
        <p:spPr>
          <a:xfrm>
            <a:off x="812800" y="3985600"/>
            <a:ext cx="2946400" cy="66479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Разрозненные инженерные системы.
Сложность оперативного контроля режимов.
Риск позднего выявления аномалий.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A65D89D-E5BB-8157-D79D-E91FD3FDDD47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F5DCAA3-2958-9D65-1CCC-DA58B7BAEDC2}"/>
              </a:ext>
            </a:extLst>
          </p:cNvPr>
          <p:cNvSpPr txBox="1"/>
          <p:nvPr/>
        </p:nvSpPr>
        <p:spPr>
          <a:xfrm>
            <a:off x="4368800" y="3819402"/>
            <a:ext cx="2946400" cy="99719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АСУД для отопления, водоснабжения, электроснабжения и вентиляции.
Сбор данных с приборов учета и датчиков в реальном времени.
Удаленный контроль параметров и выявление аномалий.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5261BB3-35C4-D81F-6A7C-599E22DC8D9C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E754905-168D-4621-B57F-1715857848B2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68.32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B5D1FB0-0D6C-F3AE-717F-68912524CF12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911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4C3A4CE-DAB9-3AB0-F783-2914D18B9D46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818C7C9-DC27-EC25-74C2-09722AACECC8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81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2A0802C0-FB48-1563-CCDE-6AAD9D5D17E8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0AC84284-2E91-7318-FDDE-56F99A96BF4F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32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C1954A4-A07B-2D17-7354-7AC942FDDB36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421C9A7-9B2F-F113-3997-597D9E15C244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7,93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756DE55-67C6-B799-5E16-267E51A7E7BA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BD1F20C-F1E1-E7B5-2191-AE456F2C6BD0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8,9%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B9F5872-BC8B-1F2A-B227-3EBCAF1E85A6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DC97E5AA-E2FF-EF23-0853-E2B924D0C4D4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24C85720-8997-6BD8-6FA1-701448208363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5" name="MassRegistryCode">
            <a:extLst>
              <a:ext uri="{FF2B5EF4-FFF2-40B4-BE49-F238E27FC236}">
                <a16:creationId xmlns:a16="http://schemas.microsoft.com/office/drawing/2014/main" id="{DA6674FE-9D3F-D3FA-6553-8CA6C83BA49E}"/>
              </a:ext>
            </a:extLst>
          </p:cNvPr>
          <p:cNvSpPr txBox="1"/>
          <p:nvPr/>
        </p:nvSpPr>
        <p:spPr>
          <a:xfrm>
            <a:off x="1422400" y="6121400"/>
            <a:ext cx="990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80" b="1">
                <a:solidFill>
                  <a:srgbClr val="03256C"/>
                </a:solidFill>
                <a:latin typeface="Roboto Condensed" panose="02000000000000000000" pitchFamily="2" charset="0"/>
              </a:rPr>
              <a:t>15-ЛП-04-26</a:t>
            </a:r>
          </a:p>
        </p:txBody>
      </p:sp>
      <p:sp>
        <p:nvSpPr>
          <p:cNvPr id="57" name="MassRegistryTitle">
            <a:extLst>
              <a:ext uri="{FF2B5EF4-FFF2-40B4-BE49-F238E27FC236}">
                <a16:creationId xmlns:a16="http://schemas.microsoft.com/office/drawing/2014/main" id="{2D286B99-7AD2-D4B2-60B7-2367972D4243}"/>
              </a:ext>
            </a:extLst>
          </p:cNvPr>
          <p:cNvSpPr txBox="1"/>
          <p:nvPr/>
        </p:nvSpPr>
        <p:spPr>
          <a:xfrm>
            <a:off x="2540000" y="6134100"/>
            <a:ext cx="5334000" cy="110799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10">
                <a:solidFill>
                  <a:srgbClr val="1A1F29"/>
                </a:solidFill>
                <a:latin typeface="Roboto" panose="02000000000000000000" pitchFamily="2" charset="0"/>
              </a:rPr>
              <a:t>ПОВЫШЕНИЕ ЭФФЕКТИВНОСТИ ПРОЦЕССА АВТОМАТИЗАЦИИ И УДАЛЁННОГО МОНИТОРИНГА ЭКСПЛУТАЦИОННЫХ РЕЖИМОВ ВНУТРЕННИХ ИНЖЕНЕРНЫХ СИСТЕМ МКД ДЛЯ КОМПАНИЙ ЖКХ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A58F9C59-4653-4F78-8C74-9BC7D3C6EAF1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C87B1466-F0C4-5D43-9440-EDCFA9AA7331}"/>
              </a:ext>
            </a:extLst>
          </p:cNvPr>
          <p:cNvSpPr txBox="1"/>
          <p:nvPr/>
        </p:nvSpPr>
        <p:spPr>
          <a:xfrm>
            <a:off x="8940800" y="6144314"/>
            <a:ext cx="2159000" cy="9387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10" b="1">
                <a:solidFill>
                  <a:srgbClr val="1E8E5A"/>
                </a:solidFill>
                <a:latin typeface="Roboto" panose="02000000000000000000" pitchFamily="2" charset="0"/>
              </a:rPr>
              <a:t>Опубликовано на Сайте: rostzkh.ru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3DA0B18F-7A9D-0F65-BF5F-2516C1BAE721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0AE82B9F-88D3-A4D4-8C12-DA1D34C5A8EC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183A1016-6728-0CBB-FB68-782610026BBB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DB087E9B-A79D-28EB-83A5-BB807C311E42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03911640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1FB86E5E-B684-9EA9-8036-96DB4E4BDDE4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№14-2026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8703F907-DBA5-CFBD-F3A1-C9CE4C37A28F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5B99AD30-232A-6565-8B04-36259BB40692}"/>
              </a:ext>
            </a:extLst>
          </p:cNvPr>
          <p:cNvSpPr txBox="1"/>
          <p:nvPr/>
        </p:nvSpPr>
        <p:spPr>
          <a:xfrm>
            <a:off x="533400" y="711200"/>
            <a:ext cx="8890000" cy="3693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 dirty="0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процесса автоматизации и удалённого мониторинга эксплуатационных режимов внутренних инженерных систем МКД для компаний ЖКХ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F0E34A2-8BEA-8DDE-FFB7-91F304BFE389}"/>
              </a:ext>
            </a:extLst>
          </p:cNvPr>
          <p:cNvSpPr txBox="1"/>
          <p:nvPr/>
        </p:nvSpPr>
        <p:spPr>
          <a:xfrm>
            <a:off x="533400" y="1498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DD6DD0CB-1954-7CD3-26CA-D0F2DB286170}"/>
              </a:ext>
            </a:extLst>
          </p:cNvPr>
          <p:cNvSpPr/>
          <p:nvPr/>
        </p:nvSpPr>
        <p:spPr>
          <a:xfrm>
            <a:off x="533400" y="1828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F6D7FF41-D7C6-AD9C-0982-27A4DD4212CD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94E3DDD7-85D6-6B8A-9CB8-69D194AD54F2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AC3B38A-DDBC-6FD8-B71F-61225751781C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0FB2CDC-32C6-5CA4-2699-2C3D1A8EFDBD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32 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D6F8A66B-99BA-732A-8015-66BA2CCBF086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C1E5F5F-E693-45C8-A565-FBA6C19B9E78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10 — Санкт-Петербург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0C0B6F06-2117-A378-59E6-FA2FD12E1731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Московская обл.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91FDB9C6-B3A4-A83A-3C37-63B9D275F913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Нижегор. обл.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6213196-30C8-D321-3DC4-7382D1E64986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Оренбург. обл.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DFDD054-6993-D87F-CE87-9F8D11BAC2E9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Ставроп. край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1B2F15AF-3BB1-0F04-652E-592792AB8A8D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Воронежская обл.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0FC4FF6B-1372-B31A-1EAB-7529DE025CF8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ХМАО-Югра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E5D1091-A219-B45C-DFB1-6230BDA2E933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Алтайский край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BFF008E-CAD5-3695-7B84-B5956FE3D558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Брянская обл.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5DB5B57-D24C-1050-78A2-D08E73A22693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Москва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960298D-CBC0-C486-D579-FF7FA7882CAF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1BAA0A45-130B-AA4E-6260-9E1E8BB5CC58}"/>
              </a:ext>
            </a:extLst>
          </p:cNvPr>
          <p:cNvCxnSpPr>
            <a:stCxn id="27" idx="1"/>
          </p:cNvCxnSpPr>
          <p:nvPr/>
        </p:nvCxnSpPr>
        <p:spPr>
          <a:xfrm flipH="1" flipV="1">
            <a:off x="1397000" y="2667000"/>
            <a:ext cx="437069" cy="515624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14FE1CD6-21FA-50E1-E35D-FF835E6451CC}"/>
              </a:ext>
            </a:extLst>
          </p:cNvPr>
          <p:cNvSpPr/>
          <p:nvPr/>
        </p:nvSpPr>
        <p:spPr>
          <a:xfrm>
            <a:off x="1824770" y="3173325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BC8BC939-1F45-B0D0-6359-0E3E96CC4E3A}"/>
              </a:ext>
            </a:extLst>
          </p:cNvPr>
          <p:cNvSpPr/>
          <p:nvPr/>
        </p:nvSpPr>
        <p:spPr>
          <a:xfrm>
            <a:off x="1308100" y="25781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10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43B56AE2-EA67-F370-56D5-2C786D8B5271}"/>
              </a:ext>
            </a:extLst>
          </p:cNvPr>
          <p:cNvCxnSpPr>
            <a:stCxn id="54" idx="5"/>
          </p:cNvCxnSpPr>
          <p:nvPr/>
        </p:nvCxnSpPr>
        <p:spPr>
          <a:xfrm flipH="1" flipV="1">
            <a:off x="1511300" y="3467100"/>
            <a:ext cx="129678" cy="477365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47D4B342-CE67-D2FD-ABB7-7085C0AF0DC6}"/>
              </a:ext>
            </a:extLst>
          </p:cNvPr>
          <p:cNvSpPr/>
          <p:nvPr/>
        </p:nvSpPr>
        <p:spPr>
          <a:xfrm>
            <a:off x="1723173" y="3252875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E93B5B43-6520-CC0E-623B-F3D762C501D5}"/>
              </a:ext>
            </a:extLst>
          </p:cNvPr>
          <p:cNvSpPr/>
          <p:nvPr/>
        </p:nvSpPr>
        <p:spPr>
          <a:xfrm>
            <a:off x="1422400" y="33782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9AD272B5-15BE-2E28-C1D6-9B0DBDB20F05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DEA0848A-7601-9607-B082-EEBCCBF46542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870D920B-BB86-7FE2-0843-E800655471D6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26E99A28-3339-65C6-7F49-97999BB2F0BC}"/>
              </a:ext>
            </a:extLst>
          </p:cNvPr>
          <p:cNvCxnSpPr/>
          <p:nvPr/>
        </p:nvCxnSpPr>
        <p:spPr>
          <a:xfrm>
            <a:off x="2413000" y="4000500"/>
            <a:ext cx="444500" cy="368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D27D9FE2-B5FB-EEF6-FD99-F2C0C75511C7}"/>
              </a:ext>
            </a:extLst>
          </p:cNvPr>
          <p:cNvSpPr/>
          <p:nvPr/>
        </p:nvSpPr>
        <p:spPr>
          <a:xfrm>
            <a:off x="2381250" y="39687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C1A53BDA-7D0D-6E01-918D-29FC2556004C}"/>
              </a:ext>
            </a:extLst>
          </p:cNvPr>
          <p:cNvSpPr/>
          <p:nvPr/>
        </p:nvSpPr>
        <p:spPr>
          <a:xfrm>
            <a:off x="2768600" y="42799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CB777685-3DEE-4CEC-CD54-6C9181D95A03}"/>
              </a:ext>
            </a:extLst>
          </p:cNvPr>
          <p:cNvCxnSpPr/>
          <p:nvPr/>
        </p:nvCxnSpPr>
        <p:spPr>
          <a:xfrm flipH="1">
            <a:off x="1308100" y="4051300"/>
            <a:ext cx="203200" cy="419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D78844BD-D834-EA7B-5F63-C2F5D4945C36}"/>
              </a:ext>
            </a:extLst>
          </p:cNvPr>
          <p:cNvSpPr/>
          <p:nvPr/>
        </p:nvSpPr>
        <p:spPr>
          <a:xfrm>
            <a:off x="1479550" y="40195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3110ABA7-FF2F-D0FA-1824-49BCA37BDF12}"/>
              </a:ext>
            </a:extLst>
          </p:cNvPr>
          <p:cNvSpPr/>
          <p:nvPr/>
        </p:nvSpPr>
        <p:spPr>
          <a:xfrm>
            <a:off x="1219200" y="4381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FDB70051-9C43-A69B-AACE-21FE41156E17}"/>
              </a:ext>
            </a:extLst>
          </p:cNvPr>
          <p:cNvCxnSpPr>
            <a:endCxn id="44" idx="0"/>
          </p:cNvCxnSpPr>
          <p:nvPr/>
        </p:nvCxnSpPr>
        <p:spPr>
          <a:xfrm>
            <a:off x="1714500" y="3619500"/>
            <a:ext cx="69989" cy="184911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FEB7833D-C80C-16CF-D746-15210AB95011}"/>
              </a:ext>
            </a:extLst>
          </p:cNvPr>
          <p:cNvSpPr/>
          <p:nvPr/>
        </p:nvSpPr>
        <p:spPr>
          <a:xfrm>
            <a:off x="1682750" y="35877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0CF2176A-2353-046C-7E4E-77500A6B460A}"/>
              </a:ext>
            </a:extLst>
          </p:cNvPr>
          <p:cNvSpPr/>
          <p:nvPr/>
        </p:nvSpPr>
        <p:spPr>
          <a:xfrm>
            <a:off x="1689239" y="3804411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0C430A73-CD1C-4284-6C3D-3E8BDA59C0C5}"/>
              </a:ext>
            </a:extLst>
          </p:cNvPr>
          <p:cNvCxnSpPr/>
          <p:nvPr/>
        </p:nvCxnSpPr>
        <p:spPr>
          <a:xfrm>
            <a:off x="3200400" y="3657600"/>
            <a:ext cx="4445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93268CED-BFC1-EE64-A0E3-EC7C2565E9CA}"/>
              </a:ext>
            </a:extLst>
          </p:cNvPr>
          <p:cNvSpPr/>
          <p:nvPr/>
        </p:nvSpPr>
        <p:spPr>
          <a:xfrm>
            <a:off x="3168650" y="36258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E2B1F238-C992-7ADD-B429-15EC9AC2C202}"/>
              </a:ext>
            </a:extLst>
          </p:cNvPr>
          <p:cNvSpPr/>
          <p:nvPr/>
        </p:nvSpPr>
        <p:spPr>
          <a:xfrm>
            <a:off x="3556000" y="403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5BAAEC3B-910D-F431-1AF1-DB63984C25BA}"/>
              </a:ext>
            </a:extLst>
          </p:cNvPr>
          <p:cNvCxnSpPr/>
          <p:nvPr/>
        </p:nvCxnSpPr>
        <p:spPr>
          <a:xfrm>
            <a:off x="3492500" y="4191000"/>
            <a:ext cx="469900" cy="368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B8E77490-B3F7-2FA3-D9FC-01963FC9EA42}"/>
              </a:ext>
            </a:extLst>
          </p:cNvPr>
          <p:cNvSpPr/>
          <p:nvPr/>
        </p:nvSpPr>
        <p:spPr>
          <a:xfrm>
            <a:off x="3460750" y="4159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A097A083-41D1-E420-7D46-27FDC0E73288}"/>
              </a:ext>
            </a:extLst>
          </p:cNvPr>
          <p:cNvSpPr/>
          <p:nvPr/>
        </p:nvSpPr>
        <p:spPr>
          <a:xfrm>
            <a:off x="3873500" y="4470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6E22E1D2-92EF-1478-D8BE-E5D1C198EE87}"/>
              </a:ext>
            </a:extLst>
          </p:cNvPr>
          <p:cNvCxnSpPr/>
          <p:nvPr/>
        </p:nvCxnSpPr>
        <p:spPr>
          <a:xfrm flipH="1" flipV="1">
            <a:off x="1295400" y="3670300"/>
            <a:ext cx="207861" cy="192058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109A34B6-2BC5-9252-B2BA-C93DCD3B5D1A}"/>
              </a:ext>
            </a:extLst>
          </p:cNvPr>
          <p:cNvSpPr/>
          <p:nvPr/>
        </p:nvSpPr>
        <p:spPr>
          <a:xfrm>
            <a:off x="1463681" y="3868127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1C5E284F-3761-E2C6-1886-3707CE95F8C0}"/>
              </a:ext>
            </a:extLst>
          </p:cNvPr>
          <p:cNvSpPr/>
          <p:nvPr/>
        </p:nvSpPr>
        <p:spPr>
          <a:xfrm>
            <a:off x="1206500" y="3581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87D8E417-5B64-DAE6-5B36-7788E576BB56}"/>
              </a:ext>
            </a:extLst>
          </p:cNvPr>
          <p:cNvCxnSpPr>
            <a:stCxn id="30" idx="5"/>
          </p:cNvCxnSpPr>
          <p:nvPr/>
        </p:nvCxnSpPr>
        <p:spPr>
          <a:xfrm>
            <a:off x="1777374" y="3307076"/>
            <a:ext cx="173535" cy="83775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826FC624-D7A1-5559-B5AA-E7801ADD1BFB}"/>
              </a:ext>
            </a:extLst>
          </p:cNvPr>
          <p:cNvSpPr/>
          <p:nvPr/>
        </p:nvSpPr>
        <p:spPr>
          <a:xfrm>
            <a:off x="1586777" y="3890264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40B35930-6BFA-82B5-0499-841FFF0843AC}"/>
              </a:ext>
            </a:extLst>
          </p:cNvPr>
          <p:cNvSpPr/>
          <p:nvPr/>
        </p:nvSpPr>
        <p:spPr>
          <a:xfrm>
            <a:off x="1905000" y="33020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D6B85218-279F-8B0A-886A-3D3E4792B51F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2AC0CD38-ABF0-AD78-02F7-29583FBDE6B6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2026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3C93592A-A64D-E7A2-6DC1-A52018BA5802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50</a:t>
            </a:r>
          </a:p>
        </p:txBody>
      </p:sp>
    </p:spTree>
    <p:extLst>
      <p:ext uri="{BB962C8B-B14F-4D97-AF65-F5344CB8AC3E}">
        <p14:creationId xmlns:p14="http://schemas.microsoft.com/office/powerpoint/2010/main" val="875099985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12875170-AD0C-FEB6-630B-5F8213900123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CBAADBA5-4346-F23C-3229-4538FDDF8775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0368C993-CAAF-4744-D218-C5755DE1A60A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EB718E48-5889-2B5B-9B9A-92C4247DFA3E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2F8C6125-1914-B575-6E42-9B1867D4E7F2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F6AA7E62-A643-B712-FA66-4B63BC7B088B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4D6150FC-B71B-11FE-745D-10B002C09907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CF3C7E4F-C452-AE52-3FF5-8EBB78C46C40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AB432978-0773-69B9-5E82-AB318192E7FC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318DA1F9-9B30-8447-54FE-AF0D898194DB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9271BC76-357D-F6D9-0DA7-8D038F362B65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78C4B25F-229B-FE00-F282-85CDEEE291DA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74FF9E49-7B0E-9DED-6457-514D9C4FF37D}"/>
              </a:ext>
            </a:extLst>
          </p:cNvPr>
          <p:cNvSpPr/>
          <p:nvPr/>
        </p:nvSpPr>
        <p:spPr>
          <a:xfrm>
            <a:off x="8280400" y="5334000"/>
            <a:ext cx="50673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8400DFC7-6043-B172-80CC-808D140704E1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075EE10C-6CAF-FF1F-B6C0-0BF06FE4FD3F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51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11D8B832-7FBF-3ED3-CEA8-DAA39E1DCD31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064BB7BE-57FC-2B54-C883-65F8FF7985EF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E5E4B93-BE6A-7A19-1A13-9F7BB7CF88BB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C2524BD-BDF0-D636-7506-A9A00DEE85B2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№15-2026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432E570-77B4-1237-50CD-22BCFAB3FA79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3819A70-B889-43E0-001B-43D403B700FC}"/>
              </a:ext>
            </a:extLst>
          </p:cNvPr>
          <p:cNvSpPr txBox="1"/>
          <p:nvPr/>
        </p:nvSpPr>
        <p:spPr>
          <a:xfrm>
            <a:off x="533400" y="1295400"/>
            <a:ext cx="7493000" cy="42473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38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работы предприятий теплоэнергетики и водно-канализационного хозяйства за счет генерации собственной электроэнергии на базе газопоршневых установок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924FA42-38DB-C289-1087-8187B85BA137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Практика направлена на повышение эффективности очистных сооружений за счет генерации собственной электроэнергии на базе газопоршневой установки.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A742C68-BC83-DC59-BBE0-0B530457534A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C2BFCE5-C9F9-6F81-F468-E4BFF9CC2760}"/>
              </a:ext>
            </a:extLst>
          </p:cNvPr>
          <p:cNvSpPr txBox="1"/>
          <p:nvPr/>
        </p:nvSpPr>
        <p:spPr>
          <a:xfrm>
            <a:off x="812800" y="3902500"/>
            <a:ext cx="2946400" cy="83099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Потребность очистных сооружений в электроэнергии.
Затраты на энергоснабжение оборудования.
Необходимость полезного использования тепла установки.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CA7FA47-B3F1-DA38-B23C-AD8CD9D715B2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759C00B-C7CC-2588-6ED6-9E9A389A916F}"/>
              </a:ext>
            </a:extLst>
          </p:cNvPr>
          <p:cNvSpPr txBox="1"/>
          <p:nvPr/>
        </p:nvSpPr>
        <p:spPr>
          <a:xfrm>
            <a:off x="4368800" y="3819402"/>
            <a:ext cx="2946400" cy="99719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Установка и пуск газопоршневой установки мощностью 125 кВт.
Выработка электроэнергии для оборудования очистных сооружений.
Использование тепла уходящих газов для отопления зданий.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F9EE203-0D71-DE29-6D19-BCB380B2F8CB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FA5CD13-8A91-4680-732A-C3F11E7CDE05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37.00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2470120-64A7-D0A9-1123-CFE375BA40C3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911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E7E7923-6993-94D3-9DA0-78C126DF65AC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916787D-5D73-5C22-9134-7BC4226E6036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17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2E4CB49-A197-1E87-9149-EFF82698DF5A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46D39E56-79BA-23E0-0B60-83C63C6BCD62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14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FF61305-26A5-DB6F-FDD5-35108DBA408D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283A656-A7AD-C9D6-1BE7-5B749E7929BB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7,48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6FAFC764-8C0D-0AD7-5E1D-5F1C614259E9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8968E92E-D0C5-9126-6C93-E00165EB99B9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1,9%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38267E9-6C29-A6A0-E5E4-50765A73A527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C1905968-C1EE-0A79-35F2-B0BD68976C4B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2DB45503-2E38-DE3B-B9FA-C275B75FCFD8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5" name="MassRegistryCode">
            <a:extLst>
              <a:ext uri="{FF2B5EF4-FFF2-40B4-BE49-F238E27FC236}">
                <a16:creationId xmlns:a16="http://schemas.microsoft.com/office/drawing/2014/main" id="{C1A8A281-3DB7-D806-8806-1BDE46818277}"/>
              </a:ext>
            </a:extLst>
          </p:cNvPr>
          <p:cNvSpPr txBox="1"/>
          <p:nvPr/>
        </p:nvSpPr>
        <p:spPr>
          <a:xfrm>
            <a:off x="1422400" y="6121400"/>
            <a:ext cx="990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80" b="1">
                <a:solidFill>
                  <a:srgbClr val="03256C"/>
                </a:solidFill>
                <a:latin typeface="Roboto Condensed" panose="02000000000000000000" pitchFamily="2" charset="0"/>
              </a:rPr>
              <a:t>16-ЛП-05-26</a:t>
            </a:r>
          </a:p>
        </p:txBody>
      </p:sp>
      <p:sp>
        <p:nvSpPr>
          <p:cNvPr id="57" name="MassRegistryTitle">
            <a:extLst>
              <a:ext uri="{FF2B5EF4-FFF2-40B4-BE49-F238E27FC236}">
                <a16:creationId xmlns:a16="http://schemas.microsoft.com/office/drawing/2014/main" id="{8A3399B7-259D-2882-D20E-11278FAC77F9}"/>
              </a:ext>
            </a:extLst>
          </p:cNvPr>
          <p:cNvSpPr txBox="1"/>
          <p:nvPr/>
        </p:nvSpPr>
        <p:spPr>
          <a:xfrm>
            <a:off x="2540000" y="6134100"/>
            <a:ext cx="5334000" cy="1384995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10">
                <a:solidFill>
                  <a:srgbClr val="1A1F29"/>
                </a:solidFill>
                <a:latin typeface="Roboto" panose="02000000000000000000" pitchFamily="2" charset="0"/>
              </a:rPr>
              <a:t>ПОВЫШЕНИЕ ЭФФЕКТИВНОСТИ РАБОТЫ ПРЕДПРИЯТИЙ ТЕПЛОЭНЕРГЕТИКИ И ВОДНО-КАНАЛИЗАЦИОННОГО ХОЗЯЙСТВА ЗА СЧЕТ ГЕНЕРАЦИИ СОБСТВЕННОЙ ЭЛЕКТРОЭНЕРГИИ НА БАЗЕ ГАЗОПОРШНЕВЫХ УСТАНОВОК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FD3DDE40-8C13-C5D0-98DE-AAE93EF77303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700B323E-1C47-B2BE-7AF8-B07F0D58C14D}"/>
              </a:ext>
            </a:extLst>
          </p:cNvPr>
          <p:cNvSpPr txBox="1"/>
          <p:nvPr/>
        </p:nvSpPr>
        <p:spPr>
          <a:xfrm>
            <a:off x="8940800" y="6144314"/>
            <a:ext cx="2159000" cy="9387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10" b="1">
                <a:solidFill>
                  <a:srgbClr val="1E8E5A"/>
                </a:solidFill>
                <a:latin typeface="Roboto" panose="02000000000000000000" pitchFamily="2" charset="0"/>
              </a:rPr>
              <a:t>Опубликовано на Сайте: rostzkh.ru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6F03F368-7AE7-CAF7-3CB3-C1E0B9FCECB9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CD91B23A-6FFC-F3CF-71A5-95CEABB61A9A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61296C02-F889-553F-D2A8-FCA380E0A24D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9544C8A2-7686-B391-AF40-0DCF40E1A747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26258897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200B9397-5985-7509-EACE-6A987232E87C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№15-2026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14FC59A8-EA5A-3A05-D5A4-6F731EE7DEC4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961BBB82-90D7-E50B-F363-B1132150069E}"/>
              </a:ext>
            </a:extLst>
          </p:cNvPr>
          <p:cNvSpPr txBox="1"/>
          <p:nvPr/>
        </p:nvSpPr>
        <p:spPr>
          <a:xfrm>
            <a:off x="533400" y="711200"/>
            <a:ext cx="8890000" cy="3077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00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работы предприятий теплоэнергетики и водно-канализационного хозяйства за счет генерации собственной электроэнергии на базе газопоршневых установок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572F13B-C5C3-3151-2667-DE339201654F}"/>
              </a:ext>
            </a:extLst>
          </p:cNvPr>
          <p:cNvSpPr txBox="1"/>
          <p:nvPr/>
        </p:nvSpPr>
        <p:spPr>
          <a:xfrm>
            <a:off x="533400" y="1498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59FE2694-5A90-3333-DE2D-E248277D4FB9}"/>
              </a:ext>
            </a:extLst>
          </p:cNvPr>
          <p:cNvSpPr/>
          <p:nvPr/>
        </p:nvSpPr>
        <p:spPr>
          <a:xfrm>
            <a:off x="533400" y="1828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61FFC90A-AB28-7E96-4529-F3EA90E1FF41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0EBC950C-6EA8-331A-0CAA-9D545F7A68DE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11AE4AC-E16D-240B-4826-76564BEEB442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DDB2CD1-B333-70B7-2B18-089E7C574422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14 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BE8954F-056B-85DF-BF85-C66D0F872860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9DC8145-55F9-7323-F7B1-32BA4D581C6C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Ставроп. край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8E64673-6778-7E59-53BD-82E3CE4DA155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2 — Московская обл.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0CB73A1-DF79-13C3-CA08-1154921783A5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 — Белгородская обл.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C43E020-A888-ACA9-D7EE-37416B5A71AE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 — Брянская обл.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2EA7B26-3208-4FC4-96BA-112A688672FB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 — Нижегор. обл.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BB319DB-8F38-92BA-C1C4-C717163BE206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 — Новосиб. обл.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FBA8CAF-CE02-BFE1-8094-060EA0AAD5C2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 — Псковская обл.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05B6BC3-BFD6-A04C-57F9-6BCF34C2984D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 — Респ. Дагестан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42E7AA32-4E29-90F1-8C4D-BDC507DA51E7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 — Респ. Татарстан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F255383F-7EF8-7AA3-5D07-1D4747EBDCEC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 — Санкт-Петербург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D1F0A1A1-4E42-5F2C-013B-5B4A91C2CC96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4C055735-E79D-53EC-5BCD-BA685283B88B}"/>
              </a:ext>
            </a:extLst>
          </p:cNvPr>
          <p:cNvCxnSpPr/>
          <p:nvPr/>
        </p:nvCxnSpPr>
        <p:spPr>
          <a:xfrm flipH="1">
            <a:off x="1308100" y="4051300"/>
            <a:ext cx="203200" cy="419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940B9573-4EF5-93B5-1512-E1B5A28BF4EE}"/>
              </a:ext>
            </a:extLst>
          </p:cNvPr>
          <p:cNvSpPr/>
          <p:nvPr/>
        </p:nvSpPr>
        <p:spPr>
          <a:xfrm>
            <a:off x="1479550" y="40195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197C5D4F-E8AB-1AD1-FE12-0141075315BF}"/>
              </a:ext>
            </a:extLst>
          </p:cNvPr>
          <p:cNvSpPr/>
          <p:nvPr/>
        </p:nvSpPr>
        <p:spPr>
          <a:xfrm>
            <a:off x="1219200" y="4381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B9CEC6E9-9A2A-B626-4DFB-2EEDC082FF4E}"/>
              </a:ext>
            </a:extLst>
          </p:cNvPr>
          <p:cNvCxnSpPr/>
          <p:nvPr/>
        </p:nvCxnSpPr>
        <p:spPr>
          <a:xfrm flipH="1" flipV="1">
            <a:off x="1511300" y="3467100"/>
            <a:ext cx="346869" cy="152134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61486B9E-C3DE-B402-772E-FAE1D226DBE6}"/>
              </a:ext>
            </a:extLst>
          </p:cNvPr>
          <p:cNvSpPr/>
          <p:nvPr/>
        </p:nvSpPr>
        <p:spPr>
          <a:xfrm>
            <a:off x="1865110" y="3585833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DD9B4B76-0782-728E-73B6-EDA8CD0ACFFD}"/>
              </a:ext>
            </a:extLst>
          </p:cNvPr>
          <p:cNvSpPr/>
          <p:nvPr/>
        </p:nvSpPr>
        <p:spPr>
          <a:xfrm>
            <a:off x="1529561" y="3470275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2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288BE5AD-1F52-DBA4-DFB3-9DF14CDAFBC7}"/>
              </a:ext>
            </a:extLst>
          </p:cNvPr>
          <p:cNvCxnSpPr/>
          <p:nvPr/>
        </p:nvCxnSpPr>
        <p:spPr>
          <a:xfrm flipH="1">
            <a:off x="1422400" y="3708400"/>
            <a:ext cx="203200" cy="3048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3559D15A-8D2A-3325-6704-AD9EB19F8B15}"/>
              </a:ext>
            </a:extLst>
          </p:cNvPr>
          <p:cNvSpPr/>
          <p:nvPr/>
        </p:nvSpPr>
        <p:spPr>
          <a:xfrm>
            <a:off x="1593850" y="36766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84FA5314-17D8-3A14-70CB-87C3B1F23D50}"/>
              </a:ext>
            </a:extLst>
          </p:cNvPr>
          <p:cNvSpPr/>
          <p:nvPr/>
        </p:nvSpPr>
        <p:spPr>
          <a:xfrm>
            <a:off x="1333500" y="3924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ECC48A15-C91A-2E5F-01F5-3B92E3882910}"/>
              </a:ext>
            </a:extLst>
          </p:cNvPr>
          <p:cNvCxnSpPr>
            <a:stCxn id="36" idx="6"/>
          </p:cNvCxnSpPr>
          <p:nvPr/>
        </p:nvCxnSpPr>
        <p:spPr>
          <a:xfrm flipH="1">
            <a:off x="1308100" y="3359716"/>
            <a:ext cx="184097" cy="310584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DCD3D7AE-B92B-6B77-C459-D28C8A3AF170}"/>
              </a:ext>
            </a:extLst>
          </p:cNvPr>
          <p:cNvSpPr/>
          <p:nvPr/>
        </p:nvSpPr>
        <p:spPr>
          <a:xfrm>
            <a:off x="1428697" y="3327966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D38C0484-341F-DF5D-4B3D-FB2B09B0FDFF}"/>
              </a:ext>
            </a:extLst>
          </p:cNvPr>
          <p:cNvSpPr/>
          <p:nvPr/>
        </p:nvSpPr>
        <p:spPr>
          <a:xfrm>
            <a:off x="1219200" y="3581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F7CB100D-5DAB-5F7F-8E69-CEA79945B299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4C095CA3-230D-078E-EEE0-CD21AEE26365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C100CE1A-AA00-B8D1-72ED-6632880FCCEA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C8DDB7A9-5204-C2FF-25B6-85F97F1F1DC2}"/>
              </a:ext>
            </a:extLst>
          </p:cNvPr>
          <p:cNvCxnSpPr/>
          <p:nvPr/>
        </p:nvCxnSpPr>
        <p:spPr>
          <a:xfrm>
            <a:off x="4648200" y="3454400"/>
            <a:ext cx="482600" cy="342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FAE17980-AF7C-7439-DCDA-3BEB63214CB8}"/>
              </a:ext>
            </a:extLst>
          </p:cNvPr>
          <p:cNvSpPr/>
          <p:nvPr/>
        </p:nvSpPr>
        <p:spPr>
          <a:xfrm>
            <a:off x="4616450" y="3422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2166C180-5176-539B-B3C6-E11BC781BD98}"/>
              </a:ext>
            </a:extLst>
          </p:cNvPr>
          <p:cNvSpPr/>
          <p:nvPr/>
        </p:nvSpPr>
        <p:spPr>
          <a:xfrm>
            <a:off x="5041900" y="3708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F6542072-3E18-625B-24F7-8E0C83050737}"/>
              </a:ext>
            </a:extLst>
          </p:cNvPr>
          <p:cNvCxnSpPr>
            <a:stCxn id="45" idx="1"/>
          </p:cNvCxnSpPr>
          <p:nvPr/>
        </p:nvCxnSpPr>
        <p:spPr>
          <a:xfrm flipH="1" flipV="1">
            <a:off x="1308100" y="2997200"/>
            <a:ext cx="422152" cy="387202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412D602E-9E9A-DD59-DF93-10A3E22F3FF8}"/>
              </a:ext>
            </a:extLst>
          </p:cNvPr>
          <p:cNvSpPr/>
          <p:nvPr/>
        </p:nvSpPr>
        <p:spPr>
          <a:xfrm>
            <a:off x="1720953" y="3375103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0402EEC4-FE7E-7C97-9B03-37DC0BB27160}"/>
              </a:ext>
            </a:extLst>
          </p:cNvPr>
          <p:cNvSpPr/>
          <p:nvPr/>
        </p:nvSpPr>
        <p:spPr>
          <a:xfrm>
            <a:off x="1219200" y="2908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F2B91A85-63C1-2698-5D24-2316BD441426}"/>
              </a:ext>
            </a:extLst>
          </p:cNvPr>
          <p:cNvCxnSpPr/>
          <p:nvPr/>
        </p:nvCxnSpPr>
        <p:spPr>
          <a:xfrm>
            <a:off x="1968500" y="4572000"/>
            <a:ext cx="355600" cy="355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E5E6A435-19D4-E25D-F5A7-486C7035A96E}"/>
              </a:ext>
            </a:extLst>
          </p:cNvPr>
          <p:cNvSpPr/>
          <p:nvPr/>
        </p:nvSpPr>
        <p:spPr>
          <a:xfrm>
            <a:off x="1936750" y="4540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5E7B2369-FADB-BDE3-6E98-818C4A0D3D03}"/>
              </a:ext>
            </a:extLst>
          </p:cNvPr>
          <p:cNvSpPr/>
          <p:nvPr/>
        </p:nvSpPr>
        <p:spPr>
          <a:xfrm>
            <a:off x="2235200" y="48387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5262187F-7F1F-B3E0-E3B7-E355DCAFC520}"/>
              </a:ext>
            </a:extLst>
          </p:cNvPr>
          <p:cNvCxnSpPr/>
          <p:nvPr/>
        </p:nvCxnSpPr>
        <p:spPr>
          <a:xfrm>
            <a:off x="2159000" y="3556000"/>
            <a:ext cx="444500" cy="2032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A669BAE7-FD82-D0D2-9548-C703CEA243BC}"/>
              </a:ext>
            </a:extLst>
          </p:cNvPr>
          <p:cNvSpPr/>
          <p:nvPr/>
        </p:nvSpPr>
        <p:spPr>
          <a:xfrm>
            <a:off x="2127250" y="3524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71F55CAC-0AC2-BC3B-9857-F4C7EE52923D}"/>
              </a:ext>
            </a:extLst>
          </p:cNvPr>
          <p:cNvSpPr/>
          <p:nvPr/>
        </p:nvSpPr>
        <p:spPr>
          <a:xfrm>
            <a:off x="2514600" y="3670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BB2E4807-0335-8240-D49A-A74021ECA45E}"/>
              </a:ext>
            </a:extLst>
          </p:cNvPr>
          <p:cNvCxnSpPr>
            <a:stCxn id="54" idx="2"/>
            <a:endCxn id="64" idx="5"/>
          </p:cNvCxnSpPr>
          <p:nvPr/>
        </p:nvCxnSpPr>
        <p:spPr>
          <a:xfrm flipH="1" flipV="1">
            <a:off x="1633993" y="3052668"/>
            <a:ext cx="105497" cy="251939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6CBDB7C0-BABC-4FC9-5827-6FA23A9C681F}"/>
              </a:ext>
            </a:extLst>
          </p:cNvPr>
          <p:cNvSpPr/>
          <p:nvPr/>
        </p:nvSpPr>
        <p:spPr>
          <a:xfrm>
            <a:off x="1739490" y="3272857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45ED26F4-4058-55B4-6939-1E8F745188F8}"/>
              </a:ext>
            </a:extLst>
          </p:cNvPr>
          <p:cNvSpPr/>
          <p:nvPr/>
        </p:nvSpPr>
        <p:spPr>
          <a:xfrm>
            <a:off x="1471391" y="2890066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36FC8B04-5DB7-90AB-C705-ACC5CE85F786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1C3732E1-B156-2502-B906-4AEB1752E0A0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2026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4324CCFE-3C77-7FD7-B6A4-CFDEF3633126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52</a:t>
            </a:r>
          </a:p>
        </p:txBody>
      </p:sp>
    </p:spTree>
    <p:extLst>
      <p:ext uri="{BB962C8B-B14F-4D97-AF65-F5344CB8AC3E}">
        <p14:creationId xmlns:p14="http://schemas.microsoft.com/office/powerpoint/2010/main" val="1141453089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43DBEA84-C750-F566-9813-1A1090239366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22A66988-4635-B175-1D1B-BD9C462AF93F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63CF1F3E-C55C-3ED0-4278-FAF572B50C82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C62C14AC-70ED-C690-049A-CBADE3AFEC1D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9351A4FC-F242-6C13-F7A2-E06B37A408D6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CE155C66-C8D5-6282-99E7-BE488AE99B4C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063023CA-7E7A-4518-BE37-15DB08685310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784ECE7B-A3E2-18B0-E3A8-225EEF046DE4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9028B559-E8E7-D98E-0E0D-ED452F360AFE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11844ABA-8AF9-D811-FD28-9F8D56C899A4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27976AAD-D45C-D320-1299-FA0FCA47653E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C069AF7D-4B51-63CD-8CDB-C7472C990C45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F88B8893-767E-99AE-FC81-A1F8F777E3C6}"/>
              </a:ext>
            </a:extLst>
          </p:cNvPr>
          <p:cNvSpPr/>
          <p:nvPr/>
        </p:nvSpPr>
        <p:spPr>
          <a:xfrm>
            <a:off x="8280400" y="5334000"/>
            <a:ext cx="573405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6D545F37-8DCE-E23C-EA72-962F15F38C1A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0A3FA31A-7C0C-8BD1-A3B5-865205D02F09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53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1E744F2D-BF5C-7972-0738-8FF635FA8DF0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CA4D448C-BAAF-E809-48CC-E58A87214827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0C7CD47-F249-E0BD-9113-6304B52B7CFB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C016E12-3A97-B20F-97A5-878A82ABBB92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№16-2026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A6355D4-ED09-0DDF-FA7E-E3773D8086DC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BF41D21-E44A-F5DE-DAE5-11AD90A01979}"/>
              </a:ext>
            </a:extLst>
          </p:cNvPr>
          <p:cNvSpPr txBox="1"/>
          <p:nvPr/>
        </p:nvSpPr>
        <p:spPr>
          <a:xfrm>
            <a:off x="533400" y="1295399"/>
            <a:ext cx="7493000" cy="486287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58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процесса ремонта труб путем бестраншейной санации с использованием полимерных материалов для компаний ЖКХ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D64FC4F-1D1D-515F-20D6-B2ADF5FAD7F9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Практика направлена на восстановление ветхих труб без вскрытия грунта: протяжку полимерного рукава или разрушение старой трубы с одновременной протяжкой новой.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880341A-2B43-2F35-7ABA-14EB83CCB056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F2E054F-683D-8F6D-E349-7BD5A60A84FF}"/>
              </a:ext>
            </a:extLst>
          </p:cNvPr>
          <p:cNvSpPr txBox="1"/>
          <p:nvPr/>
        </p:nvSpPr>
        <p:spPr>
          <a:xfrm>
            <a:off x="812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Высокий износ трубопроводных сетей.
Дорогой и долгий открытый ремонт.
Сложность работ в городской застройке.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6A7CBD6-1CAE-3AA2-8F0A-8183049E89AB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88EDA47E-A1C1-371B-B36C-5A6395987EC5}"/>
              </a:ext>
            </a:extLst>
          </p:cNvPr>
          <p:cNvSpPr txBox="1"/>
          <p:nvPr/>
        </p:nvSpPr>
        <p:spPr>
          <a:xfrm>
            <a:off x="4368800" y="3819402"/>
            <a:ext cx="2946400" cy="99719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Санация полимерным рукавом внутри старой трубы.
Реновация методом разрушения с протяжкой новой трубы.
Телеинспекция, СОП, 5С и ежедневный производственный анализ.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4107588-3A09-A4FC-C465-7E78E2C1D4BC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8A39356-6594-64DD-757A-BBB997AD55BF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35.3; 36.00; 37.00; 68.32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72F1FED-8386-84F3-155E-476F76F6AFFF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911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1281E7D-3F5D-287B-552B-10E95BB8BD14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A8D421A-FC19-83EE-FBD5-B6AC41408063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196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30D1C7A-EDC7-9E98-7F24-4EBBDC3426F8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DA8D15BB-BF27-944C-F8E2-97F0DAA0FC9B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51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2891A0AC-346D-BCF4-C4D3-D0BB3674FC5C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3B5D1132-C465-156B-35F5-D42C810A2356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8,19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0DDC0CA-7EF5-2FFC-C489-7C29B0139B68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6E5DE9E0-7F37-1E72-598A-DD42C40EC29E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21,5%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1CD468C0-F8ED-43BF-CB72-48B2CEBD4AB6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1ED9E4DB-B9F8-8DB5-D851-69F61E622394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9FF195DA-4F05-292E-DB5F-19B4255E09D3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5" name="MassRegistryCode">
            <a:extLst>
              <a:ext uri="{FF2B5EF4-FFF2-40B4-BE49-F238E27FC236}">
                <a16:creationId xmlns:a16="http://schemas.microsoft.com/office/drawing/2014/main" id="{3D5786EC-7D88-6B52-D434-925E2E498BE5}"/>
              </a:ext>
            </a:extLst>
          </p:cNvPr>
          <p:cNvSpPr txBox="1"/>
          <p:nvPr/>
        </p:nvSpPr>
        <p:spPr>
          <a:xfrm>
            <a:off x="1422400" y="6121400"/>
            <a:ext cx="990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80" b="1">
                <a:solidFill>
                  <a:srgbClr val="03256C"/>
                </a:solidFill>
                <a:latin typeface="Roboto Condensed" panose="02000000000000000000" pitchFamily="2" charset="0"/>
              </a:rPr>
              <a:t>20-ЛП-09-26</a:t>
            </a:r>
          </a:p>
        </p:txBody>
      </p:sp>
      <p:sp>
        <p:nvSpPr>
          <p:cNvPr id="57" name="MassRegistryTitle">
            <a:extLst>
              <a:ext uri="{FF2B5EF4-FFF2-40B4-BE49-F238E27FC236}">
                <a16:creationId xmlns:a16="http://schemas.microsoft.com/office/drawing/2014/main" id="{F9EDA21A-D1F2-0477-7B0E-B2C2BC08A6B8}"/>
              </a:ext>
            </a:extLst>
          </p:cNvPr>
          <p:cNvSpPr txBox="1"/>
          <p:nvPr/>
        </p:nvSpPr>
        <p:spPr>
          <a:xfrm>
            <a:off x="2540000" y="6134100"/>
            <a:ext cx="5334000" cy="110799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10">
                <a:solidFill>
                  <a:srgbClr val="1A1F29"/>
                </a:solidFill>
                <a:latin typeface="Roboto" panose="02000000000000000000" pitchFamily="2" charset="0"/>
              </a:rPr>
              <a:t>ПОВЫШЕНИЕ ЭФФЕКТИВНОСТИ ПРОЦЕССА РЕМОНТА ТРУБ ПУТЕМ БЕСТРАНШЕЙНОЙ САНАЦИИ С ИСПОЛЬЗОВАНИЕМ ПОЛИМЕРНЫХ МАТЕРИАЛОВ ДЛЯ КОМПАНИЙ ЖКХ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74564D46-381C-F5A7-E0F4-DCE265A96144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6EC7C015-D135-2D92-ADB2-DCAAD6A23E53}"/>
              </a:ext>
            </a:extLst>
          </p:cNvPr>
          <p:cNvSpPr txBox="1"/>
          <p:nvPr/>
        </p:nvSpPr>
        <p:spPr>
          <a:xfrm>
            <a:off x="8940800" y="6137389"/>
            <a:ext cx="2159000" cy="10772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00" b="1">
                <a:solidFill>
                  <a:srgbClr val="03256C"/>
                </a:solidFill>
                <a:latin typeface="Roboto" panose="02000000000000000000" pitchFamily="2" charset="0"/>
              </a:rPr>
              <a:t>Проходит экспертный совет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8261A349-995A-5C83-2A96-6E69BA166F50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6CC98661-3C49-C149-EB1C-38605C165131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3702B61C-5B64-F3FB-78BA-F66C12496743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29718A9B-7B86-4104-E095-8DCE4DBEF5FD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7834541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80C84475-CB73-D836-8948-DAEF32A68C1E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№16-2026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068B3088-5A45-9E66-5165-CBE4A927ABAE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F2842A9D-5DAC-4A7E-EAFF-2658EE164218}"/>
              </a:ext>
            </a:extLst>
          </p:cNvPr>
          <p:cNvSpPr txBox="1"/>
          <p:nvPr/>
        </p:nvSpPr>
        <p:spPr>
          <a:xfrm>
            <a:off x="533400" y="711200"/>
            <a:ext cx="8890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процесса ремонта труб путем бестраншейной санации с использованием полимерных материалов для компаний ЖКХ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4E9C280-E72E-6839-0FB9-A2C1F3D170DF}"/>
              </a:ext>
            </a:extLst>
          </p:cNvPr>
          <p:cNvSpPr txBox="1"/>
          <p:nvPr/>
        </p:nvSpPr>
        <p:spPr>
          <a:xfrm>
            <a:off x="533400" y="1498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377B4755-0E49-1B7A-4DF1-F34EDD9D561C}"/>
              </a:ext>
            </a:extLst>
          </p:cNvPr>
          <p:cNvSpPr/>
          <p:nvPr/>
        </p:nvSpPr>
        <p:spPr>
          <a:xfrm>
            <a:off x="533400" y="1828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828CBAE2-AD30-FBAC-6002-A583568C5ACD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BB018545-5A0B-234B-975D-44967E4448A0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39D3A48-1E7D-1159-736E-DE916428AF7F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C13D149-E404-0EEE-AD21-BA1576EEE2B2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51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B5754A3-42E2-1143-BC5B-B858AA9903C9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B5917F5-26CD-54CD-2FCE-34C8C5288BA5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17 — Волгогр. обл.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40C6EE7-D17D-5D7C-6F76-0F7BE6A327CA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15 — Оренбург. обл.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3DBD984E-2887-9257-B1A9-F1B40946E91D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11 — Санкт-Петербург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2FEE565-7A10-3EEB-0F00-7E6AA25916EA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10 — Московская обл.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70FFB39F-0B13-8892-9F69-B4F0DC26A1ED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10 — Нижегор. обл.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8C72522-0C73-405D-EBEF-9A839918A868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10 — Ставроп. край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E82F6B1-84C1-3EE8-C8B7-852B401BA839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9 — Новосиб. обл.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7B2822A3-8B8B-A2A3-C963-18907C70FCF7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Алтайский край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B4D71E5-20EC-DA83-0E6F-6FC716E99F61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Воронежская обл.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D25B50D-A548-30B0-3FC3-E488CCB9E238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Краснояр. край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91C95E20-2F98-76E8-6894-A2C124727FB6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AE683CD7-752A-0792-CFAF-58AC6CD53D60}"/>
              </a:ext>
            </a:extLst>
          </p:cNvPr>
          <p:cNvCxnSpPr/>
          <p:nvPr/>
        </p:nvCxnSpPr>
        <p:spPr>
          <a:xfrm>
            <a:off x="1739900" y="4064000"/>
            <a:ext cx="2921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D66FE09F-98DF-1A39-76CB-563B4E1B8F16}"/>
              </a:ext>
            </a:extLst>
          </p:cNvPr>
          <p:cNvSpPr/>
          <p:nvPr/>
        </p:nvSpPr>
        <p:spPr>
          <a:xfrm>
            <a:off x="1708150" y="40322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78D52DED-96F6-AC62-543F-6A8CE0E1FDF7}"/>
              </a:ext>
            </a:extLst>
          </p:cNvPr>
          <p:cNvSpPr/>
          <p:nvPr/>
        </p:nvSpPr>
        <p:spPr>
          <a:xfrm>
            <a:off x="1943100" y="44450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17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A0B0DFBC-42BA-8312-3792-8900FB4A1C93}"/>
              </a:ext>
            </a:extLst>
          </p:cNvPr>
          <p:cNvCxnSpPr/>
          <p:nvPr/>
        </p:nvCxnSpPr>
        <p:spPr>
          <a:xfrm>
            <a:off x="2413000" y="4000500"/>
            <a:ext cx="444500" cy="368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29040E9B-A60E-56D6-7A25-C4E6AE15FE9B}"/>
              </a:ext>
            </a:extLst>
          </p:cNvPr>
          <p:cNvSpPr/>
          <p:nvPr/>
        </p:nvSpPr>
        <p:spPr>
          <a:xfrm>
            <a:off x="2381250" y="39687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4045B8A9-4A0A-90F5-8FD1-4F09DDD3487D}"/>
              </a:ext>
            </a:extLst>
          </p:cNvPr>
          <p:cNvSpPr/>
          <p:nvPr/>
        </p:nvSpPr>
        <p:spPr>
          <a:xfrm>
            <a:off x="2768600" y="42799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15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4F1C3C68-5B4C-FE2D-F5B7-C39B958704F1}"/>
              </a:ext>
            </a:extLst>
          </p:cNvPr>
          <p:cNvCxnSpPr/>
          <p:nvPr/>
        </p:nvCxnSpPr>
        <p:spPr>
          <a:xfrm flipH="1" flipV="1">
            <a:off x="1397000" y="2667000"/>
            <a:ext cx="423544" cy="563231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197C2175-332E-91C8-013E-C4CD1C51DA50}"/>
              </a:ext>
            </a:extLst>
          </p:cNvPr>
          <p:cNvSpPr/>
          <p:nvPr/>
        </p:nvSpPr>
        <p:spPr>
          <a:xfrm>
            <a:off x="1812779" y="3245067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D7393860-73E2-4822-C50D-0EE4B9B44736}"/>
              </a:ext>
            </a:extLst>
          </p:cNvPr>
          <p:cNvSpPr/>
          <p:nvPr/>
        </p:nvSpPr>
        <p:spPr>
          <a:xfrm>
            <a:off x="1308100" y="25781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11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D3D0F4E1-25BD-2A2F-39EA-6B3AF8880901}"/>
              </a:ext>
            </a:extLst>
          </p:cNvPr>
          <p:cNvCxnSpPr/>
          <p:nvPr/>
        </p:nvCxnSpPr>
        <p:spPr>
          <a:xfrm flipH="1">
            <a:off x="1511300" y="3378893"/>
            <a:ext cx="190968" cy="88207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9FF4C377-968A-C358-12B5-C677E3795B2A}"/>
              </a:ext>
            </a:extLst>
          </p:cNvPr>
          <p:cNvSpPr/>
          <p:nvPr/>
        </p:nvSpPr>
        <p:spPr>
          <a:xfrm>
            <a:off x="1651000" y="3345354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3AF26985-0CB9-C0F8-4375-FEC26516880C}"/>
              </a:ext>
            </a:extLst>
          </p:cNvPr>
          <p:cNvSpPr/>
          <p:nvPr/>
        </p:nvSpPr>
        <p:spPr>
          <a:xfrm>
            <a:off x="1422400" y="33782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10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1045A9FC-0209-B4C0-743A-9B9263655043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BCB42063-EC8B-6CC3-2368-326913768C36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DAA4E3B0-8793-C337-F18E-0DC26E842428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10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C391CE58-CE39-F0B0-9846-278659733802}"/>
              </a:ext>
            </a:extLst>
          </p:cNvPr>
          <p:cNvCxnSpPr/>
          <p:nvPr/>
        </p:nvCxnSpPr>
        <p:spPr>
          <a:xfrm flipH="1">
            <a:off x="1308100" y="4051300"/>
            <a:ext cx="203200" cy="419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1022469A-3CBE-7746-0BCB-C67C5BC23025}"/>
              </a:ext>
            </a:extLst>
          </p:cNvPr>
          <p:cNvSpPr/>
          <p:nvPr/>
        </p:nvSpPr>
        <p:spPr>
          <a:xfrm>
            <a:off x="1479550" y="40195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2A2787DF-460C-7A55-C51B-15F57B42861A}"/>
              </a:ext>
            </a:extLst>
          </p:cNvPr>
          <p:cNvSpPr/>
          <p:nvPr/>
        </p:nvSpPr>
        <p:spPr>
          <a:xfrm>
            <a:off x="1219200" y="4381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10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B4EA9BB8-BDE8-94FD-2CE9-FA3F80395C59}"/>
              </a:ext>
            </a:extLst>
          </p:cNvPr>
          <p:cNvCxnSpPr/>
          <p:nvPr/>
        </p:nvCxnSpPr>
        <p:spPr>
          <a:xfrm>
            <a:off x="4648200" y="3454400"/>
            <a:ext cx="482600" cy="342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7131F240-B751-2774-024E-FF8FBD1121D9}"/>
              </a:ext>
            </a:extLst>
          </p:cNvPr>
          <p:cNvSpPr/>
          <p:nvPr/>
        </p:nvSpPr>
        <p:spPr>
          <a:xfrm>
            <a:off x="4616450" y="3422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CC6B638E-7C3D-0E7F-214B-8A64675B8D2C}"/>
              </a:ext>
            </a:extLst>
          </p:cNvPr>
          <p:cNvSpPr/>
          <p:nvPr/>
        </p:nvSpPr>
        <p:spPr>
          <a:xfrm>
            <a:off x="5041900" y="3708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9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6C455669-D29D-59B0-75E0-C061A3603CF6}"/>
              </a:ext>
            </a:extLst>
          </p:cNvPr>
          <p:cNvCxnSpPr/>
          <p:nvPr/>
        </p:nvCxnSpPr>
        <p:spPr>
          <a:xfrm>
            <a:off x="3492500" y="4191000"/>
            <a:ext cx="469900" cy="368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D4E7DE38-FE5A-71D0-3F94-970425BDB383}"/>
              </a:ext>
            </a:extLst>
          </p:cNvPr>
          <p:cNvSpPr/>
          <p:nvPr/>
        </p:nvSpPr>
        <p:spPr>
          <a:xfrm>
            <a:off x="3460750" y="4159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E3C2CE9B-06F5-28CA-2B66-8781A1976BF2}"/>
              </a:ext>
            </a:extLst>
          </p:cNvPr>
          <p:cNvSpPr/>
          <p:nvPr/>
        </p:nvSpPr>
        <p:spPr>
          <a:xfrm>
            <a:off x="3873500" y="4470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BD93A317-EEEC-DB48-5319-9E0CB68CF69B}"/>
              </a:ext>
            </a:extLst>
          </p:cNvPr>
          <p:cNvCxnSpPr>
            <a:endCxn id="53" idx="6"/>
          </p:cNvCxnSpPr>
          <p:nvPr/>
        </p:nvCxnSpPr>
        <p:spPr>
          <a:xfrm flipH="1">
            <a:off x="1468116" y="3619500"/>
            <a:ext cx="246384" cy="224164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0171730D-9007-A27F-E611-D5FBF06E6073}"/>
              </a:ext>
            </a:extLst>
          </p:cNvPr>
          <p:cNvSpPr/>
          <p:nvPr/>
        </p:nvSpPr>
        <p:spPr>
          <a:xfrm>
            <a:off x="1682750" y="35877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C4172441-85B9-3076-3902-B587548325FE}"/>
              </a:ext>
            </a:extLst>
          </p:cNvPr>
          <p:cNvSpPr/>
          <p:nvPr/>
        </p:nvSpPr>
        <p:spPr>
          <a:xfrm>
            <a:off x="1277616" y="3748414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203FFB15-5E8E-95F5-0ACB-35D9BCCB52D2}"/>
              </a:ext>
            </a:extLst>
          </p:cNvPr>
          <p:cNvCxnSpPr/>
          <p:nvPr/>
        </p:nvCxnSpPr>
        <p:spPr>
          <a:xfrm>
            <a:off x="6197600" y="3556000"/>
            <a:ext cx="685800" cy="190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630DC132-FD8B-B198-B1BC-F6B0EA208596}"/>
              </a:ext>
            </a:extLst>
          </p:cNvPr>
          <p:cNvSpPr/>
          <p:nvPr/>
        </p:nvSpPr>
        <p:spPr>
          <a:xfrm>
            <a:off x="6165850" y="3524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2F1C089F-BAB1-C653-2F06-83BFCB2732FF}"/>
              </a:ext>
            </a:extLst>
          </p:cNvPr>
          <p:cNvSpPr/>
          <p:nvPr/>
        </p:nvSpPr>
        <p:spPr>
          <a:xfrm>
            <a:off x="67945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B68A008E-40A0-8561-F651-75CC2EA7187B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C19D145D-0EB5-D049-ED8C-B1C426FCB3E2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2026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5B86C9EB-1502-22A4-1644-57095F155201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54</a:t>
            </a:r>
          </a:p>
        </p:txBody>
      </p:sp>
    </p:spTree>
    <p:extLst>
      <p:ext uri="{BB962C8B-B14F-4D97-AF65-F5344CB8AC3E}">
        <p14:creationId xmlns:p14="http://schemas.microsoft.com/office/powerpoint/2010/main" val="391139442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02A12049-D557-AA98-B5C1-7193A28B74C6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120C40E9-C6DD-F5A8-8D28-F741DEFC4346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AF203E45-DD89-504C-5128-CAE61B08C7B3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B23A66CC-4A1E-4217-21A6-AF6291CB40C4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5B6C63EA-FA83-8C51-0A4B-2C6E063AEDA5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B4A8103D-DC99-0693-0062-013D17DF9C64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888AD5EA-B3F2-12B5-9DA7-5C7B830EA795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E3F3415C-4897-AFFF-926F-85305269F5BB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462524AA-432B-C455-1A77-077AC7FBF0C2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7CD33CAE-13CE-3053-D12E-BAB3580D03E0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6FC48FC4-E2AC-D3B6-5297-0E3CF15709F9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EDDDD7E2-DC60-3259-8CCD-83FA05D67DEF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1DD1D341-B275-153A-80D7-DFD4D124E813}"/>
              </a:ext>
            </a:extLst>
          </p:cNvPr>
          <p:cNvSpPr/>
          <p:nvPr/>
        </p:nvSpPr>
        <p:spPr>
          <a:xfrm>
            <a:off x="8280400" y="5334000"/>
            <a:ext cx="520065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6578A882-8A19-8F41-A51A-DB897D5B66C7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3822080D-8A54-3C97-DF1B-AD5E9F844A1C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55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0D29F2D5-3A29-35B1-BE00-E3D30CC01A9F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9234EDF5-1D69-9527-76CA-4AAFDF086B49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4E754AD-1B75-B522-CD49-FF8388537D06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F19B553-B2BA-BE2D-82A6-2E3CD3ACEEEA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№17-2026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290A37F-CB78-AC94-BCA5-8BB538308C01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468C5D0-7B52-659B-A78D-E5562C272A37}"/>
              </a:ext>
            </a:extLst>
          </p:cNvPr>
          <p:cNvSpPr txBox="1"/>
          <p:nvPr/>
        </p:nvSpPr>
        <p:spPr>
          <a:xfrm>
            <a:off x="533400" y="1295399"/>
            <a:ext cx="9334500" cy="56630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840" b="1" dirty="0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процесса автоматизации систем погодного регулирования на ЦТП и котельных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4A5A0A8-FCD4-4BA9-B71A-87663BA28CBF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Практика направлена на автоматическую регулировку температуры теплоносителя на ЦТП и котельных в зависимости от реальных погодных условий.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E878C12-7FBE-8830-5BA7-E478379EC387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EED9596-66BC-E6E5-2C7B-AAEC252C3100}"/>
              </a:ext>
            </a:extLst>
          </p:cNvPr>
          <p:cNvSpPr txBox="1"/>
          <p:nvPr/>
        </p:nvSpPr>
        <p:spPr>
          <a:xfrm>
            <a:off x="812800" y="3902500"/>
            <a:ext cx="2946400" cy="83099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Регулирование по календарю, а не по фактической погоде.
Избыточные теплопотери.
Повышенный расход топливно-энергетических ресурсов.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D462BDC5-E45B-59CE-0103-90AF09F921BF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7D8488B-2425-7788-7FA3-8F8BC2740A4B}"/>
              </a:ext>
            </a:extLst>
          </p:cNvPr>
          <p:cNvSpPr txBox="1"/>
          <p:nvPr/>
        </p:nvSpPr>
        <p:spPr>
          <a:xfrm>
            <a:off x="4368800" y="3819402"/>
            <a:ext cx="2946400" cy="99719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Контроллеры и датчики наружной температуры.
Автоматическая корректировка температуры теплоносителя.
Снижение теплопотерь и экономия энергоресурсов.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2EAE7243-1C87-395A-2062-F0843F2F50A7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4018C0E-6557-5D11-C4CA-3840214A3C3D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35.3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8DAB9BD-49A1-1E9A-86D5-64F5211C3562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911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B2CBDAB-0375-E9FA-E816-119F525BD1ED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04D4C66-71F8-4840-8DF3-580B88466F3E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178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3F78A43-DE32-1F18-9C51-2668371E565F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14567DC4-433C-005C-982E-1E3F1BECDFD4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40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6E88429-2903-9BBA-DB9E-F10869C8E024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2EFF7AD-9433-797A-C890-592894654065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8,40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A700AB23-1960-FEAA-5674-85E90F41B510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668FB747-BE9C-71AD-B27B-9918CBC3DA5B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19,5%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6C08DAB-7A64-1816-00A9-20EFB7C7FFEC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C08D5CAB-D1BD-2C88-5E55-06111CA803BE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C75C04C7-9043-1F5F-22D3-1587A53B357C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F137F918-4454-386E-9880-8E935F391877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B77BB7F8-D8C8-7EC3-5B1A-4ACFFE2E702C}"/>
              </a:ext>
            </a:extLst>
          </p:cNvPr>
          <p:cNvSpPr txBox="1"/>
          <p:nvPr/>
        </p:nvSpPr>
        <p:spPr>
          <a:xfrm>
            <a:off x="8940800" y="6137389"/>
            <a:ext cx="2159000" cy="10772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00" b="1">
                <a:solidFill>
                  <a:srgbClr val="03256C"/>
                </a:solidFill>
                <a:latin typeface="Roboto" panose="02000000000000000000" pitchFamily="2" charset="0"/>
              </a:rPr>
              <a:t>В работе 3 квартал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F0B0783B-7B33-334E-EBA8-006CDB67BF90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5EA2F8B1-8438-9F30-67DF-59F6DF7BC3E6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CF66079D-BC1C-BB68-4250-FFC492F2550D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4893685E-8E9A-83C1-763B-90C795D80794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  <p:sp>
        <p:nvSpPr>
          <p:cNvPr id="48" name="MassRegistryTitle">
            <a:extLst>
              <a:ext uri="{FF2B5EF4-FFF2-40B4-BE49-F238E27FC236}">
                <a16:creationId xmlns:a16="http://schemas.microsoft.com/office/drawing/2014/main" id="{FF0E5186-0FFF-4986-ABA2-3B954A67C5AC}"/>
              </a:ext>
            </a:extLst>
          </p:cNvPr>
          <p:cNvSpPr txBox="1"/>
          <p:nvPr/>
        </p:nvSpPr>
        <p:spPr>
          <a:xfrm>
            <a:off x="2540000" y="6134101"/>
            <a:ext cx="5334000" cy="228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10" dirty="0">
                <a:solidFill>
                  <a:srgbClr val="1A1F29"/>
                </a:solidFill>
                <a:latin typeface="Roboto" panose="02000000000000000000" pitchFamily="2" charset="0"/>
              </a:rPr>
              <a:t>Повышение эффективности процесса автоматизации систем погодного регулирования на ЦТП и котельных</a:t>
            </a:r>
          </a:p>
        </p:txBody>
      </p:sp>
    </p:spTree>
    <p:extLst>
      <p:ext uri="{BB962C8B-B14F-4D97-AF65-F5344CB8AC3E}">
        <p14:creationId xmlns:p14="http://schemas.microsoft.com/office/powerpoint/2010/main" val="216938748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  <a:solidFill>
            <a:srgbClr val="E0E0E0"/>
          </a:solidFill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996E7F4D-FDAA-388E-D735-EA81EBD06ED0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№1-2025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8FD64607-B926-46CE-422A-E9EB65811379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C1A5D085-AABE-162A-B4E3-34E9AADE718C}"/>
              </a:ext>
            </a:extLst>
          </p:cNvPr>
          <p:cNvSpPr txBox="1"/>
          <p:nvPr/>
        </p:nvSpPr>
        <p:spPr>
          <a:xfrm>
            <a:off x="533400" y="711200"/>
            <a:ext cx="8255000" cy="615553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2000" b="1" dirty="0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процесса роботизации диспетчерской службы для компаний ЖКХ.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1970626-479F-CCC0-C973-CB8435F8FCAD}"/>
              </a:ext>
            </a:extLst>
          </p:cNvPr>
          <p:cNvSpPr txBox="1"/>
          <p:nvPr/>
        </p:nvSpPr>
        <p:spPr>
          <a:xfrm>
            <a:off x="533400" y="13462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64212317-E0A0-B150-A901-25FD29F594CC}"/>
              </a:ext>
            </a:extLst>
          </p:cNvPr>
          <p:cNvSpPr/>
          <p:nvPr/>
        </p:nvSpPr>
        <p:spPr>
          <a:xfrm>
            <a:off x="533400" y="16764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26443747-5766-9A4D-EE48-4D65D640A1F7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235167C9-9985-45C9-37F8-B45EA799AFF6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F59C55C-E854-4D8C-12C9-B031E9F9AB57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E07678E-5997-4558-F9C0-5785B01133D8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45 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5D63105-9508-FE55-92E5-418A1546E37E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FF6D84B-D6FE-291A-1961-D5E79F9DDFD9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Волгоградская область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EF9A2BD-021C-1D60-FA93-E8D95D4D15A6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Ставропольский край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90EA56B-1723-F29F-E561-02968BBA2499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Краснодарский край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214182E-B503-5397-6287-AFDE8A740804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Московская область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8C29431-45A8-BFC7-4152-17AEA94F87C7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Нижегородская область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E0049C0-96B9-2D2A-7111-6E1E54D69CA6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Новосибирская область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366D007B-29C2-52DA-B335-D6EA849FAE8F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Воронежская область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EC59D2C-083B-7F3F-0CBB-3DBDCB509316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Брянская область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773C651-9A1B-A282-35E5-3A724F6EB4A2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Курская область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D88BC25-8468-C2CC-22CD-52EB8578A361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Республика Адыгея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D2754ED8-4075-15C9-5457-3072E80263AE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маркере = количество предприятий</a:t>
            </a:r>
          </a:p>
        </p:txBody>
      </p:sp>
      <p:sp>
        <p:nvSpPr>
          <p:cNvPr id="47" name="Прямоугольник 46">
            <a:extLst>
              <a:ext uri="{FF2B5EF4-FFF2-40B4-BE49-F238E27FC236}">
                <a16:creationId xmlns:a16="http://schemas.microsoft.com/office/drawing/2014/main" id="{F369DCF6-A61E-6E54-DEB2-2D39E98376A0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C3505AAC-49CA-E96F-994D-4518920ED77D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6BF034F5-3235-E713-D7BA-0C5FE115922C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Минстрой России · НИИСФ РААСН · 2026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80142D90-C2D6-9953-116C-6FEB80E6EADB}"/>
              </a:ext>
            </a:extLst>
          </p:cNvPr>
          <p:cNvCxnSpPr/>
          <p:nvPr/>
        </p:nvCxnSpPr>
        <p:spPr>
          <a:xfrm>
            <a:off x="1739900" y="4064000"/>
            <a:ext cx="266700" cy="419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91D1D319-722F-C3EC-35AB-A45E819A79E4}"/>
              </a:ext>
            </a:extLst>
          </p:cNvPr>
          <p:cNvSpPr/>
          <p:nvPr/>
        </p:nvSpPr>
        <p:spPr>
          <a:xfrm>
            <a:off x="1708150" y="40322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A459F02A-3A2C-B769-52CF-60B30C60D74D}"/>
              </a:ext>
            </a:extLst>
          </p:cNvPr>
          <p:cNvSpPr/>
          <p:nvPr/>
        </p:nvSpPr>
        <p:spPr>
          <a:xfrm>
            <a:off x="1917700" y="43942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92E834B5-D652-8CDC-14D2-ED67E1035D79}"/>
              </a:ext>
            </a:extLst>
          </p:cNvPr>
          <p:cNvCxnSpPr/>
          <p:nvPr/>
        </p:nvCxnSpPr>
        <p:spPr>
          <a:xfrm flipH="1">
            <a:off x="1460500" y="4051300"/>
            <a:ext cx="50800" cy="4064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790EB059-EC37-6681-6515-71000AA3B32B}"/>
              </a:ext>
            </a:extLst>
          </p:cNvPr>
          <p:cNvSpPr/>
          <p:nvPr/>
        </p:nvSpPr>
        <p:spPr>
          <a:xfrm>
            <a:off x="1479550" y="40195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00F92EDE-5336-2BBC-7DC7-0340A3F641AC}"/>
              </a:ext>
            </a:extLst>
          </p:cNvPr>
          <p:cNvSpPr/>
          <p:nvPr/>
        </p:nvSpPr>
        <p:spPr>
          <a:xfrm>
            <a:off x="1371600" y="43688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E79DC9BF-982D-BFD0-67E8-74C8208EBD87}"/>
              </a:ext>
            </a:extLst>
          </p:cNvPr>
          <p:cNvCxnSpPr/>
          <p:nvPr/>
        </p:nvCxnSpPr>
        <p:spPr>
          <a:xfrm flipH="1">
            <a:off x="1206500" y="3898900"/>
            <a:ext cx="2159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AC1A152D-C33B-DF9D-58FC-DCE05E5DB2C0}"/>
              </a:ext>
            </a:extLst>
          </p:cNvPr>
          <p:cNvSpPr/>
          <p:nvPr/>
        </p:nvSpPr>
        <p:spPr>
          <a:xfrm>
            <a:off x="1390650" y="38671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846A054B-F56C-8708-BDDE-49B3E26EE371}"/>
              </a:ext>
            </a:extLst>
          </p:cNvPr>
          <p:cNvSpPr/>
          <p:nvPr/>
        </p:nvSpPr>
        <p:spPr>
          <a:xfrm>
            <a:off x="1117600" y="403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56A2935B-8196-D7E7-763B-BB99F2AE7805}"/>
              </a:ext>
            </a:extLst>
          </p:cNvPr>
          <p:cNvCxnSpPr/>
          <p:nvPr/>
        </p:nvCxnSpPr>
        <p:spPr>
          <a:xfrm flipH="1" flipV="1">
            <a:off x="1574800" y="2895600"/>
            <a:ext cx="82550" cy="392323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7BD40CCE-AEFF-16BF-473A-17BE1DFFF2E8}"/>
              </a:ext>
            </a:extLst>
          </p:cNvPr>
          <p:cNvSpPr/>
          <p:nvPr/>
        </p:nvSpPr>
        <p:spPr>
          <a:xfrm>
            <a:off x="1608841" y="3298738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D5A4E0B9-9EA3-8844-6500-18994BDAB632}"/>
              </a:ext>
            </a:extLst>
          </p:cNvPr>
          <p:cNvSpPr/>
          <p:nvPr/>
        </p:nvSpPr>
        <p:spPr>
          <a:xfrm>
            <a:off x="1485900" y="2806700"/>
            <a:ext cx="177800" cy="1778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300866B2-16C5-4F95-5A3F-46A6A6421203}"/>
              </a:ext>
            </a:extLst>
          </p:cNvPr>
          <p:cNvCxnSpPr/>
          <p:nvPr/>
        </p:nvCxnSpPr>
        <p:spPr>
          <a:xfrm flipV="1">
            <a:off x="2032000" y="2870200"/>
            <a:ext cx="3048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3185BF7B-314D-CDEA-0A4F-7B400248E278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807CCE4C-B9EC-AAAB-B232-2580BE4B8DA7}"/>
              </a:ext>
            </a:extLst>
          </p:cNvPr>
          <p:cNvSpPr/>
          <p:nvPr/>
        </p:nvSpPr>
        <p:spPr>
          <a:xfrm>
            <a:off x="2247900" y="2781300"/>
            <a:ext cx="177800" cy="1778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09C62F16-A6E9-3B1D-2587-56A6413BA31E}"/>
              </a:ext>
            </a:extLst>
          </p:cNvPr>
          <p:cNvCxnSpPr/>
          <p:nvPr/>
        </p:nvCxnSpPr>
        <p:spPr>
          <a:xfrm>
            <a:off x="4648200" y="3454400"/>
            <a:ext cx="482600" cy="342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1454D12A-3B34-0CB4-FB9F-178DFD5D8EFF}"/>
              </a:ext>
            </a:extLst>
          </p:cNvPr>
          <p:cNvSpPr/>
          <p:nvPr/>
        </p:nvSpPr>
        <p:spPr>
          <a:xfrm>
            <a:off x="4616450" y="3422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02E91C1B-6C9D-D0E6-684E-34426F299021}"/>
              </a:ext>
            </a:extLst>
          </p:cNvPr>
          <p:cNvSpPr/>
          <p:nvPr/>
        </p:nvSpPr>
        <p:spPr>
          <a:xfrm>
            <a:off x="5041900" y="3708400"/>
            <a:ext cx="177800" cy="1778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098D6B5D-68AD-08F7-4B67-E38D07460CCB}"/>
              </a:ext>
            </a:extLst>
          </p:cNvPr>
          <p:cNvCxnSpPr/>
          <p:nvPr/>
        </p:nvCxnSpPr>
        <p:spPr>
          <a:xfrm flipH="1">
            <a:off x="1371600" y="3632200"/>
            <a:ext cx="266700" cy="88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6D62144C-F810-824E-225A-A170970FDF2E}"/>
              </a:ext>
            </a:extLst>
          </p:cNvPr>
          <p:cNvSpPr/>
          <p:nvPr/>
        </p:nvSpPr>
        <p:spPr>
          <a:xfrm>
            <a:off x="1606550" y="36004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Овал 57">
            <a:extLst>
              <a:ext uri="{FF2B5EF4-FFF2-40B4-BE49-F238E27FC236}">
                <a16:creationId xmlns:a16="http://schemas.microsoft.com/office/drawing/2014/main" id="{A7647781-1A9A-3081-AC26-F712955F22EA}"/>
              </a:ext>
            </a:extLst>
          </p:cNvPr>
          <p:cNvSpPr/>
          <p:nvPr/>
        </p:nvSpPr>
        <p:spPr>
          <a:xfrm>
            <a:off x="1282700" y="3632200"/>
            <a:ext cx="177800" cy="1778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60" name="Прямая соединительная линия 59">
            <a:extLst>
              <a:ext uri="{FF2B5EF4-FFF2-40B4-BE49-F238E27FC236}">
                <a16:creationId xmlns:a16="http://schemas.microsoft.com/office/drawing/2014/main" id="{BDBAFF68-72E5-9D2A-67A3-D2321EAF2B8C}"/>
              </a:ext>
            </a:extLst>
          </p:cNvPr>
          <p:cNvCxnSpPr/>
          <p:nvPr/>
        </p:nvCxnSpPr>
        <p:spPr>
          <a:xfrm flipH="1" flipV="1">
            <a:off x="1308100" y="2997200"/>
            <a:ext cx="228600" cy="251165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Овал 58">
            <a:extLst>
              <a:ext uri="{FF2B5EF4-FFF2-40B4-BE49-F238E27FC236}">
                <a16:creationId xmlns:a16="http://schemas.microsoft.com/office/drawing/2014/main" id="{5D5DBD56-C29C-203C-F48E-1EFA1215F8E5}"/>
              </a:ext>
            </a:extLst>
          </p:cNvPr>
          <p:cNvSpPr/>
          <p:nvPr/>
        </p:nvSpPr>
        <p:spPr>
          <a:xfrm>
            <a:off x="1543050" y="321310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5A17A1F8-B0A3-0281-0D82-C4D50736303D}"/>
              </a:ext>
            </a:extLst>
          </p:cNvPr>
          <p:cNvSpPr/>
          <p:nvPr/>
        </p:nvSpPr>
        <p:spPr>
          <a:xfrm>
            <a:off x="1219200" y="2908300"/>
            <a:ext cx="177800" cy="1778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202" name="Прямая соединительная линия 201">
            <a:extLst>
              <a:ext uri="{FF2B5EF4-FFF2-40B4-BE49-F238E27FC236}">
                <a16:creationId xmlns:a16="http://schemas.microsoft.com/office/drawing/2014/main" id="{28C002E6-5AE6-13AB-01FC-8C3914E5AD26}"/>
              </a:ext>
            </a:extLst>
          </p:cNvPr>
          <p:cNvCxnSpPr/>
          <p:nvPr/>
        </p:nvCxnSpPr>
        <p:spPr>
          <a:xfrm flipV="1">
            <a:off x="1733550" y="2832100"/>
            <a:ext cx="171450" cy="412353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1" name="Овал 200">
            <a:extLst>
              <a:ext uri="{FF2B5EF4-FFF2-40B4-BE49-F238E27FC236}">
                <a16:creationId xmlns:a16="http://schemas.microsoft.com/office/drawing/2014/main" id="{1392BEB3-4CE1-0D19-C029-6DF3E7039C7A}"/>
              </a:ext>
            </a:extLst>
          </p:cNvPr>
          <p:cNvSpPr/>
          <p:nvPr/>
        </p:nvSpPr>
        <p:spPr>
          <a:xfrm>
            <a:off x="1685096" y="326153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Овал 203">
            <a:extLst>
              <a:ext uri="{FF2B5EF4-FFF2-40B4-BE49-F238E27FC236}">
                <a16:creationId xmlns:a16="http://schemas.microsoft.com/office/drawing/2014/main" id="{D1C4A8CB-1A8E-4B52-8FF2-A368D1F1426F}"/>
              </a:ext>
            </a:extLst>
          </p:cNvPr>
          <p:cNvSpPr/>
          <p:nvPr/>
        </p:nvSpPr>
        <p:spPr>
          <a:xfrm>
            <a:off x="1816100" y="2743200"/>
            <a:ext cx="177800" cy="1778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206" name="Прямая соединительная линия 205">
            <a:extLst>
              <a:ext uri="{FF2B5EF4-FFF2-40B4-BE49-F238E27FC236}">
                <a16:creationId xmlns:a16="http://schemas.microsoft.com/office/drawing/2014/main" id="{F755FC5B-34A0-06E7-5151-54AB92478B51}"/>
              </a:ext>
            </a:extLst>
          </p:cNvPr>
          <p:cNvCxnSpPr/>
          <p:nvPr/>
        </p:nvCxnSpPr>
        <p:spPr>
          <a:xfrm flipH="1">
            <a:off x="1143000" y="3949700"/>
            <a:ext cx="279400" cy="482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5" name="Овал 204">
            <a:extLst>
              <a:ext uri="{FF2B5EF4-FFF2-40B4-BE49-F238E27FC236}">
                <a16:creationId xmlns:a16="http://schemas.microsoft.com/office/drawing/2014/main" id="{912F382C-F8D2-25A8-CE41-3A3DE5505C03}"/>
              </a:ext>
            </a:extLst>
          </p:cNvPr>
          <p:cNvSpPr/>
          <p:nvPr/>
        </p:nvSpPr>
        <p:spPr>
          <a:xfrm>
            <a:off x="1390650" y="39179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Овал 206">
            <a:extLst>
              <a:ext uri="{FF2B5EF4-FFF2-40B4-BE49-F238E27FC236}">
                <a16:creationId xmlns:a16="http://schemas.microsoft.com/office/drawing/2014/main" id="{F4A5D604-8166-20D6-ED4E-2170E3148848}"/>
              </a:ext>
            </a:extLst>
          </p:cNvPr>
          <p:cNvSpPr/>
          <p:nvPr/>
        </p:nvSpPr>
        <p:spPr>
          <a:xfrm>
            <a:off x="1054100" y="4343400"/>
            <a:ext cx="177800" cy="1778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</p:spTree>
    <p:extLst>
      <p:ext uri="{BB962C8B-B14F-4D97-AF65-F5344CB8AC3E}">
        <p14:creationId xmlns:p14="http://schemas.microsoft.com/office/powerpoint/2010/main" val="2937972951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066034F0-3506-2852-16D3-0B2B238795AC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№17-2026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4C7378F3-72EB-2410-7ED5-EE5527510CAB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BDEC0EED-8FDC-A04A-38DC-7C8289034A4D}"/>
              </a:ext>
            </a:extLst>
          </p:cNvPr>
          <p:cNvSpPr txBox="1"/>
          <p:nvPr/>
        </p:nvSpPr>
        <p:spPr>
          <a:xfrm>
            <a:off x="533400" y="711200"/>
            <a:ext cx="8890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процесса автоматизации систем погодного регулирования на ЦТП и котельных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296BD9D-E768-DCCC-C2E6-09D949C38EBE}"/>
              </a:ext>
            </a:extLst>
          </p:cNvPr>
          <p:cNvSpPr txBox="1"/>
          <p:nvPr/>
        </p:nvSpPr>
        <p:spPr>
          <a:xfrm>
            <a:off x="533400" y="1498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CDE236CF-70EF-9605-75F8-32BD9A600E0B}"/>
              </a:ext>
            </a:extLst>
          </p:cNvPr>
          <p:cNvSpPr/>
          <p:nvPr/>
        </p:nvSpPr>
        <p:spPr>
          <a:xfrm>
            <a:off x="533400" y="1828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FA551ABB-FBC9-A3EF-38DA-C46A7E4C2FCF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9702F0BA-A886-4E90-D80C-2F6381619BAB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FBCB88F-9131-EF86-F548-64F006CA4187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99C85908-6C77-0225-0843-F8172DD96BF6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40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07CA350-CF58-75EB-816C-975EC1D8872E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8F7B0B8-31C6-D444-CB61-C465FFCA94D3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23 — Московская обл.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D518194-ED28-C0B2-EEAF-F2BC2B752203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20 — Нижегор. обл.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0161E1E-2FC5-2E47-8D42-226E398BAABB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12 — Новосиб. обл.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205DCBF-4FD6-2525-6F03-4B904182E6D0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11 — Оренбург. обл.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0EC4A42-BF26-A229-B1F5-FC7E5CC1E05C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9 — ХМАО-Югра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98CEE6B-7B65-05D0-CF14-4FD4ACBE670C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Воронежская обл.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3593F0A-825B-F9A9-4B8A-883D21F933D0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Калинингр. обл.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7534851E-C8A0-FA81-C269-77A8FA1F519D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Белгородская обл.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544C583-4E08-1546-085C-B863EB9A72B3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Санкт-Петербург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BD1F577-152E-D640-4796-B82217C0502F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Ставроп. край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09D66CA2-0A21-6F15-C975-B8444C2F759C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B76D8B7D-CAD1-2816-4DC4-B3F5470F2FF0}"/>
              </a:ext>
            </a:extLst>
          </p:cNvPr>
          <p:cNvCxnSpPr/>
          <p:nvPr/>
        </p:nvCxnSpPr>
        <p:spPr>
          <a:xfrm flipH="1" flipV="1">
            <a:off x="1618873" y="3557734"/>
            <a:ext cx="221030" cy="386159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042755D0-E3C1-681E-6D87-9D7415A5C618}"/>
              </a:ext>
            </a:extLst>
          </p:cNvPr>
          <p:cNvSpPr/>
          <p:nvPr/>
        </p:nvSpPr>
        <p:spPr>
          <a:xfrm>
            <a:off x="1780335" y="3925386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4F53B837-3086-28D6-F76E-57F71CF25DDA}"/>
              </a:ext>
            </a:extLst>
          </p:cNvPr>
          <p:cNvSpPr/>
          <p:nvPr/>
        </p:nvSpPr>
        <p:spPr>
          <a:xfrm>
            <a:off x="1422400" y="33782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23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B116E87B-832D-3868-3D54-0865940D55C2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0B3C3042-6533-2DBB-8D9F-20F52FDA5B5C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F8474980-B6F7-5ED6-A2DD-17A24AE0FBD3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20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9D274AB7-6B87-D79B-5C68-ECC3B2B6AC21}"/>
              </a:ext>
            </a:extLst>
          </p:cNvPr>
          <p:cNvCxnSpPr/>
          <p:nvPr/>
        </p:nvCxnSpPr>
        <p:spPr>
          <a:xfrm>
            <a:off x="4648200" y="3454400"/>
            <a:ext cx="482600" cy="342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6F3282BD-1B0E-C6B8-7A8E-8E6917C03B48}"/>
              </a:ext>
            </a:extLst>
          </p:cNvPr>
          <p:cNvSpPr/>
          <p:nvPr/>
        </p:nvSpPr>
        <p:spPr>
          <a:xfrm>
            <a:off x="4616450" y="34226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9407977B-EAD1-45F9-6DC4-F2048BFA8D2A}"/>
              </a:ext>
            </a:extLst>
          </p:cNvPr>
          <p:cNvSpPr/>
          <p:nvPr/>
        </p:nvSpPr>
        <p:spPr>
          <a:xfrm>
            <a:off x="5041900" y="3708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12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6BFDBD3D-31C7-F149-AD75-C7FBB9F80608}"/>
              </a:ext>
            </a:extLst>
          </p:cNvPr>
          <p:cNvCxnSpPr/>
          <p:nvPr/>
        </p:nvCxnSpPr>
        <p:spPr>
          <a:xfrm>
            <a:off x="2413000" y="4000500"/>
            <a:ext cx="444500" cy="368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E718B109-E19A-F407-F15E-936B5FCC84BA}"/>
              </a:ext>
            </a:extLst>
          </p:cNvPr>
          <p:cNvSpPr/>
          <p:nvPr/>
        </p:nvSpPr>
        <p:spPr>
          <a:xfrm>
            <a:off x="2381250" y="39687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808F90C5-9174-CE16-5781-078D4E072B16}"/>
              </a:ext>
            </a:extLst>
          </p:cNvPr>
          <p:cNvSpPr/>
          <p:nvPr/>
        </p:nvSpPr>
        <p:spPr>
          <a:xfrm>
            <a:off x="2768600" y="42799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11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B0347CB2-B35C-7586-949E-488C34133BC0}"/>
              </a:ext>
            </a:extLst>
          </p:cNvPr>
          <p:cNvCxnSpPr/>
          <p:nvPr/>
        </p:nvCxnSpPr>
        <p:spPr>
          <a:xfrm>
            <a:off x="3200400" y="3657600"/>
            <a:ext cx="4445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F1B24A50-9EB0-288D-1446-266097C6AF15}"/>
              </a:ext>
            </a:extLst>
          </p:cNvPr>
          <p:cNvSpPr/>
          <p:nvPr/>
        </p:nvSpPr>
        <p:spPr>
          <a:xfrm>
            <a:off x="3168650" y="36258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B6494AD3-5670-0974-AC40-14A7796B064B}"/>
              </a:ext>
            </a:extLst>
          </p:cNvPr>
          <p:cNvSpPr/>
          <p:nvPr/>
        </p:nvSpPr>
        <p:spPr>
          <a:xfrm>
            <a:off x="3556000" y="403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9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9349C4CE-A18B-C462-56CD-6DCEF6FEC1E0}"/>
              </a:ext>
            </a:extLst>
          </p:cNvPr>
          <p:cNvCxnSpPr/>
          <p:nvPr/>
        </p:nvCxnSpPr>
        <p:spPr>
          <a:xfrm flipH="1">
            <a:off x="1643887" y="4009380"/>
            <a:ext cx="49236" cy="396097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76AB0968-9CDB-08E0-977A-F45083567301}"/>
              </a:ext>
            </a:extLst>
          </p:cNvPr>
          <p:cNvSpPr/>
          <p:nvPr/>
        </p:nvSpPr>
        <p:spPr>
          <a:xfrm>
            <a:off x="1682750" y="3807653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3D819844-34C8-2429-6E08-2EB6853C5175}"/>
              </a:ext>
            </a:extLst>
          </p:cNvPr>
          <p:cNvSpPr/>
          <p:nvPr/>
        </p:nvSpPr>
        <p:spPr>
          <a:xfrm>
            <a:off x="1206635" y="3968674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0FF1FFB9-129A-5462-8C56-904F0FB7B8E2}"/>
              </a:ext>
            </a:extLst>
          </p:cNvPr>
          <p:cNvCxnSpPr/>
          <p:nvPr/>
        </p:nvCxnSpPr>
        <p:spPr>
          <a:xfrm>
            <a:off x="876300" y="3429000"/>
            <a:ext cx="304800" cy="317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0889EF68-3E0F-A8BF-B2FB-E05BEADB5D5B}"/>
              </a:ext>
            </a:extLst>
          </p:cNvPr>
          <p:cNvSpPr/>
          <p:nvPr/>
        </p:nvSpPr>
        <p:spPr>
          <a:xfrm>
            <a:off x="844550" y="3397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12442777-060D-6D2C-8CD4-5B61454B38A1}"/>
              </a:ext>
            </a:extLst>
          </p:cNvPr>
          <p:cNvSpPr/>
          <p:nvPr/>
        </p:nvSpPr>
        <p:spPr>
          <a:xfrm>
            <a:off x="10922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8B3D75F2-B4EB-CFEC-45BC-78E0A01568FE}"/>
              </a:ext>
            </a:extLst>
          </p:cNvPr>
          <p:cNvCxnSpPr>
            <a:stCxn id="42" idx="3"/>
          </p:cNvCxnSpPr>
          <p:nvPr/>
        </p:nvCxnSpPr>
        <p:spPr>
          <a:xfrm flipH="1">
            <a:off x="1422400" y="3861854"/>
            <a:ext cx="269649" cy="151346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60E092AE-1437-C148-BDD0-14F23A6A9EE3}"/>
              </a:ext>
            </a:extLst>
          </p:cNvPr>
          <p:cNvSpPr/>
          <p:nvPr/>
        </p:nvSpPr>
        <p:spPr>
          <a:xfrm>
            <a:off x="1635999" y="3974042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85CA63CF-4E13-E00C-3224-2DBB4845328F}"/>
              </a:ext>
            </a:extLst>
          </p:cNvPr>
          <p:cNvSpPr/>
          <p:nvPr/>
        </p:nvSpPr>
        <p:spPr>
          <a:xfrm>
            <a:off x="1553093" y="4385646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4EE8A899-C5F4-E4EB-4769-E1180A4806CB}"/>
              </a:ext>
            </a:extLst>
          </p:cNvPr>
          <p:cNvCxnSpPr/>
          <p:nvPr/>
        </p:nvCxnSpPr>
        <p:spPr>
          <a:xfrm flipH="1" flipV="1">
            <a:off x="1397000" y="2667000"/>
            <a:ext cx="190500" cy="241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90C5E7E6-A10E-0645-6BCC-44B279CB190A}"/>
              </a:ext>
            </a:extLst>
          </p:cNvPr>
          <p:cNvSpPr/>
          <p:nvPr/>
        </p:nvSpPr>
        <p:spPr>
          <a:xfrm>
            <a:off x="1555750" y="28765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76E2159A-D214-8FAB-F42C-C83365EF42E8}"/>
              </a:ext>
            </a:extLst>
          </p:cNvPr>
          <p:cNvSpPr/>
          <p:nvPr/>
        </p:nvSpPr>
        <p:spPr>
          <a:xfrm>
            <a:off x="1308100" y="25781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8C0A2446-0CC4-EC90-ECF3-ADE4AA5DCDED}"/>
              </a:ext>
            </a:extLst>
          </p:cNvPr>
          <p:cNvCxnSpPr/>
          <p:nvPr/>
        </p:nvCxnSpPr>
        <p:spPr>
          <a:xfrm flipH="1">
            <a:off x="1301406" y="4051300"/>
            <a:ext cx="203200" cy="419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A5BDC0EA-F35F-D204-E300-968C610AE017}"/>
              </a:ext>
            </a:extLst>
          </p:cNvPr>
          <p:cNvSpPr/>
          <p:nvPr/>
        </p:nvSpPr>
        <p:spPr>
          <a:xfrm>
            <a:off x="1479550" y="40195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FF859C07-984D-FFE8-CB02-A8881CBCBB60}"/>
              </a:ext>
            </a:extLst>
          </p:cNvPr>
          <p:cNvSpPr/>
          <p:nvPr/>
        </p:nvSpPr>
        <p:spPr>
          <a:xfrm>
            <a:off x="1219200" y="4381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7222E31B-6EA0-B59E-3C52-E4986B883EF7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C13D9D63-1788-A286-2B4D-4963E0230143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2026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3A4CB88E-5616-9BF1-D9AD-DE4797DEBB8F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56</a:t>
            </a:r>
          </a:p>
        </p:txBody>
      </p:sp>
    </p:spTree>
    <p:extLst>
      <p:ext uri="{BB962C8B-B14F-4D97-AF65-F5344CB8AC3E}">
        <p14:creationId xmlns:p14="http://schemas.microsoft.com/office/powerpoint/2010/main" val="2215833851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2A95400A-D779-DB0C-7CD0-E22325AAB4B0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2C07F556-745F-9E18-91DA-33E5A2DC8ED8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E01D440E-ACF3-4179-6C24-90AE31696961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B43E23C4-E743-B23C-740F-5A5CADA33C97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9C00A3F1-5E54-D51C-C924-41DF330C93D5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C0291A15-2454-4795-10BA-FAAB9FF29191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CEC15817-2845-AE82-D70E-8829F599D200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3DFB37BB-4E96-3737-4DC2-43B20B308561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5F26FDB3-5B00-5BB3-6316-23DD7AC8DE3B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7EE1E874-4726-5257-5CA7-8F30CF350616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F54EEB3C-FB07-03CC-E2A8-137B581C8B4F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C4A6816F-C993-B139-88EE-556E8C80CAD5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E211F570-8EE7-A8E9-23C5-6AA0A85899A2}"/>
              </a:ext>
            </a:extLst>
          </p:cNvPr>
          <p:cNvSpPr/>
          <p:nvPr/>
        </p:nvSpPr>
        <p:spPr>
          <a:xfrm>
            <a:off x="8280400" y="5334000"/>
            <a:ext cx="333375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4237C810-1FDB-9D29-E4BE-DC1728EF229F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05C4858F-92BA-8FB0-FE6D-4354A6D74EE6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57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6AD55C07-844C-5532-C238-9D4CDAE3086B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48D1A6D2-E606-B772-4448-ED13A4EC5C56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0D97AE8-2271-FE9A-7F0D-9FDB0BA12221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C7A96F8-7155-94CA-F3BA-A0E650056C01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№18-2026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A11E47-079D-85FC-1B34-D9AB754C1ABE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9C1B454-44C1-4C4E-5462-C3F8B9B66D32}"/>
              </a:ext>
            </a:extLst>
          </p:cNvPr>
          <p:cNvSpPr txBox="1"/>
          <p:nvPr/>
        </p:nvSpPr>
        <p:spPr>
          <a:xfrm>
            <a:off x="533400" y="1295400"/>
            <a:ext cx="94615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84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процесса автоматизации систем погодного регулирования в МКД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E9A40AE-2AF3-40E8-3B60-4B056F02F86B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Система получает данные от уличных датчиков и регулирует температуру теплоносителя для МКД с учетом фактической погоды.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3D54CBF-0922-7D33-0FC0-5DCB3DA606CF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0BFC294-313D-9106-4C9A-B90BF189ABC9}"/>
              </a:ext>
            </a:extLst>
          </p:cNvPr>
          <p:cNvSpPr txBox="1"/>
          <p:nvPr/>
        </p:nvSpPr>
        <p:spPr>
          <a:xfrm>
            <a:off x="812800" y="4151799"/>
            <a:ext cx="2946400" cy="332399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Отдельная проблематика в исходных материалах не указана.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D0E13B1-97EC-5050-6CAD-5BE188B1B649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F116C00-4BF1-D472-D500-8F88302B27FE}"/>
              </a:ext>
            </a:extLst>
          </p:cNvPr>
          <p:cNvSpPr txBox="1"/>
          <p:nvPr/>
        </p:nvSpPr>
        <p:spPr>
          <a:xfrm>
            <a:off x="4368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Регулирование выполняется автоматически по показаниям датчиков, а не только по календарному графику.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21283A5A-7587-CD86-8475-C0E6A0032BA1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F472EE6-54D1-1FCA-ABB0-ECA82743057E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68.32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1E6909C-7049-BF52-EF99-8F043295DC42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911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EB1D406-7461-8866-07D3-01CE427AD88E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0347469-AA6B-1A53-54C8-8D4D160ABD16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114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A614143-AB56-AF15-5ABD-F8A295D1B69B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D1EC1E5-D740-B79D-3A31-057B67D767E8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28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48369FFC-9146-093D-6A5E-7FF24660807E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93067912-B483-439A-E0F6-E1EC41762388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8,24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1D105F4A-A5D7-7260-C3D8-F1C92F320936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92DCBA89-A2FD-A1A7-FC9D-9F977F40D861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12,5%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3F08356-87C2-14D7-E418-04F79426F324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B5D9CE2C-95EA-B6B2-64D5-FC9B1FC8EBE0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B1586E24-A576-2668-85B4-5FCBA1FF63B3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9281FC9B-8A18-955B-C420-36583AE085CD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7BA0A4F2-F36A-9992-E207-8FB26A1EE824}"/>
              </a:ext>
            </a:extLst>
          </p:cNvPr>
          <p:cNvSpPr txBox="1"/>
          <p:nvPr/>
        </p:nvSpPr>
        <p:spPr>
          <a:xfrm>
            <a:off x="8940800" y="6137389"/>
            <a:ext cx="2159000" cy="10772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00" b="1">
                <a:solidFill>
                  <a:srgbClr val="03256C"/>
                </a:solidFill>
                <a:latin typeface="Roboto" panose="02000000000000000000" pitchFamily="2" charset="0"/>
              </a:rPr>
              <a:t>В резерве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6A487C73-E458-3AA9-7BE7-4CD57CEB3AA7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B0185868-5941-8C4C-27E6-7A88DCCBF3B1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C2D8E04C-4977-DFF7-303A-B05430FCE090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DFD54B01-F6FA-EA81-81A9-58F45F7718C5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73847400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BD68AF5D-99CB-303B-62F0-765136D49106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№18-2026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BDE4B719-BD62-92D0-2043-12E49764C5DB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EB94C0F0-FE04-9602-B05C-0E682159D4CE}"/>
              </a:ext>
            </a:extLst>
          </p:cNvPr>
          <p:cNvSpPr txBox="1"/>
          <p:nvPr/>
        </p:nvSpPr>
        <p:spPr>
          <a:xfrm>
            <a:off x="533400" y="711200"/>
            <a:ext cx="8890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процесса автоматизации систем погодного регулирования в МКД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4804A4F-DEEB-D018-20B6-CEB83C2582C8}"/>
              </a:ext>
            </a:extLst>
          </p:cNvPr>
          <p:cNvSpPr txBox="1"/>
          <p:nvPr/>
        </p:nvSpPr>
        <p:spPr>
          <a:xfrm>
            <a:off x="533400" y="1498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7B023BB0-6BEB-1D5C-BFCC-059A5273C2DF}"/>
              </a:ext>
            </a:extLst>
          </p:cNvPr>
          <p:cNvSpPr/>
          <p:nvPr/>
        </p:nvSpPr>
        <p:spPr>
          <a:xfrm>
            <a:off x="533400" y="1828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75273552-0FB3-983E-6730-79739AF3F444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B1FDDBD3-3F47-D408-A5EB-A62EF233AAD6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205DFD8-CD54-A421-4F10-6B6477F51596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2B364936-9E47-7407-DDBC-CAF8ED2FF231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28 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 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8B0C750-D773-2E35-5AD9-5396CAC34926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819BEB1-5EA2-13CE-7FD5-71FAE0DFB37E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18 — Санкт-Петербург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B666DF6-2433-5CB2-5D5E-93ACE56CC100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15 — Ставроп. край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039C6433-9FC1-FC8C-9E30-C4467C11F270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14 — Воронежская обл.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93C3324-6325-C068-4F8F-65A05BE6B779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9 — ХМАО-Югра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03B1DF4-5024-4753-ADCD-CD54CA836070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Московская обл.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C547065-56DE-082F-C07A-5C36B8EFAE23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Нижегор. обл.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A7F1DD6-AD9A-4198-8E60-F8EC3CF3CBF9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Ульян. обл.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4A66694-D499-1D03-C68F-A54160428D82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Краснояр. край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397071F-80CA-E12E-0974-A09438A9AD07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Калинингр. обл.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3B5C163-3A15-074F-17A7-3E7D361F1D29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Оренбург. обл.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B8842E5-F475-B9B4-B279-813161CC622A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1BCEA09E-C60F-6E34-2BCB-EACE8E075D1E}"/>
              </a:ext>
            </a:extLst>
          </p:cNvPr>
          <p:cNvCxnSpPr/>
          <p:nvPr/>
        </p:nvCxnSpPr>
        <p:spPr>
          <a:xfrm flipH="1" flipV="1">
            <a:off x="1397000" y="2667000"/>
            <a:ext cx="492486" cy="396875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88958B0F-F85E-57AA-CE7C-4B48E285497A}"/>
              </a:ext>
            </a:extLst>
          </p:cNvPr>
          <p:cNvSpPr/>
          <p:nvPr/>
        </p:nvSpPr>
        <p:spPr>
          <a:xfrm>
            <a:off x="1845814" y="3076074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EB330141-A689-8D3F-AC84-E7E1CEC92E94}"/>
              </a:ext>
            </a:extLst>
          </p:cNvPr>
          <p:cNvSpPr/>
          <p:nvPr/>
        </p:nvSpPr>
        <p:spPr>
          <a:xfrm>
            <a:off x="1308100" y="25781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18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D09B2365-1623-EC69-23E2-4D695D4E5E1F}"/>
              </a:ext>
            </a:extLst>
          </p:cNvPr>
          <p:cNvCxnSpPr/>
          <p:nvPr/>
        </p:nvCxnSpPr>
        <p:spPr>
          <a:xfrm flipH="1">
            <a:off x="1308100" y="4051300"/>
            <a:ext cx="203200" cy="419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0B2D0CD9-E22B-3223-AC28-34E810F8F4C9}"/>
              </a:ext>
            </a:extLst>
          </p:cNvPr>
          <p:cNvSpPr/>
          <p:nvPr/>
        </p:nvSpPr>
        <p:spPr>
          <a:xfrm>
            <a:off x="1479550" y="40195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3E9C59E5-117C-99B2-7491-04151C92A4D0}"/>
              </a:ext>
            </a:extLst>
          </p:cNvPr>
          <p:cNvSpPr/>
          <p:nvPr/>
        </p:nvSpPr>
        <p:spPr>
          <a:xfrm>
            <a:off x="1219200" y="4381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15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393B76B2-8A48-B648-3960-104390666AAF}"/>
              </a:ext>
            </a:extLst>
          </p:cNvPr>
          <p:cNvCxnSpPr/>
          <p:nvPr/>
        </p:nvCxnSpPr>
        <p:spPr>
          <a:xfrm flipH="1">
            <a:off x="1473200" y="3619500"/>
            <a:ext cx="241300" cy="317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F68D13BB-B8A4-8C09-9EE7-506842D6A23E}"/>
              </a:ext>
            </a:extLst>
          </p:cNvPr>
          <p:cNvSpPr/>
          <p:nvPr/>
        </p:nvSpPr>
        <p:spPr>
          <a:xfrm>
            <a:off x="1682750" y="35877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937BF9DD-9E10-9661-DD4D-76C8A17D7129}"/>
              </a:ext>
            </a:extLst>
          </p:cNvPr>
          <p:cNvSpPr/>
          <p:nvPr/>
        </p:nvSpPr>
        <p:spPr>
          <a:xfrm>
            <a:off x="1376522" y="3756394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14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55F10ECD-DAA5-937E-7AD1-DC07760C8010}"/>
              </a:ext>
            </a:extLst>
          </p:cNvPr>
          <p:cNvCxnSpPr/>
          <p:nvPr/>
        </p:nvCxnSpPr>
        <p:spPr>
          <a:xfrm>
            <a:off x="3200400" y="3657600"/>
            <a:ext cx="4445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5E867E49-6D1D-DCB4-03EF-3E112ED0F0C7}"/>
              </a:ext>
            </a:extLst>
          </p:cNvPr>
          <p:cNvSpPr/>
          <p:nvPr/>
        </p:nvSpPr>
        <p:spPr>
          <a:xfrm>
            <a:off x="3168650" y="36258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05F1B352-7285-048C-BF20-8C95BE83022F}"/>
              </a:ext>
            </a:extLst>
          </p:cNvPr>
          <p:cNvSpPr/>
          <p:nvPr/>
        </p:nvSpPr>
        <p:spPr>
          <a:xfrm>
            <a:off x="3556000" y="403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9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A12BB279-FFF8-C603-2BB2-FF1499C5BA9D}"/>
              </a:ext>
            </a:extLst>
          </p:cNvPr>
          <p:cNvCxnSpPr>
            <a:stCxn id="39" idx="4"/>
          </p:cNvCxnSpPr>
          <p:nvPr/>
        </p:nvCxnSpPr>
        <p:spPr>
          <a:xfrm flipH="1">
            <a:off x="1511300" y="3325988"/>
            <a:ext cx="346436" cy="141112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10B3A1BC-175E-4967-8D4A-DA50744CFBF5}"/>
              </a:ext>
            </a:extLst>
          </p:cNvPr>
          <p:cNvSpPr/>
          <p:nvPr/>
        </p:nvSpPr>
        <p:spPr>
          <a:xfrm>
            <a:off x="1825986" y="3262488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E36FEF16-D086-3C86-9109-0259A81CCCD3}"/>
              </a:ext>
            </a:extLst>
          </p:cNvPr>
          <p:cNvSpPr/>
          <p:nvPr/>
        </p:nvSpPr>
        <p:spPr>
          <a:xfrm>
            <a:off x="1422400" y="33782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CD83E9A4-E17E-670C-F34D-F87C8F3568D0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549E9F76-015B-FC0F-4A65-216C2FFBE184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FD7F90FE-6715-2E74-92A2-C918B6050F3E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7A08D6E6-206F-E336-8571-E242EAC4A692}"/>
              </a:ext>
            </a:extLst>
          </p:cNvPr>
          <p:cNvCxnSpPr/>
          <p:nvPr/>
        </p:nvCxnSpPr>
        <p:spPr>
          <a:xfrm>
            <a:off x="2197100" y="3708400"/>
            <a:ext cx="342900" cy="241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A536542D-C4ED-861C-2B96-BB6C3D8FB2C1}"/>
              </a:ext>
            </a:extLst>
          </p:cNvPr>
          <p:cNvSpPr/>
          <p:nvPr/>
        </p:nvSpPr>
        <p:spPr>
          <a:xfrm>
            <a:off x="2165350" y="3676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8A962A56-6E9F-6D5B-9808-D1B2F1BA2D69}"/>
              </a:ext>
            </a:extLst>
          </p:cNvPr>
          <p:cNvSpPr/>
          <p:nvPr/>
        </p:nvSpPr>
        <p:spPr>
          <a:xfrm>
            <a:off x="2451100" y="38608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4DC1466B-9A90-34B1-9549-30E66B3BCF3B}"/>
              </a:ext>
            </a:extLst>
          </p:cNvPr>
          <p:cNvCxnSpPr/>
          <p:nvPr/>
        </p:nvCxnSpPr>
        <p:spPr>
          <a:xfrm>
            <a:off x="6197600" y="3556000"/>
            <a:ext cx="685800" cy="190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D9D128F2-A38B-2DE5-6EF2-6563AC2E48E1}"/>
              </a:ext>
            </a:extLst>
          </p:cNvPr>
          <p:cNvSpPr/>
          <p:nvPr/>
        </p:nvSpPr>
        <p:spPr>
          <a:xfrm>
            <a:off x="6165850" y="3524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7538BA1C-2485-9F8F-3129-6F816A925BBE}"/>
              </a:ext>
            </a:extLst>
          </p:cNvPr>
          <p:cNvSpPr/>
          <p:nvPr/>
        </p:nvSpPr>
        <p:spPr>
          <a:xfrm>
            <a:off x="67945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CC1E2D00-E42C-B901-4DB8-377EE7873855}"/>
              </a:ext>
            </a:extLst>
          </p:cNvPr>
          <p:cNvCxnSpPr/>
          <p:nvPr/>
        </p:nvCxnSpPr>
        <p:spPr>
          <a:xfrm>
            <a:off x="876300" y="3429000"/>
            <a:ext cx="304800" cy="317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3D979CA0-F57C-7815-016E-5B7FED6CB470}"/>
              </a:ext>
            </a:extLst>
          </p:cNvPr>
          <p:cNvSpPr/>
          <p:nvPr/>
        </p:nvSpPr>
        <p:spPr>
          <a:xfrm>
            <a:off x="844550" y="3397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7B11FDA1-F450-DCC1-8A91-8AC8809F6EED}"/>
              </a:ext>
            </a:extLst>
          </p:cNvPr>
          <p:cNvSpPr/>
          <p:nvPr/>
        </p:nvSpPr>
        <p:spPr>
          <a:xfrm>
            <a:off x="10922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7F4DA169-6EFD-3B07-6395-679041D29C82}"/>
              </a:ext>
            </a:extLst>
          </p:cNvPr>
          <p:cNvCxnSpPr/>
          <p:nvPr/>
        </p:nvCxnSpPr>
        <p:spPr>
          <a:xfrm>
            <a:off x="2413000" y="4000500"/>
            <a:ext cx="444500" cy="368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176784A4-CAB4-9A94-9DFF-940E4FF73257}"/>
              </a:ext>
            </a:extLst>
          </p:cNvPr>
          <p:cNvSpPr/>
          <p:nvPr/>
        </p:nvSpPr>
        <p:spPr>
          <a:xfrm>
            <a:off x="2381250" y="39687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D01DD461-A3DE-E8A4-A4A9-FEAE8FC3F2C0}"/>
              </a:ext>
            </a:extLst>
          </p:cNvPr>
          <p:cNvSpPr/>
          <p:nvPr/>
        </p:nvSpPr>
        <p:spPr>
          <a:xfrm>
            <a:off x="2768600" y="42799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12F16A12-2DE2-1769-0ABB-928D3C123E19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25D2DF45-EB68-D423-8986-F61B0E2DD2EE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2026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EB4C908D-2236-C5F9-F8A6-913AF32D5294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58</a:t>
            </a:r>
          </a:p>
        </p:txBody>
      </p:sp>
    </p:spTree>
    <p:extLst>
      <p:ext uri="{BB962C8B-B14F-4D97-AF65-F5344CB8AC3E}">
        <p14:creationId xmlns:p14="http://schemas.microsoft.com/office/powerpoint/2010/main" val="1352175479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EBC4D81C-AD0F-19A2-01F9-CED044500F27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D1121F93-0DBC-C21C-87ED-88049D6A5FCF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C9BDB804-1BCB-B627-7270-D1BFFC9B6E01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69504B11-9015-1519-41A4-5FD0C0A3443D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835E8D23-D319-2E7B-AE92-10A076807E9B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6CE4ECD2-886C-9C24-B83E-DE3CFAE77386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5CA31B24-A2EE-F041-C045-7B95AE2EF160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2A980486-71C2-B983-3EFF-2E491251BB78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932CABCC-2692-7F7F-7DB5-E3E4253E8520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5C40EE18-3CE4-3CFC-80AE-1703EA1CFEAB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A6960777-B147-A438-D326-35A2993A703F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6570EACB-1116-E4D5-5E9A-BFAC882CDC5E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23350E83-895A-277A-6F3A-193C625E8658}"/>
              </a:ext>
            </a:extLst>
          </p:cNvPr>
          <p:cNvSpPr/>
          <p:nvPr/>
        </p:nvSpPr>
        <p:spPr>
          <a:xfrm>
            <a:off x="8280400" y="5334000"/>
            <a:ext cx="322707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19BAA740-4E00-5B72-273A-88A0A8DEFE33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D96BD1F3-5E3D-CABD-0FB1-8F78BBB829E4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59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59DCA0B0-DEE3-C57F-DFFA-9A85D334A7E7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D256088F-9343-B1BB-F625-3861D69B9B44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272847E-41F8-E65F-988F-B3A136D18551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6D93ECD-DD7A-AE8D-A5EC-929971084014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№19-2026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4842DAE-93D3-550E-BC8C-069E14F5C95E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C393D4C-C5AC-5639-5FE7-D811E9743C4D}"/>
              </a:ext>
            </a:extLst>
          </p:cNvPr>
          <p:cNvSpPr txBox="1"/>
          <p:nvPr/>
        </p:nvSpPr>
        <p:spPr>
          <a:xfrm>
            <a:off x="533400" y="1295399"/>
            <a:ext cx="9334500" cy="56630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84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процесса зонирования сетей водоснабжения и установка расходомеров на границах зон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773CD8-C58D-86DD-BF47-B407B617B07C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Сеть делится на изолированные зоны с приборами учета на входе и выходе для контроля расходов воды.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FB14B00E-AC15-719D-B92B-BB1F6C8ADAE5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E9D6B96-9B11-36C0-ABC7-6767CA67D184}"/>
              </a:ext>
            </a:extLst>
          </p:cNvPr>
          <p:cNvSpPr txBox="1"/>
          <p:nvPr/>
        </p:nvSpPr>
        <p:spPr>
          <a:xfrm>
            <a:off x="812800" y="4151799"/>
            <a:ext cx="2946400" cy="332399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Отдельная проблематика в исходных материалах не указана.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EC34B58-21B0-0DC7-0393-3E77826E16C1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2847D55-1E78-0192-1F89-6655B244A4E8}"/>
              </a:ext>
            </a:extLst>
          </p:cNvPr>
          <p:cNvSpPr txBox="1"/>
          <p:nvPr/>
        </p:nvSpPr>
        <p:spPr>
          <a:xfrm>
            <a:off x="4368800" y="4151799"/>
            <a:ext cx="2946400" cy="332399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Анализ ночных минимальных расходов.
Определение зоны, где вероятна утечка.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08D5F09B-8C1B-99CE-E5DF-ACBC623E36BE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1C3B3B1-86FD-B4E5-8330-BD5A1C390459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36.00; 68.32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1936FC9F-0AB2-91D0-5BBF-D45EC38D633A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911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329C981-7CE2-2E37-7321-BE746D736B52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374129B-1688-A57C-1BB3-2E9F263BCC1C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110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75AB820-1DC2-66CB-D89A-3B01ABBB1D96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D17794F1-0300-7774-7FE9-B9B3998684F5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42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D18B947-FFF5-29BA-652B-2D7716951D51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08CCB8E0-491D-9716-1EE2-3E598C559554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7,97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4C6934B-FD15-C947-B3F9-AEC92068695E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06404014-006D-BC01-16A4-78F16A40474A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12,1%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F4B179B-5B8F-A10C-E1C5-2E227DE2B734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9A512887-3725-0ACE-0089-8551485D22B6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9D59A304-6CB0-667B-F6D2-411660036BE5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44AE8710-B605-A676-58A7-CF27E2FADC4D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00A40C79-784E-DF3C-5CB8-DEFE4C7655F5}"/>
              </a:ext>
            </a:extLst>
          </p:cNvPr>
          <p:cNvSpPr txBox="1"/>
          <p:nvPr/>
        </p:nvSpPr>
        <p:spPr>
          <a:xfrm>
            <a:off x="8940800" y="6137389"/>
            <a:ext cx="2159000" cy="10772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00" b="1">
                <a:solidFill>
                  <a:srgbClr val="03256C"/>
                </a:solidFill>
                <a:latin typeface="Roboto" panose="02000000000000000000" pitchFamily="2" charset="0"/>
              </a:rPr>
              <a:t>В резерве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F11BF945-1979-B76B-1877-B6AC9CD5943B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AC654AB1-6373-7D6B-C563-5EA41CE8FBEB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91A87B29-20D0-CAA0-AB4E-F1B2D5346BBE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916ABB54-A5B0-B13C-DAF2-BEE071225DB1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21920076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ED0D9D5D-F3A0-52EF-0C7B-AD845843763A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№19-2026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DCB8ED91-A1DE-FBE6-1635-6EB77386FE6F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EF11CD5C-587B-E392-45B4-72BE7A50951A}"/>
              </a:ext>
            </a:extLst>
          </p:cNvPr>
          <p:cNvSpPr txBox="1"/>
          <p:nvPr/>
        </p:nvSpPr>
        <p:spPr>
          <a:xfrm>
            <a:off x="533400" y="711200"/>
            <a:ext cx="8890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процесса зонирования сетей водоснабжения и установка расходомеров на границах зон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2E84952-ECAD-F3FE-64CC-AB611C9CB3F8}"/>
              </a:ext>
            </a:extLst>
          </p:cNvPr>
          <p:cNvSpPr txBox="1"/>
          <p:nvPr/>
        </p:nvSpPr>
        <p:spPr>
          <a:xfrm>
            <a:off x="533400" y="1498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142748EC-028D-E9B3-442E-4B1624410EAE}"/>
              </a:ext>
            </a:extLst>
          </p:cNvPr>
          <p:cNvSpPr/>
          <p:nvPr/>
        </p:nvSpPr>
        <p:spPr>
          <a:xfrm>
            <a:off x="533400" y="1828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148E2614-9D48-539D-E59F-A77148FED35D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39598312-9AE7-B754-C9E3-2132504EC6D2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0740BB6-1C02-488E-5B7A-062EBB324CE3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8E3703E-147F-5CDF-3660-F0BCDB5F234F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42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B8B6A52-01B8-28AB-2388-91EBD0ADD671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468C4D1-6F05-1E88-8631-8F295C6AFFF7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9 — Новосиб. обл.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BD44463-7CCE-D9AE-AB9F-F2B67C997F61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9 — ХМАО-Югра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2B1AFF9D-3F55-3290-FC48-02A4ABFDA78D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Нижегор. обл.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D2F65CC-42F0-E926-5898-0C4E4B35F2A1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Челябинская обл.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D003C021-CF40-AAD6-6F29-95AE1A75DF8D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Волгогр. обл.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DA08557-5E59-2DD5-44DC-D9F05AACBBA8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Краснояр. край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7F2E26F-6B4C-DD67-F443-AF5716B4179B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Оренбург. обл.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695A0A3-3B4F-2122-F2C3-2FDAD9CA19C2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Ставроп. край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3D2D7C3B-E73F-AD47-CDE3-81FB653A7473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Алтайский край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DDC74C5-312B-1B4B-91BC-11485580A746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Московская обл.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3F3EFC78-0589-B6B3-60F0-2D5AB976D949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4FF7CD6A-8FB3-1C18-6CA9-B7450767B8AB}"/>
              </a:ext>
            </a:extLst>
          </p:cNvPr>
          <p:cNvCxnSpPr/>
          <p:nvPr/>
        </p:nvCxnSpPr>
        <p:spPr>
          <a:xfrm>
            <a:off x="4648200" y="3454400"/>
            <a:ext cx="482600" cy="342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8AAA91E2-0A4E-D8A7-D74C-1F9AE21F064B}"/>
              </a:ext>
            </a:extLst>
          </p:cNvPr>
          <p:cNvSpPr/>
          <p:nvPr/>
        </p:nvSpPr>
        <p:spPr>
          <a:xfrm>
            <a:off x="4616450" y="34226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BDF42DB3-B91C-59AB-49CF-7B3379275CF6}"/>
              </a:ext>
            </a:extLst>
          </p:cNvPr>
          <p:cNvSpPr/>
          <p:nvPr/>
        </p:nvSpPr>
        <p:spPr>
          <a:xfrm>
            <a:off x="5041900" y="3708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9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AF01EF2F-16CB-B923-B7C3-5A079FB82471}"/>
              </a:ext>
            </a:extLst>
          </p:cNvPr>
          <p:cNvCxnSpPr/>
          <p:nvPr/>
        </p:nvCxnSpPr>
        <p:spPr>
          <a:xfrm>
            <a:off x="3200400" y="3657600"/>
            <a:ext cx="4445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F8A80DC4-9922-F634-C3AD-46D4C930B272}"/>
              </a:ext>
            </a:extLst>
          </p:cNvPr>
          <p:cNvSpPr/>
          <p:nvPr/>
        </p:nvSpPr>
        <p:spPr>
          <a:xfrm>
            <a:off x="3168650" y="36258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D4582286-C5D1-4028-E468-455A57E1E412}"/>
              </a:ext>
            </a:extLst>
          </p:cNvPr>
          <p:cNvSpPr/>
          <p:nvPr/>
        </p:nvSpPr>
        <p:spPr>
          <a:xfrm>
            <a:off x="3556000" y="403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9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80AA10DA-C634-518C-2D8E-325E8290E8E2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5A04B8E0-02E0-3D4F-16BA-F1773286C6A0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B4344742-5D19-C139-F1E4-F1584306EBFF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D12EC231-D6B8-2C2C-F0F1-3572E9558EF3}"/>
              </a:ext>
            </a:extLst>
          </p:cNvPr>
          <p:cNvCxnSpPr/>
          <p:nvPr/>
        </p:nvCxnSpPr>
        <p:spPr>
          <a:xfrm>
            <a:off x="2603500" y="4457700"/>
            <a:ext cx="381000" cy="3810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0C04C959-B56B-C3DB-1654-9E3EB8CE19AF}"/>
              </a:ext>
            </a:extLst>
          </p:cNvPr>
          <p:cNvSpPr/>
          <p:nvPr/>
        </p:nvSpPr>
        <p:spPr>
          <a:xfrm>
            <a:off x="2571750" y="44259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A140E2EF-60CB-4D9C-EC5A-7B20B08593BB}"/>
              </a:ext>
            </a:extLst>
          </p:cNvPr>
          <p:cNvSpPr/>
          <p:nvPr/>
        </p:nvSpPr>
        <p:spPr>
          <a:xfrm>
            <a:off x="2895600" y="47498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23275F93-5BD8-04C3-1A3A-4D5FB5E29764}"/>
              </a:ext>
            </a:extLst>
          </p:cNvPr>
          <p:cNvCxnSpPr/>
          <p:nvPr/>
        </p:nvCxnSpPr>
        <p:spPr>
          <a:xfrm>
            <a:off x="2108200" y="4724400"/>
            <a:ext cx="368300" cy="368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4ADB0ECC-166C-1B91-774B-8E86E84FBE59}"/>
              </a:ext>
            </a:extLst>
          </p:cNvPr>
          <p:cNvSpPr/>
          <p:nvPr/>
        </p:nvSpPr>
        <p:spPr>
          <a:xfrm>
            <a:off x="2076450" y="4692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44CDA4AF-3EF2-C3BF-BC11-9E46BD078DA1}"/>
              </a:ext>
            </a:extLst>
          </p:cNvPr>
          <p:cNvSpPr/>
          <p:nvPr/>
        </p:nvSpPr>
        <p:spPr>
          <a:xfrm>
            <a:off x="2387600" y="50038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569955AE-2F67-7DBD-CB36-8F0CA9719770}"/>
              </a:ext>
            </a:extLst>
          </p:cNvPr>
          <p:cNvCxnSpPr/>
          <p:nvPr/>
        </p:nvCxnSpPr>
        <p:spPr>
          <a:xfrm>
            <a:off x="6197600" y="3556000"/>
            <a:ext cx="685800" cy="190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F276AA3C-BF48-F6E7-75C8-21662CF8C22D}"/>
              </a:ext>
            </a:extLst>
          </p:cNvPr>
          <p:cNvSpPr/>
          <p:nvPr/>
        </p:nvSpPr>
        <p:spPr>
          <a:xfrm>
            <a:off x="6165850" y="3524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D0D5262E-AE7D-687D-4DC6-2D4528CC1928}"/>
              </a:ext>
            </a:extLst>
          </p:cNvPr>
          <p:cNvSpPr/>
          <p:nvPr/>
        </p:nvSpPr>
        <p:spPr>
          <a:xfrm>
            <a:off x="67945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F61C6520-6787-0070-03E7-5332E18F5369}"/>
              </a:ext>
            </a:extLst>
          </p:cNvPr>
          <p:cNvCxnSpPr/>
          <p:nvPr/>
        </p:nvCxnSpPr>
        <p:spPr>
          <a:xfrm>
            <a:off x="2413000" y="4000500"/>
            <a:ext cx="444500" cy="368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A578D336-148A-22E9-DD4A-178EC16DED92}"/>
              </a:ext>
            </a:extLst>
          </p:cNvPr>
          <p:cNvSpPr/>
          <p:nvPr/>
        </p:nvSpPr>
        <p:spPr>
          <a:xfrm>
            <a:off x="2381250" y="39687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62266C27-3D43-D9F2-6703-4F94B0384BD8}"/>
              </a:ext>
            </a:extLst>
          </p:cNvPr>
          <p:cNvSpPr/>
          <p:nvPr/>
        </p:nvSpPr>
        <p:spPr>
          <a:xfrm>
            <a:off x="2768600" y="42799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754C14B9-71D1-6138-97ED-F7E30C9A2639}"/>
              </a:ext>
            </a:extLst>
          </p:cNvPr>
          <p:cNvCxnSpPr/>
          <p:nvPr/>
        </p:nvCxnSpPr>
        <p:spPr>
          <a:xfrm flipH="1">
            <a:off x="1308100" y="4051300"/>
            <a:ext cx="203200" cy="419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3702AB64-1C8B-E24F-659B-DBEAF3ACC93B}"/>
              </a:ext>
            </a:extLst>
          </p:cNvPr>
          <p:cNvSpPr/>
          <p:nvPr/>
        </p:nvSpPr>
        <p:spPr>
          <a:xfrm>
            <a:off x="1479550" y="40195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A0F28CB9-AD78-3759-CA64-92EEADE4F2CB}"/>
              </a:ext>
            </a:extLst>
          </p:cNvPr>
          <p:cNvSpPr/>
          <p:nvPr/>
        </p:nvSpPr>
        <p:spPr>
          <a:xfrm>
            <a:off x="1219200" y="4381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9895CCA8-7268-32F3-EEA9-5181A9E11256}"/>
              </a:ext>
            </a:extLst>
          </p:cNvPr>
          <p:cNvCxnSpPr/>
          <p:nvPr/>
        </p:nvCxnSpPr>
        <p:spPr>
          <a:xfrm>
            <a:off x="3606800" y="5156200"/>
            <a:ext cx="406400" cy="3810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566E8799-AC33-3F06-CDAA-A161CA08FA5B}"/>
              </a:ext>
            </a:extLst>
          </p:cNvPr>
          <p:cNvSpPr/>
          <p:nvPr/>
        </p:nvSpPr>
        <p:spPr>
          <a:xfrm>
            <a:off x="3575050" y="51244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AEDC0795-D5D6-AEF7-5DCD-F23709C587A5}"/>
              </a:ext>
            </a:extLst>
          </p:cNvPr>
          <p:cNvSpPr/>
          <p:nvPr/>
        </p:nvSpPr>
        <p:spPr>
          <a:xfrm>
            <a:off x="3924300" y="5448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9DD564C1-49F4-E1B4-0CBF-2E888B081ABD}"/>
              </a:ext>
            </a:extLst>
          </p:cNvPr>
          <p:cNvCxnSpPr>
            <a:stCxn id="54" idx="2"/>
          </p:cNvCxnSpPr>
          <p:nvPr/>
        </p:nvCxnSpPr>
        <p:spPr>
          <a:xfrm flipH="1">
            <a:off x="1511300" y="3351892"/>
            <a:ext cx="262728" cy="115208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0724D1FD-A4B1-D9A7-9610-A86DF35AF370}"/>
              </a:ext>
            </a:extLst>
          </p:cNvPr>
          <p:cNvSpPr/>
          <p:nvPr/>
        </p:nvSpPr>
        <p:spPr>
          <a:xfrm>
            <a:off x="1774028" y="3320142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223B54DD-3CA3-5FEB-1CBE-656165139728}"/>
              </a:ext>
            </a:extLst>
          </p:cNvPr>
          <p:cNvSpPr/>
          <p:nvPr/>
        </p:nvSpPr>
        <p:spPr>
          <a:xfrm>
            <a:off x="1422400" y="33782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D986FE95-B45B-5551-CE16-D3F5EE31A3DE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BAC339E9-2A29-88AB-9A04-244BBE8E60D9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2026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B74A4E0D-E677-3D98-BEE9-53F66CAB6514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60</a:t>
            </a:r>
          </a:p>
        </p:txBody>
      </p:sp>
    </p:spTree>
    <p:extLst>
      <p:ext uri="{BB962C8B-B14F-4D97-AF65-F5344CB8AC3E}">
        <p14:creationId xmlns:p14="http://schemas.microsoft.com/office/powerpoint/2010/main" val="2941611455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C01F0525-3D49-914F-1A21-15327A5F001E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7DF960F8-0544-E41F-7D43-74ACB277868E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9F1F5E1E-58E8-35D1-694F-C8BD24BF804F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4223B600-3CEA-429C-2D82-19C549183BE9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3F77725A-7082-B836-8C8D-39C85F04344E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CF3F09F8-9E6F-6B80-4F04-4A0B184C08C2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92D8BD96-384C-44E5-D083-BDCFB4C6E648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2855F6D9-3A59-364C-7096-072BC05DB481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70116350-5D0F-6CB1-3157-EBC4CF45D043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5CA6978E-2EDC-831C-BDA4-6E3F5B7EF810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FC4D06B6-5056-E3B4-4176-4758B4096D2B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D1CFF4F5-96BB-EE25-DA69-A1DBBFCCBBAA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CB46E8BD-312A-EF03-B1D9-E6EFA683BAD9}"/>
              </a:ext>
            </a:extLst>
          </p:cNvPr>
          <p:cNvSpPr/>
          <p:nvPr/>
        </p:nvSpPr>
        <p:spPr>
          <a:xfrm>
            <a:off x="8280400" y="5334000"/>
            <a:ext cx="261366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87E71248-FF76-703B-E47F-665569E5D670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AC18D4F-DCF4-D128-FEE5-1805BC0C7311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61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7A35EDA8-AED5-67D5-3907-61561DF87C49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AA33E74B-E284-E333-F1E6-4D63B3E70949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93B80FF-67D7-3E20-D8D3-B44B8EE36523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EBEEB67-6AE5-5E9E-1A4A-06622CE5AC9A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№20-2026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B031B94-68E0-FBC4-1CA9-B5FC2A7F260D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0622A04-428A-0265-A67E-73E6F91A4EBF}"/>
              </a:ext>
            </a:extLst>
          </p:cNvPr>
          <p:cNvSpPr txBox="1"/>
          <p:nvPr/>
        </p:nvSpPr>
        <p:spPr>
          <a:xfrm>
            <a:off x="533400" y="1295400"/>
            <a:ext cx="9334500" cy="31701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2060" b="1" dirty="0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процесса автоматизации дозирования реагентов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FB6561F-5379-AB29-3AFB-0CEFFADAC4BF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Практика направлена на автоматизацию дозирования реагентов по данным онлайн-датчиков качества воды.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A8C9C04-A4BD-362A-7572-D0A5D6BEC564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38739A3B-4260-3D8E-7F1E-3B84FC9E9A6B}"/>
              </a:ext>
            </a:extLst>
          </p:cNvPr>
          <p:cNvSpPr txBox="1"/>
          <p:nvPr/>
        </p:nvSpPr>
        <p:spPr>
          <a:xfrm>
            <a:off x="812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Ручная или неточная дозировка реагентов может приводить к перерасходу химических веществ и нестабильному качеству очистки.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18CAD89-8AEC-E08F-4EE5-C1925F89A6F0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33900DB-9236-B20F-6052-A626E1796588}"/>
              </a:ext>
            </a:extLst>
          </p:cNvPr>
          <p:cNvSpPr txBox="1"/>
          <p:nvPr/>
        </p:nvSpPr>
        <p:spPr>
          <a:xfrm>
            <a:off x="4368800" y="4151799"/>
            <a:ext cx="2946400" cy="332399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Автоматическое дозирование реагентов.
Поддержание заданных концентраций.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C5828D0-353C-FAAF-C37C-33659F146193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DA5564D-FAD7-7A38-D122-6B4222F378CC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36.00; 35.3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1F56B92-F132-7D0E-3D56-1ACE91213706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911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1B3FB28F-FB0E-67ED-8F63-CED6DCEDBF18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A917207-5CD7-C6AE-DEA1-15FFFCADDBE7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89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9E82B84-D9E4-65CE-5F4B-38213866C6AC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3987D557-3E44-457B-D7AB-D28BCC01984F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35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225532B-1517-725A-7820-500FCE4458A2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2EFEB057-0FC7-5AAB-9651-52B0BBD69DB8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7,85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BCF4EFC-344D-7DE6-91FB-9915056E092F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848D64FD-4D37-A3C2-466B-4A98FDC08654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9,8%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83976E97-E852-FB88-14AA-EC305F217674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CF766647-6277-D0FF-86D0-846B894F9BBA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7E435CFB-1C16-C419-D390-327F53ECFFC0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EB4976FE-F1FE-7AED-D8BE-0146C2D98917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BA3E2B05-442D-7A09-F5BB-DCCA99E268B1}"/>
              </a:ext>
            </a:extLst>
          </p:cNvPr>
          <p:cNvSpPr txBox="1"/>
          <p:nvPr/>
        </p:nvSpPr>
        <p:spPr>
          <a:xfrm>
            <a:off x="8940800" y="6137389"/>
            <a:ext cx="2159000" cy="10772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00" b="1">
                <a:solidFill>
                  <a:srgbClr val="03256C"/>
                </a:solidFill>
                <a:latin typeface="Roboto" panose="02000000000000000000" pitchFamily="2" charset="0"/>
              </a:rPr>
              <a:t>В работе 3 квартал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2125AB67-3737-F689-8A12-765F715D7FD4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1A11A88D-5D82-4AE6-8BB3-20D3537E0D13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2A092AF6-4339-4021-3241-1ECE1E57EA87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BC496536-74B2-6F29-A505-8D0281881B5D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  <p:sp>
        <p:nvSpPr>
          <p:cNvPr id="48" name="MassRegistryTitle">
            <a:extLst>
              <a:ext uri="{FF2B5EF4-FFF2-40B4-BE49-F238E27FC236}">
                <a16:creationId xmlns:a16="http://schemas.microsoft.com/office/drawing/2014/main" id="{A1DD409A-7A52-404C-B425-EA1E07A0D5CF}"/>
              </a:ext>
            </a:extLst>
          </p:cNvPr>
          <p:cNvSpPr txBox="1"/>
          <p:nvPr/>
        </p:nvSpPr>
        <p:spPr>
          <a:xfrm>
            <a:off x="2540000" y="6134101"/>
            <a:ext cx="5334000" cy="228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10" dirty="0">
                <a:solidFill>
                  <a:srgbClr val="1A1F29"/>
                </a:solidFill>
                <a:latin typeface="Roboto" panose="02000000000000000000" pitchFamily="2" charset="0"/>
              </a:rPr>
              <a:t>Повышение эффективности процесса автоматизации дозирования реагентов</a:t>
            </a:r>
          </a:p>
        </p:txBody>
      </p:sp>
    </p:spTree>
    <p:extLst>
      <p:ext uri="{BB962C8B-B14F-4D97-AF65-F5344CB8AC3E}">
        <p14:creationId xmlns:p14="http://schemas.microsoft.com/office/powerpoint/2010/main" val="541048125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8AF0D809-D5A5-F653-55A5-53AEFFC4720D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№20-2026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67D435BC-BD36-E29E-AD3E-5706529A65C0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8CD9F451-10BE-4281-9212-BBAC85DE1234}"/>
              </a:ext>
            </a:extLst>
          </p:cNvPr>
          <p:cNvSpPr txBox="1"/>
          <p:nvPr/>
        </p:nvSpPr>
        <p:spPr>
          <a:xfrm>
            <a:off x="533400" y="711200"/>
            <a:ext cx="8890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процесса автоматизации дозирования реагентов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E976B7D-4963-4EE4-FA6F-907120E070AA}"/>
              </a:ext>
            </a:extLst>
          </p:cNvPr>
          <p:cNvSpPr txBox="1"/>
          <p:nvPr/>
        </p:nvSpPr>
        <p:spPr>
          <a:xfrm>
            <a:off x="533400" y="1498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B937C3A2-CE2D-89E9-9D3E-F2777DA853DB}"/>
              </a:ext>
            </a:extLst>
          </p:cNvPr>
          <p:cNvSpPr/>
          <p:nvPr/>
        </p:nvSpPr>
        <p:spPr>
          <a:xfrm>
            <a:off x="533400" y="1828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D32DA5CE-7081-2C62-FF64-622FB21297C4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FE8426CF-5823-3A97-4A7E-1AB38D10E15A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C464234-43F4-1661-FE67-ADD46D68BB6F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98AB94FC-A3A7-29AB-5FCE-2E8A3CC46A37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35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7A4FD8B8-B862-124F-3D7B-D7C30F6887EF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01F21B8-1C9A-5393-5AFD-94BE702E70FC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Московская обл.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3F59066-5171-32A3-93BD-59D2AF0A3B12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7 — Новосиб. обл.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14AB594-4864-49D7-76F4-8DE504963BD3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Нижегор. обл.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735794F-56E1-C1D3-B7FB-A83039302541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Волгогр. обл.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14277FE-1E5E-080C-A5D4-28200180C770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Краснояр. край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17F5F620-53F9-75AB-8AEE-00F376A464BB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ХМАО-Югра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0363A7B-9019-52FC-86EA-F3CDEA242F73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Калинингр. обл.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823ED84-B094-B704-A9FC-12506615DBD6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Псковская обл.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53791766-CF15-F988-344B-2859998F35F1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Челябинская обл.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4F65170-767E-DE9F-4640-162ACFDCFF77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Алтайский край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A883D8F-6414-193D-C770-588E58DF77C2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D39C6860-4384-2098-6475-8EA3A1FB3697}"/>
              </a:ext>
            </a:extLst>
          </p:cNvPr>
          <p:cNvCxnSpPr/>
          <p:nvPr/>
        </p:nvCxnSpPr>
        <p:spPr>
          <a:xfrm flipH="1">
            <a:off x="1511300" y="3149600"/>
            <a:ext cx="165100" cy="317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58D5EA4E-15B3-9C8C-8202-6988893647D4}"/>
              </a:ext>
            </a:extLst>
          </p:cNvPr>
          <p:cNvSpPr/>
          <p:nvPr/>
        </p:nvSpPr>
        <p:spPr>
          <a:xfrm>
            <a:off x="1644650" y="31178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87CE870D-01E4-5CA6-78FC-8FF133534172}"/>
              </a:ext>
            </a:extLst>
          </p:cNvPr>
          <p:cNvSpPr/>
          <p:nvPr/>
        </p:nvSpPr>
        <p:spPr>
          <a:xfrm>
            <a:off x="1422400" y="33782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414D8C2A-B018-41B7-16FA-C4BE54FFE44E}"/>
              </a:ext>
            </a:extLst>
          </p:cNvPr>
          <p:cNvCxnSpPr/>
          <p:nvPr/>
        </p:nvCxnSpPr>
        <p:spPr>
          <a:xfrm>
            <a:off x="4648200" y="3454400"/>
            <a:ext cx="482600" cy="342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FCF07941-723B-22AB-C98D-5C5078382B9D}"/>
              </a:ext>
            </a:extLst>
          </p:cNvPr>
          <p:cNvSpPr/>
          <p:nvPr/>
        </p:nvSpPr>
        <p:spPr>
          <a:xfrm>
            <a:off x="4616450" y="34226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0728F5FA-C185-1BBB-9123-58009C4DA01F}"/>
              </a:ext>
            </a:extLst>
          </p:cNvPr>
          <p:cNvSpPr/>
          <p:nvPr/>
        </p:nvSpPr>
        <p:spPr>
          <a:xfrm>
            <a:off x="5041900" y="3708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7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1BBE94C7-BB2D-75AD-EBE0-AD038343D6F8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81D75424-4E5E-9089-562F-72B8D363C378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749299B7-A571-93D5-29A4-563E2952A8BE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184BF09F-D041-5F92-10F5-84B53831CD8A}"/>
              </a:ext>
            </a:extLst>
          </p:cNvPr>
          <p:cNvCxnSpPr/>
          <p:nvPr/>
        </p:nvCxnSpPr>
        <p:spPr>
          <a:xfrm>
            <a:off x="2108200" y="4724400"/>
            <a:ext cx="368300" cy="368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4C08A6AE-5160-1A6C-49F7-070BEB711359}"/>
              </a:ext>
            </a:extLst>
          </p:cNvPr>
          <p:cNvSpPr/>
          <p:nvPr/>
        </p:nvSpPr>
        <p:spPr>
          <a:xfrm>
            <a:off x="2076450" y="4692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F6B328C7-7FAD-82CE-CB4E-91D516258E2C}"/>
              </a:ext>
            </a:extLst>
          </p:cNvPr>
          <p:cNvSpPr/>
          <p:nvPr/>
        </p:nvSpPr>
        <p:spPr>
          <a:xfrm>
            <a:off x="2387600" y="50038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87877642-BB86-4A1D-2D39-5F682DF10D1C}"/>
              </a:ext>
            </a:extLst>
          </p:cNvPr>
          <p:cNvCxnSpPr/>
          <p:nvPr/>
        </p:nvCxnSpPr>
        <p:spPr>
          <a:xfrm>
            <a:off x="6197600" y="3556000"/>
            <a:ext cx="685800" cy="190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EA94C931-400D-615F-2E0E-B83C22C9C41A}"/>
              </a:ext>
            </a:extLst>
          </p:cNvPr>
          <p:cNvSpPr/>
          <p:nvPr/>
        </p:nvSpPr>
        <p:spPr>
          <a:xfrm>
            <a:off x="6165850" y="3524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97D80A10-EFEC-BCBE-8097-81C73F448EA0}"/>
              </a:ext>
            </a:extLst>
          </p:cNvPr>
          <p:cNvSpPr/>
          <p:nvPr/>
        </p:nvSpPr>
        <p:spPr>
          <a:xfrm>
            <a:off x="67945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646F9FBC-3177-6FB4-AFA6-B79DE1435AFD}"/>
              </a:ext>
            </a:extLst>
          </p:cNvPr>
          <p:cNvCxnSpPr/>
          <p:nvPr/>
        </p:nvCxnSpPr>
        <p:spPr>
          <a:xfrm>
            <a:off x="3200400" y="3657600"/>
            <a:ext cx="4445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C2E6EBC4-28C6-CB22-17FD-3828159F70A8}"/>
              </a:ext>
            </a:extLst>
          </p:cNvPr>
          <p:cNvSpPr/>
          <p:nvPr/>
        </p:nvSpPr>
        <p:spPr>
          <a:xfrm>
            <a:off x="3168650" y="36258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14E27ABC-259C-0F98-ABC4-7CFACE3B6BD4}"/>
              </a:ext>
            </a:extLst>
          </p:cNvPr>
          <p:cNvSpPr/>
          <p:nvPr/>
        </p:nvSpPr>
        <p:spPr>
          <a:xfrm>
            <a:off x="3556000" y="403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57BDFE95-7761-47BA-C25A-193248E33D2C}"/>
              </a:ext>
            </a:extLst>
          </p:cNvPr>
          <p:cNvCxnSpPr/>
          <p:nvPr/>
        </p:nvCxnSpPr>
        <p:spPr>
          <a:xfrm>
            <a:off x="876300" y="3429000"/>
            <a:ext cx="304800" cy="317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99621136-5C94-86EB-830E-DA3C08625714}"/>
              </a:ext>
            </a:extLst>
          </p:cNvPr>
          <p:cNvSpPr/>
          <p:nvPr/>
        </p:nvSpPr>
        <p:spPr>
          <a:xfrm>
            <a:off x="844550" y="3397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8B59FFB9-5C4F-D5F8-3546-79D795FE0E77}"/>
              </a:ext>
            </a:extLst>
          </p:cNvPr>
          <p:cNvSpPr/>
          <p:nvPr/>
        </p:nvSpPr>
        <p:spPr>
          <a:xfrm>
            <a:off x="10922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61F1953D-C14D-59DA-F0E7-49E16101EFA2}"/>
              </a:ext>
            </a:extLst>
          </p:cNvPr>
          <p:cNvCxnSpPr/>
          <p:nvPr/>
        </p:nvCxnSpPr>
        <p:spPr>
          <a:xfrm flipH="1">
            <a:off x="1066800" y="3860800"/>
            <a:ext cx="215900" cy="317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D2F5FF9A-8E5D-600F-B365-4C11E803756D}"/>
              </a:ext>
            </a:extLst>
          </p:cNvPr>
          <p:cNvSpPr/>
          <p:nvPr/>
        </p:nvSpPr>
        <p:spPr>
          <a:xfrm>
            <a:off x="1250950" y="38290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8CA972A7-9D54-AEFA-39C4-56E9C1B06B7E}"/>
              </a:ext>
            </a:extLst>
          </p:cNvPr>
          <p:cNvSpPr/>
          <p:nvPr/>
        </p:nvSpPr>
        <p:spPr>
          <a:xfrm>
            <a:off x="977900" y="4089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B3D1B2CC-6D36-AC73-108D-F116F3C725C6}"/>
              </a:ext>
            </a:extLst>
          </p:cNvPr>
          <p:cNvCxnSpPr/>
          <p:nvPr/>
        </p:nvCxnSpPr>
        <p:spPr>
          <a:xfrm>
            <a:off x="2603500" y="4457700"/>
            <a:ext cx="381000" cy="3810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B75F438B-99A3-E6D0-0790-597F9A39757E}"/>
              </a:ext>
            </a:extLst>
          </p:cNvPr>
          <p:cNvSpPr/>
          <p:nvPr/>
        </p:nvSpPr>
        <p:spPr>
          <a:xfrm>
            <a:off x="2571750" y="44259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D0161C85-3829-C5E9-E8D4-1F1D9884EF84}"/>
              </a:ext>
            </a:extLst>
          </p:cNvPr>
          <p:cNvSpPr/>
          <p:nvPr/>
        </p:nvSpPr>
        <p:spPr>
          <a:xfrm>
            <a:off x="2895600" y="47498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23C9EA50-1AD2-E316-F9D6-A7102FB70691}"/>
              </a:ext>
            </a:extLst>
          </p:cNvPr>
          <p:cNvCxnSpPr/>
          <p:nvPr/>
        </p:nvCxnSpPr>
        <p:spPr>
          <a:xfrm>
            <a:off x="3606800" y="5156200"/>
            <a:ext cx="406400" cy="3810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1F767B4A-ED68-D4E8-E2FA-66053FD15FCC}"/>
              </a:ext>
            </a:extLst>
          </p:cNvPr>
          <p:cNvSpPr/>
          <p:nvPr/>
        </p:nvSpPr>
        <p:spPr>
          <a:xfrm>
            <a:off x="3575050" y="51244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2A25B65E-45AF-2FFA-A350-17B90D08D50E}"/>
              </a:ext>
            </a:extLst>
          </p:cNvPr>
          <p:cNvSpPr/>
          <p:nvPr/>
        </p:nvSpPr>
        <p:spPr>
          <a:xfrm>
            <a:off x="3924300" y="5448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1D0DBD3E-C9B5-082B-6940-C37037CD88C4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E893237A-BB87-FA82-1476-2673DE5F8071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2026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DFA67424-352B-C450-DB5F-77E37DF69DC6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62</a:t>
            </a:r>
          </a:p>
        </p:txBody>
      </p:sp>
    </p:spTree>
    <p:extLst>
      <p:ext uri="{BB962C8B-B14F-4D97-AF65-F5344CB8AC3E}">
        <p14:creationId xmlns:p14="http://schemas.microsoft.com/office/powerpoint/2010/main" val="79812870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73857EA3-4074-2F8E-E46A-947A1CA4C4C7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797CC469-9434-FAFF-139E-6F852998067A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B7226B02-B281-24D3-CAC1-7C6232D70E46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4ABE750F-B543-8B10-EB1B-B1AFF4C89A0D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7604A533-FAB3-4658-E619-4285D68D94FD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D445A9E6-3627-88E4-31A3-0EFCE9716399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ACB1EE9C-7B91-1A68-A882-27CD0ADF89AD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62BFC03E-BF6B-5189-B14E-41EB608B0639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F5A47305-7B96-12A6-56F3-DD32DAD55A35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BAF34912-DD7A-84CB-398D-CCD7433037FE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03645A75-97FA-26C5-AA77-65C8788B6192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C7D60139-4726-1C8E-9008-FE88FEB7A709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647513A8-7B0E-BA85-80BD-169B2A9BD52F}"/>
              </a:ext>
            </a:extLst>
          </p:cNvPr>
          <p:cNvSpPr/>
          <p:nvPr/>
        </p:nvSpPr>
        <p:spPr>
          <a:xfrm>
            <a:off x="8280400" y="5334000"/>
            <a:ext cx="216027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A4EB97AB-AC97-BD4F-FFA1-A7ABF7EC6F72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7EC5D455-711A-710D-A5DC-BA5BE2A592E9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63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65828D05-706C-9D45-4921-4A4ADDF5A038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B783FBAD-B49B-FBC7-026B-0A83228DA3D3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E13AC59-CC19-EA15-7690-E0BC03E1BD0A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23AA04B-0494-C8CB-FA37-6AF2EB17D232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№21-2026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58C9048-9F17-250B-FB44-6DFE59714573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954A672-A23C-66F1-838F-9D714193ABA2}"/>
              </a:ext>
            </a:extLst>
          </p:cNvPr>
          <p:cNvSpPr txBox="1"/>
          <p:nvPr/>
        </p:nvSpPr>
        <p:spPr>
          <a:xfrm>
            <a:off x="533400" y="1295399"/>
            <a:ext cx="9334500" cy="56630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840" b="1" dirty="0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процесса логистики при выполнении аварийных заявок – GPS-маршрутизация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F30428A-59E6-B2E5-C487-045858D27D49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Практика направлена на GPS-маршрутизацию аварийных заявок и автоматическое назначение ближайшей подходящей бригады.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36465E4-F585-0FBB-F5CF-A12EAF3AEFD1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F142B8E-5C34-1D55-531D-6746CB5B8247}"/>
              </a:ext>
            </a:extLst>
          </p:cNvPr>
          <p:cNvSpPr txBox="1"/>
          <p:nvPr/>
        </p:nvSpPr>
        <p:spPr>
          <a:xfrm>
            <a:off x="812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Ручное распределение аварийных заявок увеличивает риск лишнего пробега и задержек прибытия на объект.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7865A83-553C-DD1C-14BE-7240FF573039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354EDB5-9E14-AF9B-D610-E9C092F76AEF}"/>
              </a:ext>
            </a:extLst>
          </p:cNvPr>
          <p:cNvSpPr txBox="1"/>
          <p:nvPr/>
        </p:nvSpPr>
        <p:spPr>
          <a:xfrm>
            <a:off x="4368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GPS-данные для выбора ближайшей бригады.
Меньше время прибытия и пробег.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6AE026E-3D9C-699C-B9BA-ACA856BA88AF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75B5A4A-441B-02F2-91EB-6A2A1889856C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35.3; 36.00; 37.00; 68.32; 81.00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D483B68-7A18-2C78-EFE4-96719462512E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911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9D94488-326F-46E3-6EA9-468A7BA9D3C2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533EEA4-ECA5-9ECF-00D2-5A0704F43BBF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74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AC5C198-A101-F74B-C8BB-CEC0E8C5CB63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010F4E3D-F2F6-48E1-EE92-09E70EA28204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30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0DA893BB-6359-F3AC-F415-01943A6A7AA9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B783729-031A-E426-CFAA-5FFD0B8FD51C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7,75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74750DAD-4A8F-A0A4-68E6-6ED3AF6BC697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BE366F7D-E6AA-00C0-07F5-5D5DC56C58EE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8,1%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067F5382-7575-8B34-8E0E-5DCF76831003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2BEE5C23-80E7-8C7E-0691-3C7680A274A9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FECB3581-28DC-3A6C-CAF5-ABC455976A44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866071D8-F9BC-8039-F392-778F65ED5ABE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411F5155-F96F-6035-A783-859FDB6251F2}"/>
              </a:ext>
            </a:extLst>
          </p:cNvPr>
          <p:cNvSpPr txBox="1"/>
          <p:nvPr/>
        </p:nvSpPr>
        <p:spPr>
          <a:xfrm>
            <a:off x="8940800" y="6137389"/>
            <a:ext cx="2159000" cy="10772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00" b="1">
                <a:solidFill>
                  <a:srgbClr val="03256C"/>
                </a:solidFill>
                <a:latin typeface="Roboto" panose="02000000000000000000" pitchFamily="2" charset="0"/>
              </a:rPr>
              <a:t>В работе 3 квартал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6091DA86-0BC0-51EC-A55F-723FBE8A38F2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097D51B0-0E7F-A9A0-6ADB-63B65C9D848D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B7FAF3BF-E17A-5D59-EE1E-3E5A1C6598C8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23438CCD-EAF7-D04B-173C-2D9826DBFFD8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  <p:sp>
        <p:nvSpPr>
          <p:cNvPr id="48" name="MassRegistryTitle">
            <a:extLst>
              <a:ext uri="{FF2B5EF4-FFF2-40B4-BE49-F238E27FC236}">
                <a16:creationId xmlns:a16="http://schemas.microsoft.com/office/drawing/2014/main" id="{E9A41643-1F19-4BF1-A7B3-3F393B91EDF9}"/>
              </a:ext>
            </a:extLst>
          </p:cNvPr>
          <p:cNvSpPr txBox="1"/>
          <p:nvPr/>
        </p:nvSpPr>
        <p:spPr>
          <a:xfrm>
            <a:off x="2540000" y="6134101"/>
            <a:ext cx="5334000" cy="22860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10" dirty="0">
                <a:solidFill>
                  <a:srgbClr val="1A1F29"/>
                </a:solidFill>
                <a:latin typeface="Roboto" panose="02000000000000000000" pitchFamily="2" charset="0"/>
              </a:rPr>
              <a:t>Повышение эффективности процесса логистики при выполнении аварийных заявок – GPS-маршрутизация</a:t>
            </a:r>
          </a:p>
        </p:txBody>
      </p:sp>
    </p:spTree>
    <p:extLst>
      <p:ext uri="{BB962C8B-B14F-4D97-AF65-F5344CB8AC3E}">
        <p14:creationId xmlns:p14="http://schemas.microsoft.com/office/powerpoint/2010/main" val="9330794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48583886-9C39-68FC-71E7-98C4B011DD16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№21-2026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BEA6602C-2829-A654-4E96-650D7277AC90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104D76EE-E3D3-A275-33EC-98E6297BD680}"/>
              </a:ext>
            </a:extLst>
          </p:cNvPr>
          <p:cNvSpPr txBox="1"/>
          <p:nvPr/>
        </p:nvSpPr>
        <p:spPr>
          <a:xfrm>
            <a:off x="533400" y="711200"/>
            <a:ext cx="8890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процесса логистики при выполнении аварийных заявок – GPS-маршрутизация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9549693-A262-B171-A94D-C6E0538E0F5C}"/>
              </a:ext>
            </a:extLst>
          </p:cNvPr>
          <p:cNvSpPr txBox="1"/>
          <p:nvPr/>
        </p:nvSpPr>
        <p:spPr>
          <a:xfrm>
            <a:off x="533400" y="1498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E335C81C-B5D4-4F9A-0730-2F6A6BBE2194}"/>
              </a:ext>
            </a:extLst>
          </p:cNvPr>
          <p:cNvSpPr/>
          <p:nvPr/>
        </p:nvSpPr>
        <p:spPr>
          <a:xfrm>
            <a:off x="533400" y="1828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EE046BFC-9733-CF41-42A9-E51F191121B1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D8888394-920A-2123-F5C9-D04C2734AA11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4E3A72A-825E-B74A-0A56-071452136898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6D93EB80-EBBC-A48A-D951-2BCD0677FABC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30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00C9BAE-5E63-209B-C2EA-16D7410DD210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7276978-3280-A2AA-860E-6387917D4C08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13 — Московская обл.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6FD6ACD-1AAA-F97E-54B0-FD5141440E26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Нижегор. обл.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F8B4D69-DC17-5AC8-EB10-981C50CF15BE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Санкт-Петербург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92ED9A1-020C-07DA-26BD-748F276C62C0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Волгогр. обл.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C49FF4B-B6C4-B476-F8FA-5B223E5879B3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Воронежская обл.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D5F3A79-779F-C660-956F-F321723297A7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Краснояр. край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65FAFD1B-28AE-2A15-9BE8-E4F124FB0FD5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Алтайский край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D7C48CA-FA6B-C5DF-3F77-310C3D9805DA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Калинингр. обл.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49D5159E-6ED3-687D-86AA-C4928AAFF619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Ставроп. край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70160A4-C70C-EFFD-8640-A28BDB1BB492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2 — Липецкая обл.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1BD554F-6C96-BC24-588B-C209CD285A52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24BC0032-771B-D044-6284-30C717C63B16}"/>
              </a:ext>
            </a:extLst>
          </p:cNvPr>
          <p:cNvCxnSpPr>
            <a:stCxn id="27" idx="5"/>
          </p:cNvCxnSpPr>
          <p:nvPr/>
        </p:nvCxnSpPr>
        <p:spPr>
          <a:xfrm flipH="1">
            <a:off x="1511300" y="3290593"/>
            <a:ext cx="284038" cy="176507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6D0B0AEF-06AA-A7FD-8998-3A0FCE25433D}"/>
              </a:ext>
            </a:extLst>
          </p:cNvPr>
          <p:cNvSpPr/>
          <p:nvPr/>
        </p:nvSpPr>
        <p:spPr>
          <a:xfrm>
            <a:off x="1741137" y="3236392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1E32C67A-EABB-D8A2-3E8C-43BA1F852C7F}"/>
              </a:ext>
            </a:extLst>
          </p:cNvPr>
          <p:cNvSpPr/>
          <p:nvPr/>
        </p:nvSpPr>
        <p:spPr>
          <a:xfrm>
            <a:off x="1422400" y="33782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13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EB4A4E61-5E15-E4C7-5A8F-9C8DEE87DEAD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8BF7EB70-D05F-E2E0-3A53-2408C5532991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C056D1D3-6702-AF4A-08DF-B5E04AD47F7E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C2760358-AB20-63C6-6E06-458EA6A8E437}"/>
              </a:ext>
            </a:extLst>
          </p:cNvPr>
          <p:cNvCxnSpPr>
            <a:stCxn id="33" idx="6"/>
          </p:cNvCxnSpPr>
          <p:nvPr/>
        </p:nvCxnSpPr>
        <p:spPr>
          <a:xfrm flipH="1" flipV="1">
            <a:off x="1397000" y="2667000"/>
            <a:ext cx="518652" cy="559316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60D76D91-EDFE-889A-D1F2-669558942B0B}"/>
              </a:ext>
            </a:extLst>
          </p:cNvPr>
          <p:cNvSpPr/>
          <p:nvPr/>
        </p:nvSpPr>
        <p:spPr>
          <a:xfrm>
            <a:off x="1852152" y="3194566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A76C7D72-98AF-9520-BF0E-B982804C871F}"/>
              </a:ext>
            </a:extLst>
          </p:cNvPr>
          <p:cNvSpPr/>
          <p:nvPr/>
        </p:nvSpPr>
        <p:spPr>
          <a:xfrm>
            <a:off x="1308100" y="25781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7C88BC40-00E8-E880-176A-BB052B2AC5D5}"/>
              </a:ext>
            </a:extLst>
          </p:cNvPr>
          <p:cNvCxnSpPr/>
          <p:nvPr/>
        </p:nvCxnSpPr>
        <p:spPr>
          <a:xfrm>
            <a:off x="2108200" y="4724400"/>
            <a:ext cx="368300" cy="368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312B8BA5-CDBC-3382-AD34-E203B1B037C8}"/>
              </a:ext>
            </a:extLst>
          </p:cNvPr>
          <p:cNvSpPr/>
          <p:nvPr/>
        </p:nvSpPr>
        <p:spPr>
          <a:xfrm>
            <a:off x="2076450" y="4692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5C148911-3DCF-4841-F460-92652FC71F03}"/>
              </a:ext>
            </a:extLst>
          </p:cNvPr>
          <p:cNvSpPr/>
          <p:nvPr/>
        </p:nvSpPr>
        <p:spPr>
          <a:xfrm>
            <a:off x="2387600" y="50038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84E6A392-759F-7FC4-BED2-E3F44C62CEB2}"/>
              </a:ext>
            </a:extLst>
          </p:cNvPr>
          <p:cNvCxnSpPr/>
          <p:nvPr/>
        </p:nvCxnSpPr>
        <p:spPr>
          <a:xfrm flipH="1">
            <a:off x="1473200" y="3619500"/>
            <a:ext cx="241300" cy="317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68E815C8-C919-0D64-8B71-589D838B5B29}"/>
              </a:ext>
            </a:extLst>
          </p:cNvPr>
          <p:cNvSpPr/>
          <p:nvPr/>
        </p:nvSpPr>
        <p:spPr>
          <a:xfrm>
            <a:off x="1682750" y="35877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610EC71E-459B-719E-FDB5-02FBD99A65AD}"/>
              </a:ext>
            </a:extLst>
          </p:cNvPr>
          <p:cNvSpPr/>
          <p:nvPr/>
        </p:nvSpPr>
        <p:spPr>
          <a:xfrm>
            <a:off x="1384300" y="38481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9F8440B1-9E0C-1F6E-0B7A-7913BB6F820D}"/>
              </a:ext>
            </a:extLst>
          </p:cNvPr>
          <p:cNvCxnSpPr/>
          <p:nvPr/>
        </p:nvCxnSpPr>
        <p:spPr>
          <a:xfrm>
            <a:off x="6197600" y="3556000"/>
            <a:ext cx="685800" cy="190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F889D703-2A83-819E-682E-7B20B7F9D85A}"/>
              </a:ext>
            </a:extLst>
          </p:cNvPr>
          <p:cNvSpPr/>
          <p:nvPr/>
        </p:nvSpPr>
        <p:spPr>
          <a:xfrm>
            <a:off x="6165850" y="3524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ADEB5128-8E5D-BDB7-2914-DFBE4F7881E8}"/>
              </a:ext>
            </a:extLst>
          </p:cNvPr>
          <p:cNvSpPr/>
          <p:nvPr/>
        </p:nvSpPr>
        <p:spPr>
          <a:xfrm>
            <a:off x="67945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8D0BC537-4D95-BF68-BFDC-2A5413A447E9}"/>
              </a:ext>
            </a:extLst>
          </p:cNvPr>
          <p:cNvCxnSpPr/>
          <p:nvPr/>
        </p:nvCxnSpPr>
        <p:spPr>
          <a:xfrm>
            <a:off x="3606800" y="5156200"/>
            <a:ext cx="406400" cy="3810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DFA140DC-4F9A-18F3-7106-D4B50ADD0499}"/>
              </a:ext>
            </a:extLst>
          </p:cNvPr>
          <p:cNvSpPr/>
          <p:nvPr/>
        </p:nvSpPr>
        <p:spPr>
          <a:xfrm>
            <a:off x="3575050" y="51244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D62575C9-F601-B868-1FDD-0D9C8C750941}"/>
              </a:ext>
            </a:extLst>
          </p:cNvPr>
          <p:cNvSpPr/>
          <p:nvPr/>
        </p:nvSpPr>
        <p:spPr>
          <a:xfrm>
            <a:off x="3924300" y="5448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7FBE87DA-7BC4-B09A-F23F-ECDAA9703963}"/>
              </a:ext>
            </a:extLst>
          </p:cNvPr>
          <p:cNvCxnSpPr/>
          <p:nvPr/>
        </p:nvCxnSpPr>
        <p:spPr>
          <a:xfrm>
            <a:off x="876300" y="3429000"/>
            <a:ext cx="304800" cy="317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402D84E6-1425-FB8D-8150-5CE2B64D71DD}"/>
              </a:ext>
            </a:extLst>
          </p:cNvPr>
          <p:cNvSpPr/>
          <p:nvPr/>
        </p:nvSpPr>
        <p:spPr>
          <a:xfrm>
            <a:off x="844550" y="3397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4520A16C-5E20-D3DA-B7DB-6ED6564AB07B}"/>
              </a:ext>
            </a:extLst>
          </p:cNvPr>
          <p:cNvSpPr/>
          <p:nvPr/>
        </p:nvSpPr>
        <p:spPr>
          <a:xfrm>
            <a:off x="10922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A0A2329A-B427-39B7-4EA9-2A831EB3C8DD}"/>
              </a:ext>
            </a:extLst>
          </p:cNvPr>
          <p:cNvCxnSpPr/>
          <p:nvPr/>
        </p:nvCxnSpPr>
        <p:spPr>
          <a:xfrm flipH="1">
            <a:off x="1308100" y="4051300"/>
            <a:ext cx="203200" cy="419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5150E59B-E4AE-3E18-2596-BFA025916B8F}"/>
              </a:ext>
            </a:extLst>
          </p:cNvPr>
          <p:cNvSpPr/>
          <p:nvPr/>
        </p:nvSpPr>
        <p:spPr>
          <a:xfrm>
            <a:off x="1479550" y="40195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CD9E25D1-8B91-C82E-42B9-BCDDEFF87BED}"/>
              </a:ext>
            </a:extLst>
          </p:cNvPr>
          <p:cNvSpPr/>
          <p:nvPr/>
        </p:nvSpPr>
        <p:spPr>
          <a:xfrm>
            <a:off x="1219200" y="4381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98C5A3BB-B813-08A4-2041-28160DE1E2D6}"/>
              </a:ext>
            </a:extLst>
          </p:cNvPr>
          <p:cNvCxnSpPr/>
          <p:nvPr/>
        </p:nvCxnSpPr>
        <p:spPr>
          <a:xfrm flipH="1">
            <a:off x="1447800" y="3530600"/>
            <a:ext cx="190500" cy="2032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FD7DEEB1-E6A8-AF9E-4B6B-8A160F0443FC}"/>
              </a:ext>
            </a:extLst>
          </p:cNvPr>
          <p:cNvSpPr/>
          <p:nvPr/>
        </p:nvSpPr>
        <p:spPr>
          <a:xfrm>
            <a:off x="1606550" y="34988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C1D51C77-B647-E8E8-D6B6-71C07CA31925}"/>
              </a:ext>
            </a:extLst>
          </p:cNvPr>
          <p:cNvSpPr/>
          <p:nvPr/>
        </p:nvSpPr>
        <p:spPr>
          <a:xfrm>
            <a:off x="1358900" y="36449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2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B6997F5B-EE1D-66DA-6AA2-240E91EC45F4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83523043-A063-728E-DE16-9102483A1F85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2026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162975E5-D59A-0B75-CBCA-464E32CE6AE6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64</a:t>
            </a:r>
          </a:p>
        </p:txBody>
      </p:sp>
    </p:spTree>
    <p:extLst>
      <p:ext uri="{BB962C8B-B14F-4D97-AF65-F5344CB8AC3E}">
        <p14:creationId xmlns:p14="http://schemas.microsoft.com/office/powerpoint/2010/main" val="3511331380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CA14C7F6-70A7-F73E-343A-08429DFCCAEB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C36E4775-109A-517A-E981-FAE188BC8EF5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988DCE84-2412-F8FF-A034-2E0A5F363EF3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9FF0F899-AE71-6463-6E05-C5E3302F2D84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2770E9BE-6BDB-C766-2C2D-5A913C382314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382327AE-56B6-6DC6-F6E9-145C87C9172E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6E79E6F5-5A9F-5D3E-1F8D-DE96BAC0357E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CD45471F-2DA6-AA29-6094-5F1C70490F04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F81181EF-E512-9FEE-4F39-24949C92584D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6D40CAEA-166B-A376-119F-5742849D6106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ADBE963F-65A6-DDA1-5FEC-CB0DD47C45A7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8536D34C-C8BC-8C35-F051-9E435D01538C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D9D7E695-E3FF-DB17-19C2-EA7D4697B05C}"/>
              </a:ext>
            </a:extLst>
          </p:cNvPr>
          <p:cNvSpPr/>
          <p:nvPr/>
        </p:nvSpPr>
        <p:spPr>
          <a:xfrm>
            <a:off x="8280400" y="5334000"/>
            <a:ext cx="149352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C323BA34-1E70-4520-39B4-FA8EEFB648F6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5A61D499-BF2C-022B-1356-43BD585C7930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65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FF1723CC-673C-6E84-CECF-08A7D89BFCF8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7AF60D5B-2D9B-5282-A4BE-474FB302320A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AFBBAEB-2750-E47F-D6E3-E6185E5E54A5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КОРОБОЧНЫЕ РЕШЕНИЯ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8E15F2A-913E-2AF8-900D-95107DC0800B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№2-2026 КР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5DEA397-2C24-8890-538C-D02CEDD7B470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1334B70-5D75-562B-8CD0-EF4D7AB9161C}"/>
              </a:ext>
            </a:extLst>
          </p:cNvPr>
          <p:cNvSpPr txBox="1"/>
          <p:nvPr/>
        </p:nvSpPr>
        <p:spPr>
          <a:xfrm>
            <a:off x="533400" y="1295399"/>
            <a:ext cx="7493000" cy="637097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380" b="1">
                <a:solidFill>
                  <a:srgbClr val="03256C"/>
                </a:solidFill>
                <a:latin typeface="Roboto Condensed" panose="02000000000000000000" pitchFamily="2" charset="0"/>
              </a:rPr>
              <a:t>Программный комплекс для планирования, учета и контроля инженерно-технического обслуживания, эксплуатации и мониторинга состояния многоквартирных домов и социальных учреждений «Монитор ЖКХ»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EF95F36-E62B-A95E-6622-5E4176495ED9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Коробочное решение создает единый цифровой контур управления содержанием МКД и социальных учреждений.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6CB0B26-E8CD-0A0D-E46B-3379777ADC1C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3EAAE86-F28D-C445-1959-5691E1C66981}"/>
              </a:ext>
            </a:extLst>
          </p:cNvPr>
          <p:cNvSpPr txBox="1"/>
          <p:nvPr/>
        </p:nvSpPr>
        <p:spPr>
          <a:xfrm>
            <a:off x="812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Реактивное управление по жалобам.
Недостаток ППР и прозрачности.
Высокая доля ручной отчетности.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C4387B7-9BA5-BB09-00A6-D144BE1781DA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A881C50-DDEB-1317-FE39-1C351EBE43C6}"/>
              </a:ext>
            </a:extLst>
          </p:cNvPr>
          <p:cNvSpPr txBox="1"/>
          <p:nvPr/>
        </p:nvSpPr>
        <p:spPr>
          <a:xfrm>
            <a:off x="4368800" y="3985600"/>
            <a:ext cx="2946400" cy="66479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Цифровой паспорт объекта и планы ППР.
Мобильные задания, чек-листы и фотофиксация.
Дашборды KPI для УК и органов власти.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4343D5F-A0F7-D28D-446F-5A805495D277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852C9F9-B18C-6D63-1445-B6CA58C569C7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35.3; 36.00; 37.00; 68.32; 81.00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C692D39-DDEA-54CB-408D-DA02D593CFAD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911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4C85A99-8644-C315-8630-154533FBA417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A8F4E28-4914-AC5F-E414-6787D4F4419E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51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77E59CD-F1F9-8627-DB2D-E39516945F5E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CC9D453B-1FED-AABC-B00A-684EEFFB5D9F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24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D0712F97-399E-1BA9-D4DC-5512D8D238B8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72D623EC-DD32-9208-696F-9B2B69D8261E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7,50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63A9EC62-FF13-DA12-BAC4-AAE93D3B4D67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6AB9D298-03DD-FC6E-25CE-30447D82D57D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5,6%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0A62CD5-85ED-51D0-B1E3-6AB6543D79E8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0ED8B532-7F96-301A-AE37-87E3CA720AAE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коробочные решения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C32D6174-AC33-8367-3F4F-1D47A5C7856D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5" name="MassRegistryCode">
            <a:extLst>
              <a:ext uri="{FF2B5EF4-FFF2-40B4-BE49-F238E27FC236}">
                <a16:creationId xmlns:a16="http://schemas.microsoft.com/office/drawing/2014/main" id="{C011FF56-701E-EEEA-211B-F8F5BAFF08CD}"/>
              </a:ext>
            </a:extLst>
          </p:cNvPr>
          <p:cNvSpPr txBox="1"/>
          <p:nvPr/>
        </p:nvSpPr>
        <p:spPr>
          <a:xfrm>
            <a:off x="1422400" y="6121400"/>
            <a:ext cx="990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80" b="1">
                <a:solidFill>
                  <a:srgbClr val="03256C"/>
                </a:solidFill>
                <a:latin typeface="Roboto Condensed" panose="02000000000000000000" pitchFamily="2" charset="0"/>
              </a:rPr>
              <a:t>22-КР-01-26</a:t>
            </a:r>
          </a:p>
        </p:txBody>
      </p:sp>
      <p:sp>
        <p:nvSpPr>
          <p:cNvPr id="57" name="MassRegistryTitle">
            <a:extLst>
              <a:ext uri="{FF2B5EF4-FFF2-40B4-BE49-F238E27FC236}">
                <a16:creationId xmlns:a16="http://schemas.microsoft.com/office/drawing/2014/main" id="{CB97100C-30AC-57F8-743A-FD0519D5E6DB}"/>
              </a:ext>
            </a:extLst>
          </p:cNvPr>
          <p:cNvSpPr txBox="1"/>
          <p:nvPr/>
        </p:nvSpPr>
        <p:spPr>
          <a:xfrm>
            <a:off x="2540000" y="6134100"/>
            <a:ext cx="5334000" cy="1384995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10" dirty="0">
                <a:solidFill>
                  <a:srgbClr val="1A1F29"/>
                </a:solidFill>
                <a:latin typeface="Roboto" panose="02000000000000000000" pitchFamily="2" charset="0"/>
              </a:rPr>
              <a:t>Программный комплекс для планирования, учета и контроля инженерно-технического обслуживания, эксплуатации и мониторинга состояния многоквартирных домов и социальных учреждений «Монитор ЖКХ»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140ECF5E-80D9-53B2-D9C4-F573EC4C35B2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25641C8B-675E-89A0-B88E-27DCE37715FA}"/>
              </a:ext>
            </a:extLst>
          </p:cNvPr>
          <p:cNvSpPr txBox="1"/>
          <p:nvPr/>
        </p:nvSpPr>
        <p:spPr>
          <a:xfrm>
            <a:off x="8940800" y="6137389"/>
            <a:ext cx="2159000" cy="10772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00" b="1">
                <a:solidFill>
                  <a:srgbClr val="03256C"/>
                </a:solidFill>
                <a:latin typeface="Roboto" panose="02000000000000000000" pitchFamily="2" charset="0"/>
              </a:rPr>
              <a:t>В работе 3 квартал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F05ECD04-EDC0-1E4C-7307-26E30EFCED28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44CE1B71-36F3-C681-A2AA-3804B830AA75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B340F5D8-2856-4AF3-DC1C-1D37728AC0B8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326D1366-D20D-BD56-5196-3C84250DB5D0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5881416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12A5B3BA-9D25-1683-A9DE-65747769035D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1E5C162B-9CCA-20EE-B806-1CBEB21FC6CC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79BE2BF5-B275-BEC1-5AF1-2D6D44DD2FCB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8621A576-C117-DCC9-0DCE-58B9DA37F665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4E531625-0018-6474-23CB-ABAF452FF38E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531E7B18-A65D-7D1D-8347-6A661BDDD8E0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11B312A8-E2AE-7DEF-A25A-FED6158BBEA9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E7175583-669A-BFE1-A8F5-50D724291FBC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385A40DD-7D59-6FBD-4349-9BDDA26C5A8F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144BCC66-02E6-1F94-8707-00D312BE9F52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F62774F0-52F7-B03D-FF99-7AC2DE9ACF78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90C9EF31-F0AA-8256-2824-258195ED6739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B72405E2-E93C-D2A3-8659-864EB0EC4D7B}"/>
              </a:ext>
            </a:extLst>
          </p:cNvPr>
          <p:cNvSpPr/>
          <p:nvPr/>
        </p:nvSpPr>
        <p:spPr>
          <a:xfrm>
            <a:off x="8280400" y="5334000"/>
            <a:ext cx="136017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6F8AD781-F034-5AD7-FE05-C1973AD15D0B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38159553-8DC7-434A-A5FF-D04EE802DE3A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3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2C9D9F2D-1858-FF36-9FB5-C5824B9D5DBF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A4AC23ED-EB71-C5D4-2945-B38841998443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A7161B4-85D6-A149-5E2E-0A866C17E97E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A091680-EDC8-40FD-EABE-76372D0F0DA0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№2-2025 Лучшая практика (ЛП)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862A9EA-064B-072F-29D6-573504B3179D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3EC8FBA-141A-F20F-E378-9BB4735038A2}"/>
              </a:ext>
            </a:extLst>
          </p:cNvPr>
          <p:cNvSpPr txBox="1"/>
          <p:nvPr/>
        </p:nvSpPr>
        <p:spPr>
          <a:xfrm>
            <a:off x="533400" y="1295400"/>
            <a:ext cx="9334500" cy="634020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206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процесса цифрового технического обследования зданий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FB1C274-0B37-CD4D-199B-0DAC2167F2E7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Цифровизация технического обследования зданий: единый инструмент для фиксации дефектов, хранения данных и подготовки материалов для капитального ремонта.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C97FC52-95F8-291B-DF9E-77261461AFA9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EF4BD42-A935-DE15-56E4-307103D2631E}"/>
              </a:ext>
            </a:extLst>
          </p:cNvPr>
          <p:cNvSpPr txBox="1"/>
          <p:nvPr/>
        </p:nvSpPr>
        <p:spPr>
          <a:xfrm>
            <a:off x="812800" y="3860800"/>
            <a:ext cx="2946400" cy="9144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80">
                <a:solidFill>
                  <a:srgbClr val="1A1F29"/>
                </a:solidFill>
                <a:latin typeface="Roboto" panose="02000000000000000000" pitchFamily="2" charset="0"/>
              </a:rPr>
              <a:t>Технологическая отсталость приводит к длительным срокам обследований: до 7-20 дней на объект. Данные часто остаются разрозненными на бумаге, что затрудняет сравнение состояния объектов и планирование капитального ремонта.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B87372D-DAA2-66B9-7FE8-79ADD940297D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8AF4DAA-D632-25E8-9357-ADE8734DDC63}"/>
              </a:ext>
            </a:extLst>
          </p:cNvPr>
          <p:cNvSpPr txBox="1"/>
          <p:nvPr/>
        </p:nvSpPr>
        <p:spPr>
          <a:xfrm>
            <a:off x="4368800" y="3893267"/>
            <a:ext cx="2946400" cy="849463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1A1F29"/>
                </a:solidFill>
                <a:latin typeface="Roboto" panose="02000000000000000000" pitchFamily="2" charset="0"/>
              </a:rPr>
              <a:t>Внедрение кроссплатформенного ПО для фиксации дефектов через мобильное приложение, хранения и ранжирования информации. Работы переводятся на последовательно-параллельную схему, чтобы следующий этап начинался без ожидания полного завершения предыдущего.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21499819-98B8-0AAB-CE78-F890E8C8035A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EFB4A1A-DEDB-0D3B-847E-7CC0BF21786E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64.99; 84.11.21; 81.00; 81.10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4B6A107-ADC8-2001-C9B1-25D3A54DD6EE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1052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B966475-5C2A-071E-033E-F38DBB9FC83E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36D2A511-719A-2AD4-214D-C0A30BAE95D9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54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01E23C8-C584-2A0C-1565-F495888C0071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EA635A6-3356-C8DF-7B18-9323431F173C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26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46F7B1D9-94BE-4818-4932-90B1EA4BFBD2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9A1F1FD-4544-9A1D-960C-8B171C164072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7,13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53DEAC6-6510-6373-5380-03F9CEEEC21A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88A15F8B-B99F-54FA-79C8-BE34DD4F75BC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5,1%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F4AE690-6559-F20E-AF7A-8FA98D62D157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40D2A735-19C6-7178-EBFE-5BE1A82E2A7D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38CCACFD-8B48-9641-54F1-110DD5EF159A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5" name="MassRegistryCode">
            <a:extLst>
              <a:ext uri="{FF2B5EF4-FFF2-40B4-BE49-F238E27FC236}">
                <a16:creationId xmlns:a16="http://schemas.microsoft.com/office/drawing/2014/main" id="{EDDF8C36-6BAC-3772-63DB-0DA388B4EBC8}"/>
              </a:ext>
            </a:extLst>
          </p:cNvPr>
          <p:cNvSpPr txBox="1"/>
          <p:nvPr/>
        </p:nvSpPr>
        <p:spPr>
          <a:xfrm>
            <a:off x="1422400" y="6121400"/>
            <a:ext cx="990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80" b="1">
                <a:solidFill>
                  <a:srgbClr val="03256C"/>
                </a:solidFill>
                <a:latin typeface="Roboto Condensed" panose="02000000000000000000" pitchFamily="2" charset="0"/>
              </a:rPr>
              <a:t>02-ЛП-02-25</a:t>
            </a:r>
          </a:p>
        </p:txBody>
      </p:sp>
      <p:sp>
        <p:nvSpPr>
          <p:cNvPr id="57" name="MassRegistryTitle">
            <a:extLst>
              <a:ext uri="{FF2B5EF4-FFF2-40B4-BE49-F238E27FC236}">
                <a16:creationId xmlns:a16="http://schemas.microsoft.com/office/drawing/2014/main" id="{C01B90A3-C175-D354-C07C-B80FA5F8D31A}"/>
              </a:ext>
            </a:extLst>
          </p:cNvPr>
          <p:cNvSpPr txBox="1"/>
          <p:nvPr/>
        </p:nvSpPr>
        <p:spPr>
          <a:xfrm>
            <a:off x="2540000" y="6134100"/>
            <a:ext cx="53340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10">
                <a:solidFill>
                  <a:srgbClr val="1A1F29"/>
                </a:solidFill>
                <a:latin typeface="Roboto" panose="02000000000000000000" pitchFamily="2" charset="0"/>
              </a:rPr>
              <a:t>Повышение эффективности процесса цифрового технического обследования зданий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8EC54282-A041-4CB2-D90F-7433B9512968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4D232069-B211-D710-8BD9-09E26D266514}"/>
              </a:ext>
            </a:extLst>
          </p:cNvPr>
          <p:cNvSpPr txBox="1"/>
          <p:nvPr/>
        </p:nvSpPr>
        <p:spPr>
          <a:xfrm>
            <a:off x="8940800" y="6144314"/>
            <a:ext cx="2159000" cy="9387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10" b="1">
                <a:solidFill>
                  <a:srgbClr val="1E8E5A"/>
                </a:solidFill>
                <a:latin typeface="Roboto" panose="02000000000000000000" pitchFamily="2" charset="0"/>
              </a:rPr>
              <a:t>Опубликовано на Сайте: rostzkh.ru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CFBAF966-541B-57E2-77E5-FED2F0474139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BA738C64-1AD0-D081-6156-712C2B5D89E0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B1490603-208F-EF4C-0F15-E31B04419A37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8641CCA4-600A-781B-0D84-817EC86D2A28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17370312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B0B5BF94-F8DB-A59F-B43A-A2B993F9808C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№2-2026 КР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970E40F3-4737-3CA8-0C18-B07EF173B91D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DB0267DE-AB1E-CE0C-8FFB-B03452116EAA}"/>
              </a:ext>
            </a:extLst>
          </p:cNvPr>
          <p:cNvSpPr txBox="1"/>
          <p:nvPr/>
        </p:nvSpPr>
        <p:spPr>
          <a:xfrm>
            <a:off x="533400" y="711200"/>
            <a:ext cx="8890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900" b="1">
                <a:solidFill>
                  <a:srgbClr val="03256C"/>
                </a:solidFill>
                <a:latin typeface="Roboto Condensed" panose="02000000000000000000" pitchFamily="2" charset="0"/>
              </a:rPr>
              <a:t>Программный комплекс для планирования, учета и контроля инженерно-технического обслуживания, эксплуатации и мониторинга состояния многоквартирных домов и социальных учреждений «Монитор ЖКХ»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DD1F775-8807-D4EC-9E53-DBCF5796DB42}"/>
              </a:ext>
            </a:extLst>
          </p:cNvPr>
          <p:cNvSpPr txBox="1"/>
          <p:nvPr/>
        </p:nvSpPr>
        <p:spPr>
          <a:xfrm>
            <a:off x="533400" y="1498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решения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C5032BAF-DBDD-0DFD-D601-4A69F69C10EE}"/>
              </a:ext>
            </a:extLst>
          </p:cNvPr>
          <p:cNvSpPr/>
          <p:nvPr/>
        </p:nvSpPr>
        <p:spPr>
          <a:xfrm>
            <a:off x="533400" y="1828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9602B0B9-B765-A099-6FD1-BC9F13A4F28C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DA42D76E-ECB5-C681-EFE4-86E346FC135F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F5106A0-712D-7836-81A7-23FA4744E785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EE3417F-82F7-47FB-B01B-BA893D29E2B4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Решение отмечено как используемое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24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 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A2354AE-C5BD-36B5-40F0-D8429702846E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A5C8CD3-2464-FB5B-4002-DC1A8F6EE801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Московская обл.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904D81D-3431-63BF-914A-5C15A0878D1C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Нижегор. обл.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5AF90B0-9CE4-7A4D-3B23-CC015376E001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Краснояр. край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E3D73A1-D9A0-4BFE-F51E-2D5191E3F41B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Волгогр. обл.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A35F6EA-DF12-C87F-5319-E0FFBC8FD3B0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Орловская обл.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6827583C-C319-66F0-25A3-625E15D776DE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Санкт-Петербург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242843E-CB92-8EEA-AEBB-74FD4E618A82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2 — Алтайский край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1B5D787-EEBC-75E3-FB3F-72C2FC46AC3E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2 — Брянская обл.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0A6CB89-A9E3-E033-F495-AAF7CDC00571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2 — Калинингр. обл.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13F46A66-7959-F494-17B6-F970FE05D1C7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2 — Псковская обл.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89A32190-5086-7225-69FD-3DF5E86CFC12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1067399D-D891-A636-7C20-863E645B14E0}"/>
              </a:ext>
            </a:extLst>
          </p:cNvPr>
          <p:cNvCxnSpPr/>
          <p:nvPr/>
        </p:nvCxnSpPr>
        <p:spPr>
          <a:xfrm flipH="1">
            <a:off x="1511300" y="3149600"/>
            <a:ext cx="165100" cy="317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EF138428-CFA3-DF50-77F2-DF00C0D164D2}"/>
              </a:ext>
            </a:extLst>
          </p:cNvPr>
          <p:cNvSpPr/>
          <p:nvPr/>
        </p:nvSpPr>
        <p:spPr>
          <a:xfrm>
            <a:off x="1644650" y="31178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ED56C8E6-B591-FD72-7B99-D2DB6453EF41}"/>
              </a:ext>
            </a:extLst>
          </p:cNvPr>
          <p:cNvSpPr/>
          <p:nvPr/>
        </p:nvSpPr>
        <p:spPr>
          <a:xfrm>
            <a:off x="1478870" y="3314377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56B8891A-A089-0F94-4FB2-A2938839A452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38B3F973-58B4-23FC-EC15-8F585AFF6328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16F55E14-7708-BE35-19B1-CA267D9DB35C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0E0AED6D-88D0-D175-5DCB-6CCECB47CA9E}"/>
              </a:ext>
            </a:extLst>
          </p:cNvPr>
          <p:cNvCxnSpPr/>
          <p:nvPr/>
        </p:nvCxnSpPr>
        <p:spPr>
          <a:xfrm>
            <a:off x="6197600" y="3556000"/>
            <a:ext cx="685800" cy="190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85E2F0AE-13BB-302A-5CC2-682C318C2713}"/>
              </a:ext>
            </a:extLst>
          </p:cNvPr>
          <p:cNvSpPr/>
          <p:nvPr/>
        </p:nvSpPr>
        <p:spPr>
          <a:xfrm>
            <a:off x="6165850" y="35242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4C4F266A-4D6A-772E-A1C0-F5948EF6B1DF}"/>
              </a:ext>
            </a:extLst>
          </p:cNvPr>
          <p:cNvSpPr/>
          <p:nvPr/>
        </p:nvSpPr>
        <p:spPr>
          <a:xfrm>
            <a:off x="67945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CB9958D3-77A7-E877-3D1A-AD2002FCF388}"/>
              </a:ext>
            </a:extLst>
          </p:cNvPr>
          <p:cNvCxnSpPr/>
          <p:nvPr/>
        </p:nvCxnSpPr>
        <p:spPr>
          <a:xfrm>
            <a:off x="2108200" y="4724400"/>
            <a:ext cx="368300" cy="368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09166E4F-1BEE-57EE-BFC2-52DBBE6A9EFC}"/>
              </a:ext>
            </a:extLst>
          </p:cNvPr>
          <p:cNvSpPr/>
          <p:nvPr/>
        </p:nvSpPr>
        <p:spPr>
          <a:xfrm>
            <a:off x="2076450" y="4692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A92A9C48-F8C4-8D28-5F5E-CBBEEF0F028A}"/>
              </a:ext>
            </a:extLst>
          </p:cNvPr>
          <p:cNvSpPr/>
          <p:nvPr/>
        </p:nvSpPr>
        <p:spPr>
          <a:xfrm>
            <a:off x="2387600" y="50038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E0120D26-F63B-C635-DD3B-B3D2A63A108D}"/>
              </a:ext>
            </a:extLst>
          </p:cNvPr>
          <p:cNvCxnSpPr/>
          <p:nvPr/>
        </p:nvCxnSpPr>
        <p:spPr>
          <a:xfrm flipH="1">
            <a:off x="1244600" y="3530600"/>
            <a:ext cx="228600" cy="1778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FC87642D-1883-A855-35DD-B4D14AA8B7A6}"/>
              </a:ext>
            </a:extLst>
          </p:cNvPr>
          <p:cNvSpPr/>
          <p:nvPr/>
        </p:nvSpPr>
        <p:spPr>
          <a:xfrm>
            <a:off x="1441450" y="34988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A20C8B22-9D6F-6973-E063-F96D9418DB59}"/>
              </a:ext>
            </a:extLst>
          </p:cNvPr>
          <p:cNvSpPr/>
          <p:nvPr/>
        </p:nvSpPr>
        <p:spPr>
          <a:xfrm>
            <a:off x="1155700" y="3619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8D63ACB9-603B-6443-BC1E-EF30648E9A19}"/>
              </a:ext>
            </a:extLst>
          </p:cNvPr>
          <p:cNvCxnSpPr/>
          <p:nvPr/>
        </p:nvCxnSpPr>
        <p:spPr>
          <a:xfrm flipH="1" flipV="1">
            <a:off x="1397000" y="2667000"/>
            <a:ext cx="190500" cy="241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3DFBA285-BD07-B16E-BBEE-012CCF9C578F}"/>
              </a:ext>
            </a:extLst>
          </p:cNvPr>
          <p:cNvSpPr/>
          <p:nvPr/>
        </p:nvSpPr>
        <p:spPr>
          <a:xfrm>
            <a:off x="1555750" y="28765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9B3BD474-41D8-AAB8-974B-597A9A30ABE1}"/>
              </a:ext>
            </a:extLst>
          </p:cNvPr>
          <p:cNvSpPr/>
          <p:nvPr/>
        </p:nvSpPr>
        <p:spPr>
          <a:xfrm>
            <a:off x="1308100" y="25781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25035D3F-2F93-7A67-AA75-E96A41BD5B18}"/>
              </a:ext>
            </a:extLst>
          </p:cNvPr>
          <p:cNvCxnSpPr/>
          <p:nvPr/>
        </p:nvCxnSpPr>
        <p:spPr>
          <a:xfrm>
            <a:off x="3606800" y="5156200"/>
            <a:ext cx="406400" cy="3810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FBC26BCA-7E54-9E2C-121D-24C47D686CEE}"/>
              </a:ext>
            </a:extLst>
          </p:cNvPr>
          <p:cNvSpPr/>
          <p:nvPr/>
        </p:nvSpPr>
        <p:spPr>
          <a:xfrm>
            <a:off x="3575050" y="51244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134C0F27-3890-2649-1526-FB7A800F5E5E}"/>
              </a:ext>
            </a:extLst>
          </p:cNvPr>
          <p:cNvSpPr/>
          <p:nvPr/>
        </p:nvSpPr>
        <p:spPr>
          <a:xfrm>
            <a:off x="3924300" y="5448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2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C6E98EA6-B1B7-F22A-538E-43EA6BA0934B}"/>
              </a:ext>
            </a:extLst>
          </p:cNvPr>
          <p:cNvCxnSpPr/>
          <p:nvPr/>
        </p:nvCxnSpPr>
        <p:spPr>
          <a:xfrm flipH="1">
            <a:off x="1282700" y="3708400"/>
            <a:ext cx="215900" cy="292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67B4EB3F-EF9A-1C97-887D-0408CFF232AF}"/>
              </a:ext>
            </a:extLst>
          </p:cNvPr>
          <p:cNvSpPr/>
          <p:nvPr/>
        </p:nvSpPr>
        <p:spPr>
          <a:xfrm>
            <a:off x="1466850" y="3676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99DFE2AB-8C8A-8045-93B6-81F3B5B56804}"/>
              </a:ext>
            </a:extLst>
          </p:cNvPr>
          <p:cNvSpPr/>
          <p:nvPr/>
        </p:nvSpPr>
        <p:spPr>
          <a:xfrm>
            <a:off x="1193800" y="3911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2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7AF8A85D-4606-CDA7-632D-A76DF7EBB56C}"/>
              </a:ext>
            </a:extLst>
          </p:cNvPr>
          <p:cNvCxnSpPr/>
          <p:nvPr/>
        </p:nvCxnSpPr>
        <p:spPr>
          <a:xfrm>
            <a:off x="876300" y="3429000"/>
            <a:ext cx="304800" cy="317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05929E7D-808B-D993-CA34-102707D1AD48}"/>
              </a:ext>
            </a:extLst>
          </p:cNvPr>
          <p:cNvSpPr/>
          <p:nvPr/>
        </p:nvSpPr>
        <p:spPr>
          <a:xfrm>
            <a:off x="844550" y="3397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DC889062-E6B3-C255-B77B-9DCFED52BB1B}"/>
              </a:ext>
            </a:extLst>
          </p:cNvPr>
          <p:cNvSpPr/>
          <p:nvPr/>
        </p:nvSpPr>
        <p:spPr>
          <a:xfrm>
            <a:off x="986133" y="3530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2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F5C9CBC1-C56A-D957-24B1-5D265A31A444}"/>
              </a:ext>
            </a:extLst>
          </p:cNvPr>
          <p:cNvCxnSpPr/>
          <p:nvPr/>
        </p:nvCxnSpPr>
        <p:spPr>
          <a:xfrm flipH="1">
            <a:off x="1066800" y="3860800"/>
            <a:ext cx="215900" cy="317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56C46181-D703-E553-0366-BE773B7B50A6}"/>
              </a:ext>
            </a:extLst>
          </p:cNvPr>
          <p:cNvSpPr/>
          <p:nvPr/>
        </p:nvSpPr>
        <p:spPr>
          <a:xfrm>
            <a:off x="1250950" y="38290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BE6838FC-1189-6A8D-38EA-1C85FBC105E0}"/>
              </a:ext>
            </a:extLst>
          </p:cNvPr>
          <p:cNvSpPr/>
          <p:nvPr/>
        </p:nvSpPr>
        <p:spPr>
          <a:xfrm>
            <a:off x="977900" y="4089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2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F3EE9D66-9132-16DD-BC23-03BD2B9C9793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3186D135-A885-8889-3706-9538808E99F2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коробочные решения 2026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7AE0A29E-821F-BBB4-CF6E-A8D4F63D9E36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66</a:t>
            </a:r>
          </a:p>
        </p:txBody>
      </p:sp>
    </p:spTree>
    <p:extLst>
      <p:ext uri="{BB962C8B-B14F-4D97-AF65-F5344CB8AC3E}">
        <p14:creationId xmlns:p14="http://schemas.microsoft.com/office/powerpoint/2010/main" val="3386516207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35CF239F-AFFA-736E-D36C-124AB5981BC4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43B11551-50DE-BEC9-0AC4-090E51684AA3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F6A50FAB-B43D-7DBA-2481-DA5A78BA90C0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9D9AFDF8-9E36-7FDB-55D5-5329457A178D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F8EA0342-8117-E6B4-775B-568731CCB908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221FC205-AEE4-861E-0983-193D271F807A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86286536-7962-5A1D-4FE2-FAFFB6E92A10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19B33B2A-6ACD-C468-8A43-FC2A3EA7AC14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40348C00-19B3-54CB-5D7D-D2E47189ADA8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63213120-39B2-4512-33C1-1F9E341A9CC7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34A8599B-7A7E-5BDF-67D7-9CD258521D08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0853397C-4D9C-875C-B462-C9CEF7DD33AD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5898233D-C6F8-88BB-C475-1821016F1FEE}"/>
              </a:ext>
            </a:extLst>
          </p:cNvPr>
          <p:cNvSpPr/>
          <p:nvPr/>
        </p:nvSpPr>
        <p:spPr>
          <a:xfrm>
            <a:off x="8280400" y="5334000"/>
            <a:ext cx="336042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2B30FCA0-0156-4018-9E05-C6A69443CF30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9C6A62EA-3ABB-657B-E7AB-153D4749DCD9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67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FE55E65C-53BE-56B7-BE8E-869D8C3F1324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FA04DDB1-DF13-0C5C-4FD1-BDC3752271AD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F52EE2A-B7C1-B888-5F7D-0C08B780DBA9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КОРОБОЧНЫЕ РЕШЕНИЯ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07883B3-CDA0-B978-F438-70843D64F8CC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№3-2026 КР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A8DFE9-0F02-651F-29FD-DC6EA6DF795E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BF9121D-7F80-B3CE-47BA-7270AD6E3B25}"/>
              </a:ext>
            </a:extLst>
          </p:cNvPr>
          <p:cNvSpPr txBox="1"/>
          <p:nvPr/>
        </p:nvSpPr>
        <p:spPr>
          <a:xfrm>
            <a:off x="533400" y="1295399"/>
            <a:ext cx="9334500" cy="566309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840" b="1">
                <a:solidFill>
                  <a:srgbClr val="03256C"/>
                </a:solidFill>
                <a:latin typeface="Roboto Condensed" panose="02000000000000000000" pitchFamily="2" charset="0"/>
              </a:rPr>
              <a:t>Создание эффективного рабочего места (пошаговое применение комплекса инструментов БП)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55B2649-DEE6-5941-7A5B-7AEC80E0BE7F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Коробочное решение помогает предприятиям ЖКХ пошагово внедрять эффективную организацию рабочих мест.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E65DAE-39AC-3F45-C29B-6326B3F0BD60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1D8B063-DCAF-2AC0-8E99-36EE0A677785}"/>
              </a:ext>
            </a:extLst>
          </p:cNvPr>
          <p:cNvSpPr txBox="1"/>
          <p:nvPr/>
        </p:nvSpPr>
        <p:spPr>
          <a:xfrm>
            <a:off x="812800" y="4068701"/>
            <a:ext cx="2946400" cy="498598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Потери рабочего времени.
Неупорядоченные запасы и рабочие зоны.
Недостаток единых инструментов БП.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FF5DF75-A79A-D91E-2970-CE13C6CAE371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897F6CD6-151C-468F-0F18-48080ECD9C01}"/>
              </a:ext>
            </a:extLst>
          </p:cNvPr>
          <p:cNvSpPr txBox="1"/>
          <p:nvPr/>
        </p:nvSpPr>
        <p:spPr>
          <a:xfrm>
            <a:off x="4368800" y="3985600"/>
            <a:ext cx="2946400" cy="66479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80">
                <a:solidFill>
                  <a:srgbClr val="1A1F29"/>
                </a:solidFill>
                <a:latin typeface="Roboto" panose="02000000000000000000" pitchFamily="2" charset="0"/>
              </a:rPr>
              <a:t>Пошаговый комплект инструментов БП.
Организация безопасных рабочих мест.
Удобные электронные приложения для тиражирования.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A07FC1E-B4AE-F0F9-46F9-6E513D1178C3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E097A8F-DDAF-A5BB-245A-E340D846523D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35.3; 36.00; 37.00; 38.11; 68.32; 81.00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1B3D5D7-FDC3-1101-276D-BC44C29F3E46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911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7F7E3A84-34E7-E2A9-8473-93B210E24798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3D3224F-334A-BE4C-6459-355B839C03BA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115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3147926-F481-6693-ECFE-763C5506D61F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решение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4DF72FD-7A9F-E04F-B326-17B3FD5F26EB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42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FFFC573-92D6-022A-1F41-B877F96248B0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7AEB3B2-3392-A71D-32CF-EFF0189B1FFB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7,59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AFCD124B-A588-A716-154F-CF7D7B372C2A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CABF8B3-7D4E-C242-A019-5C520F810AA7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12,6%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015B3A7-D51E-5344-DAD2-6A336B4342B2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решения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8C54C7E1-FF7C-12E9-4DD4-5FFE82465525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коробочные решения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6620519B-3726-8528-118C-E69C27595D42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5" name="MassRegistryCode">
            <a:extLst>
              <a:ext uri="{FF2B5EF4-FFF2-40B4-BE49-F238E27FC236}">
                <a16:creationId xmlns:a16="http://schemas.microsoft.com/office/drawing/2014/main" id="{87431398-9D4F-37F2-65C9-1AB4BB64242D}"/>
              </a:ext>
            </a:extLst>
          </p:cNvPr>
          <p:cNvSpPr txBox="1"/>
          <p:nvPr/>
        </p:nvSpPr>
        <p:spPr>
          <a:xfrm>
            <a:off x="1422400" y="6121400"/>
            <a:ext cx="990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80" b="1">
                <a:solidFill>
                  <a:srgbClr val="03256C"/>
                </a:solidFill>
                <a:latin typeface="Roboto Condensed" panose="02000000000000000000" pitchFamily="2" charset="0"/>
              </a:rPr>
              <a:t>23-КР-02-26</a:t>
            </a:r>
          </a:p>
        </p:txBody>
      </p:sp>
      <p:sp>
        <p:nvSpPr>
          <p:cNvPr id="57" name="MassRegistryTitle">
            <a:extLst>
              <a:ext uri="{FF2B5EF4-FFF2-40B4-BE49-F238E27FC236}">
                <a16:creationId xmlns:a16="http://schemas.microsoft.com/office/drawing/2014/main" id="{EE389503-A552-F99F-B60F-15A7E67CD075}"/>
              </a:ext>
            </a:extLst>
          </p:cNvPr>
          <p:cNvSpPr txBox="1"/>
          <p:nvPr/>
        </p:nvSpPr>
        <p:spPr>
          <a:xfrm>
            <a:off x="2540000" y="6134100"/>
            <a:ext cx="53340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10">
                <a:solidFill>
                  <a:srgbClr val="1A1F29"/>
                </a:solidFill>
                <a:latin typeface="Roboto" panose="02000000000000000000" pitchFamily="2" charset="0"/>
              </a:rPr>
              <a:t>Организация рабочего пространства по системе 5С на предприятиях ЖКХ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0EB53A9C-BD46-293C-C965-356053ACC1E1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D7FF728D-5A9F-614F-FC2F-25E4F9392419}"/>
              </a:ext>
            </a:extLst>
          </p:cNvPr>
          <p:cNvSpPr txBox="1"/>
          <p:nvPr/>
        </p:nvSpPr>
        <p:spPr>
          <a:xfrm>
            <a:off x="8940800" y="6137389"/>
            <a:ext cx="2159000" cy="10772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00" b="1">
                <a:solidFill>
                  <a:srgbClr val="03256C"/>
                </a:solidFill>
                <a:latin typeface="Roboto" panose="02000000000000000000" pitchFamily="2" charset="0"/>
              </a:rPr>
              <a:t>В работе 3 квартал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DBBA0BF5-1C83-9E56-727F-09C27ED2D30B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76F04D9E-1010-A80E-CE73-FBB3495101C7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624B54CD-6B8F-FAC0-032F-BC4B7F76019F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468D1AB3-8AFF-A0D6-DCA3-92DA7BE83B78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58252906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E0E0E0"/>
            </a:solidFill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386BE4D3-725E-EA4A-0C99-E7AB38439EBD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№3-2026 КР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182041A2-8C2C-705F-00C0-ECA70FE8349A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AA9B825D-859B-D685-DB38-98634005153B}"/>
              </a:ext>
            </a:extLst>
          </p:cNvPr>
          <p:cNvSpPr txBox="1"/>
          <p:nvPr/>
        </p:nvSpPr>
        <p:spPr>
          <a:xfrm>
            <a:off x="533400" y="711200"/>
            <a:ext cx="8890000" cy="1384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900" b="1">
                <a:solidFill>
                  <a:srgbClr val="03256C"/>
                </a:solidFill>
                <a:latin typeface="Roboto Condensed" panose="02000000000000000000" pitchFamily="2" charset="0"/>
              </a:rPr>
              <a:t>Создание эффективного рабочего места (пошаговое применение комплекса инструментов БП)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7840DBF-73CA-5743-2C41-EA0896613199}"/>
              </a:ext>
            </a:extLst>
          </p:cNvPr>
          <p:cNvSpPr txBox="1"/>
          <p:nvPr/>
        </p:nvSpPr>
        <p:spPr>
          <a:xfrm>
            <a:off x="533400" y="14986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решения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92AA71BA-0E38-0367-0478-E17C213D0F96}"/>
              </a:ext>
            </a:extLst>
          </p:cNvPr>
          <p:cNvSpPr/>
          <p:nvPr/>
        </p:nvSpPr>
        <p:spPr>
          <a:xfrm>
            <a:off x="533400" y="18288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6E86E5D1-47A1-3D00-BE4A-17A1BF1E3DEB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8B7E1CA7-4466-F913-6F6C-0BF96C15FA52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D5067CA-AF03-12E1-8971-E4BC9BA7A1B2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F57BE54-D797-0890-F046-F75BF334C4A9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Решение отмечено как используемое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42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2CCEB4A-F583-8059-1FC6-62B9F3C38F64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6344698-38C5-5B56-B31B-B2014C7499A6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9 — Нижегор. обл.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2D337E2-EEE1-97C4-2B13-95D6342DD473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Волгогр. обл.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305E93D5-53BE-5FF4-4D8F-4F467812067F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8 — Санкт-Петербург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978B20A-BB21-BE36-833D-BFA51E063E76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Краснояр. край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B5E6738-EB1A-4219-1D39-B9F111C06AD4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Московская обл.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327BE66-E1BD-FCC0-BC74-DC8155A1F4BC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6 — Оренбург. обл.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CE5FC14-AA7F-AE94-F041-75E91E9B126A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Орловская обл.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F59C1BA-A17A-9C32-EB6F-B6E59E996F33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Новосиб. обл.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4F4E19E-4978-7266-816E-40F98245E8C7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Респ. Татарстан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EE41A13-8364-1F51-16D2-FCB07F143CFA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Ставроп. край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0B5C671-A552-3971-6D6F-F4E8BF3BD9B1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выноске = количество предприятий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1EAA889D-0862-412D-EB39-C0DFF2CEDBF6}"/>
              </a:ext>
            </a:extLst>
          </p:cNvPr>
          <p:cNvCxnSpPr/>
          <p:nvPr/>
        </p:nvCxnSpPr>
        <p:spPr>
          <a:xfrm flipV="1">
            <a:off x="2032000" y="2870200"/>
            <a:ext cx="3556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E74AB2B9-5819-A2DB-0B13-CEA1517EF3B6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D3B5B646-DEEF-E4C1-C1F7-E0E5098E8FE2}"/>
              </a:ext>
            </a:extLst>
          </p:cNvPr>
          <p:cNvSpPr/>
          <p:nvPr/>
        </p:nvSpPr>
        <p:spPr>
          <a:xfrm>
            <a:off x="2298700" y="27813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9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D8F0491A-60A7-BFA1-3143-07DA43501E13}"/>
              </a:ext>
            </a:extLst>
          </p:cNvPr>
          <p:cNvCxnSpPr/>
          <p:nvPr/>
        </p:nvCxnSpPr>
        <p:spPr>
          <a:xfrm>
            <a:off x="2108200" y="4724400"/>
            <a:ext cx="368300" cy="368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25DB0BDE-CD98-520E-C51F-C3068D767A54}"/>
              </a:ext>
            </a:extLst>
          </p:cNvPr>
          <p:cNvSpPr/>
          <p:nvPr/>
        </p:nvSpPr>
        <p:spPr>
          <a:xfrm>
            <a:off x="2076450" y="46926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6A32FFD6-CD45-D376-F764-1F4C1F618643}"/>
              </a:ext>
            </a:extLst>
          </p:cNvPr>
          <p:cNvSpPr/>
          <p:nvPr/>
        </p:nvSpPr>
        <p:spPr>
          <a:xfrm>
            <a:off x="2387600" y="50038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75924631-4197-18AB-FA58-F1F65D739140}"/>
              </a:ext>
            </a:extLst>
          </p:cNvPr>
          <p:cNvCxnSpPr>
            <a:endCxn id="35" idx="2"/>
          </p:cNvCxnSpPr>
          <p:nvPr/>
        </p:nvCxnSpPr>
        <p:spPr>
          <a:xfrm flipV="1">
            <a:off x="1936048" y="3615627"/>
            <a:ext cx="216436" cy="57377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3A4E18C5-B515-F41C-F385-F998B40E9279}"/>
              </a:ext>
            </a:extLst>
          </p:cNvPr>
          <p:cNvSpPr/>
          <p:nvPr/>
        </p:nvSpPr>
        <p:spPr>
          <a:xfrm>
            <a:off x="1922960" y="3613521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61CE36D6-F2D7-8632-CE85-43DD2B4F1C45}"/>
              </a:ext>
            </a:extLst>
          </p:cNvPr>
          <p:cNvSpPr/>
          <p:nvPr/>
        </p:nvSpPr>
        <p:spPr>
          <a:xfrm>
            <a:off x="2152484" y="3520377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8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31FF368F-FC51-EF7E-D9F2-F201C1931B50}"/>
              </a:ext>
            </a:extLst>
          </p:cNvPr>
          <p:cNvCxnSpPr/>
          <p:nvPr/>
        </p:nvCxnSpPr>
        <p:spPr>
          <a:xfrm>
            <a:off x="6197600" y="3556000"/>
            <a:ext cx="685800" cy="190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2C967103-F901-6412-C3AF-85EC8F92F0E4}"/>
              </a:ext>
            </a:extLst>
          </p:cNvPr>
          <p:cNvSpPr/>
          <p:nvPr/>
        </p:nvSpPr>
        <p:spPr>
          <a:xfrm>
            <a:off x="6165850" y="3524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78566F1F-20C5-B791-141C-CD82C746573B}"/>
              </a:ext>
            </a:extLst>
          </p:cNvPr>
          <p:cNvSpPr/>
          <p:nvPr/>
        </p:nvSpPr>
        <p:spPr>
          <a:xfrm>
            <a:off x="6794500" y="3657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9031DA33-7182-08BB-861F-6E423ECA5073}"/>
              </a:ext>
            </a:extLst>
          </p:cNvPr>
          <p:cNvCxnSpPr/>
          <p:nvPr/>
        </p:nvCxnSpPr>
        <p:spPr>
          <a:xfrm flipH="1">
            <a:off x="1603377" y="3277321"/>
            <a:ext cx="165100" cy="3175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B30BDE33-3C0C-9986-C65B-B36327F9A3FB}"/>
              </a:ext>
            </a:extLst>
          </p:cNvPr>
          <p:cNvSpPr/>
          <p:nvPr/>
        </p:nvSpPr>
        <p:spPr>
          <a:xfrm>
            <a:off x="1736785" y="3216836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A3482B66-3FF3-E43D-7905-F4027BB90A38}"/>
              </a:ext>
            </a:extLst>
          </p:cNvPr>
          <p:cNvSpPr/>
          <p:nvPr/>
        </p:nvSpPr>
        <p:spPr>
          <a:xfrm>
            <a:off x="1573419" y="33782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AA7C8131-8668-2D97-DDFD-A6895ED5A2FF}"/>
              </a:ext>
            </a:extLst>
          </p:cNvPr>
          <p:cNvCxnSpPr/>
          <p:nvPr/>
        </p:nvCxnSpPr>
        <p:spPr>
          <a:xfrm>
            <a:off x="2413000" y="4000500"/>
            <a:ext cx="444500" cy="3683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F4FF4FC0-7B8E-A61F-D44E-1B3D2272E376}"/>
              </a:ext>
            </a:extLst>
          </p:cNvPr>
          <p:cNvSpPr/>
          <p:nvPr/>
        </p:nvSpPr>
        <p:spPr>
          <a:xfrm>
            <a:off x="2381250" y="39687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D027C8F7-69B2-C22F-ADA4-D984F251955C}"/>
              </a:ext>
            </a:extLst>
          </p:cNvPr>
          <p:cNvSpPr/>
          <p:nvPr/>
        </p:nvSpPr>
        <p:spPr>
          <a:xfrm>
            <a:off x="2768600" y="42799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6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3C819E2D-DC2C-CB34-92AA-7B5477DF6F74}"/>
              </a:ext>
            </a:extLst>
          </p:cNvPr>
          <p:cNvCxnSpPr/>
          <p:nvPr/>
        </p:nvCxnSpPr>
        <p:spPr>
          <a:xfrm flipH="1">
            <a:off x="1244600" y="3530600"/>
            <a:ext cx="228600" cy="1778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905813D4-97E3-80AE-F74B-0DA020EC29CF}"/>
              </a:ext>
            </a:extLst>
          </p:cNvPr>
          <p:cNvSpPr/>
          <p:nvPr/>
        </p:nvSpPr>
        <p:spPr>
          <a:xfrm>
            <a:off x="1441450" y="34988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7" name="Овал 46">
            <a:extLst>
              <a:ext uri="{FF2B5EF4-FFF2-40B4-BE49-F238E27FC236}">
                <a16:creationId xmlns:a16="http://schemas.microsoft.com/office/drawing/2014/main" id="{140441AD-AC56-C63F-CE74-9D85A6FC5732}"/>
              </a:ext>
            </a:extLst>
          </p:cNvPr>
          <p:cNvSpPr/>
          <p:nvPr/>
        </p:nvSpPr>
        <p:spPr>
          <a:xfrm>
            <a:off x="1155700" y="3619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49" name="Прямая соединительная линия 48">
            <a:extLst>
              <a:ext uri="{FF2B5EF4-FFF2-40B4-BE49-F238E27FC236}">
                <a16:creationId xmlns:a16="http://schemas.microsoft.com/office/drawing/2014/main" id="{A1B4541D-41FF-8E65-C3D1-D771539979E0}"/>
              </a:ext>
            </a:extLst>
          </p:cNvPr>
          <p:cNvCxnSpPr/>
          <p:nvPr/>
        </p:nvCxnSpPr>
        <p:spPr>
          <a:xfrm>
            <a:off x="4648200" y="3454400"/>
            <a:ext cx="482600" cy="342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8" name="Овал 47">
            <a:extLst>
              <a:ext uri="{FF2B5EF4-FFF2-40B4-BE49-F238E27FC236}">
                <a16:creationId xmlns:a16="http://schemas.microsoft.com/office/drawing/2014/main" id="{50941901-705B-7899-7846-0EE60FF821C6}"/>
              </a:ext>
            </a:extLst>
          </p:cNvPr>
          <p:cNvSpPr/>
          <p:nvPr/>
        </p:nvSpPr>
        <p:spPr>
          <a:xfrm>
            <a:off x="4616450" y="3422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Овал 49">
            <a:extLst>
              <a:ext uri="{FF2B5EF4-FFF2-40B4-BE49-F238E27FC236}">
                <a16:creationId xmlns:a16="http://schemas.microsoft.com/office/drawing/2014/main" id="{8DFE9D86-751C-CA6D-B7A9-E883F15683C7}"/>
              </a:ext>
            </a:extLst>
          </p:cNvPr>
          <p:cNvSpPr/>
          <p:nvPr/>
        </p:nvSpPr>
        <p:spPr>
          <a:xfrm>
            <a:off x="5041900" y="37084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52" name="Прямая соединительная линия 51">
            <a:extLst>
              <a:ext uri="{FF2B5EF4-FFF2-40B4-BE49-F238E27FC236}">
                <a16:creationId xmlns:a16="http://schemas.microsoft.com/office/drawing/2014/main" id="{171518C4-C26B-0201-8762-A6FCE8C6DEA4}"/>
              </a:ext>
            </a:extLst>
          </p:cNvPr>
          <p:cNvCxnSpPr/>
          <p:nvPr/>
        </p:nvCxnSpPr>
        <p:spPr>
          <a:xfrm>
            <a:off x="1765300" y="4089400"/>
            <a:ext cx="304800" cy="3937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1" name="Овал 50">
            <a:extLst>
              <a:ext uri="{FF2B5EF4-FFF2-40B4-BE49-F238E27FC236}">
                <a16:creationId xmlns:a16="http://schemas.microsoft.com/office/drawing/2014/main" id="{3603F0AA-5940-1809-4E6A-7ED644784700}"/>
              </a:ext>
            </a:extLst>
          </p:cNvPr>
          <p:cNvSpPr/>
          <p:nvPr/>
        </p:nvSpPr>
        <p:spPr>
          <a:xfrm>
            <a:off x="1733550" y="4057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Овал 52">
            <a:extLst>
              <a:ext uri="{FF2B5EF4-FFF2-40B4-BE49-F238E27FC236}">
                <a16:creationId xmlns:a16="http://schemas.microsoft.com/office/drawing/2014/main" id="{0C39C9C3-01AC-FA88-81D9-B95BEA434C52}"/>
              </a:ext>
            </a:extLst>
          </p:cNvPr>
          <p:cNvSpPr/>
          <p:nvPr/>
        </p:nvSpPr>
        <p:spPr>
          <a:xfrm>
            <a:off x="1981200" y="43942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55" name="Прямая соединительная линия 54">
            <a:extLst>
              <a:ext uri="{FF2B5EF4-FFF2-40B4-BE49-F238E27FC236}">
                <a16:creationId xmlns:a16="http://schemas.microsoft.com/office/drawing/2014/main" id="{F68CFEA4-CE1B-F158-A197-1B5E3FC2C7AE}"/>
              </a:ext>
            </a:extLst>
          </p:cNvPr>
          <p:cNvCxnSpPr/>
          <p:nvPr/>
        </p:nvCxnSpPr>
        <p:spPr>
          <a:xfrm flipH="1">
            <a:off x="1308100" y="4051300"/>
            <a:ext cx="203200" cy="419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4" name="Овал 53">
            <a:extLst>
              <a:ext uri="{FF2B5EF4-FFF2-40B4-BE49-F238E27FC236}">
                <a16:creationId xmlns:a16="http://schemas.microsoft.com/office/drawing/2014/main" id="{1AFE22AD-C3B7-5C23-E2EC-E9607907202B}"/>
              </a:ext>
            </a:extLst>
          </p:cNvPr>
          <p:cNvSpPr/>
          <p:nvPr/>
        </p:nvSpPr>
        <p:spPr>
          <a:xfrm>
            <a:off x="1479550" y="40195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6CC7BFD3-BF7B-D8F2-2C50-A56816E629E2}"/>
              </a:ext>
            </a:extLst>
          </p:cNvPr>
          <p:cNvSpPr/>
          <p:nvPr/>
        </p:nvSpPr>
        <p:spPr>
          <a:xfrm>
            <a:off x="1219200" y="43815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sp>
        <p:nvSpPr>
          <p:cNvPr id="201" name="Прямоугольник 200">
            <a:extLst>
              <a:ext uri="{FF2B5EF4-FFF2-40B4-BE49-F238E27FC236}">
                <a16:creationId xmlns:a16="http://schemas.microsoft.com/office/drawing/2014/main" id="{69D5AAE0-9C9D-9D59-7ADC-09286399D7F6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E80ECAFF-FFEC-3E10-F1EF-555EF8384514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коробочные решения 2026 · значения рассчитаны по данным анкетирования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626DDDF1-C63C-F918-9E57-E66AE511F9EB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68</a:t>
            </a:r>
          </a:p>
        </p:txBody>
      </p:sp>
    </p:spTree>
    <p:extLst>
      <p:ext uri="{BB962C8B-B14F-4D97-AF65-F5344CB8AC3E}">
        <p14:creationId xmlns:p14="http://schemas.microsoft.com/office/powerpoint/2010/main" val="12308778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" name="Группа 380">
            <a:extLst>
              <a:ext uri="{FF2B5EF4-FFF2-40B4-BE49-F238E27FC236}">
                <a16:creationId xmlns:a16="http://schemas.microsoft.com/office/drawing/2014/main" id="{3371DF6C-EFE7-3632-CCC3-7036779D0557}"/>
              </a:ext>
            </a:extLst>
          </p:cNvPr>
          <p:cNvGrpSpPr/>
          <p:nvPr/>
        </p:nvGrpSpPr>
        <p:grpSpPr>
          <a:xfrm>
            <a:off x="582658" y="1466542"/>
            <a:ext cx="7466560" cy="4506476"/>
            <a:chOff x="581070" y="1466542"/>
            <a:chExt cx="7466560" cy="4506476"/>
          </a:xfrm>
          <a:solidFill>
            <a:srgbClr val="E0E0E0"/>
          </a:solidFill>
        </p:grpSpPr>
        <p:sp>
          <p:nvSpPr>
            <p:cNvPr id="56" name="Freeform 6"/>
            <p:cNvSpPr>
              <a:spLocks/>
            </p:cNvSpPr>
            <p:nvPr/>
          </p:nvSpPr>
          <p:spPr bwMode="auto">
            <a:xfrm>
              <a:off x="6814695" y="4209327"/>
              <a:ext cx="39559" cy="51098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3" y="3"/>
                </a:cxn>
                <a:cxn ang="0">
                  <a:pos x="17" y="6"/>
                </a:cxn>
                <a:cxn ang="0">
                  <a:pos x="21" y="11"/>
                </a:cxn>
                <a:cxn ang="0">
                  <a:pos x="24" y="18"/>
                </a:cxn>
                <a:cxn ang="0">
                  <a:pos x="24" y="23"/>
                </a:cxn>
                <a:cxn ang="0">
                  <a:pos x="21" y="27"/>
                </a:cxn>
                <a:cxn ang="0">
                  <a:pos x="16" y="30"/>
                </a:cxn>
                <a:cxn ang="0">
                  <a:pos x="12" y="31"/>
                </a:cxn>
                <a:cxn ang="0">
                  <a:pos x="8" y="30"/>
                </a:cxn>
                <a:cxn ang="0">
                  <a:pos x="5" y="30"/>
                </a:cxn>
                <a:cxn ang="0">
                  <a:pos x="2" y="27"/>
                </a:cxn>
                <a:cxn ang="0">
                  <a:pos x="1" y="22"/>
                </a:cxn>
                <a:cxn ang="0">
                  <a:pos x="0" y="14"/>
                </a:cxn>
                <a:cxn ang="0">
                  <a:pos x="0" y="6"/>
                </a:cxn>
                <a:cxn ang="0">
                  <a:pos x="1" y="2"/>
                </a:cxn>
                <a:cxn ang="0">
                  <a:pos x="5" y="0"/>
                </a:cxn>
              </a:cxnLst>
              <a:rect l="0" t="0" r="r" b="b"/>
              <a:pathLst>
                <a:path w="24" h="31">
                  <a:moveTo>
                    <a:pt x="5" y="0"/>
                  </a:moveTo>
                  <a:lnTo>
                    <a:pt x="13" y="3"/>
                  </a:lnTo>
                  <a:lnTo>
                    <a:pt x="17" y="6"/>
                  </a:lnTo>
                  <a:lnTo>
                    <a:pt x="21" y="11"/>
                  </a:lnTo>
                  <a:lnTo>
                    <a:pt x="24" y="18"/>
                  </a:lnTo>
                  <a:lnTo>
                    <a:pt x="24" y="23"/>
                  </a:lnTo>
                  <a:lnTo>
                    <a:pt x="21" y="27"/>
                  </a:lnTo>
                  <a:lnTo>
                    <a:pt x="16" y="30"/>
                  </a:lnTo>
                  <a:lnTo>
                    <a:pt x="12" y="31"/>
                  </a:lnTo>
                  <a:lnTo>
                    <a:pt x="8" y="30"/>
                  </a:lnTo>
                  <a:lnTo>
                    <a:pt x="5" y="30"/>
                  </a:lnTo>
                  <a:lnTo>
                    <a:pt x="2" y="27"/>
                  </a:lnTo>
                  <a:lnTo>
                    <a:pt x="1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1" y="2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57" name="Freeform 7"/>
            <p:cNvSpPr>
              <a:spLocks/>
            </p:cNvSpPr>
            <p:nvPr/>
          </p:nvSpPr>
          <p:spPr bwMode="auto">
            <a:xfrm>
              <a:off x="6850957" y="4286798"/>
              <a:ext cx="18131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6"/>
                </a:cxn>
                <a:cxn ang="0">
                  <a:pos x="10" y="10"/>
                </a:cxn>
                <a:cxn ang="0">
                  <a:pos x="10" y="14"/>
                </a:cxn>
                <a:cxn ang="0">
                  <a:pos x="7" y="19"/>
                </a:cxn>
                <a:cxn ang="0">
                  <a:pos x="6" y="21"/>
                </a:cxn>
                <a:cxn ang="0">
                  <a:pos x="3" y="19"/>
                </a:cxn>
                <a:cxn ang="0">
                  <a:pos x="2" y="18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3" y="10"/>
                </a:cxn>
                <a:cxn ang="0">
                  <a:pos x="4" y="7"/>
                </a:cxn>
                <a:cxn ang="0">
                  <a:pos x="11" y="0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lnTo>
                    <a:pt x="11" y="6"/>
                  </a:lnTo>
                  <a:lnTo>
                    <a:pt x="10" y="10"/>
                  </a:lnTo>
                  <a:lnTo>
                    <a:pt x="10" y="14"/>
                  </a:lnTo>
                  <a:lnTo>
                    <a:pt x="7" y="19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3" y="1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1" name="Freeform 8"/>
            <p:cNvSpPr>
              <a:spLocks/>
            </p:cNvSpPr>
            <p:nvPr/>
          </p:nvSpPr>
          <p:spPr bwMode="auto">
            <a:xfrm>
              <a:off x="7953676" y="4634592"/>
              <a:ext cx="32966" cy="102196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10"/>
                </a:cxn>
                <a:cxn ang="0">
                  <a:pos x="13" y="23"/>
                </a:cxn>
                <a:cxn ang="0">
                  <a:pos x="14" y="29"/>
                </a:cxn>
                <a:cxn ang="0">
                  <a:pos x="16" y="37"/>
                </a:cxn>
                <a:cxn ang="0">
                  <a:pos x="18" y="47"/>
                </a:cxn>
                <a:cxn ang="0">
                  <a:pos x="20" y="56"/>
                </a:cxn>
                <a:cxn ang="0">
                  <a:pos x="20" y="62"/>
                </a:cxn>
                <a:cxn ang="0">
                  <a:pos x="14" y="62"/>
                </a:cxn>
                <a:cxn ang="0">
                  <a:pos x="13" y="60"/>
                </a:cxn>
                <a:cxn ang="0">
                  <a:pos x="12" y="58"/>
                </a:cxn>
                <a:cxn ang="0">
                  <a:pos x="12" y="44"/>
                </a:cxn>
                <a:cxn ang="0">
                  <a:pos x="6" y="32"/>
                </a:cxn>
                <a:cxn ang="0">
                  <a:pos x="4" y="27"/>
                </a:cxn>
                <a:cxn ang="0">
                  <a:pos x="1" y="20"/>
                </a:cxn>
                <a:cxn ang="0">
                  <a:pos x="0" y="13"/>
                </a:cxn>
                <a:cxn ang="0">
                  <a:pos x="1" y="9"/>
                </a:cxn>
                <a:cxn ang="0">
                  <a:pos x="2" y="6"/>
                </a:cxn>
                <a:cxn ang="0">
                  <a:pos x="8" y="4"/>
                </a:cxn>
                <a:cxn ang="0">
                  <a:pos x="10" y="1"/>
                </a:cxn>
                <a:cxn ang="0">
                  <a:pos x="13" y="1"/>
                </a:cxn>
                <a:cxn ang="0">
                  <a:pos x="16" y="0"/>
                </a:cxn>
              </a:cxnLst>
              <a:rect l="0" t="0" r="r" b="b"/>
              <a:pathLst>
                <a:path w="20" h="62">
                  <a:moveTo>
                    <a:pt x="16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4" y="10"/>
                  </a:lnTo>
                  <a:lnTo>
                    <a:pt x="13" y="23"/>
                  </a:lnTo>
                  <a:lnTo>
                    <a:pt x="14" y="29"/>
                  </a:lnTo>
                  <a:lnTo>
                    <a:pt x="16" y="37"/>
                  </a:lnTo>
                  <a:lnTo>
                    <a:pt x="18" y="47"/>
                  </a:lnTo>
                  <a:lnTo>
                    <a:pt x="20" y="56"/>
                  </a:lnTo>
                  <a:lnTo>
                    <a:pt x="20" y="62"/>
                  </a:lnTo>
                  <a:lnTo>
                    <a:pt x="14" y="62"/>
                  </a:lnTo>
                  <a:lnTo>
                    <a:pt x="13" y="60"/>
                  </a:lnTo>
                  <a:lnTo>
                    <a:pt x="12" y="58"/>
                  </a:lnTo>
                  <a:lnTo>
                    <a:pt x="12" y="44"/>
                  </a:lnTo>
                  <a:lnTo>
                    <a:pt x="6" y="32"/>
                  </a:lnTo>
                  <a:lnTo>
                    <a:pt x="4" y="27"/>
                  </a:lnTo>
                  <a:lnTo>
                    <a:pt x="1" y="20"/>
                  </a:lnTo>
                  <a:lnTo>
                    <a:pt x="0" y="13"/>
                  </a:lnTo>
                  <a:lnTo>
                    <a:pt x="1" y="9"/>
                  </a:lnTo>
                  <a:lnTo>
                    <a:pt x="2" y="6"/>
                  </a:lnTo>
                  <a:lnTo>
                    <a:pt x="8" y="4"/>
                  </a:lnTo>
                  <a:lnTo>
                    <a:pt x="10" y="1"/>
                  </a:lnTo>
                  <a:lnTo>
                    <a:pt x="13" y="1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2" name="Freeform 9"/>
            <p:cNvSpPr>
              <a:spLocks/>
            </p:cNvSpPr>
            <p:nvPr/>
          </p:nvSpPr>
          <p:spPr bwMode="auto">
            <a:xfrm>
              <a:off x="7980049" y="4482947"/>
              <a:ext cx="34613" cy="12197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0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20" y="19"/>
                </a:cxn>
                <a:cxn ang="0">
                  <a:pos x="15" y="27"/>
                </a:cxn>
                <a:cxn ang="0">
                  <a:pos x="12" y="35"/>
                </a:cxn>
                <a:cxn ang="0">
                  <a:pos x="13" y="46"/>
                </a:cxn>
                <a:cxn ang="0">
                  <a:pos x="15" y="55"/>
                </a:cxn>
                <a:cxn ang="0">
                  <a:pos x="16" y="61"/>
                </a:cxn>
                <a:cxn ang="0">
                  <a:pos x="16" y="63"/>
                </a:cxn>
                <a:cxn ang="0">
                  <a:pos x="12" y="71"/>
                </a:cxn>
                <a:cxn ang="0">
                  <a:pos x="10" y="73"/>
                </a:cxn>
                <a:cxn ang="0">
                  <a:pos x="10" y="74"/>
                </a:cxn>
                <a:cxn ang="0">
                  <a:pos x="9" y="73"/>
                </a:cxn>
                <a:cxn ang="0">
                  <a:pos x="8" y="66"/>
                </a:cxn>
                <a:cxn ang="0">
                  <a:pos x="5" y="47"/>
                </a:cxn>
                <a:cxn ang="0">
                  <a:pos x="5" y="12"/>
                </a:cxn>
                <a:cxn ang="0">
                  <a:pos x="4" y="12"/>
                </a:cxn>
                <a:cxn ang="0">
                  <a:pos x="1" y="11"/>
                </a:cxn>
                <a:cxn ang="0">
                  <a:pos x="0" y="9"/>
                </a:cxn>
                <a:cxn ang="0">
                  <a:pos x="0" y="7"/>
                </a:cxn>
                <a:cxn ang="0">
                  <a:pos x="1" y="5"/>
                </a:cxn>
                <a:cxn ang="0">
                  <a:pos x="8" y="5"/>
                </a:cxn>
                <a:cxn ang="0">
                  <a:pos x="10" y="4"/>
                </a:cxn>
                <a:cxn ang="0">
                  <a:pos x="13" y="4"/>
                </a:cxn>
                <a:cxn ang="0">
                  <a:pos x="15" y="3"/>
                </a:cxn>
                <a:cxn ang="0">
                  <a:pos x="15" y="1"/>
                </a:cxn>
                <a:cxn ang="0">
                  <a:pos x="16" y="0"/>
                </a:cxn>
              </a:cxnLst>
              <a:rect l="0" t="0" r="r" b="b"/>
              <a:pathLst>
                <a:path w="21" h="74">
                  <a:moveTo>
                    <a:pt x="16" y="0"/>
                  </a:moveTo>
                  <a:lnTo>
                    <a:pt x="20" y="0"/>
                  </a:lnTo>
                  <a:lnTo>
                    <a:pt x="21" y="3"/>
                  </a:lnTo>
                  <a:lnTo>
                    <a:pt x="21" y="9"/>
                  </a:lnTo>
                  <a:lnTo>
                    <a:pt x="20" y="19"/>
                  </a:lnTo>
                  <a:lnTo>
                    <a:pt x="15" y="27"/>
                  </a:lnTo>
                  <a:lnTo>
                    <a:pt x="12" y="35"/>
                  </a:lnTo>
                  <a:lnTo>
                    <a:pt x="13" y="46"/>
                  </a:lnTo>
                  <a:lnTo>
                    <a:pt x="15" y="55"/>
                  </a:lnTo>
                  <a:lnTo>
                    <a:pt x="16" y="61"/>
                  </a:lnTo>
                  <a:lnTo>
                    <a:pt x="16" y="63"/>
                  </a:lnTo>
                  <a:lnTo>
                    <a:pt x="12" y="71"/>
                  </a:lnTo>
                  <a:lnTo>
                    <a:pt x="10" y="73"/>
                  </a:lnTo>
                  <a:lnTo>
                    <a:pt x="10" y="74"/>
                  </a:lnTo>
                  <a:lnTo>
                    <a:pt x="9" y="73"/>
                  </a:lnTo>
                  <a:lnTo>
                    <a:pt x="8" y="66"/>
                  </a:lnTo>
                  <a:lnTo>
                    <a:pt x="5" y="47"/>
                  </a:lnTo>
                  <a:lnTo>
                    <a:pt x="5" y="12"/>
                  </a:lnTo>
                  <a:lnTo>
                    <a:pt x="4" y="12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7"/>
                  </a:lnTo>
                  <a:lnTo>
                    <a:pt x="1" y="5"/>
                  </a:lnTo>
                  <a:lnTo>
                    <a:pt x="8" y="5"/>
                  </a:lnTo>
                  <a:lnTo>
                    <a:pt x="10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5" y="1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3" name="Freeform 10"/>
            <p:cNvSpPr>
              <a:spLocks/>
            </p:cNvSpPr>
            <p:nvPr/>
          </p:nvSpPr>
          <p:spPr bwMode="auto">
            <a:xfrm>
              <a:off x="8034444" y="4659316"/>
              <a:ext cx="11538" cy="989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7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3" y="6"/>
                </a:cxn>
                <a:cxn ang="0">
                  <a:pos x="2" y="6"/>
                </a:cxn>
                <a:cxn ang="0">
                  <a:pos x="0" y="5"/>
                </a:cxn>
                <a:cxn ang="0">
                  <a:pos x="0" y="1"/>
                </a:cxn>
                <a:cxn ang="0">
                  <a:pos x="3" y="0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lnTo>
                    <a:pt x="6" y="0"/>
                  </a:lnTo>
                  <a:lnTo>
                    <a:pt x="7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3" y="6"/>
                  </a:lnTo>
                  <a:lnTo>
                    <a:pt x="2" y="6"/>
                  </a:lnTo>
                  <a:lnTo>
                    <a:pt x="0" y="5"/>
                  </a:lnTo>
                  <a:lnTo>
                    <a:pt x="0" y="1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5" name="Freeform 11"/>
            <p:cNvSpPr>
              <a:spLocks/>
            </p:cNvSpPr>
            <p:nvPr/>
          </p:nvSpPr>
          <p:spPr bwMode="auto">
            <a:xfrm>
              <a:off x="7749286" y="5166994"/>
              <a:ext cx="13186" cy="11539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7" y="3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3" y="5"/>
                </a:cxn>
                <a:cxn ang="0">
                  <a:pos x="0" y="4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8" h="7">
                  <a:moveTo>
                    <a:pt x="1" y="0"/>
                  </a:moveTo>
                  <a:lnTo>
                    <a:pt x="7" y="3"/>
                  </a:lnTo>
                  <a:lnTo>
                    <a:pt x="8" y="4"/>
                  </a:lnTo>
                  <a:lnTo>
                    <a:pt x="8" y="7"/>
                  </a:lnTo>
                  <a:lnTo>
                    <a:pt x="4" y="7"/>
                  </a:lnTo>
                  <a:lnTo>
                    <a:pt x="3" y="5"/>
                  </a:lnTo>
                  <a:lnTo>
                    <a:pt x="0" y="4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6" name="Freeform 12"/>
            <p:cNvSpPr>
              <a:spLocks/>
            </p:cNvSpPr>
            <p:nvPr/>
          </p:nvSpPr>
          <p:spPr bwMode="auto">
            <a:xfrm>
              <a:off x="7729505" y="5959832"/>
              <a:ext cx="14834" cy="1318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1"/>
                </a:cxn>
                <a:cxn ang="0">
                  <a:pos x="8" y="3"/>
                </a:cxn>
                <a:cxn ang="0">
                  <a:pos x="9" y="5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5" y="8"/>
                </a:cxn>
                <a:cxn ang="0">
                  <a:pos x="4" y="7"/>
                </a:cxn>
                <a:cxn ang="0">
                  <a:pos x="1" y="5"/>
                </a:cxn>
                <a:cxn ang="0">
                  <a:pos x="1" y="4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4" y="0"/>
                </a:cxn>
              </a:cxnLst>
              <a:rect l="0" t="0" r="r" b="b"/>
              <a:pathLst>
                <a:path w="9" h="8">
                  <a:moveTo>
                    <a:pt x="4" y="0"/>
                  </a:moveTo>
                  <a:lnTo>
                    <a:pt x="7" y="1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7"/>
                  </a:lnTo>
                  <a:lnTo>
                    <a:pt x="8" y="8"/>
                  </a:lnTo>
                  <a:lnTo>
                    <a:pt x="5" y="8"/>
                  </a:lnTo>
                  <a:lnTo>
                    <a:pt x="4" y="7"/>
                  </a:lnTo>
                  <a:lnTo>
                    <a:pt x="1" y="5"/>
                  </a:lnTo>
                  <a:lnTo>
                    <a:pt x="1" y="4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8011367" y="4440091"/>
              <a:ext cx="13186" cy="2966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8" y="3"/>
                </a:cxn>
                <a:cxn ang="0">
                  <a:pos x="8" y="10"/>
                </a:cxn>
                <a:cxn ang="0">
                  <a:pos x="5" y="15"/>
                </a:cxn>
                <a:cxn ang="0">
                  <a:pos x="2" y="18"/>
                </a:cxn>
                <a:cxn ang="0">
                  <a:pos x="1" y="18"/>
                </a:cxn>
                <a:cxn ang="0">
                  <a:pos x="0" y="17"/>
                </a:cxn>
                <a:cxn ang="0">
                  <a:pos x="0" y="11"/>
                </a:cxn>
                <a:cxn ang="0">
                  <a:pos x="1" y="7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0"/>
                </a:cxn>
              </a:cxnLst>
              <a:rect l="0" t="0" r="r" b="b"/>
              <a:pathLst>
                <a:path w="8" h="18">
                  <a:moveTo>
                    <a:pt x="5" y="0"/>
                  </a:moveTo>
                  <a:lnTo>
                    <a:pt x="8" y="3"/>
                  </a:lnTo>
                  <a:lnTo>
                    <a:pt x="8" y="10"/>
                  </a:lnTo>
                  <a:lnTo>
                    <a:pt x="5" y="15"/>
                  </a:lnTo>
                  <a:lnTo>
                    <a:pt x="2" y="18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8" name="Freeform 14"/>
            <p:cNvSpPr>
              <a:spLocks/>
            </p:cNvSpPr>
            <p:nvPr/>
          </p:nvSpPr>
          <p:spPr bwMode="auto">
            <a:xfrm>
              <a:off x="8031147" y="4298336"/>
              <a:ext cx="16483" cy="84064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6" y="2"/>
                </a:cxn>
                <a:cxn ang="0">
                  <a:pos x="9" y="8"/>
                </a:cxn>
                <a:cxn ang="0">
                  <a:pos x="10" y="19"/>
                </a:cxn>
                <a:cxn ang="0">
                  <a:pos x="10" y="41"/>
                </a:cxn>
                <a:cxn ang="0">
                  <a:pos x="9" y="47"/>
                </a:cxn>
                <a:cxn ang="0">
                  <a:pos x="5" y="51"/>
                </a:cxn>
                <a:cxn ang="0">
                  <a:pos x="1" y="49"/>
                </a:cxn>
                <a:cxn ang="0">
                  <a:pos x="0" y="39"/>
                </a:cxn>
                <a:cxn ang="0">
                  <a:pos x="0" y="29"/>
                </a:cxn>
                <a:cxn ang="0">
                  <a:pos x="1" y="15"/>
                </a:cxn>
                <a:cxn ang="0">
                  <a:pos x="2" y="6"/>
                </a:cxn>
                <a:cxn ang="0">
                  <a:pos x="5" y="0"/>
                </a:cxn>
              </a:cxnLst>
              <a:rect l="0" t="0" r="r" b="b"/>
              <a:pathLst>
                <a:path w="10" h="51">
                  <a:moveTo>
                    <a:pt x="5" y="0"/>
                  </a:moveTo>
                  <a:lnTo>
                    <a:pt x="6" y="2"/>
                  </a:lnTo>
                  <a:lnTo>
                    <a:pt x="9" y="8"/>
                  </a:lnTo>
                  <a:lnTo>
                    <a:pt x="10" y="19"/>
                  </a:lnTo>
                  <a:lnTo>
                    <a:pt x="10" y="41"/>
                  </a:lnTo>
                  <a:lnTo>
                    <a:pt x="9" y="47"/>
                  </a:lnTo>
                  <a:lnTo>
                    <a:pt x="5" y="51"/>
                  </a:lnTo>
                  <a:lnTo>
                    <a:pt x="1" y="49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1" y="15"/>
                  </a:lnTo>
                  <a:lnTo>
                    <a:pt x="2" y="6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69" name="Freeform 15"/>
            <p:cNvSpPr>
              <a:spLocks/>
            </p:cNvSpPr>
            <p:nvPr/>
          </p:nvSpPr>
          <p:spPr bwMode="auto">
            <a:xfrm>
              <a:off x="7963566" y="3851644"/>
              <a:ext cx="13186" cy="21429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7" y="4"/>
                </a:cxn>
                <a:cxn ang="0">
                  <a:pos x="8" y="8"/>
                </a:cxn>
                <a:cxn ang="0">
                  <a:pos x="8" y="13"/>
                </a:cxn>
                <a:cxn ang="0">
                  <a:pos x="7" y="13"/>
                </a:cxn>
                <a:cxn ang="0">
                  <a:pos x="4" y="11"/>
                </a:cxn>
                <a:cxn ang="0">
                  <a:pos x="3" y="10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8" h="13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7" y="4"/>
                  </a:lnTo>
                  <a:lnTo>
                    <a:pt x="8" y="8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4" y="11"/>
                  </a:lnTo>
                  <a:lnTo>
                    <a:pt x="3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0" name="Freeform 16"/>
            <p:cNvSpPr>
              <a:spLocks/>
            </p:cNvSpPr>
            <p:nvPr/>
          </p:nvSpPr>
          <p:spPr bwMode="auto">
            <a:xfrm>
              <a:off x="7912469" y="3713186"/>
              <a:ext cx="37911" cy="77471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6" y="0"/>
                </a:cxn>
                <a:cxn ang="0">
                  <a:pos x="10" y="1"/>
                </a:cxn>
                <a:cxn ang="0">
                  <a:pos x="12" y="2"/>
                </a:cxn>
                <a:cxn ang="0">
                  <a:pos x="17" y="6"/>
                </a:cxn>
                <a:cxn ang="0">
                  <a:pos x="19" y="10"/>
                </a:cxn>
                <a:cxn ang="0">
                  <a:pos x="21" y="13"/>
                </a:cxn>
                <a:cxn ang="0">
                  <a:pos x="22" y="17"/>
                </a:cxn>
                <a:cxn ang="0">
                  <a:pos x="23" y="25"/>
                </a:cxn>
                <a:cxn ang="0">
                  <a:pos x="23" y="44"/>
                </a:cxn>
                <a:cxn ang="0">
                  <a:pos x="21" y="47"/>
                </a:cxn>
                <a:cxn ang="0">
                  <a:pos x="10" y="47"/>
                </a:cxn>
                <a:cxn ang="0">
                  <a:pos x="4" y="44"/>
                </a:cxn>
                <a:cxn ang="0">
                  <a:pos x="4" y="39"/>
                </a:cxn>
                <a:cxn ang="0">
                  <a:pos x="7" y="31"/>
                </a:cxn>
                <a:cxn ang="0">
                  <a:pos x="8" y="28"/>
                </a:cxn>
                <a:cxn ang="0">
                  <a:pos x="10" y="24"/>
                </a:cxn>
                <a:cxn ang="0">
                  <a:pos x="10" y="22"/>
                </a:cxn>
                <a:cxn ang="0">
                  <a:pos x="7" y="17"/>
                </a:cxn>
                <a:cxn ang="0">
                  <a:pos x="4" y="16"/>
                </a:cxn>
                <a:cxn ang="0">
                  <a:pos x="3" y="12"/>
                </a:cxn>
                <a:cxn ang="0">
                  <a:pos x="0" y="9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47">
                  <a:moveTo>
                    <a:pt x="3" y="0"/>
                  </a:moveTo>
                  <a:lnTo>
                    <a:pt x="6" y="0"/>
                  </a:lnTo>
                  <a:lnTo>
                    <a:pt x="10" y="1"/>
                  </a:lnTo>
                  <a:lnTo>
                    <a:pt x="12" y="2"/>
                  </a:lnTo>
                  <a:lnTo>
                    <a:pt x="17" y="6"/>
                  </a:lnTo>
                  <a:lnTo>
                    <a:pt x="19" y="10"/>
                  </a:lnTo>
                  <a:lnTo>
                    <a:pt x="21" y="13"/>
                  </a:lnTo>
                  <a:lnTo>
                    <a:pt x="22" y="17"/>
                  </a:lnTo>
                  <a:lnTo>
                    <a:pt x="23" y="25"/>
                  </a:lnTo>
                  <a:lnTo>
                    <a:pt x="23" y="44"/>
                  </a:lnTo>
                  <a:lnTo>
                    <a:pt x="21" y="47"/>
                  </a:lnTo>
                  <a:lnTo>
                    <a:pt x="10" y="47"/>
                  </a:lnTo>
                  <a:lnTo>
                    <a:pt x="4" y="44"/>
                  </a:lnTo>
                  <a:lnTo>
                    <a:pt x="4" y="39"/>
                  </a:lnTo>
                  <a:lnTo>
                    <a:pt x="7" y="31"/>
                  </a:lnTo>
                  <a:lnTo>
                    <a:pt x="8" y="28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7" y="17"/>
                  </a:lnTo>
                  <a:lnTo>
                    <a:pt x="4" y="16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1" name="Freeform 17"/>
            <p:cNvSpPr>
              <a:spLocks/>
            </p:cNvSpPr>
            <p:nvPr/>
          </p:nvSpPr>
          <p:spPr bwMode="auto">
            <a:xfrm>
              <a:off x="7917413" y="3685165"/>
              <a:ext cx="14834" cy="1813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7" y="4"/>
                </a:cxn>
                <a:cxn ang="0">
                  <a:pos x="8" y="7"/>
                </a:cxn>
                <a:cxn ang="0">
                  <a:pos x="9" y="8"/>
                </a:cxn>
                <a:cxn ang="0">
                  <a:pos x="9" y="10"/>
                </a:cxn>
                <a:cxn ang="0">
                  <a:pos x="8" y="11"/>
                </a:cxn>
                <a:cxn ang="0">
                  <a:pos x="5" y="11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lnTo>
                    <a:pt x="3" y="0"/>
                  </a:lnTo>
                  <a:lnTo>
                    <a:pt x="7" y="4"/>
                  </a:lnTo>
                  <a:lnTo>
                    <a:pt x="8" y="7"/>
                  </a:lnTo>
                  <a:lnTo>
                    <a:pt x="9" y="8"/>
                  </a:lnTo>
                  <a:lnTo>
                    <a:pt x="9" y="10"/>
                  </a:lnTo>
                  <a:lnTo>
                    <a:pt x="8" y="11"/>
                  </a:lnTo>
                  <a:lnTo>
                    <a:pt x="5" y="11"/>
                  </a:lnTo>
                  <a:lnTo>
                    <a:pt x="4" y="10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2" name="Freeform 18"/>
            <p:cNvSpPr>
              <a:spLocks/>
            </p:cNvSpPr>
            <p:nvPr/>
          </p:nvSpPr>
          <p:spPr bwMode="auto">
            <a:xfrm>
              <a:off x="7459183" y="2831341"/>
              <a:ext cx="31317" cy="64285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7" y="0"/>
                </a:cxn>
                <a:cxn ang="0">
                  <a:pos x="9" y="1"/>
                </a:cxn>
                <a:cxn ang="0">
                  <a:pos x="12" y="1"/>
                </a:cxn>
                <a:cxn ang="0">
                  <a:pos x="13" y="4"/>
                </a:cxn>
                <a:cxn ang="0">
                  <a:pos x="15" y="5"/>
                </a:cxn>
                <a:cxn ang="0">
                  <a:pos x="15" y="16"/>
                </a:cxn>
                <a:cxn ang="0">
                  <a:pos x="17" y="24"/>
                </a:cxn>
                <a:cxn ang="0">
                  <a:pos x="19" y="32"/>
                </a:cxn>
                <a:cxn ang="0">
                  <a:pos x="19" y="37"/>
                </a:cxn>
                <a:cxn ang="0">
                  <a:pos x="16" y="39"/>
                </a:cxn>
                <a:cxn ang="0">
                  <a:pos x="11" y="36"/>
                </a:cxn>
                <a:cxn ang="0">
                  <a:pos x="7" y="35"/>
                </a:cxn>
                <a:cxn ang="0">
                  <a:pos x="4" y="32"/>
                </a:cxn>
                <a:cxn ang="0">
                  <a:pos x="2" y="29"/>
                </a:cxn>
                <a:cxn ang="0">
                  <a:pos x="1" y="25"/>
                </a:cxn>
                <a:cxn ang="0">
                  <a:pos x="1" y="17"/>
                </a:cxn>
                <a:cxn ang="0">
                  <a:pos x="0" y="9"/>
                </a:cxn>
                <a:cxn ang="0">
                  <a:pos x="1" y="2"/>
                </a:cxn>
                <a:cxn ang="0">
                  <a:pos x="2" y="0"/>
                </a:cxn>
              </a:cxnLst>
              <a:rect l="0" t="0" r="r" b="b"/>
              <a:pathLst>
                <a:path w="19" h="39">
                  <a:moveTo>
                    <a:pt x="2" y="0"/>
                  </a:moveTo>
                  <a:lnTo>
                    <a:pt x="7" y="0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5" y="5"/>
                  </a:lnTo>
                  <a:lnTo>
                    <a:pt x="15" y="16"/>
                  </a:lnTo>
                  <a:lnTo>
                    <a:pt x="17" y="24"/>
                  </a:lnTo>
                  <a:lnTo>
                    <a:pt x="19" y="32"/>
                  </a:lnTo>
                  <a:lnTo>
                    <a:pt x="19" y="37"/>
                  </a:lnTo>
                  <a:lnTo>
                    <a:pt x="16" y="39"/>
                  </a:lnTo>
                  <a:lnTo>
                    <a:pt x="11" y="36"/>
                  </a:lnTo>
                  <a:lnTo>
                    <a:pt x="7" y="35"/>
                  </a:lnTo>
                  <a:lnTo>
                    <a:pt x="4" y="32"/>
                  </a:lnTo>
                  <a:lnTo>
                    <a:pt x="2" y="29"/>
                  </a:lnTo>
                  <a:lnTo>
                    <a:pt x="1" y="25"/>
                  </a:lnTo>
                  <a:lnTo>
                    <a:pt x="1" y="17"/>
                  </a:lnTo>
                  <a:lnTo>
                    <a:pt x="0" y="9"/>
                  </a:lnTo>
                  <a:lnTo>
                    <a:pt x="1" y="2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3" name="Freeform 19"/>
            <p:cNvSpPr>
              <a:spLocks/>
            </p:cNvSpPr>
            <p:nvPr/>
          </p:nvSpPr>
          <p:spPr bwMode="auto">
            <a:xfrm>
              <a:off x="7841591" y="2936833"/>
              <a:ext cx="69229" cy="247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42" y="0"/>
                </a:cxn>
                <a:cxn ang="0">
                  <a:pos x="42" y="6"/>
                </a:cxn>
                <a:cxn ang="0">
                  <a:pos x="41" y="8"/>
                </a:cxn>
                <a:cxn ang="0">
                  <a:pos x="38" y="11"/>
                </a:cxn>
                <a:cxn ang="0">
                  <a:pos x="33" y="14"/>
                </a:cxn>
                <a:cxn ang="0">
                  <a:pos x="30" y="14"/>
                </a:cxn>
                <a:cxn ang="0">
                  <a:pos x="18" y="15"/>
                </a:cxn>
                <a:cxn ang="0">
                  <a:pos x="6" y="12"/>
                </a:cxn>
                <a:cxn ang="0">
                  <a:pos x="3" y="11"/>
                </a:cxn>
                <a:cxn ang="0">
                  <a:pos x="2" y="8"/>
                </a:cxn>
                <a:cxn ang="0">
                  <a:pos x="0" y="7"/>
                </a:cxn>
                <a:cxn ang="0">
                  <a:pos x="0" y="4"/>
                </a:cxn>
                <a:cxn ang="0">
                  <a:pos x="3" y="2"/>
                </a:cxn>
                <a:cxn ang="0">
                  <a:pos x="6" y="2"/>
                </a:cxn>
                <a:cxn ang="0">
                  <a:pos x="14" y="3"/>
                </a:cxn>
                <a:cxn ang="0">
                  <a:pos x="22" y="6"/>
                </a:cxn>
                <a:cxn ang="0">
                  <a:pos x="29" y="6"/>
                </a:cxn>
                <a:cxn ang="0">
                  <a:pos x="37" y="2"/>
                </a:cxn>
                <a:cxn ang="0">
                  <a:pos x="38" y="0"/>
                </a:cxn>
              </a:cxnLst>
              <a:rect l="0" t="0" r="r" b="b"/>
              <a:pathLst>
                <a:path w="42" h="15">
                  <a:moveTo>
                    <a:pt x="38" y="0"/>
                  </a:moveTo>
                  <a:lnTo>
                    <a:pt x="42" y="0"/>
                  </a:lnTo>
                  <a:lnTo>
                    <a:pt x="42" y="6"/>
                  </a:lnTo>
                  <a:lnTo>
                    <a:pt x="41" y="8"/>
                  </a:lnTo>
                  <a:lnTo>
                    <a:pt x="38" y="11"/>
                  </a:lnTo>
                  <a:lnTo>
                    <a:pt x="33" y="14"/>
                  </a:lnTo>
                  <a:lnTo>
                    <a:pt x="30" y="14"/>
                  </a:lnTo>
                  <a:lnTo>
                    <a:pt x="18" y="15"/>
                  </a:lnTo>
                  <a:lnTo>
                    <a:pt x="6" y="12"/>
                  </a:lnTo>
                  <a:lnTo>
                    <a:pt x="3" y="11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4"/>
                  </a:lnTo>
                  <a:lnTo>
                    <a:pt x="3" y="2"/>
                  </a:lnTo>
                  <a:lnTo>
                    <a:pt x="6" y="2"/>
                  </a:lnTo>
                  <a:lnTo>
                    <a:pt x="14" y="3"/>
                  </a:lnTo>
                  <a:lnTo>
                    <a:pt x="22" y="6"/>
                  </a:lnTo>
                  <a:lnTo>
                    <a:pt x="29" y="6"/>
                  </a:lnTo>
                  <a:lnTo>
                    <a:pt x="37" y="2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4" name="Freeform 20"/>
            <p:cNvSpPr>
              <a:spLocks/>
            </p:cNvSpPr>
            <p:nvPr/>
          </p:nvSpPr>
          <p:spPr bwMode="auto">
            <a:xfrm>
              <a:off x="6547669" y="2130810"/>
              <a:ext cx="49450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18" y="3"/>
                </a:cxn>
                <a:cxn ang="0">
                  <a:pos x="20" y="3"/>
                </a:cxn>
                <a:cxn ang="0">
                  <a:pos x="28" y="7"/>
                </a:cxn>
                <a:cxn ang="0">
                  <a:pos x="30" y="8"/>
                </a:cxn>
                <a:cxn ang="0">
                  <a:pos x="30" y="11"/>
                </a:cxn>
                <a:cxn ang="0">
                  <a:pos x="28" y="14"/>
                </a:cxn>
                <a:cxn ang="0">
                  <a:pos x="20" y="24"/>
                </a:cxn>
                <a:cxn ang="0">
                  <a:pos x="14" y="27"/>
                </a:cxn>
                <a:cxn ang="0">
                  <a:pos x="4" y="27"/>
                </a:cxn>
                <a:cxn ang="0">
                  <a:pos x="2" y="26"/>
                </a:cxn>
                <a:cxn ang="0">
                  <a:pos x="0" y="24"/>
                </a:cxn>
                <a:cxn ang="0">
                  <a:pos x="0" y="22"/>
                </a:cxn>
                <a:cxn ang="0">
                  <a:pos x="2" y="18"/>
                </a:cxn>
                <a:cxn ang="0">
                  <a:pos x="4" y="12"/>
                </a:cxn>
                <a:cxn ang="0">
                  <a:pos x="7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30" h="27">
                  <a:moveTo>
                    <a:pt x="15" y="0"/>
                  </a:moveTo>
                  <a:lnTo>
                    <a:pt x="18" y="3"/>
                  </a:lnTo>
                  <a:lnTo>
                    <a:pt x="20" y="3"/>
                  </a:lnTo>
                  <a:lnTo>
                    <a:pt x="28" y="7"/>
                  </a:lnTo>
                  <a:lnTo>
                    <a:pt x="30" y="8"/>
                  </a:lnTo>
                  <a:lnTo>
                    <a:pt x="30" y="11"/>
                  </a:lnTo>
                  <a:lnTo>
                    <a:pt x="28" y="14"/>
                  </a:lnTo>
                  <a:lnTo>
                    <a:pt x="20" y="24"/>
                  </a:lnTo>
                  <a:lnTo>
                    <a:pt x="14" y="27"/>
                  </a:lnTo>
                  <a:lnTo>
                    <a:pt x="4" y="27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4" y="12"/>
                  </a:lnTo>
                  <a:lnTo>
                    <a:pt x="7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5" name="Freeform 21"/>
            <p:cNvSpPr>
              <a:spLocks/>
            </p:cNvSpPr>
            <p:nvPr/>
          </p:nvSpPr>
          <p:spPr bwMode="auto">
            <a:xfrm>
              <a:off x="6546020" y="1644559"/>
              <a:ext cx="69229" cy="13845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8" y="3"/>
                </a:cxn>
                <a:cxn ang="0">
                  <a:pos x="39" y="10"/>
                </a:cxn>
                <a:cxn ang="0">
                  <a:pos x="40" y="20"/>
                </a:cxn>
                <a:cxn ang="0">
                  <a:pos x="42" y="32"/>
                </a:cxn>
                <a:cxn ang="0">
                  <a:pos x="42" y="42"/>
                </a:cxn>
                <a:cxn ang="0">
                  <a:pos x="40" y="47"/>
                </a:cxn>
                <a:cxn ang="0">
                  <a:pos x="38" y="50"/>
                </a:cxn>
                <a:cxn ang="0">
                  <a:pos x="35" y="51"/>
                </a:cxn>
                <a:cxn ang="0">
                  <a:pos x="32" y="57"/>
                </a:cxn>
                <a:cxn ang="0">
                  <a:pos x="32" y="59"/>
                </a:cxn>
                <a:cxn ang="0">
                  <a:pos x="34" y="63"/>
                </a:cxn>
                <a:cxn ang="0">
                  <a:pos x="38" y="69"/>
                </a:cxn>
                <a:cxn ang="0">
                  <a:pos x="40" y="76"/>
                </a:cxn>
                <a:cxn ang="0">
                  <a:pos x="40" y="80"/>
                </a:cxn>
                <a:cxn ang="0">
                  <a:pos x="35" y="82"/>
                </a:cxn>
                <a:cxn ang="0">
                  <a:pos x="24" y="84"/>
                </a:cxn>
                <a:cxn ang="0">
                  <a:pos x="16" y="81"/>
                </a:cxn>
                <a:cxn ang="0">
                  <a:pos x="9" y="74"/>
                </a:cxn>
                <a:cxn ang="0">
                  <a:pos x="5" y="65"/>
                </a:cxn>
                <a:cxn ang="0">
                  <a:pos x="1" y="54"/>
                </a:cxn>
                <a:cxn ang="0">
                  <a:pos x="0" y="45"/>
                </a:cxn>
                <a:cxn ang="0">
                  <a:pos x="1" y="38"/>
                </a:cxn>
                <a:cxn ang="0">
                  <a:pos x="4" y="30"/>
                </a:cxn>
                <a:cxn ang="0">
                  <a:pos x="4" y="23"/>
                </a:cxn>
                <a:cxn ang="0">
                  <a:pos x="7" y="16"/>
                </a:cxn>
                <a:cxn ang="0">
                  <a:pos x="11" y="12"/>
                </a:cxn>
                <a:cxn ang="0">
                  <a:pos x="24" y="4"/>
                </a:cxn>
                <a:cxn ang="0">
                  <a:pos x="29" y="1"/>
                </a:cxn>
                <a:cxn ang="0">
                  <a:pos x="35" y="0"/>
                </a:cxn>
              </a:cxnLst>
              <a:rect l="0" t="0" r="r" b="b"/>
              <a:pathLst>
                <a:path w="42" h="84">
                  <a:moveTo>
                    <a:pt x="35" y="0"/>
                  </a:moveTo>
                  <a:lnTo>
                    <a:pt x="38" y="3"/>
                  </a:lnTo>
                  <a:lnTo>
                    <a:pt x="39" y="10"/>
                  </a:lnTo>
                  <a:lnTo>
                    <a:pt x="40" y="20"/>
                  </a:lnTo>
                  <a:lnTo>
                    <a:pt x="42" y="32"/>
                  </a:lnTo>
                  <a:lnTo>
                    <a:pt x="42" y="42"/>
                  </a:lnTo>
                  <a:lnTo>
                    <a:pt x="40" y="47"/>
                  </a:lnTo>
                  <a:lnTo>
                    <a:pt x="38" y="50"/>
                  </a:lnTo>
                  <a:lnTo>
                    <a:pt x="35" y="51"/>
                  </a:lnTo>
                  <a:lnTo>
                    <a:pt x="32" y="57"/>
                  </a:lnTo>
                  <a:lnTo>
                    <a:pt x="32" y="59"/>
                  </a:lnTo>
                  <a:lnTo>
                    <a:pt x="34" y="63"/>
                  </a:lnTo>
                  <a:lnTo>
                    <a:pt x="38" y="69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35" y="82"/>
                  </a:lnTo>
                  <a:lnTo>
                    <a:pt x="24" y="84"/>
                  </a:lnTo>
                  <a:lnTo>
                    <a:pt x="16" y="81"/>
                  </a:lnTo>
                  <a:lnTo>
                    <a:pt x="9" y="74"/>
                  </a:lnTo>
                  <a:lnTo>
                    <a:pt x="5" y="65"/>
                  </a:lnTo>
                  <a:lnTo>
                    <a:pt x="1" y="54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4" y="30"/>
                  </a:lnTo>
                  <a:lnTo>
                    <a:pt x="4" y="23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24" y="4"/>
                  </a:lnTo>
                  <a:lnTo>
                    <a:pt x="29" y="1"/>
                  </a:lnTo>
                  <a:lnTo>
                    <a:pt x="3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6" name="Freeform 22"/>
            <p:cNvSpPr>
              <a:spLocks/>
            </p:cNvSpPr>
            <p:nvPr/>
          </p:nvSpPr>
          <p:spPr bwMode="auto">
            <a:xfrm>
              <a:off x="5682306" y="2607172"/>
              <a:ext cx="90657" cy="72525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32" y="1"/>
                </a:cxn>
                <a:cxn ang="0">
                  <a:pos x="43" y="1"/>
                </a:cxn>
                <a:cxn ang="0">
                  <a:pos x="48" y="4"/>
                </a:cxn>
                <a:cxn ang="0">
                  <a:pos x="51" y="6"/>
                </a:cxn>
                <a:cxn ang="0">
                  <a:pos x="53" y="10"/>
                </a:cxn>
                <a:cxn ang="0">
                  <a:pos x="55" y="13"/>
                </a:cxn>
                <a:cxn ang="0">
                  <a:pos x="55" y="21"/>
                </a:cxn>
                <a:cxn ang="0">
                  <a:pos x="51" y="24"/>
                </a:cxn>
                <a:cxn ang="0">
                  <a:pos x="43" y="28"/>
                </a:cxn>
                <a:cxn ang="0">
                  <a:pos x="33" y="33"/>
                </a:cxn>
                <a:cxn ang="0">
                  <a:pos x="22" y="39"/>
                </a:cxn>
                <a:cxn ang="0">
                  <a:pos x="13" y="43"/>
                </a:cxn>
                <a:cxn ang="0">
                  <a:pos x="9" y="44"/>
                </a:cxn>
                <a:cxn ang="0">
                  <a:pos x="8" y="43"/>
                </a:cxn>
                <a:cxn ang="0">
                  <a:pos x="5" y="37"/>
                </a:cxn>
                <a:cxn ang="0">
                  <a:pos x="5" y="35"/>
                </a:cxn>
                <a:cxn ang="0">
                  <a:pos x="4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1" y="12"/>
                </a:cxn>
                <a:cxn ang="0">
                  <a:pos x="6" y="6"/>
                </a:cxn>
                <a:cxn ang="0">
                  <a:pos x="12" y="2"/>
                </a:cxn>
                <a:cxn ang="0">
                  <a:pos x="21" y="0"/>
                </a:cxn>
              </a:cxnLst>
              <a:rect l="0" t="0" r="r" b="b"/>
              <a:pathLst>
                <a:path w="55" h="44">
                  <a:moveTo>
                    <a:pt x="21" y="0"/>
                  </a:moveTo>
                  <a:lnTo>
                    <a:pt x="32" y="1"/>
                  </a:lnTo>
                  <a:lnTo>
                    <a:pt x="43" y="1"/>
                  </a:lnTo>
                  <a:lnTo>
                    <a:pt x="48" y="4"/>
                  </a:lnTo>
                  <a:lnTo>
                    <a:pt x="51" y="6"/>
                  </a:lnTo>
                  <a:lnTo>
                    <a:pt x="53" y="10"/>
                  </a:lnTo>
                  <a:lnTo>
                    <a:pt x="55" y="13"/>
                  </a:lnTo>
                  <a:lnTo>
                    <a:pt x="55" y="21"/>
                  </a:lnTo>
                  <a:lnTo>
                    <a:pt x="51" y="24"/>
                  </a:lnTo>
                  <a:lnTo>
                    <a:pt x="43" y="28"/>
                  </a:lnTo>
                  <a:lnTo>
                    <a:pt x="33" y="33"/>
                  </a:lnTo>
                  <a:lnTo>
                    <a:pt x="22" y="39"/>
                  </a:lnTo>
                  <a:lnTo>
                    <a:pt x="13" y="43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5" y="37"/>
                  </a:lnTo>
                  <a:lnTo>
                    <a:pt x="5" y="35"/>
                  </a:lnTo>
                  <a:lnTo>
                    <a:pt x="4" y="31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1" y="12"/>
                  </a:lnTo>
                  <a:lnTo>
                    <a:pt x="6" y="6"/>
                  </a:lnTo>
                  <a:lnTo>
                    <a:pt x="12" y="2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7" name="Freeform 23"/>
            <p:cNvSpPr>
              <a:spLocks/>
            </p:cNvSpPr>
            <p:nvPr/>
          </p:nvSpPr>
          <p:spPr bwMode="auto">
            <a:xfrm>
              <a:off x="5632856" y="2602226"/>
              <a:ext cx="29669" cy="3955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1" y="3"/>
                </a:cxn>
                <a:cxn ang="0">
                  <a:pos x="15" y="8"/>
                </a:cxn>
                <a:cxn ang="0">
                  <a:pos x="18" y="15"/>
                </a:cxn>
                <a:cxn ang="0">
                  <a:pos x="18" y="20"/>
                </a:cxn>
                <a:cxn ang="0">
                  <a:pos x="13" y="24"/>
                </a:cxn>
                <a:cxn ang="0">
                  <a:pos x="12" y="24"/>
                </a:cxn>
                <a:cxn ang="0">
                  <a:pos x="7" y="21"/>
                </a:cxn>
                <a:cxn ang="0">
                  <a:pos x="4" y="19"/>
                </a:cxn>
                <a:cxn ang="0">
                  <a:pos x="1" y="17"/>
                </a:cxn>
                <a:cxn ang="0">
                  <a:pos x="0" y="15"/>
                </a:cxn>
                <a:cxn ang="0">
                  <a:pos x="0" y="5"/>
                </a:cxn>
                <a:cxn ang="0">
                  <a:pos x="1" y="4"/>
                </a:cxn>
                <a:cxn ang="0">
                  <a:pos x="3" y="1"/>
                </a:cxn>
                <a:cxn ang="0">
                  <a:pos x="4" y="0"/>
                </a:cxn>
              </a:cxnLst>
              <a:rect l="0" t="0" r="r" b="b"/>
              <a:pathLst>
                <a:path w="18" h="24">
                  <a:moveTo>
                    <a:pt x="4" y="0"/>
                  </a:moveTo>
                  <a:lnTo>
                    <a:pt x="7" y="0"/>
                  </a:lnTo>
                  <a:lnTo>
                    <a:pt x="11" y="3"/>
                  </a:lnTo>
                  <a:lnTo>
                    <a:pt x="15" y="8"/>
                  </a:lnTo>
                  <a:lnTo>
                    <a:pt x="18" y="15"/>
                  </a:lnTo>
                  <a:lnTo>
                    <a:pt x="18" y="20"/>
                  </a:lnTo>
                  <a:lnTo>
                    <a:pt x="13" y="24"/>
                  </a:lnTo>
                  <a:lnTo>
                    <a:pt x="12" y="24"/>
                  </a:lnTo>
                  <a:lnTo>
                    <a:pt x="7" y="21"/>
                  </a:lnTo>
                  <a:lnTo>
                    <a:pt x="4" y="19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5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8" name="Freeform 24"/>
            <p:cNvSpPr>
              <a:spLocks/>
            </p:cNvSpPr>
            <p:nvPr/>
          </p:nvSpPr>
          <p:spPr bwMode="auto">
            <a:xfrm>
              <a:off x="5451543" y="2411022"/>
              <a:ext cx="206038" cy="199446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113" y="3"/>
                </a:cxn>
                <a:cxn ang="0">
                  <a:pos x="117" y="20"/>
                </a:cxn>
                <a:cxn ang="0">
                  <a:pos x="122" y="24"/>
                </a:cxn>
                <a:cxn ang="0">
                  <a:pos x="125" y="35"/>
                </a:cxn>
                <a:cxn ang="0">
                  <a:pos x="115" y="43"/>
                </a:cxn>
                <a:cxn ang="0">
                  <a:pos x="109" y="46"/>
                </a:cxn>
                <a:cxn ang="0">
                  <a:pos x="97" y="44"/>
                </a:cxn>
                <a:cxn ang="0">
                  <a:pos x="87" y="40"/>
                </a:cxn>
                <a:cxn ang="0">
                  <a:pos x="84" y="28"/>
                </a:cxn>
                <a:cxn ang="0">
                  <a:pos x="79" y="23"/>
                </a:cxn>
                <a:cxn ang="0">
                  <a:pos x="74" y="24"/>
                </a:cxn>
                <a:cxn ang="0">
                  <a:pos x="68" y="28"/>
                </a:cxn>
                <a:cxn ang="0">
                  <a:pos x="68" y="32"/>
                </a:cxn>
                <a:cxn ang="0">
                  <a:pos x="79" y="42"/>
                </a:cxn>
                <a:cxn ang="0">
                  <a:pos x="94" y="51"/>
                </a:cxn>
                <a:cxn ang="0">
                  <a:pos x="102" y="50"/>
                </a:cxn>
                <a:cxn ang="0">
                  <a:pos x="110" y="48"/>
                </a:cxn>
                <a:cxn ang="0">
                  <a:pos x="118" y="50"/>
                </a:cxn>
                <a:cxn ang="0">
                  <a:pos x="119" y="55"/>
                </a:cxn>
                <a:cxn ang="0">
                  <a:pos x="115" y="61"/>
                </a:cxn>
                <a:cxn ang="0">
                  <a:pos x="113" y="67"/>
                </a:cxn>
                <a:cxn ang="0">
                  <a:pos x="107" y="71"/>
                </a:cxn>
                <a:cxn ang="0">
                  <a:pos x="99" y="70"/>
                </a:cxn>
                <a:cxn ang="0">
                  <a:pos x="94" y="77"/>
                </a:cxn>
                <a:cxn ang="0">
                  <a:pos x="90" y="83"/>
                </a:cxn>
                <a:cxn ang="0">
                  <a:pos x="86" y="92"/>
                </a:cxn>
                <a:cxn ang="0">
                  <a:pos x="80" y="96"/>
                </a:cxn>
                <a:cxn ang="0">
                  <a:pos x="71" y="100"/>
                </a:cxn>
                <a:cxn ang="0">
                  <a:pos x="72" y="106"/>
                </a:cxn>
                <a:cxn ang="0">
                  <a:pos x="75" y="114"/>
                </a:cxn>
                <a:cxn ang="0">
                  <a:pos x="72" y="119"/>
                </a:cxn>
                <a:cxn ang="0">
                  <a:pos x="54" y="121"/>
                </a:cxn>
                <a:cxn ang="0">
                  <a:pos x="48" y="117"/>
                </a:cxn>
                <a:cxn ang="0">
                  <a:pos x="43" y="114"/>
                </a:cxn>
                <a:cxn ang="0">
                  <a:pos x="31" y="112"/>
                </a:cxn>
                <a:cxn ang="0">
                  <a:pos x="21" y="108"/>
                </a:cxn>
                <a:cxn ang="0">
                  <a:pos x="20" y="101"/>
                </a:cxn>
                <a:cxn ang="0">
                  <a:pos x="19" y="98"/>
                </a:cxn>
                <a:cxn ang="0">
                  <a:pos x="7" y="85"/>
                </a:cxn>
                <a:cxn ang="0">
                  <a:pos x="4" y="74"/>
                </a:cxn>
                <a:cxn ang="0">
                  <a:pos x="0" y="65"/>
                </a:cxn>
                <a:cxn ang="0">
                  <a:pos x="1" y="54"/>
                </a:cxn>
                <a:cxn ang="0">
                  <a:pos x="2" y="44"/>
                </a:cxn>
                <a:cxn ang="0">
                  <a:pos x="13" y="44"/>
                </a:cxn>
                <a:cxn ang="0">
                  <a:pos x="37" y="47"/>
                </a:cxn>
                <a:cxn ang="0">
                  <a:pos x="52" y="51"/>
                </a:cxn>
                <a:cxn ang="0">
                  <a:pos x="51" y="42"/>
                </a:cxn>
                <a:cxn ang="0">
                  <a:pos x="39" y="27"/>
                </a:cxn>
                <a:cxn ang="0">
                  <a:pos x="37" y="23"/>
                </a:cxn>
                <a:cxn ang="0">
                  <a:pos x="36" y="15"/>
                </a:cxn>
                <a:cxn ang="0">
                  <a:pos x="48" y="13"/>
                </a:cxn>
                <a:cxn ang="0">
                  <a:pos x="66" y="15"/>
                </a:cxn>
                <a:cxn ang="0">
                  <a:pos x="75" y="11"/>
                </a:cxn>
                <a:cxn ang="0">
                  <a:pos x="87" y="1"/>
                </a:cxn>
              </a:cxnLst>
              <a:rect l="0" t="0" r="r" b="b"/>
              <a:pathLst>
                <a:path w="125" h="121">
                  <a:moveTo>
                    <a:pt x="97" y="0"/>
                  </a:moveTo>
                  <a:lnTo>
                    <a:pt x="106" y="0"/>
                  </a:lnTo>
                  <a:lnTo>
                    <a:pt x="111" y="1"/>
                  </a:lnTo>
                  <a:lnTo>
                    <a:pt x="113" y="3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9" y="22"/>
                  </a:lnTo>
                  <a:lnTo>
                    <a:pt x="122" y="24"/>
                  </a:lnTo>
                  <a:lnTo>
                    <a:pt x="125" y="30"/>
                  </a:lnTo>
                  <a:lnTo>
                    <a:pt x="125" y="35"/>
                  </a:lnTo>
                  <a:lnTo>
                    <a:pt x="119" y="40"/>
                  </a:lnTo>
                  <a:lnTo>
                    <a:pt x="115" y="43"/>
                  </a:lnTo>
                  <a:lnTo>
                    <a:pt x="111" y="44"/>
                  </a:lnTo>
                  <a:lnTo>
                    <a:pt x="109" y="46"/>
                  </a:lnTo>
                  <a:lnTo>
                    <a:pt x="103" y="46"/>
                  </a:lnTo>
                  <a:lnTo>
                    <a:pt x="97" y="44"/>
                  </a:lnTo>
                  <a:lnTo>
                    <a:pt x="91" y="43"/>
                  </a:lnTo>
                  <a:lnTo>
                    <a:pt x="87" y="40"/>
                  </a:lnTo>
                  <a:lnTo>
                    <a:pt x="84" y="32"/>
                  </a:lnTo>
                  <a:lnTo>
                    <a:pt x="84" y="28"/>
                  </a:lnTo>
                  <a:lnTo>
                    <a:pt x="82" y="23"/>
                  </a:lnTo>
                  <a:lnTo>
                    <a:pt x="79" y="23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1" y="27"/>
                  </a:lnTo>
                  <a:lnTo>
                    <a:pt x="68" y="28"/>
                  </a:lnTo>
                  <a:lnTo>
                    <a:pt x="67" y="30"/>
                  </a:lnTo>
                  <a:lnTo>
                    <a:pt x="68" y="32"/>
                  </a:lnTo>
                  <a:lnTo>
                    <a:pt x="72" y="36"/>
                  </a:lnTo>
                  <a:lnTo>
                    <a:pt x="79" y="42"/>
                  </a:lnTo>
                  <a:lnTo>
                    <a:pt x="87" y="47"/>
                  </a:lnTo>
                  <a:lnTo>
                    <a:pt x="94" y="51"/>
                  </a:lnTo>
                  <a:lnTo>
                    <a:pt x="99" y="51"/>
                  </a:lnTo>
                  <a:lnTo>
                    <a:pt x="102" y="50"/>
                  </a:lnTo>
                  <a:lnTo>
                    <a:pt x="106" y="50"/>
                  </a:lnTo>
                  <a:lnTo>
                    <a:pt x="110" y="48"/>
                  </a:lnTo>
                  <a:lnTo>
                    <a:pt x="115" y="48"/>
                  </a:lnTo>
                  <a:lnTo>
                    <a:pt x="118" y="50"/>
                  </a:lnTo>
                  <a:lnTo>
                    <a:pt x="119" y="51"/>
                  </a:lnTo>
                  <a:lnTo>
                    <a:pt x="119" y="55"/>
                  </a:lnTo>
                  <a:lnTo>
                    <a:pt x="117" y="58"/>
                  </a:lnTo>
                  <a:lnTo>
                    <a:pt x="115" y="61"/>
                  </a:lnTo>
                  <a:lnTo>
                    <a:pt x="114" y="65"/>
                  </a:lnTo>
                  <a:lnTo>
                    <a:pt x="113" y="67"/>
                  </a:lnTo>
                  <a:lnTo>
                    <a:pt x="109" y="71"/>
                  </a:lnTo>
                  <a:lnTo>
                    <a:pt x="107" y="71"/>
                  </a:lnTo>
                  <a:lnTo>
                    <a:pt x="102" y="69"/>
                  </a:lnTo>
                  <a:lnTo>
                    <a:pt x="99" y="70"/>
                  </a:lnTo>
                  <a:lnTo>
                    <a:pt x="95" y="74"/>
                  </a:lnTo>
                  <a:lnTo>
                    <a:pt x="94" y="77"/>
                  </a:lnTo>
                  <a:lnTo>
                    <a:pt x="91" y="79"/>
                  </a:lnTo>
                  <a:lnTo>
                    <a:pt x="90" y="83"/>
                  </a:lnTo>
                  <a:lnTo>
                    <a:pt x="87" y="88"/>
                  </a:lnTo>
                  <a:lnTo>
                    <a:pt x="86" y="92"/>
                  </a:lnTo>
                  <a:lnTo>
                    <a:pt x="83" y="94"/>
                  </a:lnTo>
                  <a:lnTo>
                    <a:pt x="80" y="96"/>
                  </a:lnTo>
                  <a:lnTo>
                    <a:pt x="71" y="96"/>
                  </a:lnTo>
                  <a:lnTo>
                    <a:pt x="71" y="100"/>
                  </a:lnTo>
                  <a:lnTo>
                    <a:pt x="72" y="102"/>
                  </a:lnTo>
                  <a:lnTo>
                    <a:pt x="72" y="106"/>
                  </a:lnTo>
                  <a:lnTo>
                    <a:pt x="75" y="112"/>
                  </a:lnTo>
                  <a:lnTo>
                    <a:pt x="75" y="114"/>
                  </a:lnTo>
                  <a:lnTo>
                    <a:pt x="74" y="117"/>
                  </a:lnTo>
                  <a:lnTo>
                    <a:pt x="72" y="119"/>
                  </a:lnTo>
                  <a:lnTo>
                    <a:pt x="64" y="121"/>
                  </a:lnTo>
                  <a:lnTo>
                    <a:pt x="54" y="121"/>
                  </a:lnTo>
                  <a:lnTo>
                    <a:pt x="51" y="119"/>
                  </a:lnTo>
                  <a:lnTo>
                    <a:pt x="48" y="117"/>
                  </a:lnTo>
                  <a:lnTo>
                    <a:pt x="46" y="114"/>
                  </a:lnTo>
                  <a:lnTo>
                    <a:pt x="43" y="114"/>
                  </a:lnTo>
                  <a:lnTo>
                    <a:pt x="37" y="113"/>
                  </a:lnTo>
                  <a:lnTo>
                    <a:pt x="31" y="112"/>
                  </a:lnTo>
                  <a:lnTo>
                    <a:pt x="25" y="110"/>
                  </a:lnTo>
                  <a:lnTo>
                    <a:pt x="21" y="108"/>
                  </a:lnTo>
                  <a:lnTo>
                    <a:pt x="21" y="104"/>
                  </a:lnTo>
                  <a:lnTo>
                    <a:pt x="20" y="101"/>
                  </a:lnTo>
                  <a:lnTo>
                    <a:pt x="20" y="100"/>
                  </a:lnTo>
                  <a:lnTo>
                    <a:pt x="19" y="98"/>
                  </a:lnTo>
                  <a:lnTo>
                    <a:pt x="17" y="96"/>
                  </a:lnTo>
                  <a:lnTo>
                    <a:pt x="7" y="85"/>
                  </a:lnTo>
                  <a:lnTo>
                    <a:pt x="4" y="77"/>
                  </a:lnTo>
                  <a:lnTo>
                    <a:pt x="4" y="74"/>
                  </a:lnTo>
                  <a:lnTo>
                    <a:pt x="2" y="70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1" y="54"/>
                  </a:lnTo>
                  <a:lnTo>
                    <a:pt x="1" y="48"/>
                  </a:lnTo>
                  <a:lnTo>
                    <a:pt x="2" y="44"/>
                  </a:lnTo>
                  <a:lnTo>
                    <a:pt x="7" y="43"/>
                  </a:lnTo>
                  <a:lnTo>
                    <a:pt x="13" y="44"/>
                  </a:lnTo>
                  <a:lnTo>
                    <a:pt x="28" y="44"/>
                  </a:lnTo>
                  <a:lnTo>
                    <a:pt x="37" y="47"/>
                  </a:lnTo>
                  <a:lnTo>
                    <a:pt x="46" y="50"/>
                  </a:lnTo>
                  <a:lnTo>
                    <a:pt x="52" y="51"/>
                  </a:lnTo>
                  <a:lnTo>
                    <a:pt x="55" y="48"/>
                  </a:lnTo>
                  <a:lnTo>
                    <a:pt x="51" y="42"/>
                  </a:lnTo>
                  <a:lnTo>
                    <a:pt x="44" y="34"/>
                  </a:lnTo>
                  <a:lnTo>
                    <a:pt x="39" y="27"/>
                  </a:lnTo>
                  <a:lnTo>
                    <a:pt x="39" y="24"/>
                  </a:lnTo>
                  <a:lnTo>
                    <a:pt x="37" y="23"/>
                  </a:lnTo>
                  <a:lnTo>
                    <a:pt x="36" y="20"/>
                  </a:lnTo>
                  <a:lnTo>
                    <a:pt x="36" y="15"/>
                  </a:lnTo>
                  <a:lnTo>
                    <a:pt x="37" y="13"/>
                  </a:lnTo>
                  <a:lnTo>
                    <a:pt x="48" y="13"/>
                  </a:lnTo>
                  <a:lnTo>
                    <a:pt x="58" y="15"/>
                  </a:lnTo>
                  <a:lnTo>
                    <a:pt x="66" y="15"/>
                  </a:lnTo>
                  <a:lnTo>
                    <a:pt x="70" y="13"/>
                  </a:lnTo>
                  <a:lnTo>
                    <a:pt x="75" y="11"/>
                  </a:lnTo>
                  <a:lnTo>
                    <a:pt x="82" y="4"/>
                  </a:lnTo>
                  <a:lnTo>
                    <a:pt x="87" y="1"/>
                  </a:lnTo>
                  <a:lnTo>
                    <a:pt x="97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79" name="Freeform 25"/>
            <p:cNvSpPr>
              <a:spLocks/>
            </p:cNvSpPr>
            <p:nvPr/>
          </p:nvSpPr>
          <p:spPr bwMode="auto">
            <a:xfrm>
              <a:off x="5420225" y="2569260"/>
              <a:ext cx="32966" cy="4120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4" y="0"/>
                </a:cxn>
                <a:cxn ang="0">
                  <a:pos x="7" y="2"/>
                </a:cxn>
                <a:cxn ang="0">
                  <a:pos x="9" y="4"/>
                </a:cxn>
                <a:cxn ang="0">
                  <a:pos x="13" y="6"/>
                </a:cxn>
                <a:cxn ang="0">
                  <a:pos x="16" y="10"/>
                </a:cxn>
                <a:cxn ang="0">
                  <a:pos x="17" y="13"/>
                </a:cxn>
                <a:cxn ang="0">
                  <a:pos x="20" y="16"/>
                </a:cxn>
                <a:cxn ang="0">
                  <a:pos x="20" y="20"/>
                </a:cxn>
                <a:cxn ang="0">
                  <a:pos x="19" y="21"/>
                </a:cxn>
                <a:cxn ang="0">
                  <a:pos x="19" y="24"/>
                </a:cxn>
                <a:cxn ang="0">
                  <a:pos x="17" y="25"/>
                </a:cxn>
                <a:cxn ang="0">
                  <a:pos x="15" y="25"/>
                </a:cxn>
                <a:cxn ang="0">
                  <a:pos x="13" y="24"/>
                </a:cxn>
                <a:cxn ang="0">
                  <a:pos x="11" y="20"/>
                </a:cxn>
                <a:cxn ang="0">
                  <a:pos x="5" y="13"/>
                </a:cxn>
                <a:cxn ang="0">
                  <a:pos x="3" y="6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20" h="25">
                  <a:moveTo>
                    <a:pt x="1" y="0"/>
                  </a:moveTo>
                  <a:lnTo>
                    <a:pt x="4" y="0"/>
                  </a:lnTo>
                  <a:lnTo>
                    <a:pt x="7" y="2"/>
                  </a:lnTo>
                  <a:lnTo>
                    <a:pt x="9" y="4"/>
                  </a:lnTo>
                  <a:lnTo>
                    <a:pt x="13" y="6"/>
                  </a:lnTo>
                  <a:lnTo>
                    <a:pt x="16" y="10"/>
                  </a:lnTo>
                  <a:lnTo>
                    <a:pt x="17" y="13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9" y="21"/>
                  </a:lnTo>
                  <a:lnTo>
                    <a:pt x="19" y="24"/>
                  </a:lnTo>
                  <a:lnTo>
                    <a:pt x="17" y="25"/>
                  </a:lnTo>
                  <a:lnTo>
                    <a:pt x="15" y="25"/>
                  </a:lnTo>
                  <a:lnTo>
                    <a:pt x="13" y="24"/>
                  </a:lnTo>
                  <a:lnTo>
                    <a:pt x="11" y="20"/>
                  </a:lnTo>
                  <a:lnTo>
                    <a:pt x="5" y="13"/>
                  </a:lnTo>
                  <a:lnTo>
                    <a:pt x="3" y="6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0" name="Freeform 26"/>
            <p:cNvSpPr>
              <a:spLocks/>
            </p:cNvSpPr>
            <p:nvPr/>
          </p:nvSpPr>
          <p:spPr bwMode="auto">
            <a:xfrm>
              <a:off x="5664174" y="2330256"/>
              <a:ext cx="123623" cy="87360"/>
            </a:xfrm>
            <a:custGeom>
              <a:avLst/>
              <a:gdLst/>
              <a:ahLst/>
              <a:cxnLst>
                <a:cxn ang="0">
                  <a:pos x="67" y="0"/>
                </a:cxn>
                <a:cxn ang="0">
                  <a:pos x="71" y="0"/>
                </a:cxn>
                <a:cxn ang="0">
                  <a:pos x="72" y="2"/>
                </a:cxn>
                <a:cxn ang="0">
                  <a:pos x="75" y="7"/>
                </a:cxn>
                <a:cxn ang="0">
                  <a:pos x="75" y="15"/>
                </a:cxn>
                <a:cxn ang="0">
                  <a:pos x="74" y="23"/>
                </a:cxn>
                <a:cxn ang="0">
                  <a:pos x="71" y="31"/>
                </a:cxn>
                <a:cxn ang="0">
                  <a:pos x="70" y="40"/>
                </a:cxn>
                <a:cxn ang="0">
                  <a:pos x="66" y="45"/>
                </a:cxn>
                <a:cxn ang="0">
                  <a:pos x="59" y="48"/>
                </a:cxn>
                <a:cxn ang="0">
                  <a:pos x="48" y="50"/>
                </a:cxn>
                <a:cxn ang="0">
                  <a:pos x="35" y="52"/>
                </a:cxn>
                <a:cxn ang="0">
                  <a:pos x="23" y="53"/>
                </a:cxn>
                <a:cxn ang="0">
                  <a:pos x="12" y="53"/>
                </a:cxn>
                <a:cxn ang="0">
                  <a:pos x="9" y="50"/>
                </a:cxn>
                <a:cxn ang="0">
                  <a:pos x="8" y="48"/>
                </a:cxn>
                <a:cxn ang="0">
                  <a:pos x="3" y="42"/>
                </a:cxn>
                <a:cxn ang="0">
                  <a:pos x="0" y="37"/>
                </a:cxn>
                <a:cxn ang="0">
                  <a:pos x="0" y="34"/>
                </a:cxn>
                <a:cxn ang="0">
                  <a:pos x="4" y="34"/>
                </a:cxn>
                <a:cxn ang="0">
                  <a:pos x="7" y="35"/>
                </a:cxn>
                <a:cxn ang="0">
                  <a:pos x="8" y="38"/>
                </a:cxn>
                <a:cxn ang="0">
                  <a:pos x="11" y="40"/>
                </a:cxn>
                <a:cxn ang="0">
                  <a:pos x="12" y="40"/>
                </a:cxn>
                <a:cxn ang="0">
                  <a:pos x="15" y="38"/>
                </a:cxn>
                <a:cxn ang="0">
                  <a:pos x="16" y="37"/>
                </a:cxn>
                <a:cxn ang="0">
                  <a:pos x="16" y="33"/>
                </a:cxn>
                <a:cxn ang="0">
                  <a:pos x="17" y="30"/>
                </a:cxn>
                <a:cxn ang="0">
                  <a:pos x="21" y="26"/>
                </a:cxn>
                <a:cxn ang="0">
                  <a:pos x="24" y="25"/>
                </a:cxn>
                <a:cxn ang="0">
                  <a:pos x="33" y="25"/>
                </a:cxn>
                <a:cxn ang="0">
                  <a:pos x="35" y="26"/>
                </a:cxn>
                <a:cxn ang="0">
                  <a:pos x="39" y="26"/>
                </a:cxn>
                <a:cxn ang="0">
                  <a:pos x="40" y="25"/>
                </a:cxn>
                <a:cxn ang="0">
                  <a:pos x="42" y="22"/>
                </a:cxn>
                <a:cxn ang="0">
                  <a:pos x="42" y="13"/>
                </a:cxn>
                <a:cxn ang="0">
                  <a:pos x="43" y="11"/>
                </a:cxn>
                <a:cxn ang="0">
                  <a:pos x="46" y="10"/>
                </a:cxn>
                <a:cxn ang="0">
                  <a:pos x="48" y="10"/>
                </a:cxn>
                <a:cxn ang="0">
                  <a:pos x="51" y="11"/>
                </a:cxn>
                <a:cxn ang="0">
                  <a:pos x="55" y="11"/>
                </a:cxn>
                <a:cxn ang="0">
                  <a:pos x="58" y="10"/>
                </a:cxn>
                <a:cxn ang="0">
                  <a:pos x="67" y="0"/>
                </a:cxn>
              </a:cxnLst>
              <a:rect l="0" t="0" r="r" b="b"/>
              <a:pathLst>
                <a:path w="75" h="53">
                  <a:moveTo>
                    <a:pt x="67" y="0"/>
                  </a:moveTo>
                  <a:lnTo>
                    <a:pt x="71" y="0"/>
                  </a:lnTo>
                  <a:lnTo>
                    <a:pt x="72" y="2"/>
                  </a:lnTo>
                  <a:lnTo>
                    <a:pt x="75" y="7"/>
                  </a:lnTo>
                  <a:lnTo>
                    <a:pt x="75" y="15"/>
                  </a:lnTo>
                  <a:lnTo>
                    <a:pt x="74" y="23"/>
                  </a:lnTo>
                  <a:lnTo>
                    <a:pt x="71" y="31"/>
                  </a:lnTo>
                  <a:lnTo>
                    <a:pt x="70" y="40"/>
                  </a:lnTo>
                  <a:lnTo>
                    <a:pt x="66" y="45"/>
                  </a:lnTo>
                  <a:lnTo>
                    <a:pt x="59" y="48"/>
                  </a:lnTo>
                  <a:lnTo>
                    <a:pt x="48" y="50"/>
                  </a:lnTo>
                  <a:lnTo>
                    <a:pt x="35" y="52"/>
                  </a:lnTo>
                  <a:lnTo>
                    <a:pt x="23" y="53"/>
                  </a:lnTo>
                  <a:lnTo>
                    <a:pt x="12" y="53"/>
                  </a:lnTo>
                  <a:lnTo>
                    <a:pt x="9" y="50"/>
                  </a:lnTo>
                  <a:lnTo>
                    <a:pt x="8" y="48"/>
                  </a:lnTo>
                  <a:lnTo>
                    <a:pt x="3" y="42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7" y="35"/>
                  </a:lnTo>
                  <a:lnTo>
                    <a:pt x="8" y="38"/>
                  </a:lnTo>
                  <a:lnTo>
                    <a:pt x="11" y="40"/>
                  </a:lnTo>
                  <a:lnTo>
                    <a:pt x="12" y="40"/>
                  </a:lnTo>
                  <a:lnTo>
                    <a:pt x="15" y="38"/>
                  </a:lnTo>
                  <a:lnTo>
                    <a:pt x="16" y="37"/>
                  </a:lnTo>
                  <a:lnTo>
                    <a:pt x="16" y="33"/>
                  </a:lnTo>
                  <a:lnTo>
                    <a:pt x="17" y="30"/>
                  </a:lnTo>
                  <a:lnTo>
                    <a:pt x="21" y="26"/>
                  </a:lnTo>
                  <a:lnTo>
                    <a:pt x="24" y="25"/>
                  </a:lnTo>
                  <a:lnTo>
                    <a:pt x="33" y="25"/>
                  </a:lnTo>
                  <a:lnTo>
                    <a:pt x="35" y="26"/>
                  </a:lnTo>
                  <a:lnTo>
                    <a:pt x="39" y="26"/>
                  </a:lnTo>
                  <a:lnTo>
                    <a:pt x="40" y="25"/>
                  </a:lnTo>
                  <a:lnTo>
                    <a:pt x="42" y="22"/>
                  </a:lnTo>
                  <a:lnTo>
                    <a:pt x="42" y="13"/>
                  </a:lnTo>
                  <a:lnTo>
                    <a:pt x="43" y="11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1" y="11"/>
                  </a:lnTo>
                  <a:lnTo>
                    <a:pt x="55" y="11"/>
                  </a:lnTo>
                  <a:lnTo>
                    <a:pt x="58" y="10"/>
                  </a:lnTo>
                  <a:lnTo>
                    <a:pt x="67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1" name="Freeform 27"/>
            <p:cNvSpPr>
              <a:spLocks/>
            </p:cNvSpPr>
            <p:nvPr/>
          </p:nvSpPr>
          <p:spPr bwMode="auto">
            <a:xfrm>
              <a:off x="4887821" y="2987931"/>
              <a:ext cx="44504" cy="44505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7" y="0"/>
                </a:cxn>
                <a:cxn ang="0">
                  <a:pos x="27" y="16"/>
                </a:cxn>
                <a:cxn ang="0">
                  <a:pos x="26" y="25"/>
                </a:cxn>
                <a:cxn ang="0">
                  <a:pos x="25" y="27"/>
                </a:cxn>
                <a:cxn ang="0">
                  <a:pos x="18" y="26"/>
                </a:cxn>
                <a:cxn ang="0">
                  <a:pos x="11" y="26"/>
                </a:cxn>
                <a:cxn ang="0">
                  <a:pos x="4" y="25"/>
                </a:cxn>
                <a:cxn ang="0">
                  <a:pos x="0" y="22"/>
                </a:cxn>
                <a:cxn ang="0">
                  <a:pos x="0" y="12"/>
                </a:cxn>
                <a:cxn ang="0">
                  <a:pos x="3" y="7"/>
                </a:cxn>
                <a:cxn ang="0">
                  <a:pos x="6" y="4"/>
                </a:cxn>
                <a:cxn ang="0">
                  <a:pos x="8" y="3"/>
                </a:cxn>
                <a:cxn ang="0">
                  <a:pos x="12" y="2"/>
                </a:cxn>
                <a:cxn ang="0">
                  <a:pos x="15" y="0"/>
                </a:cxn>
              </a:cxnLst>
              <a:rect l="0" t="0" r="r" b="b"/>
              <a:pathLst>
                <a:path w="27" h="27">
                  <a:moveTo>
                    <a:pt x="15" y="0"/>
                  </a:moveTo>
                  <a:lnTo>
                    <a:pt x="27" y="0"/>
                  </a:lnTo>
                  <a:lnTo>
                    <a:pt x="27" y="16"/>
                  </a:lnTo>
                  <a:lnTo>
                    <a:pt x="26" y="25"/>
                  </a:lnTo>
                  <a:lnTo>
                    <a:pt x="25" y="27"/>
                  </a:lnTo>
                  <a:lnTo>
                    <a:pt x="18" y="26"/>
                  </a:lnTo>
                  <a:lnTo>
                    <a:pt x="11" y="26"/>
                  </a:lnTo>
                  <a:lnTo>
                    <a:pt x="4" y="25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3" y="7"/>
                  </a:lnTo>
                  <a:lnTo>
                    <a:pt x="6" y="4"/>
                  </a:lnTo>
                  <a:lnTo>
                    <a:pt x="8" y="3"/>
                  </a:lnTo>
                  <a:lnTo>
                    <a:pt x="12" y="2"/>
                  </a:lnTo>
                  <a:lnTo>
                    <a:pt x="1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2" name="Freeform 28"/>
            <p:cNvSpPr>
              <a:spLocks/>
            </p:cNvSpPr>
            <p:nvPr/>
          </p:nvSpPr>
          <p:spPr bwMode="auto">
            <a:xfrm>
              <a:off x="4488930" y="2518163"/>
              <a:ext cx="115382" cy="17307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7" y="1"/>
                </a:cxn>
                <a:cxn ang="0">
                  <a:pos x="29" y="2"/>
                </a:cxn>
                <a:cxn ang="0">
                  <a:pos x="30" y="8"/>
                </a:cxn>
                <a:cxn ang="0">
                  <a:pos x="29" y="16"/>
                </a:cxn>
                <a:cxn ang="0">
                  <a:pos x="29" y="31"/>
                </a:cxn>
                <a:cxn ang="0">
                  <a:pos x="30" y="31"/>
                </a:cxn>
                <a:cxn ang="0">
                  <a:pos x="33" y="25"/>
                </a:cxn>
                <a:cxn ang="0">
                  <a:pos x="33" y="23"/>
                </a:cxn>
                <a:cxn ang="0">
                  <a:pos x="34" y="20"/>
                </a:cxn>
                <a:cxn ang="0">
                  <a:pos x="34" y="18"/>
                </a:cxn>
                <a:cxn ang="0">
                  <a:pos x="37" y="16"/>
                </a:cxn>
                <a:cxn ang="0">
                  <a:pos x="39" y="17"/>
                </a:cxn>
                <a:cxn ang="0">
                  <a:pos x="45" y="21"/>
                </a:cxn>
                <a:cxn ang="0">
                  <a:pos x="49" y="27"/>
                </a:cxn>
                <a:cxn ang="0">
                  <a:pos x="54" y="32"/>
                </a:cxn>
                <a:cxn ang="0">
                  <a:pos x="61" y="35"/>
                </a:cxn>
                <a:cxn ang="0">
                  <a:pos x="66" y="37"/>
                </a:cxn>
                <a:cxn ang="0">
                  <a:pos x="70" y="44"/>
                </a:cxn>
                <a:cxn ang="0">
                  <a:pos x="70" y="52"/>
                </a:cxn>
                <a:cxn ang="0">
                  <a:pos x="69" y="59"/>
                </a:cxn>
                <a:cxn ang="0">
                  <a:pos x="64" y="66"/>
                </a:cxn>
                <a:cxn ang="0">
                  <a:pos x="57" y="71"/>
                </a:cxn>
                <a:cxn ang="0">
                  <a:pos x="49" y="76"/>
                </a:cxn>
                <a:cxn ang="0">
                  <a:pos x="43" y="80"/>
                </a:cxn>
                <a:cxn ang="0">
                  <a:pos x="38" y="83"/>
                </a:cxn>
                <a:cxn ang="0">
                  <a:pos x="31" y="85"/>
                </a:cxn>
                <a:cxn ang="0">
                  <a:pos x="23" y="86"/>
                </a:cxn>
                <a:cxn ang="0">
                  <a:pos x="18" y="90"/>
                </a:cxn>
                <a:cxn ang="0">
                  <a:pos x="15" y="93"/>
                </a:cxn>
                <a:cxn ang="0">
                  <a:pos x="11" y="101"/>
                </a:cxn>
                <a:cxn ang="0">
                  <a:pos x="8" y="103"/>
                </a:cxn>
                <a:cxn ang="0">
                  <a:pos x="6" y="105"/>
                </a:cxn>
                <a:cxn ang="0">
                  <a:pos x="2" y="105"/>
                </a:cxn>
                <a:cxn ang="0">
                  <a:pos x="0" y="101"/>
                </a:cxn>
                <a:cxn ang="0">
                  <a:pos x="0" y="94"/>
                </a:cxn>
                <a:cxn ang="0">
                  <a:pos x="3" y="72"/>
                </a:cxn>
                <a:cxn ang="0">
                  <a:pos x="4" y="64"/>
                </a:cxn>
                <a:cxn ang="0">
                  <a:pos x="4" y="55"/>
                </a:cxn>
                <a:cxn ang="0">
                  <a:pos x="6" y="55"/>
                </a:cxn>
                <a:cxn ang="0">
                  <a:pos x="7" y="54"/>
                </a:cxn>
                <a:cxn ang="0">
                  <a:pos x="7" y="52"/>
                </a:cxn>
                <a:cxn ang="0">
                  <a:pos x="8" y="49"/>
                </a:cxn>
                <a:cxn ang="0">
                  <a:pos x="8" y="21"/>
                </a:cxn>
                <a:cxn ang="0">
                  <a:pos x="10" y="16"/>
                </a:cxn>
                <a:cxn ang="0">
                  <a:pos x="14" y="16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23" y="1"/>
                </a:cxn>
                <a:cxn ang="0">
                  <a:pos x="25" y="0"/>
                </a:cxn>
              </a:cxnLst>
              <a:rect l="0" t="0" r="r" b="b"/>
              <a:pathLst>
                <a:path w="70" h="105">
                  <a:moveTo>
                    <a:pt x="25" y="0"/>
                  </a:moveTo>
                  <a:lnTo>
                    <a:pt x="27" y="1"/>
                  </a:lnTo>
                  <a:lnTo>
                    <a:pt x="29" y="2"/>
                  </a:lnTo>
                  <a:lnTo>
                    <a:pt x="30" y="8"/>
                  </a:lnTo>
                  <a:lnTo>
                    <a:pt x="29" y="16"/>
                  </a:lnTo>
                  <a:lnTo>
                    <a:pt x="29" y="31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3" y="23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7" y="16"/>
                  </a:lnTo>
                  <a:lnTo>
                    <a:pt x="39" y="17"/>
                  </a:lnTo>
                  <a:lnTo>
                    <a:pt x="45" y="21"/>
                  </a:lnTo>
                  <a:lnTo>
                    <a:pt x="49" y="27"/>
                  </a:lnTo>
                  <a:lnTo>
                    <a:pt x="54" y="32"/>
                  </a:lnTo>
                  <a:lnTo>
                    <a:pt x="61" y="35"/>
                  </a:lnTo>
                  <a:lnTo>
                    <a:pt x="66" y="37"/>
                  </a:lnTo>
                  <a:lnTo>
                    <a:pt x="70" y="44"/>
                  </a:lnTo>
                  <a:lnTo>
                    <a:pt x="70" y="52"/>
                  </a:lnTo>
                  <a:lnTo>
                    <a:pt x="69" y="59"/>
                  </a:lnTo>
                  <a:lnTo>
                    <a:pt x="64" y="66"/>
                  </a:lnTo>
                  <a:lnTo>
                    <a:pt x="57" y="71"/>
                  </a:lnTo>
                  <a:lnTo>
                    <a:pt x="49" y="76"/>
                  </a:lnTo>
                  <a:lnTo>
                    <a:pt x="43" y="80"/>
                  </a:lnTo>
                  <a:lnTo>
                    <a:pt x="38" y="83"/>
                  </a:lnTo>
                  <a:lnTo>
                    <a:pt x="31" y="85"/>
                  </a:lnTo>
                  <a:lnTo>
                    <a:pt x="23" y="86"/>
                  </a:lnTo>
                  <a:lnTo>
                    <a:pt x="18" y="90"/>
                  </a:lnTo>
                  <a:lnTo>
                    <a:pt x="15" y="93"/>
                  </a:lnTo>
                  <a:lnTo>
                    <a:pt x="11" y="101"/>
                  </a:lnTo>
                  <a:lnTo>
                    <a:pt x="8" y="103"/>
                  </a:lnTo>
                  <a:lnTo>
                    <a:pt x="6" y="105"/>
                  </a:lnTo>
                  <a:lnTo>
                    <a:pt x="2" y="105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3" y="72"/>
                  </a:lnTo>
                  <a:lnTo>
                    <a:pt x="4" y="64"/>
                  </a:lnTo>
                  <a:lnTo>
                    <a:pt x="4" y="55"/>
                  </a:lnTo>
                  <a:lnTo>
                    <a:pt x="6" y="55"/>
                  </a:lnTo>
                  <a:lnTo>
                    <a:pt x="7" y="54"/>
                  </a:lnTo>
                  <a:lnTo>
                    <a:pt x="7" y="52"/>
                  </a:lnTo>
                  <a:lnTo>
                    <a:pt x="8" y="49"/>
                  </a:lnTo>
                  <a:lnTo>
                    <a:pt x="8" y="21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23" y="1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3" name="Freeform 29"/>
            <p:cNvSpPr>
              <a:spLocks/>
            </p:cNvSpPr>
            <p:nvPr/>
          </p:nvSpPr>
          <p:spPr bwMode="auto">
            <a:xfrm>
              <a:off x="4327395" y="2450582"/>
              <a:ext cx="148348" cy="158238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2"/>
                </a:cxn>
                <a:cxn ang="0">
                  <a:pos x="54" y="16"/>
                </a:cxn>
                <a:cxn ang="0">
                  <a:pos x="53" y="22"/>
                </a:cxn>
                <a:cxn ang="0">
                  <a:pos x="54" y="24"/>
                </a:cxn>
                <a:cxn ang="0">
                  <a:pos x="59" y="22"/>
                </a:cxn>
                <a:cxn ang="0">
                  <a:pos x="62" y="16"/>
                </a:cxn>
                <a:cxn ang="0">
                  <a:pos x="62" y="15"/>
                </a:cxn>
                <a:cxn ang="0">
                  <a:pos x="63" y="12"/>
                </a:cxn>
                <a:cxn ang="0">
                  <a:pos x="63" y="11"/>
                </a:cxn>
                <a:cxn ang="0">
                  <a:pos x="65" y="8"/>
                </a:cxn>
                <a:cxn ang="0">
                  <a:pos x="65" y="7"/>
                </a:cxn>
                <a:cxn ang="0">
                  <a:pos x="67" y="6"/>
                </a:cxn>
                <a:cxn ang="0">
                  <a:pos x="69" y="6"/>
                </a:cxn>
                <a:cxn ang="0">
                  <a:pos x="73" y="8"/>
                </a:cxn>
                <a:cxn ang="0">
                  <a:pos x="80" y="15"/>
                </a:cxn>
                <a:cxn ang="0">
                  <a:pos x="82" y="23"/>
                </a:cxn>
                <a:cxn ang="0">
                  <a:pos x="84" y="30"/>
                </a:cxn>
                <a:cxn ang="0">
                  <a:pos x="85" y="38"/>
                </a:cxn>
                <a:cxn ang="0">
                  <a:pos x="85" y="47"/>
                </a:cxn>
                <a:cxn ang="0">
                  <a:pos x="84" y="53"/>
                </a:cxn>
                <a:cxn ang="0">
                  <a:pos x="82" y="55"/>
                </a:cxn>
                <a:cxn ang="0">
                  <a:pos x="82" y="65"/>
                </a:cxn>
                <a:cxn ang="0">
                  <a:pos x="84" y="68"/>
                </a:cxn>
                <a:cxn ang="0">
                  <a:pos x="89" y="70"/>
                </a:cxn>
                <a:cxn ang="0">
                  <a:pos x="90" y="73"/>
                </a:cxn>
                <a:cxn ang="0">
                  <a:pos x="90" y="84"/>
                </a:cxn>
                <a:cxn ang="0">
                  <a:pos x="89" y="86"/>
                </a:cxn>
                <a:cxn ang="0">
                  <a:pos x="86" y="89"/>
                </a:cxn>
                <a:cxn ang="0">
                  <a:pos x="73" y="96"/>
                </a:cxn>
                <a:cxn ang="0">
                  <a:pos x="66" y="96"/>
                </a:cxn>
                <a:cxn ang="0">
                  <a:pos x="62" y="95"/>
                </a:cxn>
                <a:cxn ang="0">
                  <a:pos x="54" y="86"/>
                </a:cxn>
                <a:cxn ang="0">
                  <a:pos x="43" y="81"/>
                </a:cxn>
                <a:cxn ang="0">
                  <a:pos x="38" y="80"/>
                </a:cxn>
                <a:cxn ang="0">
                  <a:pos x="34" y="78"/>
                </a:cxn>
                <a:cxn ang="0">
                  <a:pos x="31" y="78"/>
                </a:cxn>
                <a:cxn ang="0">
                  <a:pos x="27" y="77"/>
                </a:cxn>
                <a:cxn ang="0">
                  <a:pos x="26" y="74"/>
                </a:cxn>
                <a:cxn ang="0">
                  <a:pos x="23" y="72"/>
                </a:cxn>
                <a:cxn ang="0">
                  <a:pos x="12" y="55"/>
                </a:cxn>
                <a:cxn ang="0">
                  <a:pos x="8" y="49"/>
                </a:cxn>
                <a:cxn ang="0">
                  <a:pos x="7" y="47"/>
                </a:cxn>
                <a:cxn ang="0">
                  <a:pos x="0" y="47"/>
                </a:cxn>
                <a:cxn ang="0">
                  <a:pos x="0" y="43"/>
                </a:cxn>
                <a:cxn ang="0">
                  <a:pos x="8" y="31"/>
                </a:cxn>
                <a:cxn ang="0">
                  <a:pos x="14" y="15"/>
                </a:cxn>
                <a:cxn ang="0">
                  <a:pos x="16" y="10"/>
                </a:cxn>
                <a:cxn ang="0">
                  <a:pos x="18" y="8"/>
                </a:cxn>
                <a:cxn ang="0">
                  <a:pos x="22" y="7"/>
                </a:cxn>
                <a:cxn ang="0">
                  <a:pos x="30" y="6"/>
                </a:cxn>
                <a:cxn ang="0">
                  <a:pos x="39" y="3"/>
                </a:cxn>
                <a:cxn ang="0">
                  <a:pos x="47" y="2"/>
                </a:cxn>
                <a:cxn ang="0">
                  <a:pos x="53" y="0"/>
                </a:cxn>
              </a:cxnLst>
              <a:rect l="0" t="0" r="r" b="b"/>
              <a:pathLst>
                <a:path w="90" h="96">
                  <a:moveTo>
                    <a:pt x="53" y="0"/>
                  </a:moveTo>
                  <a:lnTo>
                    <a:pt x="54" y="2"/>
                  </a:lnTo>
                  <a:lnTo>
                    <a:pt x="54" y="16"/>
                  </a:lnTo>
                  <a:lnTo>
                    <a:pt x="53" y="22"/>
                  </a:lnTo>
                  <a:lnTo>
                    <a:pt x="54" y="24"/>
                  </a:lnTo>
                  <a:lnTo>
                    <a:pt x="59" y="22"/>
                  </a:lnTo>
                  <a:lnTo>
                    <a:pt x="62" y="16"/>
                  </a:lnTo>
                  <a:lnTo>
                    <a:pt x="62" y="15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5" y="8"/>
                  </a:lnTo>
                  <a:lnTo>
                    <a:pt x="65" y="7"/>
                  </a:lnTo>
                  <a:lnTo>
                    <a:pt x="67" y="6"/>
                  </a:lnTo>
                  <a:lnTo>
                    <a:pt x="69" y="6"/>
                  </a:lnTo>
                  <a:lnTo>
                    <a:pt x="73" y="8"/>
                  </a:lnTo>
                  <a:lnTo>
                    <a:pt x="80" y="15"/>
                  </a:lnTo>
                  <a:lnTo>
                    <a:pt x="82" y="23"/>
                  </a:lnTo>
                  <a:lnTo>
                    <a:pt x="84" y="30"/>
                  </a:lnTo>
                  <a:lnTo>
                    <a:pt x="85" y="38"/>
                  </a:lnTo>
                  <a:lnTo>
                    <a:pt x="85" y="47"/>
                  </a:lnTo>
                  <a:lnTo>
                    <a:pt x="84" y="53"/>
                  </a:lnTo>
                  <a:lnTo>
                    <a:pt x="82" y="55"/>
                  </a:lnTo>
                  <a:lnTo>
                    <a:pt x="82" y="65"/>
                  </a:lnTo>
                  <a:lnTo>
                    <a:pt x="84" y="68"/>
                  </a:lnTo>
                  <a:lnTo>
                    <a:pt x="89" y="70"/>
                  </a:lnTo>
                  <a:lnTo>
                    <a:pt x="90" y="73"/>
                  </a:lnTo>
                  <a:lnTo>
                    <a:pt x="90" y="84"/>
                  </a:lnTo>
                  <a:lnTo>
                    <a:pt x="89" y="86"/>
                  </a:lnTo>
                  <a:lnTo>
                    <a:pt x="86" y="89"/>
                  </a:lnTo>
                  <a:lnTo>
                    <a:pt x="73" y="96"/>
                  </a:lnTo>
                  <a:lnTo>
                    <a:pt x="66" y="96"/>
                  </a:lnTo>
                  <a:lnTo>
                    <a:pt x="62" y="95"/>
                  </a:lnTo>
                  <a:lnTo>
                    <a:pt x="54" y="86"/>
                  </a:lnTo>
                  <a:lnTo>
                    <a:pt x="43" y="81"/>
                  </a:lnTo>
                  <a:lnTo>
                    <a:pt x="38" y="80"/>
                  </a:lnTo>
                  <a:lnTo>
                    <a:pt x="34" y="78"/>
                  </a:lnTo>
                  <a:lnTo>
                    <a:pt x="31" y="78"/>
                  </a:lnTo>
                  <a:lnTo>
                    <a:pt x="27" y="77"/>
                  </a:lnTo>
                  <a:lnTo>
                    <a:pt x="26" y="74"/>
                  </a:lnTo>
                  <a:lnTo>
                    <a:pt x="23" y="72"/>
                  </a:lnTo>
                  <a:lnTo>
                    <a:pt x="12" y="55"/>
                  </a:lnTo>
                  <a:lnTo>
                    <a:pt x="8" y="49"/>
                  </a:lnTo>
                  <a:lnTo>
                    <a:pt x="7" y="47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8" y="31"/>
                  </a:lnTo>
                  <a:lnTo>
                    <a:pt x="14" y="15"/>
                  </a:lnTo>
                  <a:lnTo>
                    <a:pt x="16" y="10"/>
                  </a:lnTo>
                  <a:lnTo>
                    <a:pt x="18" y="8"/>
                  </a:lnTo>
                  <a:lnTo>
                    <a:pt x="22" y="7"/>
                  </a:lnTo>
                  <a:lnTo>
                    <a:pt x="30" y="6"/>
                  </a:lnTo>
                  <a:lnTo>
                    <a:pt x="39" y="3"/>
                  </a:lnTo>
                  <a:lnTo>
                    <a:pt x="47" y="2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4" name="Freeform 30"/>
            <p:cNvSpPr>
              <a:spLocks/>
            </p:cNvSpPr>
            <p:nvPr/>
          </p:nvSpPr>
          <p:spPr bwMode="auto">
            <a:xfrm>
              <a:off x="4276299" y="2473658"/>
              <a:ext cx="51097" cy="3461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27" y="2"/>
                </a:cxn>
                <a:cxn ang="0">
                  <a:pos x="30" y="6"/>
                </a:cxn>
                <a:cxn ang="0">
                  <a:pos x="30" y="9"/>
                </a:cxn>
                <a:cxn ang="0">
                  <a:pos x="31" y="10"/>
                </a:cxn>
                <a:cxn ang="0">
                  <a:pos x="31" y="15"/>
                </a:cxn>
                <a:cxn ang="0">
                  <a:pos x="30" y="17"/>
                </a:cxn>
                <a:cxn ang="0">
                  <a:pos x="29" y="19"/>
                </a:cxn>
                <a:cxn ang="0">
                  <a:pos x="27" y="21"/>
                </a:cxn>
                <a:cxn ang="0">
                  <a:pos x="19" y="21"/>
                </a:cxn>
                <a:cxn ang="0">
                  <a:pos x="16" y="19"/>
                </a:cxn>
                <a:cxn ang="0">
                  <a:pos x="14" y="17"/>
                </a:cxn>
                <a:cxn ang="0">
                  <a:pos x="10" y="15"/>
                </a:cxn>
                <a:cxn ang="0">
                  <a:pos x="7" y="13"/>
                </a:cxn>
                <a:cxn ang="0">
                  <a:pos x="2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11" y="0"/>
                </a:cxn>
              </a:cxnLst>
              <a:rect l="0" t="0" r="r" b="b"/>
              <a:pathLst>
                <a:path w="31" h="21">
                  <a:moveTo>
                    <a:pt x="11" y="0"/>
                  </a:moveTo>
                  <a:lnTo>
                    <a:pt x="27" y="2"/>
                  </a:lnTo>
                  <a:lnTo>
                    <a:pt x="30" y="6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1" y="15"/>
                  </a:lnTo>
                  <a:lnTo>
                    <a:pt x="30" y="17"/>
                  </a:lnTo>
                  <a:lnTo>
                    <a:pt x="29" y="19"/>
                  </a:lnTo>
                  <a:lnTo>
                    <a:pt x="27" y="21"/>
                  </a:lnTo>
                  <a:lnTo>
                    <a:pt x="19" y="21"/>
                  </a:lnTo>
                  <a:lnTo>
                    <a:pt x="16" y="19"/>
                  </a:lnTo>
                  <a:lnTo>
                    <a:pt x="14" y="17"/>
                  </a:lnTo>
                  <a:lnTo>
                    <a:pt x="10" y="15"/>
                  </a:lnTo>
                  <a:lnTo>
                    <a:pt x="7" y="13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1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5" name="Freeform 31"/>
            <p:cNvSpPr>
              <a:spLocks/>
            </p:cNvSpPr>
            <p:nvPr/>
          </p:nvSpPr>
          <p:spPr bwMode="auto">
            <a:xfrm>
              <a:off x="4294429" y="2317069"/>
              <a:ext cx="115382" cy="149996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42" y="0"/>
                </a:cxn>
                <a:cxn ang="0">
                  <a:pos x="43" y="2"/>
                </a:cxn>
                <a:cxn ang="0">
                  <a:pos x="46" y="7"/>
                </a:cxn>
                <a:cxn ang="0">
                  <a:pos x="48" y="15"/>
                </a:cxn>
                <a:cxn ang="0">
                  <a:pos x="50" y="18"/>
                </a:cxn>
                <a:cxn ang="0">
                  <a:pos x="52" y="21"/>
                </a:cxn>
                <a:cxn ang="0">
                  <a:pos x="55" y="22"/>
                </a:cxn>
                <a:cxn ang="0">
                  <a:pos x="66" y="33"/>
                </a:cxn>
                <a:cxn ang="0">
                  <a:pos x="67" y="35"/>
                </a:cxn>
                <a:cxn ang="0">
                  <a:pos x="70" y="38"/>
                </a:cxn>
                <a:cxn ang="0">
                  <a:pos x="69" y="39"/>
                </a:cxn>
                <a:cxn ang="0">
                  <a:pos x="66" y="41"/>
                </a:cxn>
                <a:cxn ang="0">
                  <a:pos x="61" y="46"/>
                </a:cxn>
                <a:cxn ang="0">
                  <a:pos x="61" y="53"/>
                </a:cxn>
                <a:cxn ang="0">
                  <a:pos x="63" y="58"/>
                </a:cxn>
                <a:cxn ang="0">
                  <a:pos x="66" y="65"/>
                </a:cxn>
                <a:cxn ang="0">
                  <a:pos x="67" y="70"/>
                </a:cxn>
                <a:cxn ang="0">
                  <a:pos x="66" y="72"/>
                </a:cxn>
                <a:cxn ang="0">
                  <a:pos x="61" y="73"/>
                </a:cxn>
                <a:cxn ang="0">
                  <a:pos x="52" y="74"/>
                </a:cxn>
                <a:cxn ang="0">
                  <a:pos x="44" y="77"/>
                </a:cxn>
                <a:cxn ang="0">
                  <a:pos x="39" y="81"/>
                </a:cxn>
                <a:cxn ang="0">
                  <a:pos x="36" y="84"/>
                </a:cxn>
                <a:cxn ang="0">
                  <a:pos x="32" y="87"/>
                </a:cxn>
                <a:cxn ang="0">
                  <a:pos x="30" y="88"/>
                </a:cxn>
                <a:cxn ang="0">
                  <a:pos x="27" y="88"/>
                </a:cxn>
                <a:cxn ang="0">
                  <a:pos x="24" y="89"/>
                </a:cxn>
                <a:cxn ang="0">
                  <a:pos x="20" y="91"/>
                </a:cxn>
                <a:cxn ang="0">
                  <a:pos x="18" y="91"/>
                </a:cxn>
                <a:cxn ang="0">
                  <a:pos x="13" y="89"/>
                </a:cxn>
                <a:cxn ang="0">
                  <a:pos x="11" y="84"/>
                </a:cxn>
                <a:cxn ang="0">
                  <a:pos x="9" y="83"/>
                </a:cxn>
                <a:cxn ang="0">
                  <a:pos x="9" y="80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3"/>
                </a:cxn>
                <a:cxn ang="0">
                  <a:pos x="0" y="73"/>
                </a:cxn>
                <a:cxn ang="0">
                  <a:pos x="0" y="72"/>
                </a:cxn>
                <a:cxn ang="0">
                  <a:pos x="5" y="66"/>
                </a:cxn>
                <a:cxn ang="0">
                  <a:pos x="11" y="60"/>
                </a:cxn>
                <a:cxn ang="0">
                  <a:pos x="15" y="53"/>
                </a:cxn>
                <a:cxn ang="0">
                  <a:pos x="15" y="46"/>
                </a:cxn>
                <a:cxn ang="0">
                  <a:pos x="12" y="42"/>
                </a:cxn>
                <a:cxn ang="0">
                  <a:pos x="11" y="38"/>
                </a:cxn>
                <a:cxn ang="0">
                  <a:pos x="11" y="30"/>
                </a:cxn>
                <a:cxn ang="0">
                  <a:pos x="13" y="26"/>
                </a:cxn>
                <a:cxn ang="0">
                  <a:pos x="19" y="23"/>
                </a:cxn>
                <a:cxn ang="0">
                  <a:pos x="26" y="19"/>
                </a:cxn>
                <a:cxn ang="0">
                  <a:pos x="31" y="15"/>
                </a:cxn>
                <a:cxn ang="0">
                  <a:pos x="35" y="10"/>
                </a:cxn>
                <a:cxn ang="0">
                  <a:pos x="36" y="6"/>
                </a:cxn>
                <a:cxn ang="0">
                  <a:pos x="39" y="0"/>
                </a:cxn>
              </a:cxnLst>
              <a:rect l="0" t="0" r="r" b="b"/>
              <a:pathLst>
                <a:path w="70" h="91">
                  <a:moveTo>
                    <a:pt x="39" y="0"/>
                  </a:moveTo>
                  <a:lnTo>
                    <a:pt x="42" y="0"/>
                  </a:lnTo>
                  <a:lnTo>
                    <a:pt x="43" y="2"/>
                  </a:lnTo>
                  <a:lnTo>
                    <a:pt x="46" y="7"/>
                  </a:lnTo>
                  <a:lnTo>
                    <a:pt x="48" y="15"/>
                  </a:lnTo>
                  <a:lnTo>
                    <a:pt x="50" y="18"/>
                  </a:lnTo>
                  <a:lnTo>
                    <a:pt x="52" y="2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70" y="38"/>
                  </a:lnTo>
                  <a:lnTo>
                    <a:pt x="69" y="39"/>
                  </a:lnTo>
                  <a:lnTo>
                    <a:pt x="66" y="41"/>
                  </a:lnTo>
                  <a:lnTo>
                    <a:pt x="61" y="46"/>
                  </a:lnTo>
                  <a:lnTo>
                    <a:pt x="61" y="53"/>
                  </a:lnTo>
                  <a:lnTo>
                    <a:pt x="63" y="58"/>
                  </a:lnTo>
                  <a:lnTo>
                    <a:pt x="66" y="65"/>
                  </a:lnTo>
                  <a:lnTo>
                    <a:pt x="67" y="70"/>
                  </a:lnTo>
                  <a:lnTo>
                    <a:pt x="66" y="72"/>
                  </a:lnTo>
                  <a:lnTo>
                    <a:pt x="61" y="73"/>
                  </a:lnTo>
                  <a:lnTo>
                    <a:pt x="52" y="74"/>
                  </a:lnTo>
                  <a:lnTo>
                    <a:pt x="44" y="77"/>
                  </a:lnTo>
                  <a:lnTo>
                    <a:pt x="39" y="81"/>
                  </a:lnTo>
                  <a:lnTo>
                    <a:pt x="36" y="84"/>
                  </a:lnTo>
                  <a:lnTo>
                    <a:pt x="32" y="87"/>
                  </a:lnTo>
                  <a:lnTo>
                    <a:pt x="30" y="88"/>
                  </a:lnTo>
                  <a:lnTo>
                    <a:pt x="27" y="88"/>
                  </a:lnTo>
                  <a:lnTo>
                    <a:pt x="24" y="89"/>
                  </a:lnTo>
                  <a:lnTo>
                    <a:pt x="20" y="91"/>
                  </a:lnTo>
                  <a:lnTo>
                    <a:pt x="18" y="91"/>
                  </a:lnTo>
                  <a:lnTo>
                    <a:pt x="13" y="89"/>
                  </a:lnTo>
                  <a:lnTo>
                    <a:pt x="11" y="84"/>
                  </a:lnTo>
                  <a:lnTo>
                    <a:pt x="9" y="83"/>
                  </a:lnTo>
                  <a:lnTo>
                    <a:pt x="9" y="80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3"/>
                  </a:lnTo>
                  <a:lnTo>
                    <a:pt x="0" y="73"/>
                  </a:lnTo>
                  <a:lnTo>
                    <a:pt x="0" y="72"/>
                  </a:lnTo>
                  <a:lnTo>
                    <a:pt x="5" y="66"/>
                  </a:lnTo>
                  <a:lnTo>
                    <a:pt x="11" y="60"/>
                  </a:lnTo>
                  <a:lnTo>
                    <a:pt x="15" y="53"/>
                  </a:lnTo>
                  <a:lnTo>
                    <a:pt x="15" y="46"/>
                  </a:lnTo>
                  <a:lnTo>
                    <a:pt x="12" y="42"/>
                  </a:lnTo>
                  <a:lnTo>
                    <a:pt x="11" y="38"/>
                  </a:lnTo>
                  <a:lnTo>
                    <a:pt x="11" y="30"/>
                  </a:lnTo>
                  <a:lnTo>
                    <a:pt x="13" y="26"/>
                  </a:lnTo>
                  <a:lnTo>
                    <a:pt x="19" y="23"/>
                  </a:lnTo>
                  <a:lnTo>
                    <a:pt x="26" y="19"/>
                  </a:lnTo>
                  <a:lnTo>
                    <a:pt x="31" y="15"/>
                  </a:lnTo>
                  <a:lnTo>
                    <a:pt x="35" y="10"/>
                  </a:lnTo>
                  <a:lnTo>
                    <a:pt x="36" y="6"/>
                  </a:lnTo>
                  <a:lnTo>
                    <a:pt x="3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6" name="Freeform 32"/>
            <p:cNvSpPr>
              <a:spLocks/>
            </p:cNvSpPr>
            <p:nvPr/>
          </p:nvSpPr>
          <p:spPr bwMode="auto">
            <a:xfrm>
              <a:off x="3893890" y="3223639"/>
              <a:ext cx="26373" cy="42856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4"/>
                </a:cxn>
                <a:cxn ang="0">
                  <a:pos x="16" y="10"/>
                </a:cxn>
                <a:cxn ang="0">
                  <a:pos x="16" y="23"/>
                </a:cxn>
                <a:cxn ang="0">
                  <a:pos x="12" y="26"/>
                </a:cxn>
                <a:cxn ang="0">
                  <a:pos x="10" y="26"/>
                </a:cxn>
                <a:cxn ang="0">
                  <a:pos x="8" y="24"/>
                </a:cxn>
                <a:cxn ang="0">
                  <a:pos x="5" y="22"/>
                </a:cxn>
                <a:cxn ang="0">
                  <a:pos x="2" y="20"/>
                </a:cxn>
                <a:cxn ang="0">
                  <a:pos x="1" y="18"/>
                </a:cxn>
                <a:cxn ang="0">
                  <a:pos x="0" y="16"/>
                </a:cxn>
                <a:cxn ang="0">
                  <a:pos x="0" y="15"/>
                </a:cxn>
                <a:cxn ang="0">
                  <a:pos x="1" y="14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0" y="0"/>
                </a:cxn>
              </a:cxnLst>
              <a:rect l="0" t="0" r="r" b="b"/>
              <a:pathLst>
                <a:path w="16" h="26">
                  <a:moveTo>
                    <a:pt x="10" y="0"/>
                  </a:moveTo>
                  <a:lnTo>
                    <a:pt x="13" y="0"/>
                  </a:lnTo>
                  <a:lnTo>
                    <a:pt x="14" y="4"/>
                  </a:lnTo>
                  <a:lnTo>
                    <a:pt x="16" y="10"/>
                  </a:lnTo>
                  <a:lnTo>
                    <a:pt x="16" y="23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5" y="22"/>
                  </a:lnTo>
                  <a:lnTo>
                    <a:pt x="2" y="20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0" y="15"/>
                  </a:lnTo>
                  <a:lnTo>
                    <a:pt x="1" y="14"/>
                  </a:lnTo>
                  <a:lnTo>
                    <a:pt x="4" y="8"/>
                  </a:lnTo>
                  <a:lnTo>
                    <a:pt x="9" y="3"/>
                  </a:lnTo>
                  <a:lnTo>
                    <a:pt x="10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7" name="Freeform 33"/>
            <p:cNvSpPr>
              <a:spLocks/>
            </p:cNvSpPr>
            <p:nvPr/>
          </p:nvSpPr>
          <p:spPr bwMode="auto">
            <a:xfrm>
              <a:off x="3836199" y="3268142"/>
              <a:ext cx="37911" cy="32966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23" y="8"/>
                </a:cxn>
                <a:cxn ang="0">
                  <a:pos x="23" y="11"/>
                </a:cxn>
                <a:cxn ang="0">
                  <a:pos x="19" y="14"/>
                </a:cxn>
                <a:cxn ang="0">
                  <a:pos x="5" y="19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9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1" y="3"/>
                </a:cxn>
                <a:cxn ang="0">
                  <a:pos x="12" y="1"/>
                </a:cxn>
                <a:cxn ang="0">
                  <a:pos x="15" y="0"/>
                </a:cxn>
              </a:cxnLst>
              <a:rect l="0" t="0" r="r" b="b"/>
              <a:pathLst>
                <a:path w="23" h="20">
                  <a:moveTo>
                    <a:pt x="15" y="0"/>
                  </a:moveTo>
                  <a:lnTo>
                    <a:pt x="23" y="8"/>
                  </a:lnTo>
                  <a:lnTo>
                    <a:pt x="23" y="11"/>
                  </a:lnTo>
                  <a:lnTo>
                    <a:pt x="19" y="14"/>
                  </a:lnTo>
                  <a:lnTo>
                    <a:pt x="5" y="19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9"/>
                  </a:lnTo>
                  <a:lnTo>
                    <a:pt x="5" y="7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2" y="1"/>
                  </a:lnTo>
                  <a:lnTo>
                    <a:pt x="1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8" name="Freeform 34"/>
            <p:cNvSpPr>
              <a:spLocks/>
            </p:cNvSpPr>
            <p:nvPr/>
          </p:nvSpPr>
          <p:spPr bwMode="auto">
            <a:xfrm>
              <a:off x="3636754" y="3126388"/>
              <a:ext cx="51097" cy="39559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20" y="0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1" y="7"/>
                </a:cxn>
                <a:cxn ang="0">
                  <a:pos x="21" y="11"/>
                </a:cxn>
                <a:cxn ang="0">
                  <a:pos x="24" y="12"/>
                </a:cxn>
                <a:cxn ang="0">
                  <a:pos x="28" y="16"/>
                </a:cxn>
                <a:cxn ang="0">
                  <a:pos x="29" y="19"/>
                </a:cxn>
                <a:cxn ang="0">
                  <a:pos x="29" y="20"/>
                </a:cxn>
                <a:cxn ang="0">
                  <a:pos x="31" y="23"/>
                </a:cxn>
                <a:cxn ang="0">
                  <a:pos x="29" y="24"/>
                </a:cxn>
                <a:cxn ang="0">
                  <a:pos x="6" y="24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5"/>
                </a:cxn>
                <a:cxn ang="0">
                  <a:pos x="1" y="12"/>
                </a:cxn>
                <a:cxn ang="0">
                  <a:pos x="4" y="8"/>
                </a:cxn>
                <a:cxn ang="0">
                  <a:pos x="4" y="5"/>
                </a:cxn>
                <a:cxn ang="0">
                  <a:pos x="5" y="4"/>
                </a:cxn>
                <a:cxn ang="0">
                  <a:pos x="6" y="1"/>
                </a:cxn>
                <a:cxn ang="0">
                  <a:pos x="9" y="1"/>
                </a:cxn>
                <a:cxn ang="0">
                  <a:pos x="13" y="0"/>
                </a:cxn>
              </a:cxnLst>
              <a:rect l="0" t="0" r="r" b="b"/>
              <a:pathLst>
                <a:path w="31" h="24">
                  <a:moveTo>
                    <a:pt x="13" y="0"/>
                  </a:moveTo>
                  <a:lnTo>
                    <a:pt x="20" y="0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1" y="7"/>
                  </a:lnTo>
                  <a:lnTo>
                    <a:pt x="21" y="11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9" y="19"/>
                  </a:lnTo>
                  <a:lnTo>
                    <a:pt x="29" y="20"/>
                  </a:lnTo>
                  <a:lnTo>
                    <a:pt x="31" y="23"/>
                  </a:lnTo>
                  <a:lnTo>
                    <a:pt x="29" y="24"/>
                  </a:lnTo>
                  <a:lnTo>
                    <a:pt x="6" y="24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4" y="8"/>
                  </a:lnTo>
                  <a:lnTo>
                    <a:pt x="4" y="5"/>
                  </a:lnTo>
                  <a:lnTo>
                    <a:pt x="5" y="4"/>
                  </a:lnTo>
                  <a:lnTo>
                    <a:pt x="6" y="1"/>
                  </a:lnTo>
                  <a:lnTo>
                    <a:pt x="9" y="1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89" name="Freeform 35"/>
            <p:cNvSpPr>
              <a:spLocks/>
            </p:cNvSpPr>
            <p:nvPr/>
          </p:nvSpPr>
          <p:spPr bwMode="auto">
            <a:xfrm>
              <a:off x="3758729" y="3192321"/>
              <a:ext cx="16483" cy="18132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6" y="0"/>
                </a:cxn>
                <a:cxn ang="0">
                  <a:pos x="8" y="2"/>
                </a:cxn>
                <a:cxn ang="0">
                  <a:pos x="10" y="2"/>
                </a:cxn>
                <a:cxn ang="0">
                  <a:pos x="10" y="4"/>
                </a:cxn>
                <a:cxn ang="0">
                  <a:pos x="9" y="7"/>
                </a:cxn>
                <a:cxn ang="0">
                  <a:pos x="8" y="8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1" y="11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1" y="6"/>
                </a:cxn>
                <a:cxn ang="0">
                  <a:pos x="1" y="3"/>
                </a:cxn>
                <a:cxn ang="0">
                  <a:pos x="4" y="0"/>
                </a:cxn>
              </a:cxnLst>
              <a:rect l="0" t="0" r="r" b="b"/>
              <a:pathLst>
                <a:path w="10" h="11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1"/>
                  </a:lnTo>
                  <a:lnTo>
                    <a:pt x="1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6"/>
                  </a:lnTo>
                  <a:lnTo>
                    <a:pt x="1" y="3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0" name="Freeform 36"/>
            <p:cNvSpPr>
              <a:spLocks/>
            </p:cNvSpPr>
            <p:nvPr/>
          </p:nvSpPr>
          <p:spPr bwMode="auto">
            <a:xfrm>
              <a:off x="3160393" y="3287923"/>
              <a:ext cx="54394" cy="87360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2" y="0"/>
                </a:cxn>
                <a:cxn ang="0">
                  <a:pos x="13" y="3"/>
                </a:cxn>
                <a:cxn ang="0">
                  <a:pos x="17" y="12"/>
                </a:cxn>
                <a:cxn ang="0">
                  <a:pos x="21" y="23"/>
                </a:cxn>
                <a:cxn ang="0">
                  <a:pos x="24" y="30"/>
                </a:cxn>
                <a:cxn ang="0">
                  <a:pos x="27" y="33"/>
                </a:cxn>
                <a:cxn ang="0">
                  <a:pos x="28" y="35"/>
                </a:cxn>
                <a:cxn ang="0">
                  <a:pos x="29" y="37"/>
                </a:cxn>
                <a:cxn ang="0">
                  <a:pos x="33" y="45"/>
                </a:cxn>
                <a:cxn ang="0">
                  <a:pos x="33" y="46"/>
                </a:cxn>
                <a:cxn ang="0">
                  <a:pos x="31" y="46"/>
                </a:cxn>
                <a:cxn ang="0">
                  <a:pos x="29" y="49"/>
                </a:cxn>
                <a:cxn ang="0">
                  <a:pos x="27" y="50"/>
                </a:cxn>
                <a:cxn ang="0">
                  <a:pos x="24" y="53"/>
                </a:cxn>
                <a:cxn ang="0">
                  <a:pos x="19" y="53"/>
                </a:cxn>
                <a:cxn ang="0">
                  <a:pos x="15" y="51"/>
                </a:cxn>
                <a:cxn ang="0">
                  <a:pos x="9" y="46"/>
                </a:cxn>
                <a:cxn ang="0">
                  <a:pos x="8" y="43"/>
                </a:cxn>
                <a:cxn ang="0">
                  <a:pos x="8" y="41"/>
                </a:cxn>
                <a:cxn ang="0">
                  <a:pos x="6" y="39"/>
                </a:cxn>
                <a:cxn ang="0">
                  <a:pos x="1" y="28"/>
                </a:cxn>
                <a:cxn ang="0">
                  <a:pos x="0" y="19"/>
                </a:cxn>
                <a:cxn ang="0">
                  <a:pos x="1" y="11"/>
                </a:cxn>
                <a:cxn ang="0">
                  <a:pos x="5" y="3"/>
                </a:cxn>
                <a:cxn ang="0">
                  <a:pos x="8" y="0"/>
                </a:cxn>
              </a:cxnLst>
              <a:rect l="0" t="0" r="r" b="b"/>
              <a:pathLst>
                <a:path w="33" h="53">
                  <a:moveTo>
                    <a:pt x="8" y="0"/>
                  </a:moveTo>
                  <a:lnTo>
                    <a:pt x="12" y="0"/>
                  </a:lnTo>
                  <a:lnTo>
                    <a:pt x="13" y="3"/>
                  </a:lnTo>
                  <a:lnTo>
                    <a:pt x="17" y="12"/>
                  </a:lnTo>
                  <a:lnTo>
                    <a:pt x="21" y="23"/>
                  </a:lnTo>
                  <a:lnTo>
                    <a:pt x="24" y="30"/>
                  </a:lnTo>
                  <a:lnTo>
                    <a:pt x="27" y="33"/>
                  </a:lnTo>
                  <a:lnTo>
                    <a:pt x="28" y="35"/>
                  </a:lnTo>
                  <a:lnTo>
                    <a:pt x="29" y="37"/>
                  </a:lnTo>
                  <a:lnTo>
                    <a:pt x="33" y="45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9" y="49"/>
                  </a:lnTo>
                  <a:lnTo>
                    <a:pt x="27" y="50"/>
                  </a:lnTo>
                  <a:lnTo>
                    <a:pt x="24" y="53"/>
                  </a:lnTo>
                  <a:lnTo>
                    <a:pt x="19" y="53"/>
                  </a:lnTo>
                  <a:lnTo>
                    <a:pt x="15" y="51"/>
                  </a:lnTo>
                  <a:lnTo>
                    <a:pt x="9" y="46"/>
                  </a:lnTo>
                  <a:lnTo>
                    <a:pt x="8" y="43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1" y="28"/>
                  </a:lnTo>
                  <a:lnTo>
                    <a:pt x="0" y="19"/>
                  </a:lnTo>
                  <a:lnTo>
                    <a:pt x="1" y="11"/>
                  </a:lnTo>
                  <a:lnTo>
                    <a:pt x="5" y="3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1" name="Freeform 37"/>
            <p:cNvSpPr>
              <a:spLocks/>
            </p:cNvSpPr>
            <p:nvPr/>
          </p:nvSpPr>
          <p:spPr bwMode="auto">
            <a:xfrm>
              <a:off x="2763151" y="3198914"/>
              <a:ext cx="79119" cy="69229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6" y="0"/>
                </a:cxn>
                <a:cxn ang="0">
                  <a:pos x="31" y="4"/>
                </a:cxn>
                <a:cxn ang="0">
                  <a:pos x="38" y="10"/>
                </a:cxn>
                <a:cxn ang="0">
                  <a:pos x="43" y="16"/>
                </a:cxn>
                <a:cxn ang="0">
                  <a:pos x="47" y="25"/>
                </a:cxn>
                <a:cxn ang="0">
                  <a:pos x="48" y="30"/>
                </a:cxn>
                <a:cxn ang="0">
                  <a:pos x="47" y="34"/>
                </a:cxn>
                <a:cxn ang="0">
                  <a:pos x="42" y="37"/>
                </a:cxn>
                <a:cxn ang="0">
                  <a:pos x="34" y="39"/>
                </a:cxn>
                <a:cxn ang="0">
                  <a:pos x="24" y="42"/>
                </a:cxn>
                <a:cxn ang="0">
                  <a:pos x="16" y="42"/>
                </a:cxn>
                <a:cxn ang="0">
                  <a:pos x="9" y="39"/>
                </a:cxn>
                <a:cxn ang="0">
                  <a:pos x="3" y="31"/>
                </a:cxn>
                <a:cxn ang="0">
                  <a:pos x="0" y="25"/>
                </a:cxn>
                <a:cxn ang="0">
                  <a:pos x="1" y="18"/>
                </a:cxn>
                <a:cxn ang="0">
                  <a:pos x="5" y="11"/>
                </a:cxn>
                <a:cxn ang="0">
                  <a:pos x="11" y="4"/>
                </a:cxn>
                <a:cxn ang="0">
                  <a:pos x="18" y="0"/>
                </a:cxn>
              </a:cxnLst>
              <a:rect l="0" t="0" r="r" b="b"/>
              <a:pathLst>
                <a:path w="48" h="42">
                  <a:moveTo>
                    <a:pt x="18" y="0"/>
                  </a:moveTo>
                  <a:lnTo>
                    <a:pt x="26" y="0"/>
                  </a:lnTo>
                  <a:lnTo>
                    <a:pt x="31" y="4"/>
                  </a:lnTo>
                  <a:lnTo>
                    <a:pt x="38" y="10"/>
                  </a:lnTo>
                  <a:lnTo>
                    <a:pt x="43" y="16"/>
                  </a:lnTo>
                  <a:lnTo>
                    <a:pt x="47" y="25"/>
                  </a:lnTo>
                  <a:lnTo>
                    <a:pt x="48" y="30"/>
                  </a:lnTo>
                  <a:lnTo>
                    <a:pt x="47" y="34"/>
                  </a:lnTo>
                  <a:lnTo>
                    <a:pt x="42" y="37"/>
                  </a:lnTo>
                  <a:lnTo>
                    <a:pt x="34" y="39"/>
                  </a:lnTo>
                  <a:lnTo>
                    <a:pt x="24" y="42"/>
                  </a:lnTo>
                  <a:lnTo>
                    <a:pt x="16" y="42"/>
                  </a:lnTo>
                  <a:lnTo>
                    <a:pt x="9" y="39"/>
                  </a:lnTo>
                  <a:lnTo>
                    <a:pt x="3" y="31"/>
                  </a:lnTo>
                  <a:lnTo>
                    <a:pt x="0" y="25"/>
                  </a:lnTo>
                  <a:lnTo>
                    <a:pt x="1" y="18"/>
                  </a:lnTo>
                  <a:lnTo>
                    <a:pt x="5" y="11"/>
                  </a:lnTo>
                  <a:lnTo>
                    <a:pt x="11" y="4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2" name="Freeform 38"/>
            <p:cNvSpPr>
              <a:spLocks/>
            </p:cNvSpPr>
            <p:nvPr/>
          </p:nvSpPr>
          <p:spPr bwMode="auto">
            <a:xfrm>
              <a:off x="3020287" y="2729147"/>
              <a:ext cx="697235" cy="519218"/>
            </a:xfrm>
            <a:custGeom>
              <a:avLst/>
              <a:gdLst/>
              <a:ahLst/>
              <a:cxnLst>
                <a:cxn ang="0">
                  <a:pos x="423" y="14"/>
                </a:cxn>
                <a:cxn ang="0">
                  <a:pos x="403" y="48"/>
                </a:cxn>
                <a:cxn ang="0">
                  <a:pos x="301" y="66"/>
                </a:cxn>
                <a:cxn ang="0">
                  <a:pos x="254" y="80"/>
                </a:cxn>
                <a:cxn ang="0">
                  <a:pos x="245" y="95"/>
                </a:cxn>
                <a:cxn ang="0">
                  <a:pos x="233" y="99"/>
                </a:cxn>
                <a:cxn ang="0">
                  <a:pos x="223" y="97"/>
                </a:cxn>
                <a:cxn ang="0">
                  <a:pos x="207" y="97"/>
                </a:cxn>
                <a:cxn ang="0">
                  <a:pos x="198" y="121"/>
                </a:cxn>
                <a:cxn ang="0">
                  <a:pos x="186" y="121"/>
                </a:cxn>
                <a:cxn ang="0">
                  <a:pos x="179" y="133"/>
                </a:cxn>
                <a:cxn ang="0">
                  <a:pos x="171" y="124"/>
                </a:cxn>
                <a:cxn ang="0">
                  <a:pos x="165" y="137"/>
                </a:cxn>
                <a:cxn ang="0">
                  <a:pos x="157" y="151"/>
                </a:cxn>
                <a:cxn ang="0">
                  <a:pos x="134" y="152"/>
                </a:cxn>
                <a:cxn ang="0">
                  <a:pos x="132" y="161"/>
                </a:cxn>
                <a:cxn ang="0">
                  <a:pos x="124" y="171"/>
                </a:cxn>
                <a:cxn ang="0">
                  <a:pos x="112" y="176"/>
                </a:cxn>
                <a:cxn ang="0">
                  <a:pos x="109" y="183"/>
                </a:cxn>
                <a:cxn ang="0">
                  <a:pos x="90" y="199"/>
                </a:cxn>
                <a:cxn ang="0">
                  <a:pos x="75" y="221"/>
                </a:cxn>
                <a:cxn ang="0">
                  <a:pos x="74" y="293"/>
                </a:cxn>
                <a:cxn ang="0">
                  <a:pos x="79" y="315"/>
                </a:cxn>
                <a:cxn ang="0">
                  <a:pos x="59" y="301"/>
                </a:cxn>
                <a:cxn ang="0">
                  <a:pos x="44" y="297"/>
                </a:cxn>
                <a:cxn ang="0">
                  <a:pos x="11" y="265"/>
                </a:cxn>
                <a:cxn ang="0">
                  <a:pos x="27" y="258"/>
                </a:cxn>
                <a:cxn ang="0">
                  <a:pos x="24" y="242"/>
                </a:cxn>
                <a:cxn ang="0">
                  <a:pos x="31" y="237"/>
                </a:cxn>
                <a:cxn ang="0">
                  <a:pos x="26" y="225"/>
                </a:cxn>
                <a:cxn ang="0">
                  <a:pos x="17" y="215"/>
                </a:cxn>
                <a:cxn ang="0">
                  <a:pos x="1" y="206"/>
                </a:cxn>
                <a:cxn ang="0">
                  <a:pos x="23" y="175"/>
                </a:cxn>
                <a:cxn ang="0">
                  <a:pos x="34" y="180"/>
                </a:cxn>
                <a:cxn ang="0">
                  <a:pos x="59" y="155"/>
                </a:cxn>
                <a:cxn ang="0">
                  <a:pos x="67" y="144"/>
                </a:cxn>
                <a:cxn ang="0">
                  <a:pos x="77" y="133"/>
                </a:cxn>
                <a:cxn ang="0">
                  <a:pos x="105" y="132"/>
                </a:cxn>
                <a:cxn ang="0">
                  <a:pos x="121" y="117"/>
                </a:cxn>
                <a:cxn ang="0">
                  <a:pos x="118" y="113"/>
                </a:cxn>
                <a:cxn ang="0">
                  <a:pos x="116" y="102"/>
                </a:cxn>
                <a:cxn ang="0">
                  <a:pos x="136" y="94"/>
                </a:cxn>
                <a:cxn ang="0">
                  <a:pos x="149" y="90"/>
                </a:cxn>
                <a:cxn ang="0">
                  <a:pos x="160" y="78"/>
                </a:cxn>
                <a:cxn ang="0">
                  <a:pos x="165" y="68"/>
                </a:cxn>
                <a:cxn ang="0">
                  <a:pos x="184" y="70"/>
                </a:cxn>
                <a:cxn ang="0">
                  <a:pos x="186" y="58"/>
                </a:cxn>
                <a:cxn ang="0">
                  <a:pos x="186" y="44"/>
                </a:cxn>
                <a:cxn ang="0">
                  <a:pos x="194" y="45"/>
                </a:cxn>
                <a:cxn ang="0">
                  <a:pos x="203" y="39"/>
                </a:cxn>
                <a:cxn ang="0">
                  <a:pos x="216" y="39"/>
                </a:cxn>
                <a:cxn ang="0">
                  <a:pos x="230" y="29"/>
                </a:cxn>
                <a:cxn ang="0">
                  <a:pos x="285" y="23"/>
                </a:cxn>
                <a:cxn ang="0">
                  <a:pos x="296" y="8"/>
                </a:cxn>
                <a:cxn ang="0">
                  <a:pos x="328" y="21"/>
                </a:cxn>
                <a:cxn ang="0">
                  <a:pos x="366" y="16"/>
                </a:cxn>
                <a:cxn ang="0">
                  <a:pos x="389" y="6"/>
                </a:cxn>
              </a:cxnLst>
              <a:rect l="0" t="0" r="r" b="b"/>
              <a:pathLst>
                <a:path w="423" h="315">
                  <a:moveTo>
                    <a:pt x="407" y="0"/>
                  </a:moveTo>
                  <a:lnTo>
                    <a:pt x="415" y="2"/>
                  </a:lnTo>
                  <a:lnTo>
                    <a:pt x="419" y="5"/>
                  </a:lnTo>
                  <a:lnTo>
                    <a:pt x="421" y="8"/>
                  </a:lnTo>
                  <a:lnTo>
                    <a:pt x="423" y="12"/>
                  </a:lnTo>
                  <a:lnTo>
                    <a:pt x="423" y="14"/>
                  </a:lnTo>
                  <a:lnTo>
                    <a:pt x="421" y="25"/>
                  </a:lnTo>
                  <a:lnTo>
                    <a:pt x="421" y="31"/>
                  </a:lnTo>
                  <a:lnTo>
                    <a:pt x="419" y="33"/>
                  </a:lnTo>
                  <a:lnTo>
                    <a:pt x="417" y="37"/>
                  </a:lnTo>
                  <a:lnTo>
                    <a:pt x="411" y="41"/>
                  </a:lnTo>
                  <a:lnTo>
                    <a:pt x="403" y="48"/>
                  </a:lnTo>
                  <a:lnTo>
                    <a:pt x="393" y="52"/>
                  </a:lnTo>
                  <a:lnTo>
                    <a:pt x="376" y="56"/>
                  </a:lnTo>
                  <a:lnTo>
                    <a:pt x="339" y="62"/>
                  </a:lnTo>
                  <a:lnTo>
                    <a:pt x="323" y="63"/>
                  </a:lnTo>
                  <a:lnTo>
                    <a:pt x="309" y="64"/>
                  </a:lnTo>
                  <a:lnTo>
                    <a:pt x="301" y="66"/>
                  </a:lnTo>
                  <a:lnTo>
                    <a:pt x="294" y="68"/>
                  </a:lnTo>
                  <a:lnTo>
                    <a:pt x="286" y="71"/>
                  </a:lnTo>
                  <a:lnTo>
                    <a:pt x="276" y="74"/>
                  </a:lnTo>
                  <a:lnTo>
                    <a:pt x="266" y="78"/>
                  </a:lnTo>
                  <a:lnTo>
                    <a:pt x="258" y="79"/>
                  </a:lnTo>
                  <a:lnTo>
                    <a:pt x="254" y="80"/>
                  </a:lnTo>
                  <a:lnTo>
                    <a:pt x="253" y="80"/>
                  </a:lnTo>
                  <a:lnTo>
                    <a:pt x="251" y="82"/>
                  </a:lnTo>
                  <a:lnTo>
                    <a:pt x="251" y="87"/>
                  </a:lnTo>
                  <a:lnTo>
                    <a:pt x="250" y="89"/>
                  </a:lnTo>
                  <a:lnTo>
                    <a:pt x="247" y="94"/>
                  </a:lnTo>
                  <a:lnTo>
                    <a:pt x="245" y="95"/>
                  </a:lnTo>
                  <a:lnTo>
                    <a:pt x="242" y="98"/>
                  </a:lnTo>
                  <a:lnTo>
                    <a:pt x="239" y="98"/>
                  </a:lnTo>
                  <a:lnTo>
                    <a:pt x="238" y="97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3" y="99"/>
                  </a:lnTo>
                  <a:lnTo>
                    <a:pt x="230" y="97"/>
                  </a:lnTo>
                  <a:lnTo>
                    <a:pt x="229" y="94"/>
                  </a:lnTo>
                  <a:lnTo>
                    <a:pt x="229" y="91"/>
                  </a:lnTo>
                  <a:lnTo>
                    <a:pt x="227" y="91"/>
                  </a:lnTo>
                  <a:lnTo>
                    <a:pt x="225" y="94"/>
                  </a:lnTo>
                  <a:lnTo>
                    <a:pt x="223" y="97"/>
                  </a:lnTo>
                  <a:lnTo>
                    <a:pt x="219" y="101"/>
                  </a:lnTo>
                  <a:lnTo>
                    <a:pt x="216" y="101"/>
                  </a:lnTo>
                  <a:lnTo>
                    <a:pt x="214" y="99"/>
                  </a:lnTo>
                  <a:lnTo>
                    <a:pt x="210" y="95"/>
                  </a:lnTo>
                  <a:lnTo>
                    <a:pt x="208" y="95"/>
                  </a:lnTo>
                  <a:lnTo>
                    <a:pt x="207" y="97"/>
                  </a:lnTo>
                  <a:lnTo>
                    <a:pt x="206" y="99"/>
                  </a:lnTo>
                  <a:lnTo>
                    <a:pt x="203" y="107"/>
                  </a:lnTo>
                  <a:lnTo>
                    <a:pt x="203" y="111"/>
                  </a:lnTo>
                  <a:lnTo>
                    <a:pt x="202" y="116"/>
                  </a:lnTo>
                  <a:lnTo>
                    <a:pt x="199" y="118"/>
                  </a:lnTo>
                  <a:lnTo>
                    <a:pt x="198" y="121"/>
                  </a:lnTo>
                  <a:lnTo>
                    <a:pt x="195" y="122"/>
                  </a:lnTo>
                  <a:lnTo>
                    <a:pt x="194" y="125"/>
                  </a:lnTo>
                  <a:lnTo>
                    <a:pt x="191" y="125"/>
                  </a:lnTo>
                  <a:lnTo>
                    <a:pt x="190" y="126"/>
                  </a:lnTo>
                  <a:lnTo>
                    <a:pt x="187" y="124"/>
                  </a:lnTo>
                  <a:lnTo>
                    <a:pt x="186" y="121"/>
                  </a:lnTo>
                  <a:lnTo>
                    <a:pt x="184" y="117"/>
                  </a:lnTo>
                  <a:lnTo>
                    <a:pt x="182" y="114"/>
                  </a:lnTo>
                  <a:lnTo>
                    <a:pt x="180" y="114"/>
                  </a:lnTo>
                  <a:lnTo>
                    <a:pt x="180" y="129"/>
                  </a:lnTo>
                  <a:lnTo>
                    <a:pt x="179" y="132"/>
                  </a:lnTo>
                  <a:lnTo>
                    <a:pt x="179" y="133"/>
                  </a:lnTo>
                  <a:lnTo>
                    <a:pt x="177" y="133"/>
                  </a:lnTo>
                  <a:lnTo>
                    <a:pt x="176" y="132"/>
                  </a:lnTo>
                  <a:lnTo>
                    <a:pt x="175" y="129"/>
                  </a:lnTo>
                  <a:lnTo>
                    <a:pt x="173" y="128"/>
                  </a:lnTo>
                  <a:lnTo>
                    <a:pt x="172" y="125"/>
                  </a:lnTo>
                  <a:lnTo>
                    <a:pt x="171" y="124"/>
                  </a:lnTo>
                  <a:lnTo>
                    <a:pt x="169" y="124"/>
                  </a:lnTo>
                  <a:lnTo>
                    <a:pt x="168" y="125"/>
                  </a:lnTo>
                  <a:lnTo>
                    <a:pt x="168" y="128"/>
                  </a:lnTo>
                  <a:lnTo>
                    <a:pt x="167" y="132"/>
                  </a:lnTo>
                  <a:lnTo>
                    <a:pt x="167" y="134"/>
                  </a:lnTo>
                  <a:lnTo>
                    <a:pt x="165" y="137"/>
                  </a:lnTo>
                  <a:lnTo>
                    <a:pt x="163" y="140"/>
                  </a:lnTo>
                  <a:lnTo>
                    <a:pt x="161" y="140"/>
                  </a:lnTo>
                  <a:lnTo>
                    <a:pt x="160" y="138"/>
                  </a:lnTo>
                  <a:lnTo>
                    <a:pt x="159" y="138"/>
                  </a:lnTo>
                  <a:lnTo>
                    <a:pt x="157" y="140"/>
                  </a:lnTo>
                  <a:lnTo>
                    <a:pt x="157" y="151"/>
                  </a:lnTo>
                  <a:lnTo>
                    <a:pt x="156" y="152"/>
                  </a:lnTo>
                  <a:lnTo>
                    <a:pt x="143" y="159"/>
                  </a:lnTo>
                  <a:lnTo>
                    <a:pt x="141" y="157"/>
                  </a:lnTo>
                  <a:lnTo>
                    <a:pt x="138" y="156"/>
                  </a:lnTo>
                  <a:lnTo>
                    <a:pt x="137" y="153"/>
                  </a:lnTo>
                  <a:lnTo>
                    <a:pt x="134" y="152"/>
                  </a:lnTo>
                  <a:lnTo>
                    <a:pt x="133" y="151"/>
                  </a:lnTo>
                  <a:lnTo>
                    <a:pt x="132" y="151"/>
                  </a:lnTo>
                  <a:lnTo>
                    <a:pt x="132" y="155"/>
                  </a:lnTo>
                  <a:lnTo>
                    <a:pt x="133" y="157"/>
                  </a:lnTo>
                  <a:lnTo>
                    <a:pt x="133" y="160"/>
                  </a:lnTo>
                  <a:lnTo>
                    <a:pt x="132" y="161"/>
                  </a:lnTo>
                  <a:lnTo>
                    <a:pt x="130" y="161"/>
                  </a:lnTo>
                  <a:lnTo>
                    <a:pt x="125" y="164"/>
                  </a:lnTo>
                  <a:lnTo>
                    <a:pt x="124" y="167"/>
                  </a:lnTo>
                  <a:lnTo>
                    <a:pt x="121" y="167"/>
                  </a:lnTo>
                  <a:lnTo>
                    <a:pt x="121" y="168"/>
                  </a:lnTo>
                  <a:lnTo>
                    <a:pt x="124" y="171"/>
                  </a:lnTo>
                  <a:lnTo>
                    <a:pt x="124" y="173"/>
                  </a:lnTo>
                  <a:lnTo>
                    <a:pt x="125" y="175"/>
                  </a:lnTo>
                  <a:lnTo>
                    <a:pt x="122" y="177"/>
                  </a:lnTo>
                  <a:lnTo>
                    <a:pt x="117" y="177"/>
                  </a:lnTo>
                  <a:lnTo>
                    <a:pt x="113" y="176"/>
                  </a:lnTo>
                  <a:lnTo>
                    <a:pt x="112" y="176"/>
                  </a:lnTo>
                  <a:lnTo>
                    <a:pt x="109" y="175"/>
                  </a:lnTo>
                  <a:lnTo>
                    <a:pt x="106" y="175"/>
                  </a:lnTo>
                  <a:lnTo>
                    <a:pt x="106" y="176"/>
                  </a:lnTo>
                  <a:lnTo>
                    <a:pt x="108" y="179"/>
                  </a:lnTo>
                  <a:lnTo>
                    <a:pt x="109" y="180"/>
                  </a:lnTo>
                  <a:lnTo>
                    <a:pt x="109" y="183"/>
                  </a:lnTo>
                  <a:lnTo>
                    <a:pt x="110" y="186"/>
                  </a:lnTo>
                  <a:lnTo>
                    <a:pt x="109" y="187"/>
                  </a:lnTo>
                  <a:lnTo>
                    <a:pt x="105" y="187"/>
                  </a:lnTo>
                  <a:lnTo>
                    <a:pt x="97" y="190"/>
                  </a:lnTo>
                  <a:lnTo>
                    <a:pt x="93" y="194"/>
                  </a:lnTo>
                  <a:lnTo>
                    <a:pt x="90" y="199"/>
                  </a:lnTo>
                  <a:lnTo>
                    <a:pt x="86" y="211"/>
                  </a:lnTo>
                  <a:lnTo>
                    <a:pt x="83" y="214"/>
                  </a:lnTo>
                  <a:lnTo>
                    <a:pt x="82" y="217"/>
                  </a:lnTo>
                  <a:lnTo>
                    <a:pt x="79" y="218"/>
                  </a:lnTo>
                  <a:lnTo>
                    <a:pt x="78" y="219"/>
                  </a:lnTo>
                  <a:lnTo>
                    <a:pt x="75" y="221"/>
                  </a:lnTo>
                  <a:lnTo>
                    <a:pt x="75" y="231"/>
                  </a:lnTo>
                  <a:lnTo>
                    <a:pt x="73" y="250"/>
                  </a:lnTo>
                  <a:lnTo>
                    <a:pt x="70" y="260"/>
                  </a:lnTo>
                  <a:lnTo>
                    <a:pt x="70" y="269"/>
                  </a:lnTo>
                  <a:lnTo>
                    <a:pt x="71" y="281"/>
                  </a:lnTo>
                  <a:lnTo>
                    <a:pt x="74" y="293"/>
                  </a:lnTo>
                  <a:lnTo>
                    <a:pt x="77" y="300"/>
                  </a:lnTo>
                  <a:lnTo>
                    <a:pt x="79" y="305"/>
                  </a:lnTo>
                  <a:lnTo>
                    <a:pt x="79" y="308"/>
                  </a:lnTo>
                  <a:lnTo>
                    <a:pt x="81" y="311"/>
                  </a:lnTo>
                  <a:lnTo>
                    <a:pt x="81" y="314"/>
                  </a:lnTo>
                  <a:lnTo>
                    <a:pt x="79" y="315"/>
                  </a:lnTo>
                  <a:lnTo>
                    <a:pt x="78" y="315"/>
                  </a:lnTo>
                  <a:lnTo>
                    <a:pt x="73" y="310"/>
                  </a:lnTo>
                  <a:lnTo>
                    <a:pt x="70" y="305"/>
                  </a:lnTo>
                  <a:lnTo>
                    <a:pt x="66" y="303"/>
                  </a:lnTo>
                  <a:lnTo>
                    <a:pt x="63" y="301"/>
                  </a:lnTo>
                  <a:lnTo>
                    <a:pt x="59" y="301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1" y="304"/>
                  </a:lnTo>
                  <a:lnTo>
                    <a:pt x="50" y="304"/>
                  </a:lnTo>
                  <a:lnTo>
                    <a:pt x="47" y="303"/>
                  </a:lnTo>
                  <a:lnTo>
                    <a:pt x="44" y="297"/>
                  </a:lnTo>
                  <a:lnTo>
                    <a:pt x="43" y="296"/>
                  </a:lnTo>
                  <a:lnTo>
                    <a:pt x="36" y="296"/>
                  </a:lnTo>
                  <a:lnTo>
                    <a:pt x="24" y="284"/>
                  </a:lnTo>
                  <a:lnTo>
                    <a:pt x="17" y="276"/>
                  </a:lnTo>
                  <a:lnTo>
                    <a:pt x="12" y="269"/>
                  </a:lnTo>
                  <a:lnTo>
                    <a:pt x="11" y="265"/>
                  </a:lnTo>
                  <a:lnTo>
                    <a:pt x="13" y="262"/>
                  </a:lnTo>
                  <a:lnTo>
                    <a:pt x="16" y="262"/>
                  </a:lnTo>
                  <a:lnTo>
                    <a:pt x="19" y="261"/>
                  </a:lnTo>
                  <a:lnTo>
                    <a:pt x="23" y="261"/>
                  </a:lnTo>
                  <a:lnTo>
                    <a:pt x="26" y="260"/>
                  </a:lnTo>
                  <a:lnTo>
                    <a:pt x="27" y="258"/>
                  </a:lnTo>
                  <a:lnTo>
                    <a:pt x="28" y="256"/>
                  </a:lnTo>
                  <a:lnTo>
                    <a:pt x="28" y="253"/>
                  </a:lnTo>
                  <a:lnTo>
                    <a:pt x="27" y="249"/>
                  </a:lnTo>
                  <a:lnTo>
                    <a:pt x="26" y="246"/>
                  </a:lnTo>
                  <a:lnTo>
                    <a:pt x="23" y="244"/>
                  </a:lnTo>
                  <a:lnTo>
                    <a:pt x="24" y="242"/>
                  </a:lnTo>
                  <a:lnTo>
                    <a:pt x="27" y="241"/>
                  </a:lnTo>
                  <a:lnTo>
                    <a:pt x="28" y="241"/>
                  </a:lnTo>
                  <a:lnTo>
                    <a:pt x="31" y="239"/>
                  </a:lnTo>
                  <a:lnTo>
                    <a:pt x="32" y="239"/>
                  </a:lnTo>
                  <a:lnTo>
                    <a:pt x="32" y="238"/>
                  </a:lnTo>
                  <a:lnTo>
                    <a:pt x="31" y="237"/>
                  </a:lnTo>
                  <a:lnTo>
                    <a:pt x="30" y="234"/>
                  </a:lnTo>
                  <a:lnTo>
                    <a:pt x="27" y="233"/>
                  </a:lnTo>
                  <a:lnTo>
                    <a:pt x="27" y="230"/>
                  </a:lnTo>
                  <a:lnTo>
                    <a:pt x="31" y="226"/>
                  </a:lnTo>
                  <a:lnTo>
                    <a:pt x="28" y="226"/>
                  </a:lnTo>
                  <a:lnTo>
                    <a:pt x="26" y="225"/>
                  </a:lnTo>
                  <a:lnTo>
                    <a:pt x="24" y="225"/>
                  </a:lnTo>
                  <a:lnTo>
                    <a:pt x="22" y="223"/>
                  </a:lnTo>
                  <a:lnTo>
                    <a:pt x="20" y="222"/>
                  </a:lnTo>
                  <a:lnTo>
                    <a:pt x="19" y="219"/>
                  </a:lnTo>
                  <a:lnTo>
                    <a:pt x="19" y="218"/>
                  </a:lnTo>
                  <a:lnTo>
                    <a:pt x="17" y="215"/>
                  </a:lnTo>
                  <a:lnTo>
                    <a:pt x="17" y="214"/>
                  </a:lnTo>
                  <a:lnTo>
                    <a:pt x="13" y="214"/>
                  </a:lnTo>
                  <a:lnTo>
                    <a:pt x="11" y="213"/>
                  </a:lnTo>
                  <a:lnTo>
                    <a:pt x="1" y="213"/>
                  </a:lnTo>
                  <a:lnTo>
                    <a:pt x="0" y="211"/>
                  </a:lnTo>
                  <a:lnTo>
                    <a:pt x="1" y="206"/>
                  </a:lnTo>
                  <a:lnTo>
                    <a:pt x="4" y="196"/>
                  </a:lnTo>
                  <a:lnTo>
                    <a:pt x="8" y="186"/>
                  </a:lnTo>
                  <a:lnTo>
                    <a:pt x="13" y="177"/>
                  </a:lnTo>
                  <a:lnTo>
                    <a:pt x="17" y="173"/>
                  </a:lnTo>
                  <a:lnTo>
                    <a:pt x="20" y="173"/>
                  </a:lnTo>
                  <a:lnTo>
                    <a:pt x="23" y="175"/>
                  </a:lnTo>
                  <a:lnTo>
                    <a:pt x="24" y="176"/>
                  </a:lnTo>
                  <a:lnTo>
                    <a:pt x="26" y="179"/>
                  </a:lnTo>
                  <a:lnTo>
                    <a:pt x="26" y="180"/>
                  </a:lnTo>
                  <a:lnTo>
                    <a:pt x="27" y="183"/>
                  </a:lnTo>
                  <a:lnTo>
                    <a:pt x="30" y="183"/>
                  </a:lnTo>
                  <a:lnTo>
                    <a:pt x="34" y="180"/>
                  </a:lnTo>
                  <a:lnTo>
                    <a:pt x="40" y="176"/>
                  </a:lnTo>
                  <a:lnTo>
                    <a:pt x="47" y="171"/>
                  </a:lnTo>
                  <a:lnTo>
                    <a:pt x="55" y="165"/>
                  </a:lnTo>
                  <a:lnTo>
                    <a:pt x="59" y="160"/>
                  </a:lnTo>
                  <a:lnTo>
                    <a:pt x="61" y="156"/>
                  </a:lnTo>
                  <a:lnTo>
                    <a:pt x="59" y="155"/>
                  </a:lnTo>
                  <a:lnTo>
                    <a:pt x="56" y="153"/>
                  </a:lnTo>
                  <a:lnTo>
                    <a:pt x="55" y="151"/>
                  </a:lnTo>
                  <a:lnTo>
                    <a:pt x="52" y="148"/>
                  </a:lnTo>
                  <a:lnTo>
                    <a:pt x="54" y="146"/>
                  </a:lnTo>
                  <a:lnTo>
                    <a:pt x="59" y="145"/>
                  </a:lnTo>
                  <a:lnTo>
                    <a:pt x="67" y="144"/>
                  </a:lnTo>
                  <a:lnTo>
                    <a:pt x="74" y="144"/>
                  </a:lnTo>
                  <a:lnTo>
                    <a:pt x="77" y="141"/>
                  </a:lnTo>
                  <a:lnTo>
                    <a:pt x="77" y="140"/>
                  </a:lnTo>
                  <a:lnTo>
                    <a:pt x="75" y="138"/>
                  </a:lnTo>
                  <a:lnTo>
                    <a:pt x="75" y="134"/>
                  </a:lnTo>
                  <a:lnTo>
                    <a:pt x="77" y="133"/>
                  </a:lnTo>
                  <a:lnTo>
                    <a:pt x="79" y="132"/>
                  </a:lnTo>
                  <a:lnTo>
                    <a:pt x="85" y="132"/>
                  </a:lnTo>
                  <a:lnTo>
                    <a:pt x="91" y="133"/>
                  </a:lnTo>
                  <a:lnTo>
                    <a:pt x="97" y="136"/>
                  </a:lnTo>
                  <a:lnTo>
                    <a:pt x="102" y="134"/>
                  </a:lnTo>
                  <a:lnTo>
                    <a:pt x="105" y="132"/>
                  </a:lnTo>
                  <a:lnTo>
                    <a:pt x="108" y="126"/>
                  </a:lnTo>
                  <a:lnTo>
                    <a:pt x="108" y="124"/>
                  </a:lnTo>
                  <a:lnTo>
                    <a:pt x="109" y="121"/>
                  </a:lnTo>
                  <a:lnTo>
                    <a:pt x="110" y="120"/>
                  </a:lnTo>
                  <a:lnTo>
                    <a:pt x="116" y="117"/>
                  </a:lnTo>
                  <a:lnTo>
                    <a:pt x="121" y="117"/>
                  </a:lnTo>
                  <a:lnTo>
                    <a:pt x="125" y="116"/>
                  </a:lnTo>
                  <a:lnTo>
                    <a:pt x="128" y="116"/>
                  </a:lnTo>
                  <a:lnTo>
                    <a:pt x="128" y="114"/>
                  </a:lnTo>
                  <a:lnTo>
                    <a:pt x="126" y="114"/>
                  </a:lnTo>
                  <a:lnTo>
                    <a:pt x="124" y="113"/>
                  </a:lnTo>
                  <a:lnTo>
                    <a:pt x="118" y="113"/>
                  </a:lnTo>
                  <a:lnTo>
                    <a:pt x="114" y="111"/>
                  </a:lnTo>
                  <a:lnTo>
                    <a:pt x="112" y="110"/>
                  </a:lnTo>
                  <a:lnTo>
                    <a:pt x="110" y="109"/>
                  </a:lnTo>
                  <a:lnTo>
                    <a:pt x="110" y="107"/>
                  </a:lnTo>
                  <a:lnTo>
                    <a:pt x="112" y="105"/>
                  </a:lnTo>
                  <a:lnTo>
                    <a:pt x="116" y="102"/>
                  </a:lnTo>
                  <a:lnTo>
                    <a:pt x="118" y="99"/>
                  </a:lnTo>
                  <a:lnTo>
                    <a:pt x="122" y="98"/>
                  </a:lnTo>
                  <a:lnTo>
                    <a:pt x="128" y="98"/>
                  </a:lnTo>
                  <a:lnTo>
                    <a:pt x="130" y="97"/>
                  </a:lnTo>
                  <a:lnTo>
                    <a:pt x="132" y="95"/>
                  </a:lnTo>
                  <a:lnTo>
                    <a:pt x="136" y="94"/>
                  </a:lnTo>
                  <a:lnTo>
                    <a:pt x="138" y="93"/>
                  </a:lnTo>
                  <a:lnTo>
                    <a:pt x="145" y="93"/>
                  </a:lnTo>
                  <a:lnTo>
                    <a:pt x="147" y="94"/>
                  </a:lnTo>
                  <a:lnTo>
                    <a:pt x="148" y="94"/>
                  </a:lnTo>
                  <a:lnTo>
                    <a:pt x="148" y="91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52" y="86"/>
                  </a:lnTo>
                  <a:lnTo>
                    <a:pt x="152" y="82"/>
                  </a:lnTo>
                  <a:lnTo>
                    <a:pt x="155" y="79"/>
                  </a:lnTo>
                  <a:lnTo>
                    <a:pt x="157" y="78"/>
                  </a:lnTo>
                  <a:lnTo>
                    <a:pt x="160" y="78"/>
                  </a:lnTo>
                  <a:lnTo>
                    <a:pt x="164" y="79"/>
                  </a:lnTo>
                  <a:lnTo>
                    <a:pt x="169" y="79"/>
                  </a:lnTo>
                  <a:lnTo>
                    <a:pt x="169" y="78"/>
                  </a:lnTo>
                  <a:lnTo>
                    <a:pt x="167" y="72"/>
                  </a:lnTo>
                  <a:lnTo>
                    <a:pt x="165" y="71"/>
                  </a:lnTo>
                  <a:lnTo>
                    <a:pt x="165" y="68"/>
                  </a:lnTo>
                  <a:lnTo>
                    <a:pt x="171" y="68"/>
                  </a:lnTo>
                  <a:lnTo>
                    <a:pt x="173" y="70"/>
                  </a:lnTo>
                  <a:lnTo>
                    <a:pt x="176" y="70"/>
                  </a:lnTo>
                  <a:lnTo>
                    <a:pt x="180" y="71"/>
                  </a:lnTo>
                  <a:lnTo>
                    <a:pt x="182" y="70"/>
                  </a:lnTo>
                  <a:lnTo>
                    <a:pt x="184" y="70"/>
                  </a:lnTo>
                  <a:lnTo>
                    <a:pt x="184" y="68"/>
                  </a:lnTo>
                  <a:lnTo>
                    <a:pt x="183" y="66"/>
                  </a:lnTo>
                  <a:lnTo>
                    <a:pt x="183" y="63"/>
                  </a:lnTo>
                  <a:lnTo>
                    <a:pt x="182" y="60"/>
                  </a:lnTo>
                  <a:lnTo>
                    <a:pt x="184" y="58"/>
                  </a:lnTo>
                  <a:lnTo>
                    <a:pt x="186" y="58"/>
                  </a:lnTo>
                  <a:lnTo>
                    <a:pt x="188" y="56"/>
                  </a:lnTo>
                  <a:lnTo>
                    <a:pt x="190" y="56"/>
                  </a:lnTo>
                  <a:lnTo>
                    <a:pt x="190" y="54"/>
                  </a:lnTo>
                  <a:lnTo>
                    <a:pt x="187" y="48"/>
                  </a:lnTo>
                  <a:lnTo>
                    <a:pt x="187" y="47"/>
                  </a:lnTo>
                  <a:lnTo>
                    <a:pt x="186" y="44"/>
                  </a:lnTo>
                  <a:lnTo>
                    <a:pt x="186" y="41"/>
                  </a:lnTo>
                  <a:lnTo>
                    <a:pt x="188" y="40"/>
                  </a:lnTo>
                  <a:lnTo>
                    <a:pt x="191" y="40"/>
                  </a:lnTo>
                  <a:lnTo>
                    <a:pt x="192" y="41"/>
                  </a:lnTo>
                  <a:lnTo>
                    <a:pt x="194" y="44"/>
                  </a:lnTo>
                  <a:lnTo>
                    <a:pt x="194" y="45"/>
                  </a:lnTo>
                  <a:lnTo>
                    <a:pt x="196" y="48"/>
                  </a:lnTo>
                  <a:lnTo>
                    <a:pt x="199" y="47"/>
                  </a:lnTo>
                  <a:lnTo>
                    <a:pt x="200" y="44"/>
                  </a:lnTo>
                  <a:lnTo>
                    <a:pt x="202" y="43"/>
                  </a:lnTo>
                  <a:lnTo>
                    <a:pt x="203" y="40"/>
                  </a:lnTo>
                  <a:lnTo>
                    <a:pt x="203" y="39"/>
                  </a:lnTo>
                  <a:lnTo>
                    <a:pt x="204" y="37"/>
                  </a:lnTo>
                  <a:lnTo>
                    <a:pt x="207" y="36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5" y="39"/>
                  </a:lnTo>
                  <a:lnTo>
                    <a:pt x="216" y="39"/>
                  </a:lnTo>
                  <a:lnTo>
                    <a:pt x="218" y="40"/>
                  </a:lnTo>
                  <a:lnTo>
                    <a:pt x="222" y="36"/>
                  </a:lnTo>
                  <a:lnTo>
                    <a:pt x="222" y="33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30" y="29"/>
                  </a:lnTo>
                  <a:lnTo>
                    <a:pt x="234" y="28"/>
                  </a:lnTo>
                  <a:lnTo>
                    <a:pt x="239" y="23"/>
                  </a:lnTo>
                  <a:lnTo>
                    <a:pt x="253" y="23"/>
                  </a:lnTo>
                  <a:lnTo>
                    <a:pt x="261" y="21"/>
                  </a:lnTo>
                  <a:lnTo>
                    <a:pt x="277" y="21"/>
                  </a:lnTo>
                  <a:lnTo>
                    <a:pt x="285" y="23"/>
                  </a:lnTo>
                  <a:lnTo>
                    <a:pt x="290" y="21"/>
                  </a:lnTo>
                  <a:lnTo>
                    <a:pt x="293" y="20"/>
                  </a:lnTo>
                  <a:lnTo>
                    <a:pt x="293" y="18"/>
                  </a:lnTo>
                  <a:lnTo>
                    <a:pt x="294" y="16"/>
                  </a:lnTo>
                  <a:lnTo>
                    <a:pt x="294" y="10"/>
                  </a:lnTo>
                  <a:lnTo>
                    <a:pt x="296" y="8"/>
                  </a:lnTo>
                  <a:lnTo>
                    <a:pt x="298" y="6"/>
                  </a:lnTo>
                  <a:lnTo>
                    <a:pt x="301" y="6"/>
                  </a:lnTo>
                  <a:lnTo>
                    <a:pt x="307" y="9"/>
                  </a:lnTo>
                  <a:lnTo>
                    <a:pt x="315" y="17"/>
                  </a:lnTo>
                  <a:lnTo>
                    <a:pt x="320" y="20"/>
                  </a:lnTo>
                  <a:lnTo>
                    <a:pt x="328" y="21"/>
                  </a:lnTo>
                  <a:lnTo>
                    <a:pt x="347" y="24"/>
                  </a:lnTo>
                  <a:lnTo>
                    <a:pt x="351" y="23"/>
                  </a:lnTo>
                  <a:lnTo>
                    <a:pt x="354" y="21"/>
                  </a:lnTo>
                  <a:lnTo>
                    <a:pt x="356" y="18"/>
                  </a:lnTo>
                  <a:lnTo>
                    <a:pt x="360" y="17"/>
                  </a:lnTo>
                  <a:lnTo>
                    <a:pt x="366" y="16"/>
                  </a:lnTo>
                  <a:lnTo>
                    <a:pt x="374" y="18"/>
                  </a:lnTo>
                  <a:lnTo>
                    <a:pt x="375" y="17"/>
                  </a:lnTo>
                  <a:lnTo>
                    <a:pt x="378" y="17"/>
                  </a:lnTo>
                  <a:lnTo>
                    <a:pt x="379" y="16"/>
                  </a:lnTo>
                  <a:lnTo>
                    <a:pt x="382" y="10"/>
                  </a:lnTo>
                  <a:lnTo>
                    <a:pt x="389" y="6"/>
                  </a:lnTo>
                  <a:lnTo>
                    <a:pt x="398" y="1"/>
                  </a:lnTo>
                  <a:lnTo>
                    <a:pt x="407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3" name="Freeform 39"/>
            <p:cNvSpPr>
              <a:spLocks/>
            </p:cNvSpPr>
            <p:nvPr/>
          </p:nvSpPr>
          <p:spPr bwMode="auto">
            <a:xfrm>
              <a:off x="3026880" y="3100015"/>
              <a:ext cx="19779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9" y="0"/>
                </a:cxn>
                <a:cxn ang="0">
                  <a:pos x="11" y="1"/>
                </a:cxn>
                <a:cxn ang="0">
                  <a:pos x="11" y="4"/>
                </a:cxn>
                <a:cxn ang="0">
                  <a:pos x="12" y="8"/>
                </a:cxn>
                <a:cxn ang="0">
                  <a:pos x="12" y="12"/>
                </a:cxn>
                <a:cxn ang="0">
                  <a:pos x="11" y="14"/>
                </a:cxn>
                <a:cxn ang="0">
                  <a:pos x="11" y="19"/>
                </a:cxn>
                <a:cxn ang="0">
                  <a:pos x="9" y="21"/>
                </a:cxn>
                <a:cxn ang="0">
                  <a:pos x="7" y="24"/>
                </a:cxn>
                <a:cxn ang="0">
                  <a:pos x="4" y="24"/>
                </a:cxn>
                <a:cxn ang="0">
                  <a:pos x="3" y="23"/>
                </a:cxn>
                <a:cxn ang="0">
                  <a:pos x="3" y="17"/>
                </a:cxn>
                <a:cxn ang="0">
                  <a:pos x="1" y="13"/>
                </a:cxn>
                <a:cxn ang="0">
                  <a:pos x="1" y="6"/>
                </a:cxn>
                <a:cxn ang="0">
                  <a:pos x="0" y="4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12" h="24">
                  <a:moveTo>
                    <a:pt x="3" y="0"/>
                  </a:moveTo>
                  <a:lnTo>
                    <a:pt x="9" y="0"/>
                  </a:lnTo>
                  <a:lnTo>
                    <a:pt x="11" y="1"/>
                  </a:lnTo>
                  <a:lnTo>
                    <a:pt x="11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9"/>
                  </a:lnTo>
                  <a:lnTo>
                    <a:pt x="9" y="21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3" y="23"/>
                  </a:lnTo>
                  <a:lnTo>
                    <a:pt x="3" y="17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4" name="Freeform 40"/>
            <p:cNvSpPr>
              <a:spLocks/>
            </p:cNvSpPr>
            <p:nvPr/>
          </p:nvSpPr>
          <p:spPr bwMode="auto">
            <a:xfrm>
              <a:off x="4052128" y="2345090"/>
              <a:ext cx="29669" cy="19779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5" y="0"/>
                </a:cxn>
                <a:cxn ang="0">
                  <a:pos x="18" y="2"/>
                </a:cxn>
                <a:cxn ang="0">
                  <a:pos x="15" y="8"/>
                </a:cxn>
                <a:cxn ang="0">
                  <a:pos x="7" y="12"/>
                </a:cxn>
                <a:cxn ang="0">
                  <a:pos x="3" y="12"/>
                </a:cxn>
                <a:cxn ang="0">
                  <a:pos x="2" y="10"/>
                </a:cxn>
                <a:cxn ang="0">
                  <a:pos x="0" y="8"/>
                </a:cxn>
                <a:cxn ang="0">
                  <a:pos x="3" y="2"/>
                </a:cxn>
                <a:cxn ang="0">
                  <a:pos x="9" y="0"/>
                </a:cxn>
              </a:cxnLst>
              <a:rect l="0" t="0" r="r" b="b"/>
              <a:pathLst>
                <a:path w="18" h="12">
                  <a:moveTo>
                    <a:pt x="9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8"/>
                  </a:lnTo>
                  <a:lnTo>
                    <a:pt x="7" y="12"/>
                  </a:lnTo>
                  <a:lnTo>
                    <a:pt x="3" y="12"/>
                  </a:lnTo>
                  <a:lnTo>
                    <a:pt x="2" y="10"/>
                  </a:lnTo>
                  <a:lnTo>
                    <a:pt x="0" y="8"/>
                  </a:lnTo>
                  <a:lnTo>
                    <a:pt x="3" y="2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5" name="Freeform 41"/>
            <p:cNvSpPr>
              <a:spLocks/>
            </p:cNvSpPr>
            <p:nvPr/>
          </p:nvSpPr>
          <p:spPr bwMode="auto">
            <a:xfrm>
              <a:off x="4261464" y="2326959"/>
              <a:ext cx="21428" cy="1483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9" y="0"/>
                </a:cxn>
                <a:cxn ang="0">
                  <a:pos x="12" y="1"/>
                </a:cxn>
                <a:cxn ang="0">
                  <a:pos x="13" y="2"/>
                </a:cxn>
                <a:cxn ang="0">
                  <a:pos x="13" y="5"/>
                </a:cxn>
                <a:cxn ang="0">
                  <a:pos x="12" y="8"/>
                </a:cxn>
                <a:cxn ang="0">
                  <a:pos x="9" y="8"/>
                </a:cxn>
                <a:cxn ang="0">
                  <a:pos x="7" y="9"/>
                </a:cxn>
                <a:cxn ang="0">
                  <a:pos x="4" y="8"/>
                </a:cxn>
                <a:cxn ang="0">
                  <a:pos x="1" y="8"/>
                </a:cxn>
                <a:cxn ang="0">
                  <a:pos x="0" y="6"/>
                </a:cxn>
                <a:cxn ang="0">
                  <a:pos x="0" y="4"/>
                </a:cxn>
                <a:cxn ang="0">
                  <a:pos x="4" y="0"/>
                </a:cxn>
              </a:cxnLst>
              <a:rect l="0" t="0" r="r" b="b"/>
              <a:pathLst>
                <a:path w="13" h="9">
                  <a:moveTo>
                    <a:pt x="4" y="0"/>
                  </a:moveTo>
                  <a:lnTo>
                    <a:pt x="9" y="0"/>
                  </a:lnTo>
                  <a:lnTo>
                    <a:pt x="12" y="1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2" y="8"/>
                  </a:lnTo>
                  <a:lnTo>
                    <a:pt x="9" y="8"/>
                  </a:lnTo>
                  <a:lnTo>
                    <a:pt x="7" y="9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6" name="Freeform 42"/>
            <p:cNvSpPr>
              <a:spLocks/>
            </p:cNvSpPr>
            <p:nvPr/>
          </p:nvSpPr>
          <p:spPr bwMode="auto">
            <a:xfrm>
              <a:off x="3681259" y="2256081"/>
              <a:ext cx="54394" cy="47802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13" y="0"/>
                </a:cxn>
                <a:cxn ang="0">
                  <a:pos x="14" y="1"/>
                </a:cxn>
                <a:cxn ang="0">
                  <a:pos x="20" y="4"/>
                </a:cxn>
                <a:cxn ang="0">
                  <a:pos x="22" y="4"/>
                </a:cxn>
                <a:cxn ang="0">
                  <a:pos x="25" y="2"/>
                </a:cxn>
                <a:cxn ang="0">
                  <a:pos x="32" y="2"/>
                </a:cxn>
                <a:cxn ang="0">
                  <a:pos x="33" y="4"/>
                </a:cxn>
                <a:cxn ang="0">
                  <a:pos x="32" y="8"/>
                </a:cxn>
                <a:cxn ang="0">
                  <a:pos x="29" y="14"/>
                </a:cxn>
                <a:cxn ang="0">
                  <a:pos x="24" y="23"/>
                </a:cxn>
                <a:cxn ang="0">
                  <a:pos x="20" y="28"/>
                </a:cxn>
                <a:cxn ang="0">
                  <a:pos x="16" y="29"/>
                </a:cxn>
                <a:cxn ang="0">
                  <a:pos x="13" y="28"/>
                </a:cxn>
                <a:cxn ang="0">
                  <a:pos x="9" y="27"/>
                </a:cxn>
                <a:cxn ang="0">
                  <a:pos x="5" y="24"/>
                </a:cxn>
                <a:cxn ang="0">
                  <a:pos x="2" y="23"/>
                </a:cxn>
                <a:cxn ang="0">
                  <a:pos x="1" y="20"/>
                </a:cxn>
                <a:cxn ang="0">
                  <a:pos x="0" y="19"/>
                </a:cxn>
                <a:cxn ang="0">
                  <a:pos x="0" y="17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8"/>
                </a:cxn>
                <a:cxn ang="0">
                  <a:pos x="6" y="4"/>
                </a:cxn>
                <a:cxn ang="0">
                  <a:pos x="10" y="0"/>
                </a:cxn>
              </a:cxnLst>
              <a:rect l="0" t="0" r="r" b="b"/>
              <a:pathLst>
                <a:path w="33" h="29">
                  <a:moveTo>
                    <a:pt x="10" y="0"/>
                  </a:moveTo>
                  <a:lnTo>
                    <a:pt x="13" y="0"/>
                  </a:lnTo>
                  <a:lnTo>
                    <a:pt x="14" y="1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32" y="2"/>
                  </a:lnTo>
                  <a:lnTo>
                    <a:pt x="33" y="4"/>
                  </a:lnTo>
                  <a:lnTo>
                    <a:pt x="32" y="8"/>
                  </a:lnTo>
                  <a:lnTo>
                    <a:pt x="29" y="14"/>
                  </a:lnTo>
                  <a:lnTo>
                    <a:pt x="24" y="23"/>
                  </a:lnTo>
                  <a:lnTo>
                    <a:pt x="20" y="28"/>
                  </a:lnTo>
                  <a:lnTo>
                    <a:pt x="16" y="29"/>
                  </a:lnTo>
                  <a:lnTo>
                    <a:pt x="13" y="28"/>
                  </a:lnTo>
                  <a:lnTo>
                    <a:pt x="9" y="27"/>
                  </a:lnTo>
                  <a:lnTo>
                    <a:pt x="5" y="24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8"/>
                  </a:lnTo>
                  <a:lnTo>
                    <a:pt x="6" y="4"/>
                  </a:lnTo>
                  <a:lnTo>
                    <a:pt x="10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7" name="Freeform 43"/>
            <p:cNvSpPr>
              <a:spLocks/>
            </p:cNvSpPr>
            <p:nvPr/>
          </p:nvSpPr>
          <p:spPr bwMode="auto">
            <a:xfrm>
              <a:off x="3753784" y="2251137"/>
              <a:ext cx="51097" cy="39559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8" y="0"/>
                </a:cxn>
                <a:cxn ang="0">
                  <a:pos x="31" y="3"/>
                </a:cxn>
                <a:cxn ang="0">
                  <a:pos x="31" y="5"/>
                </a:cxn>
                <a:cxn ang="0">
                  <a:pos x="30" y="9"/>
                </a:cxn>
                <a:cxn ang="0">
                  <a:pos x="30" y="15"/>
                </a:cxn>
                <a:cxn ang="0">
                  <a:pos x="28" y="19"/>
                </a:cxn>
                <a:cxn ang="0">
                  <a:pos x="26" y="22"/>
                </a:cxn>
                <a:cxn ang="0">
                  <a:pos x="23" y="23"/>
                </a:cxn>
                <a:cxn ang="0">
                  <a:pos x="19" y="24"/>
                </a:cxn>
                <a:cxn ang="0">
                  <a:pos x="8" y="24"/>
                </a:cxn>
                <a:cxn ang="0">
                  <a:pos x="5" y="23"/>
                </a:cxn>
                <a:cxn ang="0">
                  <a:pos x="1" y="19"/>
                </a:cxn>
                <a:cxn ang="0">
                  <a:pos x="0" y="16"/>
                </a:cxn>
                <a:cxn ang="0">
                  <a:pos x="0" y="12"/>
                </a:cxn>
                <a:cxn ang="0">
                  <a:pos x="1" y="11"/>
                </a:cxn>
                <a:cxn ang="0">
                  <a:pos x="9" y="7"/>
                </a:cxn>
                <a:cxn ang="0">
                  <a:pos x="12" y="7"/>
                </a:cxn>
                <a:cxn ang="0">
                  <a:pos x="15" y="9"/>
                </a:cxn>
                <a:cxn ang="0">
                  <a:pos x="16" y="9"/>
                </a:cxn>
                <a:cxn ang="0">
                  <a:pos x="19" y="8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4" y="1"/>
                </a:cxn>
                <a:cxn ang="0">
                  <a:pos x="27" y="0"/>
                </a:cxn>
              </a:cxnLst>
              <a:rect l="0" t="0" r="r" b="b"/>
              <a:pathLst>
                <a:path w="31" h="24">
                  <a:moveTo>
                    <a:pt x="27" y="0"/>
                  </a:moveTo>
                  <a:lnTo>
                    <a:pt x="28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30" y="9"/>
                  </a:lnTo>
                  <a:lnTo>
                    <a:pt x="30" y="15"/>
                  </a:lnTo>
                  <a:lnTo>
                    <a:pt x="28" y="19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19" y="24"/>
                  </a:lnTo>
                  <a:lnTo>
                    <a:pt x="8" y="24"/>
                  </a:lnTo>
                  <a:lnTo>
                    <a:pt x="5" y="23"/>
                  </a:lnTo>
                  <a:lnTo>
                    <a:pt x="1" y="19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" y="11"/>
                  </a:lnTo>
                  <a:lnTo>
                    <a:pt x="9" y="7"/>
                  </a:lnTo>
                  <a:lnTo>
                    <a:pt x="12" y="7"/>
                  </a:lnTo>
                  <a:lnTo>
                    <a:pt x="15" y="9"/>
                  </a:lnTo>
                  <a:lnTo>
                    <a:pt x="16" y="9"/>
                  </a:lnTo>
                  <a:lnTo>
                    <a:pt x="19" y="8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4" y="1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8" name="Freeform 44"/>
            <p:cNvSpPr>
              <a:spLocks/>
            </p:cNvSpPr>
            <p:nvPr/>
          </p:nvSpPr>
          <p:spPr bwMode="auto">
            <a:xfrm>
              <a:off x="3625215" y="2272565"/>
              <a:ext cx="32966" cy="37912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2" y="0"/>
                </a:cxn>
                <a:cxn ang="0">
                  <a:pos x="13" y="2"/>
                </a:cxn>
                <a:cxn ang="0">
                  <a:pos x="16" y="3"/>
                </a:cxn>
                <a:cxn ang="0">
                  <a:pos x="18" y="6"/>
                </a:cxn>
                <a:cxn ang="0">
                  <a:pos x="20" y="9"/>
                </a:cxn>
                <a:cxn ang="0">
                  <a:pos x="20" y="11"/>
                </a:cxn>
                <a:cxn ang="0">
                  <a:pos x="9" y="22"/>
                </a:cxn>
                <a:cxn ang="0">
                  <a:pos x="7" y="23"/>
                </a:cxn>
                <a:cxn ang="0">
                  <a:pos x="4" y="23"/>
                </a:cxn>
                <a:cxn ang="0">
                  <a:pos x="0" y="19"/>
                </a:cxn>
                <a:cxn ang="0">
                  <a:pos x="3" y="14"/>
                </a:cxn>
                <a:cxn ang="0">
                  <a:pos x="5" y="6"/>
                </a:cxn>
                <a:cxn ang="0">
                  <a:pos x="11" y="0"/>
                </a:cxn>
              </a:cxnLst>
              <a:rect l="0" t="0" r="r" b="b"/>
              <a:pathLst>
                <a:path w="20" h="23">
                  <a:moveTo>
                    <a:pt x="11" y="0"/>
                  </a:moveTo>
                  <a:lnTo>
                    <a:pt x="12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6"/>
                  </a:lnTo>
                  <a:lnTo>
                    <a:pt x="20" y="9"/>
                  </a:lnTo>
                  <a:lnTo>
                    <a:pt x="20" y="11"/>
                  </a:lnTo>
                  <a:lnTo>
                    <a:pt x="9" y="22"/>
                  </a:lnTo>
                  <a:lnTo>
                    <a:pt x="7" y="23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3" y="14"/>
                  </a:lnTo>
                  <a:lnTo>
                    <a:pt x="5" y="6"/>
                  </a:lnTo>
                  <a:lnTo>
                    <a:pt x="11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99" name="Freeform 45"/>
            <p:cNvSpPr>
              <a:spLocks/>
            </p:cNvSpPr>
            <p:nvPr/>
          </p:nvSpPr>
          <p:spPr bwMode="auto">
            <a:xfrm>
              <a:off x="3597195" y="2275861"/>
              <a:ext cx="29669" cy="2802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8" y="0"/>
                </a:cxn>
                <a:cxn ang="0">
                  <a:pos x="18" y="1"/>
                </a:cxn>
                <a:cxn ang="0">
                  <a:pos x="16" y="7"/>
                </a:cxn>
                <a:cxn ang="0">
                  <a:pos x="13" y="11"/>
                </a:cxn>
                <a:cxn ang="0">
                  <a:pos x="12" y="15"/>
                </a:cxn>
                <a:cxn ang="0">
                  <a:pos x="9" y="16"/>
                </a:cxn>
                <a:cxn ang="0">
                  <a:pos x="8" y="17"/>
                </a:cxn>
                <a:cxn ang="0">
                  <a:pos x="6" y="17"/>
                </a:cxn>
                <a:cxn ang="0">
                  <a:pos x="1" y="15"/>
                </a:cxn>
                <a:cxn ang="0">
                  <a:pos x="0" y="12"/>
                </a:cxn>
                <a:cxn ang="0">
                  <a:pos x="0" y="8"/>
                </a:cxn>
                <a:cxn ang="0">
                  <a:pos x="2" y="2"/>
                </a:cxn>
                <a:cxn ang="0">
                  <a:pos x="4" y="1"/>
                </a:cxn>
                <a:cxn ang="0">
                  <a:pos x="6" y="0"/>
                </a:cxn>
              </a:cxnLst>
              <a:rect l="0" t="0" r="r" b="b"/>
              <a:pathLst>
                <a:path w="18" h="17">
                  <a:moveTo>
                    <a:pt x="6" y="0"/>
                  </a:moveTo>
                  <a:lnTo>
                    <a:pt x="18" y="0"/>
                  </a:lnTo>
                  <a:lnTo>
                    <a:pt x="18" y="1"/>
                  </a:lnTo>
                  <a:lnTo>
                    <a:pt x="16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9" y="16"/>
                  </a:lnTo>
                  <a:lnTo>
                    <a:pt x="8" y="17"/>
                  </a:lnTo>
                  <a:lnTo>
                    <a:pt x="6" y="17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1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0" name="Freeform 46"/>
            <p:cNvSpPr>
              <a:spLocks/>
            </p:cNvSpPr>
            <p:nvPr/>
          </p:nvSpPr>
          <p:spPr bwMode="auto">
            <a:xfrm>
              <a:off x="3646644" y="2326959"/>
              <a:ext cx="14834" cy="18132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9" y="2"/>
                </a:cxn>
                <a:cxn ang="0">
                  <a:pos x="9" y="9"/>
                </a:cxn>
                <a:cxn ang="0">
                  <a:pos x="7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6" y="0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lnTo>
                    <a:pt x="9" y="2"/>
                  </a:lnTo>
                  <a:lnTo>
                    <a:pt x="9" y="9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1" name="Freeform 47"/>
            <p:cNvSpPr>
              <a:spLocks/>
            </p:cNvSpPr>
            <p:nvPr/>
          </p:nvSpPr>
          <p:spPr bwMode="auto">
            <a:xfrm>
              <a:off x="3542800" y="2233005"/>
              <a:ext cx="19779" cy="2472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0" y="0"/>
                </a:cxn>
                <a:cxn ang="0">
                  <a:pos x="11" y="2"/>
                </a:cxn>
                <a:cxn ang="0">
                  <a:pos x="12" y="4"/>
                </a:cxn>
                <a:cxn ang="0">
                  <a:pos x="12" y="12"/>
                </a:cxn>
                <a:cxn ang="0">
                  <a:pos x="10" y="15"/>
                </a:cxn>
                <a:cxn ang="0">
                  <a:pos x="7" y="15"/>
                </a:cxn>
                <a:cxn ang="0">
                  <a:pos x="0" y="8"/>
                </a:cxn>
                <a:cxn ang="0">
                  <a:pos x="0" y="7"/>
                </a:cxn>
                <a:cxn ang="0">
                  <a:pos x="3" y="4"/>
                </a:cxn>
                <a:cxn ang="0">
                  <a:pos x="6" y="3"/>
                </a:cxn>
                <a:cxn ang="0">
                  <a:pos x="8" y="0"/>
                </a:cxn>
              </a:cxnLst>
              <a:rect l="0" t="0" r="r" b="b"/>
              <a:pathLst>
                <a:path w="12" h="15">
                  <a:moveTo>
                    <a:pt x="8" y="0"/>
                  </a:moveTo>
                  <a:lnTo>
                    <a:pt x="10" y="0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2" y="12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0" y="8"/>
                  </a:lnTo>
                  <a:lnTo>
                    <a:pt x="0" y="7"/>
                  </a:lnTo>
                  <a:lnTo>
                    <a:pt x="3" y="4"/>
                  </a:lnTo>
                  <a:lnTo>
                    <a:pt x="6" y="3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2" name="Freeform 48"/>
            <p:cNvSpPr>
              <a:spLocks/>
            </p:cNvSpPr>
            <p:nvPr/>
          </p:nvSpPr>
          <p:spPr bwMode="auto">
            <a:xfrm>
              <a:off x="3450496" y="2153886"/>
              <a:ext cx="108788" cy="59339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52" y="0"/>
                </a:cxn>
                <a:cxn ang="0">
                  <a:pos x="56" y="1"/>
                </a:cxn>
                <a:cxn ang="0">
                  <a:pos x="59" y="1"/>
                </a:cxn>
                <a:cxn ang="0">
                  <a:pos x="64" y="4"/>
                </a:cxn>
                <a:cxn ang="0">
                  <a:pos x="64" y="5"/>
                </a:cxn>
                <a:cxn ang="0">
                  <a:pos x="62" y="6"/>
                </a:cxn>
                <a:cxn ang="0">
                  <a:pos x="58" y="10"/>
                </a:cxn>
                <a:cxn ang="0">
                  <a:pos x="58" y="13"/>
                </a:cxn>
                <a:cxn ang="0">
                  <a:pos x="60" y="14"/>
                </a:cxn>
                <a:cxn ang="0">
                  <a:pos x="64" y="19"/>
                </a:cxn>
                <a:cxn ang="0">
                  <a:pos x="66" y="21"/>
                </a:cxn>
                <a:cxn ang="0">
                  <a:pos x="64" y="23"/>
                </a:cxn>
                <a:cxn ang="0">
                  <a:pos x="56" y="27"/>
                </a:cxn>
                <a:cxn ang="0">
                  <a:pos x="47" y="27"/>
                </a:cxn>
                <a:cxn ang="0">
                  <a:pos x="43" y="25"/>
                </a:cxn>
                <a:cxn ang="0">
                  <a:pos x="37" y="25"/>
                </a:cxn>
                <a:cxn ang="0">
                  <a:pos x="35" y="28"/>
                </a:cxn>
                <a:cxn ang="0">
                  <a:pos x="33" y="31"/>
                </a:cxn>
                <a:cxn ang="0">
                  <a:pos x="32" y="32"/>
                </a:cxn>
                <a:cxn ang="0">
                  <a:pos x="31" y="32"/>
                </a:cxn>
                <a:cxn ang="0">
                  <a:pos x="29" y="31"/>
                </a:cxn>
                <a:cxn ang="0">
                  <a:pos x="28" y="28"/>
                </a:cxn>
                <a:cxn ang="0">
                  <a:pos x="25" y="25"/>
                </a:cxn>
                <a:cxn ang="0">
                  <a:pos x="24" y="27"/>
                </a:cxn>
                <a:cxn ang="0">
                  <a:pos x="23" y="29"/>
                </a:cxn>
                <a:cxn ang="0">
                  <a:pos x="17" y="35"/>
                </a:cxn>
                <a:cxn ang="0">
                  <a:pos x="15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8" y="33"/>
                </a:cxn>
                <a:cxn ang="0">
                  <a:pos x="8" y="29"/>
                </a:cxn>
                <a:cxn ang="0">
                  <a:pos x="7" y="27"/>
                </a:cxn>
                <a:cxn ang="0">
                  <a:pos x="5" y="25"/>
                </a:cxn>
                <a:cxn ang="0">
                  <a:pos x="3" y="25"/>
                </a:cxn>
                <a:cxn ang="0">
                  <a:pos x="1" y="24"/>
                </a:cxn>
                <a:cxn ang="0">
                  <a:pos x="0" y="24"/>
                </a:cxn>
                <a:cxn ang="0">
                  <a:pos x="0" y="20"/>
                </a:cxn>
                <a:cxn ang="0">
                  <a:pos x="1" y="17"/>
                </a:cxn>
                <a:cxn ang="0">
                  <a:pos x="4" y="14"/>
                </a:cxn>
                <a:cxn ang="0">
                  <a:pos x="5" y="14"/>
                </a:cxn>
                <a:cxn ang="0">
                  <a:pos x="7" y="16"/>
                </a:cxn>
                <a:cxn ang="0">
                  <a:pos x="9" y="17"/>
                </a:cxn>
                <a:cxn ang="0">
                  <a:pos x="11" y="20"/>
                </a:cxn>
                <a:cxn ang="0">
                  <a:pos x="13" y="21"/>
                </a:cxn>
                <a:cxn ang="0">
                  <a:pos x="16" y="21"/>
                </a:cxn>
                <a:cxn ang="0">
                  <a:pos x="16" y="19"/>
                </a:cxn>
                <a:cxn ang="0">
                  <a:pos x="15" y="17"/>
                </a:cxn>
                <a:cxn ang="0">
                  <a:pos x="15" y="13"/>
                </a:cxn>
                <a:cxn ang="0">
                  <a:pos x="16" y="12"/>
                </a:cxn>
                <a:cxn ang="0">
                  <a:pos x="17" y="12"/>
                </a:cxn>
                <a:cxn ang="0">
                  <a:pos x="23" y="13"/>
                </a:cxn>
                <a:cxn ang="0">
                  <a:pos x="36" y="16"/>
                </a:cxn>
                <a:cxn ang="0">
                  <a:pos x="40" y="14"/>
                </a:cxn>
                <a:cxn ang="0">
                  <a:pos x="40" y="12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3" y="2"/>
                </a:cxn>
                <a:cxn ang="0">
                  <a:pos x="46" y="1"/>
                </a:cxn>
                <a:cxn ang="0">
                  <a:pos x="47" y="0"/>
                </a:cxn>
              </a:cxnLst>
              <a:rect l="0" t="0" r="r" b="b"/>
              <a:pathLst>
                <a:path w="66" h="36">
                  <a:moveTo>
                    <a:pt x="47" y="0"/>
                  </a:moveTo>
                  <a:lnTo>
                    <a:pt x="52" y="0"/>
                  </a:lnTo>
                  <a:lnTo>
                    <a:pt x="56" y="1"/>
                  </a:lnTo>
                  <a:lnTo>
                    <a:pt x="59" y="1"/>
                  </a:lnTo>
                  <a:lnTo>
                    <a:pt x="64" y="4"/>
                  </a:lnTo>
                  <a:lnTo>
                    <a:pt x="64" y="5"/>
                  </a:lnTo>
                  <a:lnTo>
                    <a:pt x="62" y="6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60" y="14"/>
                  </a:lnTo>
                  <a:lnTo>
                    <a:pt x="64" y="19"/>
                  </a:lnTo>
                  <a:lnTo>
                    <a:pt x="66" y="21"/>
                  </a:lnTo>
                  <a:lnTo>
                    <a:pt x="64" y="23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43" y="25"/>
                  </a:lnTo>
                  <a:lnTo>
                    <a:pt x="37" y="25"/>
                  </a:lnTo>
                  <a:lnTo>
                    <a:pt x="35" y="28"/>
                  </a:lnTo>
                  <a:lnTo>
                    <a:pt x="33" y="31"/>
                  </a:lnTo>
                  <a:lnTo>
                    <a:pt x="32" y="32"/>
                  </a:lnTo>
                  <a:lnTo>
                    <a:pt x="31" y="32"/>
                  </a:lnTo>
                  <a:lnTo>
                    <a:pt x="29" y="31"/>
                  </a:lnTo>
                  <a:lnTo>
                    <a:pt x="28" y="28"/>
                  </a:lnTo>
                  <a:lnTo>
                    <a:pt x="25" y="25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17" y="35"/>
                  </a:lnTo>
                  <a:lnTo>
                    <a:pt x="15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8" y="33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5" y="25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1" y="17"/>
                  </a:lnTo>
                  <a:lnTo>
                    <a:pt x="4" y="14"/>
                  </a:lnTo>
                  <a:lnTo>
                    <a:pt x="5" y="14"/>
                  </a:lnTo>
                  <a:lnTo>
                    <a:pt x="7" y="16"/>
                  </a:lnTo>
                  <a:lnTo>
                    <a:pt x="9" y="17"/>
                  </a:lnTo>
                  <a:lnTo>
                    <a:pt x="11" y="20"/>
                  </a:lnTo>
                  <a:lnTo>
                    <a:pt x="13" y="21"/>
                  </a:lnTo>
                  <a:lnTo>
                    <a:pt x="16" y="21"/>
                  </a:lnTo>
                  <a:lnTo>
                    <a:pt x="16" y="19"/>
                  </a:lnTo>
                  <a:lnTo>
                    <a:pt x="15" y="17"/>
                  </a:lnTo>
                  <a:lnTo>
                    <a:pt x="15" y="13"/>
                  </a:lnTo>
                  <a:lnTo>
                    <a:pt x="16" y="12"/>
                  </a:lnTo>
                  <a:lnTo>
                    <a:pt x="17" y="12"/>
                  </a:lnTo>
                  <a:lnTo>
                    <a:pt x="23" y="13"/>
                  </a:lnTo>
                  <a:lnTo>
                    <a:pt x="36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3" y="2"/>
                  </a:lnTo>
                  <a:lnTo>
                    <a:pt x="46" y="1"/>
                  </a:lnTo>
                  <a:lnTo>
                    <a:pt x="47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3" name="Freeform 49"/>
            <p:cNvSpPr>
              <a:spLocks/>
            </p:cNvSpPr>
            <p:nvPr/>
          </p:nvSpPr>
          <p:spPr bwMode="auto">
            <a:xfrm>
              <a:off x="3445551" y="2125866"/>
              <a:ext cx="64284" cy="37912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6" y="2"/>
                </a:cxn>
                <a:cxn ang="0">
                  <a:pos x="8" y="5"/>
                </a:cxn>
                <a:cxn ang="0">
                  <a:pos x="12" y="6"/>
                </a:cxn>
                <a:cxn ang="0">
                  <a:pos x="19" y="6"/>
                </a:cxn>
                <a:cxn ang="0">
                  <a:pos x="23" y="5"/>
                </a:cxn>
                <a:cxn ang="0">
                  <a:pos x="27" y="5"/>
                </a:cxn>
                <a:cxn ang="0">
                  <a:pos x="30" y="3"/>
                </a:cxn>
                <a:cxn ang="0">
                  <a:pos x="32" y="3"/>
                </a:cxn>
                <a:cxn ang="0">
                  <a:pos x="34" y="5"/>
                </a:cxn>
                <a:cxn ang="0">
                  <a:pos x="35" y="7"/>
                </a:cxn>
                <a:cxn ang="0">
                  <a:pos x="38" y="9"/>
                </a:cxn>
                <a:cxn ang="0">
                  <a:pos x="39" y="11"/>
                </a:cxn>
                <a:cxn ang="0">
                  <a:pos x="39" y="17"/>
                </a:cxn>
                <a:cxn ang="0">
                  <a:pos x="38" y="19"/>
                </a:cxn>
                <a:cxn ang="0">
                  <a:pos x="38" y="22"/>
                </a:cxn>
                <a:cxn ang="0">
                  <a:pos x="36" y="23"/>
                </a:cxn>
                <a:cxn ang="0">
                  <a:pos x="35" y="22"/>
                </a:cxn>
                <a:cxn ang="0">
                  <a:pos x="34" y="19"/>
                </a:cxn>
                <a:cxn ang="0">
                  <a:pos x="32" y="18"/>
                </a:cxn>
                <a:cxn ang="0">
                  <a:pos x="31" y="15"/>
                </a:cxn>
                <a:cxn ang="0">
                  <a:pos x="22" y="15"/>
                </a:cxn>
                <a:cxn ang="0">
                  <a:pos x="14" y="17"/>
                </a:cxn>
                <a:cxn ang="0">
                  <a:pos x="7" y="17"/>
                </a:cxn>
                <a:cxn ang="0">
                  <a:pos x="6" y="15"/>
                </a:cxn>
                <a:cxn ang="0">
                  <a:pos x="0" y="5"/>
                </a:cxn>
                <a:cxn ang="0">
                  <a:pos x="0" y="2"/>
                </a:cxn>
                <a:cxn ang="0">
                  <a:pos x="1" y="0"/>
                </a:cxn>
              </a:cxnLst>
              <a:rect l="0" t="0" r="r" b="b"/>
              <a:pathLst>
                <a:path w="39" h="23">
                  <a:moveTo>
                    <a:pt x="1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5"/>
                  </a:lnTo>
                  <a:lnTo>
                    <a:pt x="12" y="6"/>
                  </a:lnTo>
                  <a:lnTo>
                    <a:pt x="19" y="6"/>
                  </a:lnTo>
                  <a:lnTo>
                    <a:pt x="23" y="5"/>
                  </a:lnTo>
                  <a:lnTo>
                    <a:pt x="27" y="5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4" y="5"/>
                  </a:lnTo>
                  <a:lnTo>
                    <a:pt x="35" y="7"/>
                  </a:lnTo>
                  <a:lnTo>
                    <a:pt x="38" y="9"/>
                  </a:lnTo>
                  <a:lnTo>
                    <a:pt x="39" y="11"/>
                  </a:lnTo>
                  <a:lnTo>
                    <a:pt x="39" y="17"/>
                  </a:lnTo>
                  <a:lnTo>
                    <a:pt x="38" y="19"/>
                  </a:lnTo>
                  <a:lnTo>
                    <a:pt x="38" y="22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4" y="19"/>
                  </a:lnTo>
                  <a:lnTo>
                    <a:pt x="32" y="18"/>
                  </a:lnTo>
                  <a:lnTo>
                    <a:pt x="31" y="15"/>
                  </a:lnTo>
                  <a:lnTo>
                    <a:pt x="22" y="15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4" name="Freeform 50"/>
            <p:cNvSpPr>
              <a:spLocks/>
            </p:cNvSpPr>
            <p:nvPr/>
          </p:nvSpPr>
          <p:spPr bwMode="auto">
            <a:xfrm>
              <a:off x="3717521" y="2226412"/>
              <a:ext cx="21428" cy="2307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0" y="0"/>
                </a:cxn>
                <a:cxn ang="0">
                  <a:pos x="13" y="3"/>
                </a:cxn>
                <a:cxn ang="0">
                  <a:pos x="13" y="12"/>
                </a:cxn>
                <a:cxn ang="0">
                  <a:pos x="11" y="14"/>
                </a:cxn>
                <a:cxn ang="0">
                  <a:pos x="7" y="14"/>
                </a:cxn>
                <a:cxn ang="0">
                  <a:pos x="3" y="12"/>
                </a:cxn>
                <a:cxn ang="0">
                  <a:pos x="0" y="10"/>
                </a:cxn>
                <a:cxn ang="0">
                  <a:pos x="0" y="3"/>
                </a:cxn>
                <a:cxn ang="0">
                  <a:pos x="3" y="0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3" y="12"/>
                  </a:lnTo>
                  <a:lnTo>
                    <a:pt x="11" y="14"/>
                  </a:lnTo>
                  <a:lnTo>
                    <a:pt x="7" y="14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5" name="Freeform 51"/>
            <p:cNvSpPr>
              <a:spLocks/>
            </p:cNvSpPr>
            <p:nvPr/>
          </p:nvSpPr>
          <p:spPr bwMode="auto">
            <a:xfrm>
              <a:off x="3786750" y="2173666"/>
              <a:ext cx="19779" cy="21429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" y="2"/>
                </a:cxn>
                <a:cxn ang="0">
                  <a:pos x="11" y="5"/>
                </a:cxn>
                <a:cxn ang="0">
                  <a:pos x="12" y="7"/>
                </a:cxn>
                <a:cxn ang="0">
                  <a:pos x="12" y="9"/>
                </a:cxn>
                <a:cxn ang="0">
                  <a:pos x="11" y="12"/>
                </a:cxn>
                <a:cxn ang="0">
                  <a:pos x="10" y="13"/>
                </a:cxn>
                <a:cxn ang="0">
                  <a:pos x="8" y="13"/>
                </a:cxn>
                <a:cxn ang="0">
                  <a:pos x="7" y="12"/>
                </a:cxn>
                <a:cxn ang="0">
                  <a:pos x="4" y="11"/>
                </a:cxn>
                <a:cxn ang="0">
                  <a:pos x="3" y="8"/>
                </a:cxn>
                <a:cxn ang="0">
                  <a:pos x="0" y="5"/>
                </a:cxn>
                <a:cxn ang="0">
                  <a:pos x="0" y="4"/>
                </a:cxn>
                <a:cxn ang="0">
                  <a:pos x="3" y="1"/>
                </a:cxn>
                <a:cxn ang="0">
                  <a:pos x="6" y="1"/>
                </a:cxn>
                <a:cxn ang="0">
                  <a:pos x="8" y="0"/>
                </a:cxn>
              </a:cxnLst>
              <a:rect l="0" t="0" r="r" b="b"/>
              <a:pathLst>
                <a:path w="12" h="13">
                  <a:moveTo>
                    <a:pt x="8" y="0"/>
                  </a:moveTo>
                  <a:lnTo>
                    <a:pt x="11" y="2"/>
                  </a:lnTo>
                  <a:lnTo>
                    <a:pt x="11" y="5"/>
                  </a:lnTo>
                  <a:lnTo>
                    <a:pt x="12" y="7"/>
                  </a:lnTo>
                  <a:lnTo>
                    <a:pt x="12" y="9"/>
                  </a:lnTo>
                  <a:lnTo>
                    <a:pt x="11" y="12"/>
                  </a:lnTo>
                  <a:lnTo>
                    <a:pt x="10" y="13"/>
                  </a:lnTo>
                  <a:lnTo>
                    <a:pt x="8" y="13"/>
                  </a:lnTo>
                  <a:lnTo>
                    <a:pt x="7" y="12"/>
                  </a:lnTo>
                  <a:lnTo>
                    <a:pt x="4" y="11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4"/>
                  </a:lnTo>
                  <a:lnTo>
                    <a:pt x="3" y="1"/>
                  </a:lnTo>
                  <a:lnTo>
                    <a:pt x="6" y="1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6" name="Freeform 52"/>
            <p:cNvSpPr>
              <a:spLocks/>
            </p:cNvSpPr>
            <p:nvPr/>
          </p:nvSpPr>
          <p:spPr bwMode="auto">
            <a:xfrm>
              <a:off x="3720818" y="2129162"/>
              <a:ext cx="21428" cy="1813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8" y="1"/>
                </a:cxn>
                <a:cxn ang="0">
                  <a:pos x="9" y="3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3" y="7"/>
                </a:cxn>
                <a:cxn ang="0">
                  <a:pos x="11" y="9"/>
                </a:cxn>
                <a:cxn ang="0">
                  <a:pos x="8" y="9"/>
                </a:cxn>
                <a:cxn ang="0">
                  <a:pos x="5" y="11"/>
                </a:cxn>
                <a:cxn ang="0">
                  <a:pos x="3" y="11"/>
                </a:cxn>
                <a:cxn ang="0">
                  <a:pos x="0" y="8"/>
                </a:cxn>
                <a:cxn ang="0">
                  <a:pos x="0" y="4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13" h="11">
                  <a:moveTo>
                    <a:pt x="3" y="0"/>
                  </a:moveTo>
                  <a:lnTo>
                    <a:pt x="5" y="0"/>
                  </a:lnTo>
                  <a:lnTo>
                    <a:pt x="8" y="1"/>
                  </a:lnTo>
                  <a:lnTo>
                    <a:pt x="9" y="3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9"/>
                  </a:lnTo>
                  <a:lnTo>
                    <a:pt x="5" y="11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4"/>
                  </a:lnTo>
                  <a:lnTo>
                    <a:pt x="1" y="3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7" name="Freeform 53"/>
            <p:cNvSpPr>
              <a:spLocks/>
            </p:cNvSpPr>
            <p:nvPr/>
          </p:nvSpPr>
          <p:spPr bwMode="auto">
            <a:xfrm>
              <a:off x="3658182" y="2155535"/>
              <a:ext cx="59339" cy="36263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22" y="0"/>
                </a:cxn>
                <a:cxn ang="0">
                  <a:pos x="30" y="8"/>
                </a:cxn>
                <a:cxn ang="0">
                  <a:pos x="31" y="12"/>
                </a:cxn>
                <a:cxn ang="0">
                  <a:pos x="34" y="15"/>
                </a:cxn>
                <a:cxn ang="0">
                  <a:pos x="35" y="18"/>
                </a:cxn>
                <a:cxn ang="0">
                  <a:pos x="36" y="19"/>
                </a:cxn>
                <a:cxn ang="0">
                  <a:pos x="36" y="20"/>
                </a:cxn>
                <a:cxn ang="0">
                  <a:pos x="35" y="19"/>
                </a:cxn>
                <a:cxn ang="0">
                  <a:pos x="32" y="18"/>
                </a:cxn>
                <a:cxn ang="0">
                  <a:pos x="28" y="13"/>
                </a:cxn>
                <a:cxn ang="0">
                  <a:pos x="23" y="11"/>
                </a:cxn>
                <a:cxn ang="0">
                  <a:pos x="22" y="11"/>
                </a:cxn>
                <a:cxn ang="0">
                  <a:pos x="18" y="15"/>
                </a:cxn>
                <a:cxn ang="0">
                  <a:pos x="15" y="20"/>
                </a:cxn>
                <a:cxn ang="0">
                  <a:pos x="12" y="22"/>
                </a:cxn>
                <a:cxn ang="0">
                  <a:pos x="11" y="22"/>
                </a:cxn>
                <a:cxn ang="0">
                  <a:pos x="7" y="18"/>
                </a:cxn>
                <a:cxn ang="0">
                  <a:pos x="2" y="15"/>
                </a:cxn>
                <a:cxn ang="0">
                  <a:pos x="0" y="12"/>
                </a:cxn>
                <a:cxn ang="0">
                  <a:pos x="0" y="11"/>
                </a:cxn>
                <a:cxn ang="0">
                  <a:pos x="6" y="8"/>
                </a:cxn>
                <a:cxn ang="0">
                  <a:pos x="10" y="8"/>
                </a:cxn>
                <a:cxn ang="0">
                  <a:pos x="12" y="7"/>
                </a:cxn>
                <a:cxn ang="0">
                  <a:pos x="14" y="5"/>
                </a:cxn>
                <a:cxn ang="0">
                  <a:pos x="15" y="3"/>
                </a:cxn>
                <a:cxn ang="0">
                  <a:pos x="16" y="1"/>
                </a:cxn>
                <a:cxn ang="0">
                  <a:pos x="19" y="0"/>
                </a:cxn>
              </a:cxnLst>
              <a:rect l="0" t="0" r="r" b="b"/>
              <a:pathLst>
                <a:path w="36" h="22">
                  <a:moveTo>
                    <a:pt x="19" y="0"/>
                  </a:moveTo>
                  <a:lnTo>
                    <a:pt x="22" y="0"/>
                  </a:lnTo>
                  <a:lnTo>
                    <a:pt x="30" y="8"/>
                  </a:lnTo>
                  <a:lnTo>
                    <a:pt x="31" y="12"/>
                  </a:lnTo>
                  <a:lnTo>
                    <a:pt x="34" y="15"/>
                  </a:lnTo>
                  <a:lnTo>
                    <a:pt x="35" y="18"/>
                  </a:lnTo>
                  <a:lnTo>
                    <a:pt x="36" y="19"/>
                  </a:lnTo>
                  <a:lnTo>
                    <a:pt x="36" y="20"/>
                  </a:lnTo>
                  <a:lnTo>
                    <a:pt x="35" y="19"/>
                  </a:lnTo>
                  <a:lnTo>
                    <a:pt x="32" y="18"/>
                  </a:lnTo>
                  <a:lnTo>
                    <a:pt x="28" y="13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18" y="15"/>
                  </a:lnTo>
                  <a:lnTo>
                    <a:pt x="15" y="20"/>
                  </a:lnTo>
                  <a:lnTo>
                    <a:pt x="12" y="22"/>
                  </a:lnTo>
                  <a:lnTo>
                    <a:pt x="11" y="22"/>
                  </a:lnTo>
                  <a:lnTo>
                    <a:pt x="7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2" y="7"/>
                  </a:lnTo>
                  <a:lnTo>
                    <a:pt x="14" y="5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8" name="Freeform 54"/>
            <p:cNvSpPr>
              <a:spLocks/>
            </p:cNvSpPr>
            <p:nvPr/>
          </p:nvSpPr>
          <p:spPr bwMode="auto">
            <a:xfrm>
              <a:off x="3625215" y="2185204"/>
              <a:ext cx="37911" cy="5933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5" y="0"/>
                </a:cxn>
                <a:cxn ang="0">
                  <a:pos x="7" y="1"/>
                </a:cxn>
                <a:cxn ang="0">
                  <a:pos x="8" y="4"/>
                </a:cxn>
                <a:cxn ang="0">
                  <a:pos x="9" y="5"/>
                </a:cxn>
                <a:cxn ang="0">
                  <a:pos x="12" y="9"/>
                </a:cxn>
                <a:cxn ang="0">
                  <a:pos x="16" y="16"/>
                </a:cxn>
                <a:cxn ang="0">
                  <a:pos x="23" y="29"/>
                </a:cxn>
                <a:cxn ang="0">
                  <a:pos x="23" y="32"/>
                </a:cxn>
                <a:cxn ang="0">
                  <a:pos x="22" y="32"/>
                </a:cxn>
                <a:cxn ang="0">
                  <a:pos x="22" y="33"/>
                </a:cxn>
                <a:cxn ang="0">
                  <a:pos x="20" y="35"/>
                </a:cxn>
                <a:cxn ang="0">
                  <a:pos x="20" y="36"/>
                </a:cxn>
                <a:cxn ang="0">
                  <a:pos x="19" y="36"/>
                </a:cxn>
                <a:cxn ang="0">
                  <a:pos x="18" y="35"/>
                </a:cxn>
                <a:cxn ang="0">
                  <a:pos x="12" y="24"/>
                </a:cxn>
                <a:cxn ang="0">
                  <a:pos x="7" y="17"/>
                </a:cxn>
                <a:cxn ang="0">
                  <a:pos x="4" y="10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3" h="36">
                  <a:moveTo>
                    <a:pt x="3" y="0"/>
                  </a:moveTo>
                  <a:lnTo>
                    <a:pt x="5" y="0"/>
                  </a:lnTo>
                  <a:lnTo>
                    <a:pt x="7" y="1"/>
                  </a:lnTo>
                  <a:lnTo>
                    <a:pt x="8" y="4"/>
                  </a:lnTo>
                  <a:lnTo>
                    <a:pt x="9" y="5"/>
                  </a:lnTo>
                  <a:lnTo>
                    <a:pt x="12" y="9"/>
                  </a:lnTo>
                  <a:lnTo>
                    <a:pt x="16" y="16"/>
                  </a:lnTo>
                  <a:lnTo>
                    <a:pt x="23" y="29"/>
                  </a:lnTo>
                  <a:lnTo>
                    <a:pt x="23" y="32"/>
                  </a:lnTo>
                  <a:lnTo>
                    <a:pt x="22" y="32"/>
                  </a:lnTo>
                  <a:lnTo>
                    <a:pt x="22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19" y="36"/>
                  </a:lnTo>
                  <a:lnTo>
                    <a:pt x="18" y="35"/>
                  </a:lnTo>
                  <a:lnTo>
                    <a:pt x="12" y="24"/>
                  </a:lnTo>
                  <a:lnTo>
                    <a:pt x="7" y="17"/>
                  </a:lnTo>
                  <a:lnTo>
                    <a:pt x="4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09" name="Freeform 55"/>
            <p:cNvSpPr>
              <a:spLocks/>
            </p:cNvSpPr>
            <p:nvPr/>
          </p:nvSpPr>
          <p:spPr bwMode="auto">
            <a:xfrm>
              <a:off x="3656535" y="2191798"/>
              <a:ext cx="32966" cy="2966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1"/>
                </a:cxn>
                <a:cxn ang="0">
                  <a:pos x="7" y="6"/>
                </a:cxn>
                <a:cxn ang="0">
                  <a:pos x="12" y="12"/>
                </a:cxn>
                <a:cxn ang="0">
                  <a:pos x="15" y="13"/>
                </a:cxn>
                <a:cxn ang="0">
                  <a:pos x="19" y="13"/>
                </a:cxn>
                <a:cxn ang="0">
                  <a:pos x="20" y="14"/>
                </a:cxn>
                <a:cxn ang="0">
                  <a:pos x="20" y="16"/>
                </a:cxn>
                <a:cxn ang="0">
                  <a:pos x="17" y="18"/>
                </a:cxn>
                <a:cxn ang="0">
                  <a:pos x="11" y="18"/>
                </a:cxn>
                <a:cxn ang="0">
                  <a:pos x="8" y="17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0" y="2"/>
                </a:cxn>
                <a:cxn ang="0">
                  <a:pos x="3" y="0"/>
                </a:cxn>
              </a:cxnLst>
              <a:rect l="0" t="0" r="r" b="b"/>
              <a:pathLst>
                <a:path w="20" h="18">
                  <a:moveTo>
                    <a:pt x="3" y="0"/>
                  </a:moveTo>
                  <a:lnTo>
                    <a:pt x="4" y="1"/>
                  </a:lnTo>
                  <a:lnTo>
                    <a:pt x="7" y="6"/>
                  </a:lnTo>
                  <a:lnTo>
                    <a:pt x="12" y="12"/>
                  </a:lnTo>
                  <a:lnTo>
                    <a:pt x="15" y="13"/>
                  </a:lnTo>
                  <a:lnTo>
                    <a:pt x="19" y="13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17" y="18"/>
                  </a:lnTo>
                  <a:lnTo>
                    <a:pt x="11" y="18"/>
                  </a:lnTo>
                  <a:lnTo>
                    <a:pt x="8" y="17"/>
                  </a:lnTo>
                  <a:lnTo>
                    <a:pt x="1" y="10"/>
                  </a:lnTo>
                  <a:lnTo>
                    <a:pt x="0" y="8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0" name="Freeform 56"/>
            <p:cNvSpPr>
              <a:spLocks/>
            </p:cNvSpPr>
            <p:nvPr/>
          </p:nvSpPr>
          <p:spPr bwMode="auto">
            <a:xfrm>
              <a:off x="3616975" y="2213225"/>
              <a:ext cx="26373" cy="296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0"/>
                </a:cxn>
                <a:cxn ang="0">
                  <a:pos x="5" y="3"/>
                </a:cxn>
                <a:cxn ang="0">
                  <a:pos x="8" y="4"/>
                </a:cxn>
                <a:cxn ang="0">
                  <a:pos x="13" y="9"/>
                </a:cxn>
                <a:cxn ang="0">
                  <a:pos x="16" y="15"/>
                </a:cxn>
                <a:cxn ang="0">
                  <a:pos x="16" y="16"/>
                </a:cxn>
                <a:cxn ang="0">
                  <a:pos x="13" y="16"/>
                </a:cxn>
                <a:cxn ang="0">
                  <a:pos x="12" y="18"/>
                </a:cxn>
                <a:cxn ang="0">
                  <a:pos x="9" y="18"/>
                </a:cxn>
                <a:cxn ang="0">
                  <a:pos x="6" y="15"/>
                </a:cxn>
                <a:cxn ang="0">
                  <a:pos x="4" y="9"/>
                </a:cxn>
                <a:cxn ang="0">
                  <a:pos x="1" y="7"/>
                </a:cxn>
                <a:cxn ang="0">
                  <a:pos x="0" y="4"/>
                </a:cxn>
                <a:cxn ang="0">
                  <a:pos x="0" y="0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  <a:lnTo>
                    <a:pt x="8" y="4"/>
                  </a:lnTo>
                  <a:lnTo>
                    <a:pt x="13" y="9"/>
                  </a:lnTo>
                  <a:lnTo>
                    <a:pt x="16" y="15"/>
                  </a:lnTo>
                  <a:lnTo>
                    <a:pt x="16" y="16"/>
                  </a:lnTo>
                  <a:lnTo>
                    <a:pt x="13" y="16"/>
                  </a:lnTo>
                  <a:lnTo>
                    <a:pt x="12" y="18"/>
                  </a:lnTo>
                  <a:lnTo>
                    <a:pt x="9" y="18"/>
                  </a:lnTo>
                  <a:lnTo>
                    <a:pt x="6" y="15"/>
                  </a:lnTo>
                  <a:lnTo>
                    <a:pt x="4" y="9"/>
                  </a:lnTo>
                  <a:lnTo>
                    <a:pt x="1" y="7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1" name="Freeform 57"/>
            <p:cNvSpPr>
              <a:spLocks/>
            </p:cNvSpPr>
            <p:nvPr/>
          </p:nvSpPr>
          <p:spPr bwMode="auto">
            <a:xfrm>
              <a:off x="2108771" y="3210452"/>
              <a:ext cx="14834" cy="1977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9" y="0"/>
                </a:cxn>
                <a:cxn ang="0">
                  <a:pos x="9" y="4"/>
                </a:cxn>
                <a:cxn ang="0">
                  <a:pos x="7" y="5"/>
                </a:cxn>
                <a:cxn ang="0">
                  <a:pos x="5" y="11"/>
                </a:cxn>
                <a:cxn ang="0">
                  <a:pos x="3" y="12"/>
                </a:cxn>
                <a:cxn ang="0">
                  <a:pos x="0" y="12"/>
                </a:cxn>
                <a:cxn ang="0">
                  <a:pos x="0" y="7"/>
                </a:cxn>
                <a:cxn ang="0">
                  <a:pos x="2" y="5"/>
                </a:cxn>
                <a:cxn ang="0">
                  <a:pos x="5" y="0"/>
                </a:cxn>
              </a:cxnLst>
              <a:rect l="0" t="0" r="r" b="b"/>
              <a:pathLst>
                <a:path w="9" h="12">
                  <a:moveTo>
                    <a:pt x="5" y="0"/>
                  </a:moveTo>
                  <a:lnTo>
                    <a:pt x="9" y="0"/>
                  </a:lnTo>
                  <a:lnTo>
                    <a:pt x="9" y="4"/>
                  </a:lnTo>
                  <a:lnTo>
                    <a:pt x="7" y="5"/>
                  </a:lnTo>
                  <a:lnTo>
                    <a:pt x="5" y="11"/>
                  </a:lnTo>
                  <a:lnTo>
                    <a:pt x="3" y="12"/>
                  </a:lnTo>
                  <a:lnTo>
                    <a:pt x="0" y="12"/>
                  </a:lnTo>
                  <a:lnTo>
                    <a:pt x="0" y="7"/>
                  </a:lnTo>
                  <a:lnTo>
                    <a:pt x="2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2" name="Freeform 58"/>
            <p:cNvSpPr>
              <a:spLocks/>
            </p:cNvSpPr>
            <p:nvPr/>
          </p:nvSpPr>
          <p:spPr bwMode="auto">
            <a:xfrm>
              <a:off x="7394900" y="4365917"/>
              <a:ext cx="301640" cy="384057"/>
            </a:xfrm>
            <a:custGeom>
              <a:avLst/>
              <a:gdLst/>
              <a:ahLst/>
              <a:cxnLst>
                <a:cxn ang="0">
                  <a:pos x="70" y="10"/>
                </a:cxn>
                <a:cxn ang="0">
                  <a:pos x="79" y="17"/>
                </a:cxn>
                <a:cxn ang="0">
                  <a:pos x="76" y="21"/>
                </a:cxn>
                <a:cxn ang="0">
                  <a:pos x="70" y="23"/>
                </a:cxn>
                <a:cxn ang="0">
                  <a:pos x="64" y="24"/>
                </a:cxn>
                <a:cxn ang="0">
                  <a:pos x="63" y="31"/>
                </a:cxn>
                <a:cxn ang="0">
                  <a:pos x="52" y="33"/>
                </a:cxn>
                <a:cxn ang="0">
                  <a:pos x="48" y="36"/>
                </a:cxn>
                <a:cxn ang="0">
                  <a:pos x="46" y="44"/>
                </a:cxn>
                <a:cxn ang="0">
                  <a:pos x="44" y="59"/>
                </a:cxn>
                <a:cxn ang="0">
                  <a:pos x="54" y="75"/>
                </a:cxn>
                <a:cxn ang="0">
                  <a:pos x="66" y="98"/>
                </a:cxn>
                <a:cxn ang="0">
                  <a:pos x="79" y="121"/>
                </a:cxn>
                <a:cxn ang="0">
                  <a:pos x="109" y="138"/>
                </a:cxn>
                <a:cxn ang="0">
                  <a:pos x="136" y="151"/>
                </a:cxn>
                <a:cxn ang="0">
                  <a:pos x="149" y="155"/>
                </a:cxn>
                <a:cxn ang="0">
                  <a:pos x="156" y="152"/>
                </a:cxn>
                <a:cxn ang="0">
                  <a:pos x="169" y="157"/>
                </a:cxn>
                <a:cxn ang="0">
                  <a:pos x="179" y="171"/>
                </a:cxn>
                <a:cxn ang="0">
                  <a:pos x="183" y="178"/>
                </a:cxn>
                <a:cxn ang="0">
                  <a:pos x="161" y="168"/>
                </a:cxn>
                <a:cxn ang="0">
                  <a:pos x="154" y="169"/>
                </a:cxn>
                <a:cxn ang="0">
                  <a:pos x="150" y="175"/>
                </a:cxn>
                <a:cxn ang="0">
                  <a:pos x="145" y="179"/>
                </a:cxn>
                <a:cxn ang="0">
                  <a:pos x="137" y="176"/>
                </a:cxn>
                <a:cxn ang="0">
                  <a:pos x="132" y="178"/>
                </a:cxn>
                <a:cxn ang="0">
                  <a:pos x="133" y="187"/>
                </a:cxn>
                <a:cxn ang="0">
                  <a:pos x="140" y="204"/>
                </a:cxn>
                <a:cxn ang="0">
                  <a:pos x="149" y="218"/>
                </a:cxn>
                <a:cxn ang="0">
                  <a:pos x="156" y="223"/>
                </a:cxn>
                <a:cxn ang="0">
                  <a:pos x="153" y="227"/>
                </a:cxn>
                <a:cxn ang="0">
                  <a:pos x="149" y="230"/>
                </a:cxn>
                <a:cxn ang="0">
                  <a:pos x="145" y="233"/>
                </a:cxn>
                <a:cxn ang="0">
                  <a:pos x="134" y="226"/>
                </a:cxn>
                <a:cxn ang="0">
                  <a:pos x="110" y="202"/>
                </a:cxn>
                <a:cxn ang="0">
                  <a:pos x="105" y="183"/>
                </a:cxn>
                <a:cxn ang="0">
                  <a:pos x="94" y="173"/>
                </a:cxn>
                <a:cxn ang="0">
                  <a:pos x="76" y="157"/>
                </a:cxn>
                <a:cxn ang="0">
                  <a:pos x="72" y="141"/>
                </a:cxn>
                <a:cxn ang="0">
                  <a:pos x="54" y="121"/>
                </a:cxn>
                <a:cxn ang="0">
                  <a:pos x="31" y="113"/>
                </a:cxn>
                <a:cxn ang="0">
                  <a:pos x="25" y="106"/>
                </a:cxn>
                <a:cxn ang="0">
                  <a:pos x="21" y="95"/>
                </a:cxn>
                <a:cxn ang="0">
                  <a:pos x="13" y="80"/>
                </a:cxn>
                <a:cxn ang="0">
                  <a:pos x="54" y="0"/>
                </a:cxn>
              </a:cxnLst>
              <a:rect l="0" t="0" r="r" b="b"/>
              <a:pathLst>
                <a:path w="183" h="233">
                  <a:moveTo>
                    <a:pt x="54" y="0"/>
                  </a:moveTo>
                  <a:lnTo>
                    <a:pt x="70" y="10"/>
                  </a:lnTo>
                  <a:lnTo>
                    <a:pt x="75" y="14"/>
                  </a:lnTo>
                  <a:lnTo>
                    <a:pt x="79" y="17"/>
                  </a:lnTo>
                  <a:lnTo>
                    <a:pt x="79" y="20"/>
                  </a:lnTo>
                  <a:lnTo>
                    <a:pt x="76" y="21"/>
                  </a:lnTo>
                  <a:lnTo>
                    <a:pt x="74" y="21"/>
                  </a:lnTo>
                  <a:lnTo>
                    <a:pt x="70" y="23"/>
                  </a:lnTo>
                  <a:lnTo>
                    <a:pt x="67" y="24"/>
                  </a:lnTo>
                  <a:lnTo>
                    <a:pt x="64" y="24"/>
                  </a:lnTo>
                  <a:lnTo>
                    <a:pt x="63" y="25"/>
                  </a:lnTo>
                  <a:lnTo>
                    <a:pt x="63" y="31"/>
                  </a:lnTo>
                  <a:lnTo>
                    <a:pt x="60" y="33"/>
                  </a:lnTo>
                  <a:lnTo>
                    <a:pt x="52" y="33"/>
                  </a:lnTo>
                  <a:lnTo>
                    <a:pt x="50" y="35"/>
                  </a:lnTo>
                  <a:lnTo>
                    <a:pt x="48" y="36"/>
                  </a:lnTo>
                  <a:lnTo>
                    <a:pt x="47" y="39"/>
                  </a:lnTo>
                  <a:lnTo>
                    <a:pt x="46" y="44"/>
                  </a:lnTo>
                  <a:lnTo>
                    <a:pt x="46" y="51"/>
                  </a:lnTo>
                  <a:lnTo>
                    <a:pt x="44" y="59"/>
                  </a:lnTo>
                  <a:lnTo>
                    <a:pt x="47" y="66"/>
                  </a:lnTo>
                  <a:lnTo>
                    <a:pt x="54" y="75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0" y="110"/>
                  </a:lnTo>
                  <a:lnTo>
                    <a:pt x="79" y="121"/>
                  </a:lnTo>
                  <a:lnTo>
                    <a:pt x="90" y="129"/>
                  </a:lnTo>
                  <a:lnTo>
                    <a:pt x="109" y="138"/>
                  </a:lnTo>
                  <a:lnTo>
                    <a:pt x="126" y="145"/>
                  </a:lnTo>
                  <a:lnTo>
                    <a:pt x="136" y="151"/>
                  </a:lnTo>
                  <a:lnTo>
                    <a:pt x="144" y="155"/>
                  </a:lnTo>
                  <a:lnTo>
                    <a:pt x="149" y="155"/>
                  </a:lnTo>
                  <a:lnTo>
                    <a:pt x="152" y="153"/>
                  </a:lnTo>
                  <a:lnTo>
                    <a:pt x="156" y="152"/>
                  </a:lnTo>
                  <a:lnTo>
                    <a:pt x="161" y="149"/>
                  </a:lnTo>
                  <a:lnTo>
                    <a:pt x="169" y="157"/>
                  </a:lnTo>
                  <a:lnTo>
                    <a:pt x="175" y="164"/>
                  </a:lnTo>
                  <a:lnTo>
                    <a:pt x="179" y="171"/>
                  </a:lnTo>
                  <a:lnTo>
                    <a:pt x="183" y="175"/>
                  </a:lnTo>
                  <a:lnTo>
                    <a:pt x="183" y="178"/>
                  </a:lnTo>
                  <a:lnTo>
                    <a:pt x="175" y="173"/>
                  </a:lnTo>
                  <a:lnTo>
                    <a:pt x="161" y="168"/>
                  </a:lnTo>
                  <a:lnTo>
                    <a:pt x="157" y="168"/>
                  </a:lnTo>
                  <a:lnTo>
                    <a:pt x="154" y="169"/>
                  </a:lnTo>
                  <a:lnTo>
                    <a:pt x="152" y="172"/>
                  </a:lnTo>
                  <a:lnTo>
                    <a:pt x="150" y="175"/>
                  </a:lnTo>
                  <a:lnTo>
                    <a:pt x="148" y="178"/>
                  </a:lnTo>
                  <a:lnTo>
                    <a:pt x="145" y="179"/>
                  </a:lnTo>
                  <a:lnTo>
                    <a:pt x="142" y="179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2" y="178"/>
                  </a:lnTo>
                  <a:lnTo>
                    <a:pt x="132" y="180"/>
                  </a:lnTo>
                  <a:lnTo>
                    <a:pt x="133" y="187"/>
                  </a:lnTo>
                  <a:lnTo>
                    <a:pt x="136" y="195"/>
                  </a:lnTo>
                  <a:lnTo>
                    <a:pt x="140" y="204"/>
                  </a:lnTo>
                  <a:lnTo>
                    <a:pt x="148" y="217"/>
                  </a:lnTo>
                  <a:lnTo>
                    <a:pt x="149" y="218"/>
                  </a:lnTo>
                  <a:lnTo>
                    <a:pt x="152" y="219"/>
                  </a:lnTo>
                  <a:lnTo>
                    <a:pt x="156" y="223"/>
                  </a:lnTo>
                  <a:lnTo>
                    <a:pt x="156" y="226"/>
                  </a:lnTo>
                  <a:lnTo>
                    <a:pt x="153" y="227"/>
                  </a:lnTo>
                  <a:lnTo>
                    <a:pt x="152" y="229"/>
                  </a:lnTo>
                  <a:lnTo>
                    <a:pt x="149" y="230"/>
                  </a:lnTo>
                  <a:lnTo>
                    <a:pt x="148" y="231"/>
                  </a:lnTo>
                  <a:lnTo>
                    <a:pt x="145" y="233"/>
                  </a:lnTo>
                  <a:lnTo>
                    <a:pt x="142" y="231"/>
                  </a:lnTo>
                  <a:lnTo>
                    <a:pt x="134" y="226"/>
                  </a:lnTo>
                  <a:lnTo>
                    <a:pt x="115" y="210"/>
                  </a:lnTo>
                  <a:lnTo>
                    <a:pt x="110" y="202"/>
                  </a:lnTo>
                  <a:lnTo>
                    <a:pt x="106" y="192"/>
                  </a:lnTo>
                  <a:lnTo>
                    <a:pt x="105" y="183"/>
                  </a:lnTo>
                  <a:lnTo>
                    <a:pt x="101" y="178"/>
                  </a:lnTo>
                  <a:lnTo>
                    <a:pt x="94" y="173"/>
                  </a:lnTo>
                  <a:lnTo>
                    <a:pt x="87" y="168"/>
                  </a:lnTo>
                  <a:lnTo>
                    <a:pt x="76" y="157"/>
                  </a:lnTo>
                  <a:lnTo>
                    <a:pt x="75" y="151"/>
                  </a:lnTo>
                  <a:lnTo>
                    <a:pt x="72" y="141"/>
                  </a:lnTo>
                  <a:lnTo>
                    <a:pt x="66" y="130"/>
                  </a:lnTo>
                  <a:lnTo>
                    <a:pt x="54" y="121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7" y="110"/>
                  </a:lnTo>
                  <a:lnTo>
                    <a:pt x="25" y="106"/>
                  </a:lnTo>
                  <a:lnTo>
                    <a:pt x="24" y="103"/>
                  </a:lnTo>
                  <a:lnTo>
                    <a:pt x="21" y="95"/>
                  </a:lnTo>
                  <a:lnTo>
                    <a:pt x="19" y="90"/>
                  </a:lnTo>
                  <a:lnTo>
                    <a:pt x="13" y="80"/>
                  </a:lnTo>
                  <a:lnTo>
                    <a:pt x="0" y="62"/>
                  </a:lnTo>
                  <a:lnTo>
                    <a:pt x="5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3" name="Freeform 59"/>
            <p:cNvSpPr>
              <a:spLocks/>
            </p:cNvSpPr>
            <p:nvPr/>
          </p:nvSpPr>
          <p:spPr bwMode="auto">
            <a:xfrm>
              <a:off x="1057150" y="5165347"/>
              <a:ext cx="225818" cy="417023"/>
            </a:xfrm>
            <a:custGeom>
              <a:avLst/>
              <a:gdLst/>
              <a:ahLst/>
              <a:cxnLst>
                <a:cxn ang="0">
                  <a:pos x="107" y="2"/>
                </a:cxn>
                <a:cxn ang="0">
                  <a:pos x="121" y="10"/>
                </a:cxn>
                <a:cxn ang="0">
                  <a:pos x="133" y="28"/>
                </a:cxn>
                <a:cxn ang="0">
                  <a:pos x="134" y="43"/>
                </a:cxn>
                <a:cxn ang="0">
                  <a:pos x="128" y="44"/>
                </a:cxn>
                <a:cxn ang="0">
                  <a:pos x="124" y="50"/>
                </a:cxn>
                <a:cxn ang="0">
                  <a:pos x="124" y="56"/>
                </a:cxn>
                <a:cxn ang="0">
                  <a:pos x="126" y="63"/>
                </a:cxn>
                <a:cxn ang="0">
                  <a:pos x="129" y="75"/>
                </a:cxn>
                <a:cxn ang="0">
                  <a:pos x="132" y="95"/>
                </a:cxn>
                <a:cxn ang="0">
                  <a:pos x="122" y="110"/>
                </a:cxn>
                <a:cxn ang="0">
                  <a:pos x="114" y="117"/>
                </a:cxn>
                <a:cxn ang="0">
                  <a:pos x="111" y="129"/>
                </a:cxn>
                <a:cxn ang="0">
                  <a:pos x="102" y="138"/>
                </a:cxn>
                <a:cxn ang="0">
                  <a:pos x="97" y="152"/>
                </a:cxn>
                <a:cxn ang="0">
                  <a:pos x="93" y="176"/>
                </a:cxn>
                <a:cxn ang="0">
                  <a:pos x="91" y="206"/>
                </a:cxn>
                <a:cxn ang="0">
                  <a:pos x="95" y="225"/>
                </a:cxn>
                <a:cxn ang="0">
                  <a:pos x="98" y="231"/>
                </a:cxn>
                <a:cxn ang="0">
                  <a:pos x="90" y="242"/>
                </a:cxn>
                <a:cxn ang="0">
                  <a:pos x="82" y="253"/>
                </a:cxn>
                <a:cxn ang="0">
                  <a:pos x="74" y="252"/>
                </a:cxn>
                <a:cxn ang="0">
                  <a:pos x="66" y="245"/>
                </a:cxn>
                <a:cxn ang="0">
                  <a:pos x="56" y="248"/>
                </a:cxn>
                <a:cxn ang="0">
                  <a:pos x="51" y="252"/>
                </a:cxn>
                <a:cxn ang="0">
                  <a:pos x="42" y="249"/>
                </a:cxn>
                <a:cxn ang="0">
                  <a:pos x="28" y="230"/>
                </a:cxn>
                <a:cxn ang="0">
                  <a:pos x="28" y="210"/>
                </a:cxn>
                <a:cxn ang="0">
                  <a:pos x="27" y="195"/>
                </a:cxn>
                <a:cxn ang="0">
                  <a:pos x="17" y="187"/>
                </a:cxn>
                <a:cxn ang="0">
                  <a:pos x="19" y="178"/>
                </a:cxn>
                <a:cxn ang="0">
                  <a:pos x="13" y="164"/>
                </a:cxn>
                <a:cxn ang="0">
                  <a:pos x="7" y="156"/>
                </a:cxn>
                <a:cxn ang="0">
                  <a:pos x="4" y="149"/>
                </a:cxn>
                <a:cxn ang="0">
                  <a:pos x="0" y="143"/>
                </a:cxn>
                <a:cxn ang="0">
                  <a:pos x="3" y="136"/>
                </a:cxn>
                <a:cxn ang="0">
                  <a:pos x="9" y="133"/>
                </a:cxn>
                <a:cxn ang="0">
                  <a:pos x="13" y="129"/>
                </a:cxn>
                <a:cxn ang="0">
                  <a:pos x="28" y="125"/>
                </a:cxn>
                <a:cxn ang="0">
                  <a:pos x="39" y="122"/>
                </a:cxn>
                <a:cxn ang="0">
                  <a:pos x="47" y="122"/>
                </a:cxn>
                <a:cxn ang="0">
                  <a:pos x="55" y="125"/>
                </a:cxn>
                <a:cxn ang="0">
                  <a:pos x="59" y="128"/>
                </a:cxn>
                <a:cxn ang="0">
                  <a:pos x="63" y="125"/>
                </a:cxn>
                <a:cxn ang="0">
                  <a:pos x="64" y="103"/>
                </a:cxn>
                <a:cxn ang="0">
                  <a:pos x="85" y="89"/>
                </a:cxn>
                <a:cxn ang="0">
                  <a:pos x="94" y="82"/>
                </a:cxn>
                <a:cxn ang="0">
                  <a:pos x="95" y="75"/>
                </a:cxn>
                <a:cxn ang="0">
                  <a:pos x="86" y="70"/>
                </a:cxn>
                <a:cxn ang="0">
                  <a:pos x="81" y="71"/>
                </a:cxn>
                <a:cxn ang="0">
                  <a:pos x="75" y="64"/>
                </a:cxn>
                <a:cxn ang="0">
                  <a:pos x="68" y="52"/>
                </a:cxn>
                <a:cxn ang="0">
                  <a:pos x="63" y="43"/>
                </a:cxn>
                <a:cxn ang="0">
                  <a:pos x="64" y="37"/>
                </a:cxn>
                <a:cxn ang="0">
                  <a:pos x="59" y="31"/>
                </a:cxn>
                <a:cxn ang="0">
                  <a:pos x="55" y="27"/>
                </a:cxn>
                <a:cxn ang="0">
                  <a:pos x="58" y="24"/>
                </a:cxn>
                <a:cxn ang="0">
                  <a:pos x="73" y="8"/>
                </a:cxn>
                <a:cxn ang="0">
                  <a:pos x="79" y="6"/>
                </a:cxn>
                <a:cxn ang="0">
                  <a:pos x="86" y="9"/>
                </a:cxn>
                <a:cxn ang="0">
                  <a:pos x="101" y="4"/>
                </a:cxn>
              </a:cxnLst>
              <a:rect l="0" t="0" r="r" b="b"/>
              <a:pathLst>
                <a:path w="137" h="253">
                  <a:moveTo>
                    <a:pt x="106" y="0"/>
                  </a:moveTo>
                  <a:lnTo>
                    <a:pt x="107" y="2"/>
                  </a:lnTo>
                  <a:lnTo>
                    <a:pt x="113" y="5"/>
                  </a:lnTo>
                  <a:lnTo>
                    <a:pt x="121" y="10"/>
                  </a:lnTo>
                  <a:lnTo>
                    <a:pt x="128" y="19"/>
                  </a:lnTo>
                  <a:lnTo>
                    <a:pt x="133" y="28"/>
                  </a:lnTo>
                  <a:lnTo>
                    <a:pt x="137" y="41"/>
                  </a:lnTo>
                  <a:lnTo>
                    <a:pt x="134" y="43"/>
                  </a:lnTo>
                  <a:lnTo>
                    <a:pt x="130" y="43"/>
                  </a:lnTo>
                  <a:lnTo>
                    <a:pt x="128" y="44"/>
                  </a:lnTo>
                  <a:lnTo>
                    <a:pt x="125" y="47"/>
                  </a:lnTo>
                  <a:lnTo>
                    <a:pt x="124" y="50"/>
                  </a:lnTo>
                  <a:lnTo>
                    <a:pt x="122" y="54"/>
                  </a:lnTo>
                  <a:lnTo>
                    <a:pt x="124" y="56"/>
                  </a:lnTo>
                  <a:lnTo>
                    <a:pt x="125" y="60"/>
                  </a:lnTo>
                  <a:lnTo>
                    <a:pt x="126" y="63"/>
                  </a:lnTo>
                  <a:lnTo>
                    <a:pt x="128" y="67"/>
                  </a:lnTo>
                  <a:lnTo>
                    <a:pt x="129" y="75"/>
                  </a:lnTo>
                  <a:lnTo>
                    <a:pt x="130" y="85"/>
                  </a:lnTo>
                  <a:lnTo>
                    <a:pt x="132" y="95"/>
                  </a:lnTo>
                  <a:lnTo>
                    <a:pt x="129" y="103"/>
                  </a:lnTo>
                  <a:lnTo>
                    <a:pt x="122" y="110"/>
                  </a:lnTo>
                  <a:lnTo>
                    <a:pt x="120" y="112"/>
                  </a:lnTo>
                  <a:lnTo>
                    <a:pt x="114" y="117"/>
                  </a:lnTo>
                  <a:lnTo>
                    <a:pt x="113" y="122"/>
                  </a:lnTo>
                  <a:lnTo>
                    <a:pt x="111" y="129"/>
                  </a:lnTo>
                  <a:lnTo>
                    <a:pt x="110" y="133"/>
                  </a:lnTo>
                  <a:lnTo>
                    <a:pt x="102" y="138"/>
                  </a:lnTo>
                  <a:lnTo>
                    <a:pt x="99" y="144"/>
                  </a:lnTo>
                  <a:lnTo>
                    <a:pt x="97" y="152"/>
                  </a:lnTo>
                  <a:lnTo>
                    <a:pt x="95" y="163"/>
                  </a:lnTo>
                  <a:lnTo>
                    <a:pt x="93" y="176"/>
                  </a:lnTo>
                  <a:lnTo>
                    <a:pt x="91" y="191"/>
                  </a:lnTo>
                  <a:lnTo>
                    <a:pt x="91" y="206"/>
                  </a:lnTo>
                  <a:lnTo>
                    <a:pt x="93" y="217"/>
                  </a:lnTo>
                  <a:lnTo>
                    <a:pt x="95" y="225"/>
                  </a:lnTo>
                  <a:lnTo>
                    <a:pt x="97" y="227"/>
                  </a:lnTo>
                  <a:lnTo>
                    <a:pt x="98" y="231"/>
                  </a:lnTo>
                  <a:lnTo>
                    <a:pt x="98" y="234"/>
                  </a:lnTo>
                  <a:lnTo>
                    <a:pt x="90" y="242"/>
                  </a:lnTo>
                  <a:lnTo>
                    <a:pt x="85" y="250"/>
                  </a:lnTo>
                  <a:lnTo>
                    <a:pt x="82" y="253"/>
                  </a:lnTo>
                  <a:lnTo>
                    <a:pt x="77" y="253"/>
                  </a:lnTo>
                  <a:lnTo>
                    <a:pt x="74" y="252"/>
                  </a:lnTo>
                  <a:lnTo>
                    <a:pt x="68" y="246"/>
                  </a:lnTo>
                  <a:lnTo>
                    <a:pt x="66" y="245"/>
                  </a:lnTo>
                  <a:lnTo>
                    <a:pt x="59" y="245"/>
                  </a:lnTo>
                  <a:lnTo>
                    <a:pt x="56" y="248"/>
                  </a:lnTo>
                  <a:lnTo>
                    <a:pt x="54" y="249"/>
                  </a:lnTo>
                  <a:lnTo>
                    <a:pt x="51" y="252"/>
                  </a:lnTo>
                  <a:lnTo>
                    <a:pt x="48" y="252"/>
                  </a:lnTo>
                  <a:lnTo>
                    <a:pt x="42" y="249"/>
                  </a:lnTo>
                  <a:lnTo>
                    <a:pt x="34" y="241"/>
                  </a:lnTo>
                  <a:lnTo>
                    <a:pt x="28" y="230"/>
                  </a:lnTo>
                  <a:lnTo>
                    <a:pt x="27" y="219"/>
                  </a:lnTo>
                  <a:lnTo>
                    <a:pt x="28" y="210"/>
                  </a:lnTo>
                  <a:lnTo>
                    <a:pt x="28" y="199"/>
                  </a:lnTo>
                  <a:lnTo>
                    <a:pt x="27" y="195"/>
                  </a:lnTo>
                  <a:lnTo>
                    <a:pt x="21" y="190"/>
                  </a:lnTo>
                  <a:lnTo>
                    <a:pt x="17" y="187"/>
                  </a:lnTo>
                  <a:lnTo>
                    <a:pt x="19" y="182"/>
                  </a:lnTo>
                  <a:lnTo>
                    <a:pt x="19" y="178"/>
                  </a:lnTo>
                  <a:lnTo>
                    <a:pt x="16" y="169"/>
                  </a:lnTo>
                  <a:lnTo>
                    <a:pt x="13" y="164"/>
                  </a:lnTo>
                  <a:lnTo>
                    <a:pt x="9" y="160"/>
                  </a:lnTo>
                  <a:lnTo>
                    <a:pt x="7" y="156"/>
                  </a:lnTo>
                  <a:lnTo>
                    <a:pt x="4" y="151"/>
                  </a:lnTo>
                  <a:lnTo>
                    <a:pt x="4" y="149"/>
                  </a:lnTo>
                  <a:lnTo>
                    <a:pt x="1" y="144"/>
                  </a:lnTo>
                  <a:lnTo>
                    <a:pt x="0" y="143"/>
                  </a:lnTo>
                  <a:lnTo>
                    <a:pt x="0" y="137"/>
                  </a:lnTo>
                  <a:lnTo>
                    <a:pt x="3" y="136"/>
                  </a:lnTo>
                  <a:lnTo>
                    <a:pt x="7" y="134"/>
                  </a:lnTo>
                  <a:lnTo>
                    <a:pt x="9" y="133"/>
                  </a:lnTo>
                  <a:lnTo>
                    <a:pt x="11" y="130"/>
                  </a:lnTo>
                  <a:lnTo>
                    <a:pt x="13" y="129"/>
                  </a:lnTo>
                  <a:lnTo>
                    <a:pt x="20" y="128"/>
                  </a:lnTo>
                  <a:lnTo>
                    <a:pt x="28" y="125"/>
                  </a:lnTo>
                  <a:lnTo>
                    <a:pt x="34" y="122"/>
                  </a:lnTo>
                  <a:lnTo>
                    <a:pt x="39" y="122"/>
                  </a:lnTo>
                  <a:lnTo>
                    <a:pt x="43" y="121"/>
                  </a:lnTo>
                  <a:lnTo>
                    <a:pt x="47" y="122"/>
                  </a:lnTo>
                  <a:lnTo>
                    <a:pt x="52" y="125"/>
                  </a:lnTo>
                  <a:lnTo>
                    <a:pt x="55" y="125"/>
                  </a:lnTo>
                  <a:lnTo>
                    <a:pt x="58" y="126"/>
                  </a:lnTo>
                  <a:lnTo>
                    <a:pt x="59" y="128"/>
                  </a:lnTo>
                  <a:lnTo>
                    <a:pt x="62" y="126"/>
                  </a:lnTo>
                  <a:lnTo>
                    <a:pt x="63" y="125"/>
                  </a:lnTo>
                  <a:lnTo>
                    <a:pt x="63" y="112"/>
                  </a:lnTo>
                  <a:lnTo>
                    <a:pt x="64" y="103"/>
                  </a:lnTo>
                  <a:lnTo>
                    <a:pt x="68" y="97"/>
                  </a:lnTo>
                  <a:lnTo>
                    <a:pt x="85" y="89"/>
                  </a:lnTo>
                  <a:lnTo>
                    <a:pt x="91" y="86"/>
                  </a:lnTo>
                  <a:lnTo>
                    <a:pt x="94" y="82"/>
                  </a:lnTo>
                  <a:lnTo>
                    <a:pt x="95" y="78"/>
                  </a:lnTo>
                  <a:lnTo>
                    <a:pt x="95" y="75"/>
                  </a:lnTo>
                  <a:lnTo>
                    <a:pt x="93" y="70"/>
                  </a:lnTo>
                  <a:lnTo>
                    <a:pt x="86" y="70"/>
                  </a:lnTo>
                  <a:lnTo>
                    <a:pt x="83" y="71"/>
                  </a:lnTo>
                  <a:lnTo>
                    <a:pt x="81" y="71"/>
                  </a:lnTo>
                  <a:lnTo>
                    <a:pt x="78" y="70"/>
                  </a:lnTo>
                  <a:lnTo>
                    <a:pt x="75" y="64"/>
                  </a:lnTo>
                  <a:lnTo>
                    <a:pt x="74" y="60"/>
                  </a:lnTo>
                  <a:lnTo>
                    <a:pt x="68" y="52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4" y="41"/>
                  </a:lnTo>
                  <a:lnTo>
                    <a:pt x="64" y="37"/>
                  </a:lnTo>
                  <a:lnTo>
                    <a:pt x="63" y="35"/>
                  </a:lnTo>
                  <a:lnTo>
                    <a:pt x="59" y="31"/>
                  </a:lnTo>
                  <a:lnTo>
                    <a:pt x="56" y="2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58" y="24"/>
                  </a:lnTo>
                  <a:lnTo>
                    <a:pt x="73" y="24"/>
                  </a:lnTo>
                  <a:lnTo>
                    <a:pt x="73" y="8"/>
                  </a:lnTo>
                  <a:lnTo>
                    <a:pt x="74" y="6"/>
                  </a:lnTo>
                  <a:lnTo>
                    <a:pt x="79" y="6"/>
                  </a:lnTo>
                  <a:lnTo>
                    <a:pt x="83" y="8"/>
                  </a:lnTo>
                  <a:lnTo>
                    <a:pt x="86" y="9"/>
                  </a:lnTo>
                  <a:lnTo>
                    <a:pt x="93" y="9"/>
                  </a:lnTo>
                  <a:lnTo>
                    <a:pt x="101" y="4"/>
                  </a:lnTo>
                  <a:lnTo>
                    <a:pt x="10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4" name="Freeform 60"/>
            <p:cNvSpPr>
              <a:spLocks noEditPoints="1"/>
            </p:cNvSpPr>
            <p:nvPr/>
          </p:nvSpPr>
          <p:spPr bwMode="auto">
            <a:xfrm>
              <a:off x="740676" y="4667557"/>
              <a:ext cx="299992" cy="382407"/>
            </a:xfrm>
            <a:custGeom>
              <a:avLst/>
              <a:gdLst/>
              <a:ahLst/>
              <a:cxnLst>
                <a:cxn ang="0">
                  <a:pos x="57" y="125"/>
                </a:cxn>
                <a:cxn ang="0">
                  <a:pos x="83" y="141"/>
                </a:cxn>
                <a:cxn ang="0">
                  <a:pos x="94" y="148"/>
                </a:cxn>
                <a:cxn ang="0">
                  <a:pos x="78" y="160"/>
                </a:cxn>
                <a:cxn ang="0">
                  <a:pos x="68" y="184"/>
                </a:cxn>
                <a:cxn ang="0">
                  <a:pos x="48" y="193"/>
                </a:cxn>
                <a:cxn ang="0">
                  <a:pos x="56" y="203"/>
                </a:cxn>
                <a:cxn ang="0">
                  <a:pos x="72" y="201"/>
                </a:cxn>
                <a:cxn ang="0">
                  <a:pos x="92" y="179"/>
                </a:cxn>
                <a:cxn ang="0">
                  <a:pos x="103" y="170"/>
                </a:cxn>
                <a:cxn ang="0">
                  <a:pos x="103" y="187"/>
                </a:cxn>
                <a:cxn ang="0">
                  <a:pos x="109" y="180"/>
                </a:cxn>
                <a:cxn ang="0">
                  <a:pos x="109" y="145"/>
                </a:cxn>
                <a:cxn ang="0">
                  <a:pos x="92" y="123"/>
                </a:cxn>
                <a:cxn ang="0">
                  <a:pos x="68" y="117"/>
                </a:cxn>
                <a:cxn ang="0">
                  <a:pos x="110" y="12"/>
                </a:cxn>
                <a:cxn ang="0">
                  <a:pos x="121" y="20"/>
                </a:cxn>
                <a:cxn ang="0">
                  <a:pos x="125" y="11"/>
                </a:cxn>
                <a:cxn ang="0">
                  <a:pos x="137" y="20"/>
                </a:cxn>
                <a:cxn ang="0">
                  <a:pos x="131" y="32"/>
                </a:cxn>
                <a:cxn ang="0">
                  <a:pos x="144" y="42"/>
                </a:cxn>
                <a:cxn ang="0">
                  <a:pos x="156" y="42"/>
                </a:cxn>
                <a:cxn ang="0">
                  <a:pos x="172" y="73"/>
                </a:cxn>
                <a:cxn ang="0">
                  <a:pos x="170" y="102"/>
                </a:cxn>
                <a:cxn ang="0">
                  <a:pos x="181" y="123"/>
                </a:cxn>
                <a:cxn ang="0">
                  <a:pos x="174" y="139"/>
                </a:cxn>
                <a:cxn ang="0">
                  <a:pos x="162" y="145"/>
                </a:cxn>
                <a:cxn ang="0">
                  <a:pos x="149" y="137"/>
                </a:cxn>
                <a:cxn ang="0">
                  <a:pos x="148" y="166"/>
                </a:cxn>
                <a:cxn ang="0">
                  <a:pos x="152" y="176"/>
                </a:cxn>
                <a:cxn ang="0">
                  <a:pos x="153" y="191"/>
                </a:cxn>
                <a:cxn ang="0">
                  <a:pos x="145" y="198"/>
                </a:cxn>
                <a:cxn ang="0">
                  <a:pos x="133" y="213"/>
                </a:cxn>
                <a:cxn ang="0">
                  <a:pos x="127" y="225"/>
                </a:cxn>
                <a:cxn ang="0">
                  <a:pos x="111" y="232"/>
                </a:cxn>
                <a:cxn ang="0">
                  <a:pos x="92" y="210"/>
                </a:cxn>
                <a:cxn ang="0">
                  <a:pos x="91" y="220"/>
                </a:cxn>
                <a:cxn ang="0">
                  <a:pos x="72" y="224"/>
                </a:cxn>
                <a:cxn ang="0">
                  <a:pos x="57" y="221"/>
                </a:cxn>
                <a:cxn ang="0">
                  <a:pos x="32" y="215"/>
                </a:cxn>
                <a:cxn ang="0">
                  <a:pos x="28" y="176"/>
                </a:cxn>
                <a:cxn ang="0">
                  <a:pos x="25" y="136"/>
                </a:cxn>
                <a:cxn ang="0">
                  <a:pos x="9" y="98"/>
                </a:cxn>
                <a:cxn ang="0">
                  <a:pos x="0" y="75"/>
                </a:cxn>
                <a:cxn ang="0">
                  <a:pos x="6" y="62"/>
                </a:cxn>
                <a:cxn ang="0">
                  <a:pos x="1" y="39"/>
                </a:cxn>
                <a:cxn ang="0">
                  <a:pos x="12" y="28"/>
                </a:cxn>
                <a:cxn ang="0">
                  <a:pos x="18" y="35"/>
                </a:cxn>
                <a:cxn ang="0">
                  <a:pos x="25" y="50"/>
                </a:cxn>
                <a:cxn ang="0">
                  <a:pos x="35" y="61"/>
                </a:cxn>
                <a:cxn ang="0">
                  <a:pos x="44" y="48"/>
                </a:cxn>
                <a:cxn ang="0">
                  <a:pos x="52" y="43"/>
                </a:cxn>
                <a:cxn ang="0">
                  <a:pos x="76" y="38"/>
                </a:cxn>
                <a:cxn ang="0">
                  <a:pos x="96" y="44"/>
                </a:cxn>
                <a:cxn ang="0">
                  <a:pos x="88" y="19"/>
                </a:cxn>
                <a:cxn ang="0">
                  <a:pos x="91" y="5"/>
                </a:cxn>
              </a:cxnLst>
              <a:rect l="0" t="0" r="r" b="b"/>
              <a:pathLst>
                <a:path w="182" h="232">
                  <a:moveTo>
                    <a:pt x="57" y="109"/>
                  </a:moveTo>
                  <a:lnTo>
                    <a:pt x="53" y="112"/>
                  </a:lnTo>
                  <a:lnTo>
                    <a:pt x="52" y="118"/>
                  </a:lnTo>
                  <a:lnTo>
                    <a:pt x="57" y="125"/>
                  </a:lnTo>
                  <a:lnTo>
                    <a:pt x="66" y="131"/>
                  </a:lnTo>
                  <a:lnTo>
                    <a:pt x="75" y="137"/>
                  </a:lnTo>
                  <a:lnTo>
                    <a:pt x="79" y="140"/>
                  </a:lnTo>
                  <a:lnTo>
                    <a:pt x="83" y="141"/>
                  </a:lnTo>
                  <a:lnTo>
                    <a:pt x="92" y="141"/>
                  </a:lnTo>
                  <a:lnTo>
                    <a:pt x="94" y="143"/>
                  </a:lnTo>
                  <a:lnTo>
                    <a:pt x="95" y="145"/>
                  </a:lnTo>
                  <a:lnTo>
                    <a:pt x="94" y="148"/>
                  </a:lnTo>
                  <a:lnTo>
                    <a:pt x="91" y="151"/>
                  </a:lnTo>
                  <a:lnTo>
                    <a:pt x="87" y="153"/>
                  </a:lnTo>
                  <a:lnTo>
                    <a:pt x="82" y="156"/>
                  </a:lnTo>
                  <a:lnTo>
                    <a:pt x="78" y="160"/>
                  </a:lnTo>
                  <a:lnTo>
                    <a:pt x="75" y="166"/>
                  </a:lnTo>
                  <a:lnTo>
                    <a:pt x="75" y="172"/>
                  </a:lnTo>
                  <a:lnTo>
                    <a:pt x="72" y="180"/>
                  </a:lnTo>
                  <a:lnTo>
                    <a:pt x="68" y="184"/>
                  </a:lnTo>
                  <a:lnTo>
                    <a:pt x="64" y="186"/>
                  </a:lnTo>
                  <a:lnTo>
                    <a:pt x="53" y="186"/>
                  </a:lnTo>
                  <a:lnTo>
                    <a:pt x="49" y="189"/>
                  </a:lnTo>
                  <a:lnTo>
                    <a:pt x="48" y="193"/>
                  </a:lnTo>
                  <a:lnTo>
                    <a:pt x="48" y="195"/>
                  </a:lnTo>
                  <a:lnTo>
                    <a:pt x="49" y="199"/>
                  </a:lnTo>
                  <a:lnTo>
                    <a:pt x="52" y="202"/>
                  </a:lnTo>
                  <a:lnTo>
                    <a:pt x="56" y="203"/>
                  </a:lnTo>
                  <a:lnTo>
                    <a:pt x="60" y="206"/>
                  </a:lnTo>
                  <a:lnTo>
                    <a:pt x="68" y="206"/>
                  </a:lnTo>
                  <a:lnTo>
                    <a:pt x="71" y="203"/>
                  </a:lnTo>
                  <a:lnTo>
                    <a:pt x="72" y="201"/>
                  </a:lnTo>
                  <a:lnTo>
                    <a:pt x="75" y="197"/>
                  </a:lnTo>
                  <a:lnTo>
                    <a:pt x="79" y="191"/>
                  </a:lnTo>
                  <a:lnTo>
                    <a:pt x="87" y="183"/>
                  </a:lnTo>
                  <a:lnTo>
                    <a:pt x="92" y="179"/>
                  </a:lnTo>
                  <a:lnTo>
                    <a:pt x="95" y="176"/>
                  </a:lnTo>
                  <a:lnTo>
                    <a:pt x="96" y="174"/>
                  </a:lnTo>
                  <a:lnTo>
                    <a:pt x="100" y="170"/>
                  </a:lnTo>
                  <a:lnTo>
                    <a:pt x="103" y="170"/>
                  </a:lnTo>
                  <a:lnTo>
                    <a:pt x="106" y="172"/>
                  </a:lnTo>
                  <a:lnTo>
                    <a:pt x="106" y="178"/>
                  </a:lnTo>
                  <a:lnTo>
                    <a:pt x="103" y="183"/>
                  </a:lnTo>
                  <a:lnTo>
                    <a:pt x="103" y="187"/>
                  </a:lnTo>
                  <a:lnTo>
                    <a:pt x="102" y="190"/>
                  </a:lnTo>
                  <a:lnTo>
                    <a:pt x="102" y="191"/>
                  </a:lnTo>
                  <a:lnTo>
                    <a:pt x="105" y="187"/>
                  </a:lnTo>
                  <a:lnTo>
                    <a:pt x="109" y="180"/>
                  </a:lnTo>
                  <a:lnTo>
                    <a:pt x="114" y="167"/>
                  </a:lnTo>
                  <a:lnTo>
                    <a:pt x="115" y="160"/>
                  </a:lnTo>
                  <a:lnTo>
                    <a:pt x="113" y="153"/>
                  </a:lnTo>
                  <a:lnTo>
                    <a:pt x="109" y="145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5" y="125"/>
                  </a:lnTo>
                  <a:lnTo>
                    <a:pt x="92" y="123"/>
                  </a:lnTo>
                  <a:lnTo>
                    <a:pt x="90" y="121"/>
                  </a:lnTo>
                  <a:lnTo>
                    <a:pt x="86" y="120"/>
                  </a:lnTo>
                  <a:lnTo>
                    <a:pt x="75" y="120"/>
                  </a:lnTo>
                  <a:lnTo>
                    <a:pt x="68" y="117"/>
                  </a:lnTo>
                  <a:lnTo>
                    <a:pt x="57" y="109"/>
                  </a:lnTo>
                  <a:close/>
                  <a:moveTo>
                    <a:pt x="96" y="0"/>
                  </a:moveTo>
                  <a:lnTo>
                    <a:pt x="99" y="1"/>
                  </a:lnTo>
                  <a:lnTo>
                    <a:pt x="110" y="12"/>
                  </a:lnTo>
                  <a:lnTo>
                    <a:pt x="113" y="13"/>
                  </a:lnTo>
                  <a:lnTo>
                    <a:pt x="114" y="15"/>
                  </a:lnTo>
                  <a:lnTo>
                    <a:pt x="117" y="16"/>
                  </a:lnTo>
                  <a:lnTo>
                    <a:pt x="121" y="20"/>
                  </a:lnTo>
                  <a:lnTo>
                    <a:pt x="123" y="17"/>
                  </a:lnTo>
                  <a:lnTo>
                    <a:pt x="123" y="13"/>
                  </a:lnTo>
                  <a:lnTo>
                    <a:pt x="125" y="12"/>
                  </a:lnTo>
                  <a:lnTo>
                    <a:pt x="125" y="11"/>
                  </a:lnTo>
                  <a:lnTo>
                    <a:pt x="126" y="11"/>
                  </a:lnTo>
                  <a:lnTo>
                    <a:pt x="130" y="15"/>
                  </a:lnTo>
                  <a:lnTo>
                    <a:pt x="135" y="16"/>
                  </a:lnTo>
                  <a:lnTo>
                    <a:pt x="137" y="20"/>
                  </a:lnTo>
                  <a:lnTo>
                    <a:pt x="137" y="27"/>
                  </a:lnTo>
                  <a:lnTo>
                    <a:pt x="135" y="30"/>
                  </a:lnTo>
                  <a:lnTo>
                    <a:pt x="133" y="32"/>
                  </a:lnTo>
                  <a:lnTo>
                    <a:pt x="131" y="32"/>
                  </a:lnTo>
                  <a:lnTo>
                    <a:pt x="131" y="35"/>
                  </a:lnTo>
                  <a:lnTo>
                    <a:pt x="139" y="43"/>
                  </a:lnTo>
                  <a:lnTo>
                    <a:pt x="142" y="43"/>
                  </a:lnTo>
                  <a:lnTo>
                    <a:pt x="144" y="42"/>
                  </a:lnTo>
                  <a:lnTo>
                    <a:pt x="145" y="39"/>
                  </a:lnTo>
                  <a:lnTo>
                    <a:pt x="148" y="38"/>
                  </a:lnTo>
                  <a:lnTo>
                    <a:pt x="149" y="38"/>
                  </a:lnTo>
                  <a:lnTo>
                    <a:pt x="156" y="42"/>
                  </a:lnTo>
                  <a:lnTo>
                    <a:pt x="165" y="50"/>
                  </a:lnTo>
                  <a:lnTo>
                    <a:pt x="173" y="59"/>
                  </a:lnTo>
                  <a:lnTo>
                    <a:pt x="174" y="66"/>
                  </a:lnTo>
                  <a:lnTo>
                    <a:pt x="172" y="73"/>
                  </a:lnTo>
                  <a:lnTo>
                    <a:pt x="166" y="79"/>
                  </a:lnTo>
                  <a:lnTo>
                    <a:pt x="162" y="86"/>
                  </a:lnTo>
                  <a:lnTo>
                    <a:pt x="164" y="94"/>
                  </a:lnTo>
                  <a:lnTo>
                    <a:pt x="170" y="102"/>
                  </a:lnTo>
                  <a:lnTo>
                    <a:pt x="178" y="109"/>
                  </a:lnTo>
                  <a:lnTo>
                    <a:pt x="182" y="114"/>
                  </a:lnTo>
                  <a:lnTo>
                    <a:pt x="182" y="117"/>
                  </a:lnTo>
                  <a:lnTo>
                    <a:pt x="181" y="123"/>
                  </a:lnTo>
                  <a:lnTo>
                    <a:pt x="181" y="128"/>
                  </a:lnTo>
                  <a:lnTo>
                    <a:pt x="180" y="135"/>
                  </a:lnTo>
                  <a:lnTo>
                    <a:pt x="177" y="137"/>
                  </a:lnTo>
                  <a:lnTo>
                    <a:pt x="174" y="139"/>
                  </a:lnTo>
                  <a:lnTo>
                    <a:pt x="172" y="141"/>
                  </a:lnTo>
                  <a:lnTo>
                    <a:pt x="168" y="144"/>
                  </a:lnTo>
                  <a:lnTo>
                    <a:pt x="165" y="145"/>
                  </a:lnTo>
                  <a:lnTo>
                    <a:pt x="162" y="145"/>
                  </a:lnTo>
                  <a:lnTo>
                    <a:pt x="161" y="144"/>
                  </a:lnTo>
                  <a:lnTo>
                    <a:pt x="158" y="143"/>
                  </a:lnTo>
                  <a:lnTo>
                    <a:pt x="153" y="137"/>
                  </a:lnTo>
                  <a:lnTo>
                    <a:pt x="149" y="137"/>
                  </a:lnTo>
                  <a:lnTo>
                    <a:pt x="146" y="141"/>
                  </a:lnTo>
                  <a:lnTo>
                    <a:pt x="146" y="156"/>
                  </a:lnTo>
                  <a:lnTo>
                    <a:pt x="148" y="162"/>
                  </a:lnTo>
                  <a:lnTo>
                    <a:pt x="148" y="166"/>
                  </a:lnTo>
                  <a:lnTo>
                    <a:pt x="149" y="168"/>
                  </a:lnTo>
                  <a:lnTo>
                    <a:pt x="150" y="172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49" y="182"/>
                  </a:lnTo>
                  <a:lnTo>
                    <a:pt x="149" y="184"/>
                  </a:lnTo>
                  <a:lnTo>
                    <a:pt x="152" y="190"/>
                  </a:lnTo>
                  <a:lnTo>
                    <a:pt x="153" y="191"/>
                  </a:lnTo>
                  <a:lnTo>
                    <a:pt x="153" y="193"/>
                  </a:lnTo>
                  <a:lnTo>
                    <a:pt x="152" y="194"/>
                  </a:lnTo>
                  <a:lnTo>
                    <a:pt x="149" y="195"/>
                  </a:lnTo>
                  <a:lnTo>
                    <a:pt x="145" y="198"/>
                  </a:lnTo>
                  <a:lnTo>
                    <a:pt x="139" y="199"/>
                  </a:lnTo>
                  <a:lnTo>
                    <a:pt x="135" y="202"/>
                  </a:lnTo>
                  <a:lnTo>
                    <a:pt x="133" y="207"/>
                  </a:lnTo>
                  <a:lnTo>
                    <a:pt x="133" y="213"/>
                  </a:lnTo>
                  <a:lnTo>
                    <a:pt x="131" y="217"/>
                  </a:lnTo>
                  <a:lnTo>
                    <a:pt x="131" y="220"/>
                  </a:lnTo>
                  <a:lnTo>
                    <a:pt x="130" y="222"/>
                  </a:lnTo>
                  <a:lnTo>
                    <a:pt x="127" y="225"/>
                  </a:lnTo>
                  <a:lnTo>
                    <a:pt x="123" y="228"/>
                  </a:lnTo>
                  <a:lnTo>
                    <a:pt x="118" y="230"/>
                  </a:lnTo>
                  <a:lnTo>
                    <a:pt x="114" y="232"/>
                  </a:lnTo>
                  <a:lnTo>
                    <a:pt x="111" y="232"/>
                  </a:lnTo>
                  <a:lnTo>
                    <a:pt x="110" y="230"/>
                  </a:lnTo>
                  <a:lnTo>
                    <a:pt x="107" y="229"/>
                  </a:lnTo>
                  <a:lnTo>
                    <a:pt x="99" y="217"/>
                  </a:lnTo>
                  <a:lnTo>
                    <a:pt x="92" y="210"/>
                  </a:lnTo>
                  <a:lnTo>
                    <a:pt x="90" y="210"/>
                  </a:lnTo>
                  <a:lnTo>
                    <a:pt x="90" y="211"/>
                  </a:lnTo>
                  <a:lnTo>
                    <a:pt x="91" y="213"/>
                  </a:lnTo>
                  <a:lnTo>
                    <a:pt x="91" y="220"/>
                  </a:lnTo>
                  <a:lnTo>
                    <a:pt x="90" y="221"/>
                  </a:lnTo>
                  <a:lnTo>
                    <a:pt x="78" y="221"/>
                  </a:lnTo>
                  <a:lnTo>
                    <a:pt x="76" y="222"/>
                  </a:lnTo>
                  <a:lnTo>
                    <a:pt x="72" y="224"/>
                  </a:lnTo>
                  <a:lnTo>
                    <a:pt x="68" y="226"/>
                  </a:lnTo>
                  <a:lnTo>
                    <a:pt x="63" y="228"/>
                  </a:lnTo>
                  <a:lnTo>
                    <a:pt x="60" y="222"/>
                  </a:lnTo>
                  <a:lnTo>
                    <a:pt x="57" y="221"/>
                  </a:lnTo>
                  <a:lnTo>
                    <a:pt x="55" y="218"/>
                  </a:lnTo>
                  <a:lnTo>
                    <a:pt x="49" y="217"/>
                  </a:lnTo>
                  <a:lnTo>
                    <a:pt x="45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1" y="213"/>
                  </a:lnTo>
                  <a:lnTo>
                    <a:pt x="28" y="203"/>
                  </a:lnTo>
                  <a:lnTo>
                    <a:pt x="28" y="176"/>
                  </a:lnTo>
                  <a:lnTo>
                    <a:pt x="29" y="166"/>
                  </a:lnTo>
                  <a:lnTo>
                    <a:pt x="29" y="156"/>
                  </a:lnTo>
                  <a:lnTo>
                    <a:pt x="28" y="145"/>
                  </a:lnTo>
                  <a:lnTo>
                    <a:pt x="25" y="136"/>
                  </a:lnTo>
                  <a:lnTo>
                    <a:pt x="23" y="129"/>
                  </a:lnTo>
                  <a:lnTo>
                    <a:pt x="16" y="123"/>
                  </a:lnTo>
                  <a:lnTo>
                    <a:pt x="12" y="114"/>
                  </a:lnTo>
                  <a:lnTo>
                    <a:pt x="9" y="98"/>
                  </a:lnTo>
                  <a:lnTo>
                    <a:pt x="5" y="90"/>
                  </a:lnTo>
                  <a:lnTo>
                    <a:pt x="1" y="85"/>
                  </a:lnTo>
                  <a:lnTo>
                    <a:pt x="0" y="82"/>
                  </a:lnTo>
                  <a:lnTo>
                    <a:pt x="0" y="75"/>
                  </a:lnTo>
                  <a:lnTo>
                    <a:pt x="1" y="71"/>
                  </a:lnTo>
                  <a:lnTo>
                    <a:pt x="4" y="69"/>
                  </a:lnTo>
                  <a:lnTo>
                    <a:pt x="5" y="66"/>
                  </a:lnTo>
                  <a:lnTo>
                    <a:pt x="6" y="62"/>
                  </a:lnTo>
                  <a:lnTo>
                    <a:pt x="5" y="55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6" y="32"/>
                  </a:lnTo>
                  <a:lnTo>
                    <a:pt x="9" y="31"/>
                  </a:lnTo>
                  <a:lnTo>
                    <a:pt x="12" y="28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8" y="35"/>
                  </a:lnTo>
                  <a:lnTo>
                    <a:pt x="18" y="39"/>
                  </a:lnTo>
                  <a:lnTo>
                    <a:pt x="21" y="43"/>
                  </a:lnTo>
                  <a:lnTo>
                    <a:pt x="23" y="46"/>
                  </a:lnTo>
                  <a:lnTo>
                    <a:pt x="25" y="50"/>
                  </a:lnTo>
                  <a:lnTo>
                    <a:pt x="28" y="52"/>
                  </a:lnTo>
                  <a:lnTo>
                    <a:pt x="31" y="56"/>
                  </a:lnTo>
                  <a:lnTo>
                    <a:pt x="32" y="59"/>
                  </a:lnTo>
                  <a:lnTo>
                    <a:pt x="35" y="61"/>
                  </a:lnTo>
                  <a:lnTo>
                    <a:pt x="36" y="61"/>
                  </a:lnTo>
                  <a:lnTo>
                    <a:pt x="40" y="56"/>
                  </a:lnTo>
                  <a:lnTo>
                    <a:pt x="41" y="52"/>
                  </a:lnTo>
                  <a:lnTo>
                    <a:pt x="44" y="48"/>
                  </a:lnTo>
                  <a:lnTo>
                    <a:pt x="47" y="46"/>
                  </a:lnTo>
                  <a:lnTo>
                    <a:pt x="48" y="43"/>
                  </a:lnTo>
                  <a:lnTo>
                    <a:pt x="51" y="42"/>
                  </a:lnTo>
                  <a:lnTo>
                    <a:pt x="52" y="43"/>
                  </a:lnTo>
                  <a:lnTo>
                    <a:pt x="56" y="44"/>
                  </a:lnTo>
                  <a:lnTo>
                    <a:pt x="60" y="42"/>
                  </a:lnTo>
                  <a:lnTo>
                    <a:pt x="71" y="36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8" y="46"/>
                  </a:lnTo>
                  <a:lnTo>
                    <a:pt x="94" y="46"/>
                  </a:lnTo>
                  <a:lnTo>
                    <a:pt x="96" y="44"/>
                  </a:lnTo>
                  <a:lnTo>
                    <a:pt x="95" y="39"/>
                  </a:lnTo>
                  <a:lnTo>
                    <a:pt x="94" y="31"/>
                  </a:lnTo>
                  <a:lnTo>
                    <a:pt x="90" y="24"/>
                  </a:lnTo>
                  <a:lnTo>
                    <a:pt x="88" y="19"/>
                  </a:lnTo>
                  <a:lnTo>
                    <a:pt x="87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1" y="5"/>
                  </a:lnTo>
                  <a:lnTo>
                    <a:pt x="92" y="3"/>
                  </a:lnTo>
                  <a:lnTo>
                    <a:pt x="94" y="1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5" name="Freeform 61"/>
            <p:cNvSpPr>
              <a:spLocks/>
            </p:cNvSpPr>
            <p:nvPr/>
          </p:nvSpPr>
          <p:spPr bwMode="auto">
            <a:xfrm>
              <a:off x="1057150" y="4840629"/>
              <a:ext cx="385705" cy="392297"/>
            </a:xfrm>
            <a:custGeom>
              <a:avLst/>
              <a:gdLst/>
              <a:ahLst/>
              <a:cxnLst>
                <a:cxn ang="0">
                  <a:pos x="180" y="7"/>
                </a:cxn>
                <a:cxn ang="0">
                  <a:pos x="185" y="19"/>
                </a:cxn>
                <a:cxn ang="0">
                  <a:pos x="202" y="20"/>
                </a:cxn>
                <a:cxn ang="0">
                  <a:pos x="211" y="44"/>
                </a:cxn>
                <a:cxn ang="0">
                  <a:pos x="210" y="78"/>
                </a:cxn>
                <a:cxn ang="0">
                  <a:pos x="224" y="88"/>
                </a:cxn>
                <a:cxn ang="0">
                  <a:pos x="231" y="98"/>
                </a:cxn>
                <a:cxn ang="0">
                  <a:pos x="218" y="128"/>
                </a:cxn>
                <a:cxn ang="0">
                  <a:pos x="220" y="146"/>
                </a:cxn>
                <a:cxn ang="0">
                  <a:pos x="200" y="150"/>
                </a:cxn>
                <a:cxn ang="0">
                  <a:pos x="193" y="151"/>
                </a:cxn>
                <a:cxn ang="0">
                  <a:pos x="179" y="148"/>
                </a:cxn>
                <a:cxn ang="0">
                  <a:pos x="184" y="155"/>
                </a:cxn>
                <a:cxn ang="0">
                  <a:pos x="187" y="162"/>
                </a:cxn>
                <a:cxn ang="0">
                  <a:pos x="187" y="171"/>
                </a:cxn>
                <a:cxn ang="0">
                  <a:pos x="191" y="181"/>
                </a:cxn>
                <a:cxn ang="0">
                  <a:pos x="180" y="193"/>
                </a:cxn>
                <a:cxn ang="0">
                  <a:pos x="168" y="201"/>
                </a:cxn>
                <a:cxn ang="0">
                  <a:pos x="191" y="212"/>
                </a:cxn>
                <a:cxn ang="0">
                  <a:pos x="155" y="234"/>
                </a:cxn>
                <a:cxn ang="0">
                  <a:pos x="133" y="225"/>
                </a:cxn>
                <a:cxn ang="0">
                  <a:pos x="113" y="202"/>
                </a:cxn>
                <a:cxn ang="0">
                  <a:pos x="106" y="197"/>
                </a:cxn>
                <a:cxn ang="0">
                  <a:pos x="103" y="182"/>
                </a:cxn>
                <a:cxn ang="0">
                  <a:pos x="91" y="150"/>
                </a:cxn>
                <a:cxn ang="0">
                  <a:pos x="78" y="129"/>
                </a:cxn>
                <a:cxn ang="0">
                  <a:pos x="74" y="108"/>
                </a:cxn>
                <a:cxn ang="0">
                  <a:pos x="60" y="81"/>
                </a:cxn>
                <a:cxn ang="0">
                  <a:pos x="52" y="61"/>
                </a:cxn>
                <a:cxn ang="0">
                  <a:pos x="25" y="57"/>
                </a:cxn>
                <a:cxn ang="0">
                  <a:pos x="15" y="48"/>
                </a:cxn>
                <a:cxn ang="0">
                  <a:pos x="3" y="44"/>
                </a:cxn>
                <a:cxn ang="0">
                  <a:pos x="9" y="34"/>
                </a:cxn>
                <a:cxn ang="0">
                  <a:pos x="20" y="30"/>
                </a:cxn>
                <a:cxn ang="0">
                  <a:pos x="31" y="35"/>
                </a:cxn>
                <a:cxn ang="0">
                  <a:pos x="35" y="27"/>
                </a:cxn>
                <a:cxn ang="0">
                  <a:pos x="43" y="23"/>
                </a:cxn>
                <a:cxn ang="0">
                  <a:pos x="52" y="42"/>
                </a:cxn>
                <a:cxn ang="0">
                  <a:pos x="62" y="47"/>
                </a:cxn>
                <a:cxn ang="0">
                  <a:pos x="66" y="62"/>
                </a:cxn>
                <a:cxn ang="0">
                  <a:pos x="73" y="77"/>
                </a:cxn>
                <a:cxn ang="0">
                  <a:pos x="97" y="78"/>
                </a:cxn>
                <a:cxn ang="0">
                  <a:pos x="99" y="73"/>
                </a:cxn>
                <a:cxn ang="0">
                  <a:pos x="106" y="62"/>
                </a:cxn>
                <a:cxn ang="0">
                  <a:pos x="125" y="63"/>
                </a:cxn>
                <a:cxn ang="0">
                  <a:pos x="146" y="44"/>
                </a:cxn>
                <a:cxn ang="0">
                  <a:pos x="149" y="32"/>
                </a:cxn>
                <a:cxn ang="0">
                  <a:pos x="129" y="36"/>
                </a:cxn>
                <a:cxn ang="0">
                  <a:pos x="129" y="20"/>
                </a:cxn>
                <a:cxn ang="0">
                  <a:pos x="134" y="12"/>
                </a:cxn>
                <a:cxn ang="0">
                  <a:pos x="161" y="11"/>
                </a:cxn>
                <a:cxn ang="0">
                  <a:pos x="172" y="13"/>
                </a:cxn>
                <a:cxn ang="0">
                  <a:pos x="173" y="3"/>
                </a:cxn>
              </a:cxnLst>
              <a:rect l="0" t="0" r="r" b="b"/>
              <a:pathLst>
                <a:path w="234" h="238">
                  <a:moveTo>
                    <a:pt x="176" y="0"/>
                  </a:moveTo>
                  <a:lnTo>
                    <a:pt x="177" y="1"/>
                  </a:lnTo>
                  <a:lnTo>
                    <a:pt x="180" y="7"/>
                  </a:lnTo>
                  <a:lnTo>
                    <a:pt x="181" y="11"/>
                  </a:lnTo>
                  <a:lnTo>
                    <a:pt x="181" y="15"/>
                  </a:lnTo>
                  <a:lnTo>
                    <a:pt x="185" y="19"/>
                  </a:lnTo>
                  <a:lnTo>
                    <a:pt x="188" y="19"/>
                  </a:lnTo>
                  <a:lnTo>
                    <a:pt x="192" y="20"/>
                  </a:lnTo>
                  <a:lnTo>
                    <a:pt x="202" y="20"/>
                  </a:lnTo>
                  <a:lnTo>
                    <a:pt x="204" y="28"/>
                  </a:lnTo>
                  <a:lnTo>
                    <a:pt x="208" y="36"/>
                  </a:lnTo>
                  <a:lnTo>
                    <a:pt x="211" y="44"/>
                  </a:lnTo>
                  <a:lnTo>
                    <a:pt x="212" y="55"/>
                  </a:lnTo>
                  <a:lnTo>
                    <a:pt x="211" y="67"/>
                  </a:lnTo>
                  <a:lnTo>
                    <a:pt x="210" y="78"/>
                  </a:lnTo>
                  <a:lnTo>
                    <a:pt x="212" y="84"/>
                  </a:lnTo>
                  <a:lnTo>
                    <a:pt x="216" y="86"/>
                  </a:lnTo>
                  <a:lnTo>
                    <a:pt x="224" y="88"/>
                  </a:lnTo>
                  <a:lnTo>
                    <a:pt x="231" y="89"/>
                  </a:lnTo>
                  <a:lnTo>
                    <a:pt x="234" y="92"/>
                  </a:lnTo>
                  <a:lnTo>
                    <a:pt x="231" y="98"/>
                  </a:lnTo>
                  <a:lnTo>
                    <a:pt x="220" y="112"/>
                  </a:lnTo>
                  <a:lnTo>
                    <a:pt x="218" y="119"/>
                  </a:lnTo>
                  <a:lnTo>
                    <a:pt x="218" y="128"/>
                  </a:lnTo>
                  <a:lnTo>
                    <a:pt x="219" y="136"/>
                  </a:lnTo>
                  <a:lnTo>
                    <a:pt x="220" y="143"/>
                  </a:lnTo>
                  <a:lnTo>
                    <a:pt x="220" y="146"/>
                  </a:lnTo>
                  <a:lnTo>
                    <a:pt x="218" y="147"/>
                  </a:lnTo>
                  <a:lnTo>
                    <a:pt x="206" y="147"/>
                  </a:lnTo>
                  <a:lnTo>
                    <a:pt x="200" y="150"/>
                  </a:lnTo>
                  <a:lnTo>
                    <a:pt x="198" y="152"/>
                  </a:lnTo>
                  <a:lnTo>
                    <a:pt x="195" y="152"/>
                  </a:lnTo>
                  <a:lnTo>
                    <a:pt x="193" y="151"/>
                  </a:lnTo>
                  <a:lnTo>
                    <a:pt x="191" y="150"/>
                  </a:lnTo>
                  <a:lnTo>
                    <a:pt x="187" y="148"/>
                  </a:lnTo>
                  <a:lnTo>
                    <a:pt x="179" y="148"/>
                  </a:lnTo>
                  <a:lnTo>
                    <a:pt x="177" y="150"/>
                  </a:lnTo>
                  <a:lnTo>
                    <a:pt x="181" y="154"/>
                  </a:lnTo>
                  <a:lnTo>
                    <a:pt x="184" y="155"/>
                  </a:lnTo>
                  <a:lnTo>
                    <a:pt x="185" y="158"/>
                  </a:lnTo>
                  <a:lnTo>
                    <a:pt x="187" y="159"/>
                  </a:lnTo>
                  <a:lnTo>
                    <a:pt x="187" y="162"/>
                  </a:lnTo>
                  <a:lnTo>
                    <a:pt x="185" y="166"/>
                  </a:lnTo>
                  <a:lnTo>
                    <a:pt x="185" y="168"/>
                  </a:lnTo>
                  <a:lnTo>
                    <a:pt x="187" y="171"/>
                  </a:lnTo>
                  <a:lnTo>
                    <a:pt x="187" y="174"/>
                  </a:lnTo>
                  <a:lnTo>
                    <a:pt x="189" y="176"/>
                  </a:lnTo>
                  <a:lnTo>
                    <a:pt x="191" y="181"/>
                  </a:lnTo>
                  <a:lnTo>
                    <a:pt x="191" y="186"/>
                  </a:lnTo>
                  <a:lnTo>
                    <a:pt x="187" y="189"/>
                  </a:lnTo>
                  <a:lnTo>
                    <a:pt x="180" y="193"/>
                  </a:lnTo>
                  <a:lnTo>
                    <a:pt x="173" y="195"/>
                  </a:lnTo>
                  <a:lnTo>
                    <a:pt x="168" y="198"/>
                  </a:lnTo>
                  <a:lnTo>
                    <a:pt x="168" y="201"/>
                  </a:lnTo>
                  <a:lnTo>
                    <a:pt x="173" y="205"/>
                  </a:lnTo>
                  <a:lnTo>
                    <a:pt x="181" y="207"/>
                  </a:lnTo>
                  <a:lnTo>
                    <a:pt x="191" y="212"/>
                  </a:lnTo>
                  <a:lnTo>
                    <a:pt x="183" y="217"/>
                  </a:lnTo>
                  <a:lnTo>
                    <a:pt x="161" y="230"/>
                  </a:lnTo>
                  <a:lnTo>
                    <a:pt x="155" y="234"/>
                  </a:lnTo>
                  <a:lnTo>
                    <a:pt x="142" y="238"/>
                  </a:lnTo>
                  <a:lnTo>
                    <a:pt x="137" y="238"/>
                  </a:lnTo>
                  <a:lnTo>
                    <a:pt x="133" y="225"/>
                  </a:lnTo>
                  <a:lnTo>
                    <a:pt x="128" y="216"/>
                  </a:lnTo>
                  <a:lnTo>
                    <a:pt x="121" y="207"/>
                  </a:lnTo>
                  <a:lnTo>
                    <a:pt x="113" y="202"/>
                  </a:lnTo>
                  <a:lnTo>
                    <a:pt x="109" y="201"/>
                  </a:lnTo>
                  <a:lnTo>
                    <a:pt x="107" y="198"/>
                  </a:lnTo>
                  <a:lnTo>
                    <a:pt x="106" y="197"/>
                  </a:lnTo>
                  <a:lnTo>
                    <a:pt x="105" y="194"/>
                  </a:lnTo>
                  <a:lnTo>
                    <a:pt x="105" y="190"/>
                  </a:lnTo>
                  <a:lnTo>
                    <a:pt x="103" y="182"/>
                  </a:lnTo>
                  <a:lnTo>
                    <a:pt x="101" y="171"/>
                  </a:lnTo>
                  <a:lnTo>
                    <a:pt x="95" y="159"/>
                  </a:lnTo>
                  <a:lnTo>
                    <a:pt x="91" y="150"/>
                  </a:lnTo>
                  <a:lnTo>
                    <a:pt x="87" y="143"/>
                  </a:lnTo>
                  <a:lnTo>
                    <a:pt x="82" y="136"/>
                  </a:lnTo>
                  <a:lnTo>
                    <a:pt x="78" y="129"/>
                  </a:lnTo>
                  <a:lnTo>
                    <a:pt x="75" y="121"/>
                  </a:lnTo>
                  <a:lnTo>
                    <a:pt x="74" y="116"/>
                  </a:lnTo>
                  <a:lnTo>
                    <a:pt x="74" y="108"/>
                  </a:lnTo>
                  <a:lnTo>
                    <a:pt x="71" y="98"/>
                  </a:lnTo>
                  <a:lnTo>
                    <a:pt x="66" y="89"/>
                  </a:lnTo>
                  <a:lnTo>
                    <a:pt x="60" y="81"/>
                  </a:lnTo>
                  <a:lnTo>
                    <a:pt x="56" y="74"/>
                  </a:lnTo>
                  <a:lnTo>
                    <a:pt x="55" y="66"/>
                  </a:lnTo>
                  <a:lnTo>
                    <a:pt x="52" y="61"/>
                  </a:lnTo>
                  <a:lnTo>
                    <a:pt x="44" y="58"/>
                  </a:lnTo>
                  <a:lnTo>
                    <a:pt x="36" y="57"/>
                  </a:lnTo>
                  <a:lnTo>
                    <a:pt x="25" y="57"/>
                  </a:lnTo>
                  <a:lnTo>
                    <a:pt x="23" y="55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7" y="48"/>
                  </a:lnTo>
                  <a:lnTo>
                    <a:pt x="4" y="47"/>
                  </a:lnTo>
                  <a:lnTo>
                    <a:pt x="3" y="44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9" y="34"/>
                  </a:lnTo>
                  <a:lnTo>
                    <a:pt x="15" y="28"/>
                  </a:lnTo>
                  <a:lnTo>
                    <a:pt x="17" y="28"/>
                  </a:lnTo>
                  <a:lnTo>
                    <a:pt x="20" y="30"/>
                  </a:lnTo>
                  <a:lnTo>
                    <a:pt x="23" y="32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4" y="32"/>
                  </a:lnTo>
                  <a:lnTo>
                    <a:pt x="35" y="30"/>
                  </a:lnTo>
                  <a:lnTo>
                    <a:pt x="35" y="27"/>
                  </a:lnTo>
                  <a:lnTo>
                    <a:pt x="36" y="24"/>
                  </a:lnTo>
                  <a:lnTo>
                    <a:pt x="39" y="23"/>
                  </a:lnTo>
                  <a:lnTo>
                    <a:pt x="43" y="23"/>
                  </a:lnTo>
                  <a:lnTo>
                    <a:pt x="47" y="27"/>
                  </a:lnTo>
                  <a:lnTo>
                    <a:pt x="51" y="39"/>
                  </a:lnTo>
                  <a:lnTo>
                    <a:pt x="52" y="42"/>
                  </a:lnTo>
                  <a:lnTo>
                    <a:pt x="55" y="43"/>
                  </a:lnTo>
                  <a:lnTo>
                    <a:pt x="59" y="44"/>
                  </a:lnTo>
                  <a:lnTo>
                    <a:pt x="62" y="47"/>
                  </a:lnTo>
                  <a:lnTo>
                    <a:pt x="64" y="55"/>
                  </a:lnTo>
                  <a:lnTo>
                    <a:pt x="64" y="59"/>
                  </a:lnTo>
                  <a:lnTo>
                    <a:pt x="66" y="62"/>
                  </a:lnTo>
                  <a:lnTo>
                    <a:pt x="68" y="70"/>
                  </a:lnTo>
                  <a:lnTo>
                    <a:pt x="70" y="73"/>
                  </a:lnTo>
                  <a:lnTo>
                    <a:pt x="73" y="77"/>
                  </a:lnTo>
                  <a:lnTo>
                    <a:pt x="78" y="79"/>
                  </a:lnTo>
                  <a:lnTo>
                    <a:pt x="94" y="79"/>
                  </a:lnTo>
                  <a:lnTo>
                    <a:pt x="97" y="78"/>
                  </a:lnTo>
                  <a:lnTo>
                    <a:pt x="98" y="77"/>
                  </a:lnTo>
                  <a:lnTo>
                    <a:pt x="98" y="74"/>
                  </a:lnTo>
                  <a:lnTo>
                    <a:pt x="99" y="73"/>
                  </a:lnTo>
                  <a:lnTo>
                    <a:pt x="101" y="69"/>
                  </a:lnTo>
                  <a:lnTo>
                    <a:pt x="102" y="66"/>
                  </a:lnTo>
                  <a:lnTo>
                    <a:pt x="106" y="62"/>
                  </a:lnTo>
                  <a:lnTo>
                    <a:pt x="110" y="62"/>
                  </a:lnTo>
                  <a:lnTo>
                    <a:pt x="118" y="63"/>
                  </a:lnTo>
                  <a:lnTo>
                    <a:pt x="125" y="63"/>
                  </a:lnTo>
                  <a:lnTo>
                    <a:pt x="132" y="61"/>
                  </a:lnTo>
                  <a:lnTo>
                    <a:pt x="141" y="51"/>
                  </a:lnTo>
                  <a:lnTo>
                    <a:pt x="146" y="44"/>
                  </a:lnTo>
                  <a:lnTo>
                    <a:pt x="150" y="39"/>
                  </a:lnTo>
                  <a:lnTo>
                    <a:pt x="152" y="34"/>
                  </a:lnTo>
                  <a:lnTo>
                    <a:pt x="149" y="32"/>
                  </a:lnTo>
                  <a:lnTo>
                    <a:pt x="141" y="34"/>
                  </a:lnTo>
                  <a:lnTo>
                    <a:pt x="134" y="35"/>
                  </a:lnTo>
                  <a:lnTo>
                    <a:pt x="129" y="36"/>
                  </a:lnTo>
                  <a:lnTo>
                    <a:pt x="128" y="32"/>
                  </a:lnTo>
                  <a:lnTo>
                    <a:pt x="128" y="23"/>
                  </a:lnTo>
                  <a:lnTo>
                    <a:pt x="129" y="20"/>
                  </a:lnTo>
                  <a:lnTo>
                    <a:pt x="129" y="16"/>
                  </a:lnTo>
                  <a:lnTo>
                    <a:pt x="132" y="13"/>
                  </a:lnTo>
                  <a:lnTo>
                    <a:pt x="134" y="12"/>
                  </a:lnTo>
                  <a:lnTo>
                    <a:pt x="145" y="9"/>
                  </a:lnTo>
                  <a:lnTo>
                    <a:pt x="157" y="9"/>
                  </a:lnTo>
                  <a:lnTo>
                    <a:pt x="161" y="11"/>
                  </a:lnTo>
                  <a:lnTo>
                    <a:pt x="169" y="15"/>
                  </a:lnTo>
                  <a:lnTo>
                    <a:pt x="171" y="15"/>
                  </a:lnTo>
                  <a:lnTo>
                    <a:pt x="172" y="13"/>
                  </a:lnTo>
                  <a:lnTo>
                    <a:pt x="172" y="8"/>
                  </a:lnTo>
                  <a:lnTo>
                    <a:pt x="173" y="5"/>
                  </a:lnTo>
                  <a:lnTo>
                    <a:pt x="173" y="3"/>
                  </a:lnTo>
                  <a:lnTo>
                    <a:pt x="17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6" name="Freeform 62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7" name="Freeform 63"/>
            <p:cNvSpPr>
              <a:spLocks/>
            </p:cNvSpPr>
            <p:nvPr/>
          </p:nvSpPr>
          <p:spPr bwMode="auto">
            <a:xfrm>
              <a:off x="1334066" y="4855465"/>
              <a:ext cx="207687" cy="357684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73" y="4"/>
                </a:cxn>
                <a:cxn ang="0">
                  <a:pos x="79" y="2"/>
                </a:cxn>
                <a:cxn ang="0">
                  <a:pos x="83" y="0"/>
                </a:cxn>
                <a:cxn ang="0">
                  <a:pos x="87" y="2"/>
                </a:cxn>
                <a:cxn ang="0">
                  <a:pos x="98" y="11"/>
                </a:cxn>
                <a:cxn ang="0">
                  <a:pos x="102" y="27"/>
                </a:cxn>
                <a:cxn ang="0">
                  <a:pos x="98" y="34"/>
                </a:cxn>
                <a:cxn ang="0">
                  <a:pos x="101" y="50"/>
                </a:cxn>
                <a:cxn ang="0">
                  <a:pos x="108" y="64"/>
                </a:cxn>
                <a:cxn ang="0">
                  <a:pos x="102" y="79"/>
                </a:cxn>
                <a:cxn ang="0">
                  <a:pos x="102" y="91"/>
                </a:cxn>
                <a:cxn ang="0">
                  <a:pos x="116" y="100"/>
                </a:cxn>
                <a:cxn ang="0">
                  <a:pos x="125" y="108"/>
                </a:cxn>
                <a:cxn ang="0">
                  <a:pos x="126" y="138"/>
                </a:cxn>
                <a:cxn ang="0">
                  <a:pos x="122" y="159"/>
                </a:cxn>
                <a:cxn ang="0">
                  <a:pos x="118" y="177"/>
                </a:cxn>
                <a:cxn ang="0">
                  <a:pos x="112" y="180"/>
                </a:cxn>
                <a:cxn ang="0">
                  <a:pos x="105" y="178"/>
                </a:cxn>
                <a:cxn ang="0">
                  <a:pos x="103" y="181"/>
                </a:cxn>
                <a:cxn ang="0">
                  <a:pos x="106" y="192"/>
                </a:cxn>
                <a:cxn ang="0">
                  <a:pos x="112" y="201"/>
                </a:cxn>
                <a:cxn ang="0">
                  <a:pos x="110" y="209"/>
                </a:cxn>
                <a:cxn ang="0">
                  <a:pos x="99" y="211"/>
                </a:cxn>
                <a:cxn ang="0">
                  <a:pos x="82" y="208"/>
                </a:cxn>
                <a:cxn ang="0">
                  <a:pos x="81" y="212"/>
                </a:cxn>
                <a:cxn ang="0">
                  <a:pos x="78" y="216"/>
                </a:cxn>
                <a:cxn ang="0">
                  <a:pos x="75" y="216"/>
                </a:cxn>
                <a:cxn ang="0">
                  <a:pos x="74" y="211"/>
                </a:cxn>
                <a:cxn ang="0">
                  <a:pos x="58" y="209"/>
                </a:cxn>
                <a:cxn ang="0">
                  <a:pos x="50" y="209"/>
                </a:cxn>
                <a:cxn ang="0">
                  <a:pos x="25" y="201"/>
                </a:cxn>
                <a:cxn ang="0">
                  <a:pos x="23" y="203"/>
                </a:cxn>
                <a:cxn ang="0">
                  <a:pos x="5" y="196"/>
                </a:cxn>
                <a:cxn ang="0">
                  <a:pos x="0" y="189"/>
                </a:cxn>
                <a:cxn ang="0">
                  <a:pos x="12" y="184"/>
                </a:cxn>
                <a:cxn ang="0">
                  <a:pos x="23" y="177"/>
                </a:cxn>
                <a:cxn ang="0">
                  <a:pos x="21" y="167"/>
                </a:cxn>
                <a:cxn ang="0">
                  <a:pos x="19" y="162"/>
                </a:cxn>
                <a:cxn ang="0">
                  <a:pos x="17" y="157"/>
                </a:cxn>
                <a:cxn ang="0">
                  <a:pos x="19" y="150"/>
                </a:cxn>
                <a:cxn ang="0">
                  <a:pos x="16" y="146"/>
                </a:cxn>
                <a:cxn ang="0">
                  <a:pos x="9" y="141"/>
                </a:cxn>
                <a:cxn ang="0">
                  <a:pos x="19" y="139"/>
                </a:cxn>
                <a:cxn ang="0">
                  <a:pos x="25" y="142"/>
                </a:cxn>
                <a:cxn ang="0">
                  <a:pos x="30" y="143"/>
                </a:cxn>
                <a:cxn ang="0">
                  <a:pos x="38" y="138"/>
                </a:cxn>
                <a:cxn ang="0">
                  <a:pos x="52" y="137"/>
                </a:cxn>
                <a:cxn ang="0">
                  <a:pos x="51" y="127"/>
                </a:cxn>
                <a:cxn ang="0">
                  <a:pos x="50" y="110"/>
                </a:cxn>
                <a:cxn ang="0">
                  <a:pos x="63" y="89"/>
                </a:cxn>
                <a:cxn ang="0">
                  <a:pos x="63" y="80"/>
                </a:cxn>
                <a:cxn ang="0">
                  <a:pos x="48" y="77"/>
                </a:cxn>
                <a:cxn ang="0">
                  <a:pos x="42" y="69"/>
                </a:cxn>
                <a:cxn ang="0">
                  <a:pos x="44" y="46"/>
                </a:cxn>
                <a:cxn ang="0">
                  <a:pos x="40" y="29"/>
                </a:cxn>
                <a:cxn ang="0">
                  <a:pos x="34" y="13"/>
                </a:cxn>
                <a:cxn ang="0">
                  <a:pos x="38" y="2"/>
                </a:cxn>
              </a:cxnLst>
              <a:rect l="0" t="0" r="r" b="b"/>
              <a:pathLst>
                <a:path w="126" h="217">
                  <a:moveTo>
                    <a:pt x="46" y="0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3" y="4"/>
                  </a:lnTo>
                  <a:lnTo>
                    <a:pt x="77" y="4"/>
                  </a:lnTo>
                  <a:lnTo>
                    <a:pt x="79" y="2"/>
                  </a:lnTo>
                  <a:lnTo>
                    <a:pt x="81" y="2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7" y="2"/>
                  </a:lnTo>
                  <a:lnTo>
                    <a:pt x="91" y="3"/>
                  </a:lnTo>
                  <a:lnTo>
                    <a:pt x="98" y="11"/>
                  </a:lnTo>
                  <a:lnTo>
                    <a:pt x="105" y="25"/>
                  </a:lnTo>
                  <a:lnTo>
                    <a:pt x="102" y="27"/>
                  </a:lnTo>
                  <a:lnTo>
                    <a:pt x="99" y="31"/>
                  </a:lnTo>
                  <a:lnTo>
                    <a:pt x="98" y="34"/>
                  </a:lnTo>
                  <a:lnTo>
                    <a:pt x="97" y="42"/>
                  </a:lnTo>
                  <a:lnTo>
                    <a:pt x="101" y="50"/>
                  </a:lnTo>
                  <a:lnTo>
                    <a:pt x="105" y="57"/>
                  </a:lnTo>
                  <a:lnTo>
                    <a:pt x="108" y="64"/>
                  </a:lnTo>
                  <a:lnTo>
                    <a:pt x="106" y="70"/>
                  </a:lnTo>
                  <a:lnTo>
                    <a:pt x="102" y="79"/>
                  </a:lnTo>
                  <a:lnTo>
                    <a:pt x="101" y="85"/>
                  </a:lnTo>
                  <a:lnTo>
                    <a:pt x="102" y="91"/>
                  </a:lnTo>
                  <a:lnTo>
                    <a:pt x="109" y="96"/>
                  </a:lnTo>
                  <a:lnTo>
                    <a:pt x="116" y="100"/>
                  </a:lnTo>
                  <a:lnTo>
                    <a:pt x="122" y="103"/>
                  </a:lnTo>
                  <a:lnTo>
                    <a:pt x="125" y="108"/>
                  </a:lnTo>
                  <a:lnTo>
                    <a:pt x="125" y="123"/>
                  </a:lnTo>
                  <a:lnTo>
                    <a:pt x="126" y="138"/>
                  </a:lnTo>
                  <a:lnTo>
                    <a:pt x="125" y="149"/>
                  </a:lnTo>
                  <a:lnTo>
                    <a:pt x="122" y="159"/>
                  </a:lnTo>
                  <a:lnTo>
                    <a:pt x="120" y="173"/>
                  </a:lnTo>
                  <a:lnTo>
                    <a:pt x="118" y="177"/>
                  </a:lnTo>
                  <a:lnTo>
                    <a:pt x="116" y="180"/>
                  </a:lnTo>
                  <a:lnTo>
                    <a:pt x="112" y="180"/>
                  </a:lnTo>
                  <a:lnTo>
                    <a:pt x="109" y="178"/>
                  </a:lnTo>
                  <a:lnTo>
                    <a:pt x="105" y="178"/>
                  </a:lnTo>
                  <a:lnTo>
                    <a:pt x="105" y="180"/>
                  </a:lnTo>
                  <a:lnTo>
                    <a:pt x="103" y="181"/>
                  </a:lnTo>
                  <a:lnTo>
                    <a:pt x="103" y="184"/>
                  </a:lnTo>
                  <a:lnTo>
                    <a:pt x="106" y="192"/>
                  </a:lnTo>
                  <a:lnTo>
                    <a:pt x="109" y="196"/>
                  </a:lnTo>
                  <a:lnTo>
                    <a:pt x="112" y="201"/>
                  </a:lnTo>
                  <a:lnTo>
                    <a:pt x="112" y="208"/>
                  </a:lnTo>
                  <a:lnTo>
                    <a:pt x="110" y="209"/>
                  </a:lnTo>
                  <a:lnTo>
                    <a:pt x="106" y="211"/>
                  </a:lnTo>
                  <a:lnTo>
                    <a:pt x="99" y="211"/>
                  </a:lnTo>
                  <a:lnTo>
                    <a:pt x="86" y="208"/>
                  </a:lnTo>
                  <a:lnTo>
                    <a:pt x="82" y="208"/>
                  </a:lnTo>
                  <a:lnTo>
                    <a:pt x="81" y="209"/>
                  </a:lnTo>
                  <a:lnTo>
                    <a:pt x="81" y="212"/>
                  </a:lnTo>
                  <a:lnTo>
                    <a:pt x="79" y="213"/>
                  </a:lnTo>
                  <a:lnTo>
                    <a:pt x="78" y="216"/>
                  </a:lnTo>
                  <a:lnTo>
                    <a:pt x="77" y="217"/>
                  </a:lnTo>
                  <a:lnTo>
                    <a:pt x="75" y="216"/>
                  </a:lnTo>
                  <a:lnTo>
                    <a:pt x="74" y="216"/>
                  </a:lnTo>
                  <a:lnTo>
                    <a:pt x="74" y="211"/>
                  </a:lnTo>
                  <a:lnTo>
                    <a:pt x="73" y="209"/>
                  </a:lnTo>
                  <a:lnTo>
                    <a:pt x="58" y="209"/>
                  </a:lnTo>
                  <a:lnTo>
                    <a:pt x="54" y="211"/>
                  </a:lnTo>
                  <a:lnTo>
                    <a:pt x="50" y="209"/>
                  </a:lnTo>
                  <a:lnTo>
                    <a:pt x="30" y="201"/>
                  </a:lnTo>
                  <a:lnTo>
                    <a:pt x="25" y="201"/>
                  </a:lnTo>
                  <a:lnTo>
                    <a:pt x="25" y="203"/>
                  </a:lnTo>
                  <a:lnTo>
                    <a:pt x="23" y="203"/>
                  </a:lnTo>
                  <a:lnTo>
                    <a:pt x="13" y="198"/>
                  </a:lnTo>
                  <a:lnTo>
                    <a:pt x="5" y="196"/>
                  </a:lnTo>
                  <a:lnTo>
                    <a:pt x="0" y="192"/>
                  </a:lnTo>
                  <a:lnTo>
                    <a:pt x="0" y="189"/>
                  </a:lnTo>
                  <a:lnTo>
                    <a:pt x="5" y="186"/>
                  </a:lnTo>
                  <a:lnTo>
                    <a:pt x="12" y="184"/>
                  </a:lnTo>
                  <a:lnTo>
                    <a:pt x="19" y="180"/>
                  </a:lnTo>
                  <a:lnTo>
                    <a:pt x="23" y="177"/>
                  </a:lnTo>
                  <a:lnTo>
                    <a:pt x="23" y="172"/>
                  </a:lnTo>
                  <a:lnTo>
                    <a:pt x="21" y="167"/>
                  </a:lnTo>
                  <a:lnTo>
                    <a:pt x="19" y="165"/>
                  </a:lnTo>
                  <a:lnTo>
                    <a:pt x="19" y="162"/>
                  </a:lnTo>
                  <a:lnTo>
                    <a:pt x="17" y="159"/>
                  </a:lnTo>
                  <a:lnTo>
                    <a:pt x="17" y="157"/>
                  </a:lnTo>
                  <a:lnTo>
                    <a:pt x="19" y="153"/>
                  </a:lnTo>
                  <a:lnTo>
                    <a:pt x="19" y="150"/>
                  </a:lnTo>
                  <a:lnTo>
                    <a:pt x="17" y="149"/>
                  </a:lnTo>
                  <a:lnTo>
                    <a:pt x="16" y="146"/>
                  </a:lnTo>
                  <a:lnTo>
                    <a:pt x="13" y="145"/>
                  </a:lnTo>
                  <a:lnTo>
                    <a:pt x="9" y="141"/>
                  </a:lnTo>
                  <a:lnTo>
                    <a:pt x="11" y="139"/>
                  </a:lnTo>
                  <a:lnTo>
                    <a:pt x="19" y="139"/>
                  </a:lnTo>
                  <a:lnTo>
                    <a:pt x="23" y="141"/>
                  </a:lnTo>
                  <a:lnTo>
                    <a:pt x="25" y="142"/>
                  </a:lnTo>
                  <a:lnTo>
                    <a:pt x="27" y="143"/>
                  </a:lnTo>
                  <a:lnTo>
                    <a:pt x="30" y="143"/>
                  </a:lnTo>
                  <a:lnTo>
                    <a:pt x="32" y="141"/>
                  </a:lnTo>
                  <a:lnTo>
                    <a:pt x="38" y="138"/>
                  </a:lnTo>
                  <a:lnTo>
                    <a:pt x="50" y="138"/>
                  </a:lnTo>
                  <a:lnTo>
                    <a:pt x="52" y="137"/>
                  </a:lnTo>
                  <a:lnTo>
                    <a:pt x="52" y="134"/>
                  </a:lnTo>
                  <a:lnTo>
                    <a:pt x="51" y="127"/>
                  </a:lnTo>
                  <a:lnTo>
                    <a:pt x="50" y="119"/>
                  </a:lnTo>
                  <a:lnTo>
                    <a:pt x="50" y="110"/>
                  </a:lnTo>
                  <a:lnTo>
                    <a:pt x="52" y="103"/>
                  </a:lnTo>
                  <a:lnTo>
                    <a:pt x="63" y="89"/>
                  </a:lnTo>
                  <a:lnTo>
                    <a:pt x="66" y="83"/>
                  </a:lnTo>
                  <a:lnTo>
                    <a:pt x="63" y="80"/>
                  </a:lnTo>
                  <a:lnTo>
                    <a:pt x="56" y="79"/>
                  </a:lnTo>
                  <a:lnTo>
                    <a:pt x="48" y="77"/>
                  </a:lnTo>
                  <a:lnTo>
                    <a:pt x="44" y="75"/>
                  </a:lnTo>
                  <a:lnTo>
                    <a:pt x="42" y="69"/>
                  </a:lnTo>
                  <a:lnTo>
                    <a:pt x="43" y="58"/>
                  </a:lnTo>
                  <a:lnTo>
                    <a:pt x="44" y="46"/>
                  </a:lnTo>
                  <a:lnTo>
                    <a:pt x="43" y="35"/>
                  </a:lnTo>
                  <a:lnTo>
                    <a:pt x="40" y="29"/>
                  </a:lnTo>
                  <a:lnTo>
                    <a:pt x="36" y="21"/>
                  </a:lnTo>
                  <a:lnTo>
                    <a:pt x="34" y="13"/>
                  </a:lnTo>
                  <a:lnTo>
                    <a:pt x="34" y="6"/>
                  </a:lnTo>
                  <a:lnTo>
                    <a:pt x="38" y="2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8" name="Freeform 64"/>
            <p:cNvSpPr>
              <a:spLocks/>
            </p:cNvSpPr>
            <p:nvPr/>
          </p:nvSpPr>
          <p:spPr bwMode="auto">
            <a:xfrm>
              <a:off x="1271430" y="4196141"/>
              <a:ext cx="202742" cy="191204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4" y="6"/>
                </a:cxn>
                <a:cxn ang="0">
                  <a:pos x="58" y="10"/>
                </a:cxn>
                <a:cxn ang="0">
                  <a:pos x="63" y="14"/>
                </a:cxn>
                <a:cxn ang="0">
                  <a:pos x="66" y="12"/>
                </a:cxn>
                <a:cxn ang="0">
                  <a:pos x="68" y="8"/>
                </a:cxn>
                <a:cxn ang="0">
                  <a:pos x="74" y="7"/>
                </a:cxn>
                <a:cxn ang="0">
                  <a:pos x="81" y="3"/>
                </a:cxn>
                <a:cxn ang="0">
                  <a:pos x="90" y="0"/>
                </a:cxn>
                <a:cxn ang="0">
                  <a:pos x="97" y="3"/>
                </a:cxn>
                <a:cxn ang="0">
                  <a:pos x="101" y="12"/>
                </a:cxn>
                <a:cxn ang="0">
                  <a:pos x="108" y="18"/>
                </a:cxn>
                <a:cxn ang="0">
                  <a:pos x="115" y="20"/>
                </a:cxn>
                <a:cxn ang="0">
                  <a:pos x="121" y="26"/>
                </a:cxn>
                <a:cxn ang="0">
                  <a:pos x="123" y="30"/>
                </a:cxn>
                <a:cxn ang="0">
                  <a:pos x="119" y="35"/>
                </a:cxn>
                <a:cxn ang="0">
                  <a:pos x="120" y="39"/>
                </a:cxn>
                <a:cxn ang="0">
                  <a:pos x="109" y="58"/>
                </a:cxn>
                <a:cxn ang="0">
                  <a:pos x="102" y="66"/>
                </a:cxn>
                <a:cxn ang="0">
                  <a:pos x="96" y="69"/>
                </a:cxn>
                <a:cxn ang="0">
                  <a:pos x="90" y="70"/>
                </a:cxn>
                <a:cxn ang="0">
                  <a:pos x="89" y="81"/>
                </a:cxn>
                <a:cxn ang="0">
                  <a:pos x="93" y="101"/>
                </a:cxn>
                <a:cxn ang="0">
                  <a:pos x="86" y="112"/>
                </a:cxn>
                <a:cxn ang="0">
                  <a:pos x="82" y="116"/>
                </a:cxn>
                <a:cxn ang="0">
                  <a:pos x="66" y="105"/>
                </a:cxn>
                <a:cxn ang="0">
                  <a:pos x="53" y="97"/>
                </a:cxn>
                <a:cxn ang="0">
                  <a:pos x="50" y="91"/>
                </a:cxn>
                <a:cxn ang="0">
                  <a:pos x="47" y="81"/>
                </a:cxn>
                <a:cxn ang="0">
                  <a:pos x="45" y="77"/>
                </a:cxn>
                <a:cxn ang="0">
                  <a:pos x="41" y="76"/>
                </a:cxn>
                <a:cxn ang="0">
                  <a:pos x="37" y="74"/>
                </a:cxn>
                <a:cxn ang="0">
                  <a:pos x="31" y="70"/>
                </a:cxn>
                <a:cxn ang="0">
                  <a:pos x="30" y="68"/>
                </a:cxn>
                <a:cxn ang="0">
                  <a:pos x="27" y="65"/>
                </a:cxn>
                <a:cxn ang="0">
                  <a:pos x="20" y="61"/>
                </a:cxn>
                <a:cxn ang="0">
                  <a:pos x="10" y="57"/>
                </a:cxn>
                <a:cxn ang="0">
                  <a:pos x="2" y="50"/>
                </a:cxn>
                <a:cxn ang="0">
                  <a:pos x="0" y="37"/>
                </a:cxn>
                <a:cxn ang="0">
                  <a:pos x="11" y="35"/>
                </a:cxn>
                <a:cxn ang="0">
                  <a:pos x="20" y="31"/>
                </a:cxn>
                <a:cxn ang="0">
                  <a:pos x="35" y="12"/>
                </a:cxn>
                <a:cxn ang="0">
                  <a:pos x="46" y="0"/>
                </a:cxn>
              </a:cxnLst>
              <a:rect l="0" t="0" r="r" b="b"/>
              <a:pathLst>
                <a:path w="123" h="116">
                  <a:moveTo>
                    <a:pt x="46" y="0"/>
                  </a:moveTo>
                  <a:lnTo>
                    <a:pt x="50" y="0"/>
                  </a:lnTo>
                  <a:lnTo>
                    <a:pt x="51" y="3"/>
                  </a:lnTo>
                  <a:lnTo>
                    <a:pt x="54" y="6"/>
                  </a:lnTo>
                  <a:lnTo>
                    <a:pt x="55" y="8"/>
                  </a:lnTo>
                  <a:lnTo>
                    <a:pt x="58" y="10"/>
                  </a:lnTo>
                  <a:lnTo>
                    <a:pt x="61" y="12"/>
                  </a:lnTo>
                  <a:lnTo>
                    <a:pt x="63" y="14"/>
                  </a:lnTo>
                  <a:lnTo>
                    <a:pt x="65" y="14"/>
                  </a:lnTo>
                  <a:lnTo>
                    <a:pt x="66" y="12"/>
                  </a:lnTo>
                  <a:lnTo>
                    <a:pt x="66" y="11"/>
                  </a:lnTo>
                  <a:lnTo>
                    <a:pt x="68" y="8"/>
                  </a:lnTo>
                  <a:lnTo>
                    <a:pt x="68" y="7"/>
                  </a:lnTo>
                  <a:lnTo>
                    <a:pt x="74" y="7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2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3"/>
                  </a:lnTo>
                  <a:lnTo>
                    <a:pt x="100" y="8"/>
                  </a:lnTo>
                  <a:lnTo>
                    <a:pt x="101" y="12"/>
                  </a:lnTo>
                  <a:lnTo>
                    <a:pt x="102" y="15"/>
                  </a:lnTo>
                  <a:lnTo>
                    <a:pt x="108" y="18"/>
                  </a:lnTo>
                  <a:lnTo>
                    <a:pt x="112" y="19"/>
                  </a:lnTo>
                  <a:lnTo>
                    <a:pt x="115" y="20"/>
                  </a:lnTo>
                  <a:lnTo>
                    <a:pt x="119" y="23"/>
                  </a:lnTo>
                  <a:lnTo>
                    <a:pt x="121" y="26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1" y="33"/>
                  </a:lnTo>
                  <a:lnTo>
                    <a:pt x="119" y="35"/>
                  </a:lnTo>
                  <a:lnTo>
                    <a:pt x="119" y="39"/>
                  </a:lnTo>
                  <a:lnTo>
                    <a:pt x="120" y="39"/>
                  </a:lnTo>
                  <a:lnTo>
                    <a:pt x="117" y="47"/>
                  </a:lnTo>
                  <a:lnTo>
                    <a:pt x="109" y="58"/>
                  </a:lnTo>
                  <a:lnTo>
                    <a:pt x="105" y="62"/>
                  </a:lnTo>
                  <a:lnTo>
                    <a:pt x="102" y="66"/>
                  </a:lnTo>
                  <a:lnTo>
                    <a:pt x="98" y="68"/>
                  </a:lnTo>
                  <a:lnTo>
                    <a:pt x="96" y="69"/>
                  </a:lnTo>
                  <a:lnTo>
                    <a:pt x="92" y="69"/>
                  </a:lnTo>
                  <a:lnTo>
                    <a:pt x="90" y="70"/>
                  </a:lnTo>
                  <a:lnTo>
                    <a:pt x="89" y="70"/>
                  </a:lnTo>
                  <a:lnTo>
                    <a:pt x="89" y="81"/>
                  </a:lnTo>
                  <a:lnTo>
                    <a:pt x="92" y="92"/>
                  </a:lnTo>
                  <a:lnTo>
                    <a:pt x="93" y="101"/>
                  </a:lnTo>
                  <a:lnTo>
                    <a:pt x="93" y="105"/>
                  </a:lnTo>
                  <a:lnTo>
                    <a:pt x="86" y="112"/>
                  </a:lnTo>
                  <a:lnTo>
                    <a:pt x="84" y="113"/>
                  </a:lnTo>
                  <a:lnTo>
                    <a:pt x="82" y="116"/>
                  </a:lnTo>
                  <a:lnTo>
                    <a:pt x="72" y="108"/>
                  </a:lnTo>
                  <a:lnTo>
                    <a:pt x="66" y="105"/>
                  </a:lnTo>
                  <a:lnTo>
                    <a:pt x="58" y="100"/>
                  </a:lnTo>
                  <a:lnTo>
                    <a:pt x="53" y="97"/>
                  </a:lnTo>
                  <a:lnTo>
                    <a:pt x="50" y="95"/>
                  </a:lnTo>
                  <a:lnTo>
                    <a:pt x="50" y="91"/>
                  </a:lnTo>
                  <a:lnTo>
                    <a:pt x="49" y="85"/>
                  </a:lnTo>
                  <a:lnTo>
                    <a:pt x="47" y="81"/>
                  </a:lnTo>
                  <a:lnTo>
                    <a:pt x="47" y="78"/>
                  </a:lnTo>
                  <a:lnTo>
                    <a:pt x="45" y="77"/>
                  </a:lnTo>
                  <a:lnTo>
                    <a:pt x="43" y="76"/>
                  </a:lnTo>
                  <a:lnTo>
                    <a:pt x="41" y="76"/>
                  </a:lnTo>
                  <a:lnTo>
                    <a:pt x="39" y="74"/>
                  </a:lnTo>
                  <a:lnTo>
                    <a:pt x="37" y="74"/>
                  </a:lnTo>
                  <a:lnTo>
                    <a:pt x="34" y="73"/>
                  </a:lnTo>
                  <a:lnTo>
                    <a:pt x="31" y="70"/>
                  </a:lnTo>
                  <a:lnTo>
                    <a:pt x="31" y="69"/>
                  </a:lnTo>
                  <a:lnTo>
                    <a:pt x="30" y="68"/>
                  </a:lnTo>
                  <a:lnTo>
                    <a:pt x="30" y="66"/>
                  </a:lnTo>
                  <a:lnTo>
                    <a:pt x="27" y="65"/>
                  </a:lnTo>
                  <a:lnTo>
                    <a:pt x="25" y="62"/>
                  </a:lnTo>
                  <a:lnTo>
                    <a:pt x="20" y="61"/>
                  </a:lnTo>
                  <a:lnTo>
                    <a:pt x="15" y="58"/>
                  </a:lnTo>
                  <a:lnTo>
                    <a:pt x="10" y="57"/>
                  </a:lnTo>
                  <a:lnTo>
                    <a:pt x="2" y="53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6" y="37"/>
                  </a:lnTo>
                  <a:lnTo>
                    <a:pt x="11" y="35"/>
                  </a:lnTo>
                  <a:lnTo>
                    <a:pt x="15" y="35"/>
                  </a:lnTo>
                  <a:lnTo>
                    <a:pt x="20" y="31"/>
                  </a:lnTo>
                  <a:lnTo>
                    <a:pt x="29" y="23"/>
                  </a:lnTo>
                  <a:lnTo>
                    <a:pt x="35" y="12"/>
                  </a:lnTo>
                  <a:lnTo>
                    <a:pt x="42" y="4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19" name="Freeform 65"/>
            <p:cNvSpPr>
              <a:spLocks/>
            </p:cNvSpPr>
            <p:nvPr/>
          </p:nvSpPr>
          <p:spPr bwMode="auto">
            <a:xfrm>
              <a:off x="1404944" y="4260425"/>
              <a:ext cx="187907" cy="224170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62" y="3"/>
                </a:cxn>
                <a:cxn ang="0">
                  <a:pos x="70" y="14"/>
                </a:cxn>
                <a:cxn ang="0">
                  <a:pos x="74" y="21"/>
                </a:cxn>
                <a:cxn ang="0">
                  <a:pos x="79" y="22"/>
                </a:cxn>
                <a:cxn ang="0">
                  <a:pos x="86" y="16"/>
                </a:cxn>
                <a:cxn ang="0">
                  <a:pos x="90" y="11"/>
                </a:cxn>
                <a:cxn ang="0">
                  <a:pos x="98" y="10"/>
                </a:cxn>
                <a:cxn ang="0">
                  <a:pos x="110" y="19"/>
                </a:cxn>
                <a:cxn ang="0">
                  <a:pos x="106" y="37"/>
                </a:cxn>
                <a:cxn ang="0">
                  <a:pos x="99" y="60"/>
                </a:cxn>
                <a:cxn ang="0">
                  <a:pos x="102" y="91"/>
                </a:cxn>
                <a:cxn ang="0">
                  <a:pos x="101" y="107"/>
                </a:cxn>
                <a:cxn ang="0">
                  <a:pos x="90" y="112"/>
                </a:cxn>
                <a:cxn ang="0">
                  <a:pos x="65" y="118"/>
                </a:cxn>
                <a:cxn ang="0">
                  <a:pos x="47" y="130"/>
                </a:cxn>
                <a:cxn ang="0">
                  <a:pos x="31" y="126"/>
                </a:cxn>
                <a:cxn ang="0">
                  <a:pos x="19" y="107"/>
                </a:cxn>
                <a:cxn ang="0">
                  <a:pos x="15" y="104"/>
                </a:cxn>
                <a:cxn ang="0">
                  <a:pos x="7" y="103"/>
                </a:cxn>
                <a:cxn ang="0">
                  <a:pos x="3" y="101"/>
                </a:cxn>
                <a:cxn ang="0">
                  <a:pos x="1" y="97"/>
                </a:cxn>
                <a:cxn ang="0">
                  <a:pos x="4" y="91"/>
                </a:cxn>
                <a:cxn ang="0">
                  <a:pos x="3" y="87"/>
                </a:cxn>
                <a:cxn ang="0">
                  <a:pos x="0" y="78"/>
                </a:cxn>
                <a:cxn ang="0">
                  <a:pos x="5" y="72"/>
                </a:cxn>
                <a:cxn ang="0">
                  <a:pos x="12" y="66"/>
                </a:cxn>
                <a:cxn ang="0">
                  <a:pos x="11" y="53"/>
                </a:cxn>
                <a:cxn ang="0">
                  <a:pos x="8" y="31"/>
                </a:cxn>
                <a:cxn ang="0">
                  <a:pos x="11" y="30"/>
                </a:cxn>
                <a:cxn ang="0">
                  <a:pos x="17" y="29"/>
                </a:cxn>
                <a:cxn ang="0">
                  <a:pos x="24" y="23"/>
                </a:cxn>
                <a:cxn ang="0">
                  <a:pos x="36" y="8"/>
                </a:cxn>
              </a:cxnLst>
              <a:rect l="0" t="0" r="r" b="b"/>
              <a:pathLst>
                <a:path w="114" h="136">
                  <a:moveTo>
                    <a:pt x="39" y="0"/>
                  </a:moveTo>
                  <a:lnTo>
                    <a:pt x="46" y="2"/>
                  </a:lnTo>
                  <a:lnTo>
                    <a:pt x="54" y="2"/>
                  </a:lnTo>
                  <a:lnTo>
                    <a:pt x="62" y="3"/>
                  </a:lnTo>
                  <a:lnTo>
                    <a:pt x="66" y="6"/>
                  </a:lnTo>
                  <a:lnTo>
                    <a:pt x="70" y="14"/>
                  </a:lnTo>
                  <a:lnTo>
                    <a:pt x="71" y="18"/>
                  </a:lnTo>
                  <a:lnTo>
                    <a:pt x="74" y="21"/>
                  </a:lnTo>
                  <a:lnTo>
                    <a:pt x="77" y="22"/>
                  </a:lnTo>
                  <a:lnTo>
                    <a:pt x="79" y="22"/>
                  </a:lnTo>
                  <a:lnTo>
                    <a:pt x="85" y="19"/>
                  </a:lnTo>
                  <a:lnTo>
                    <a:pt x="86" y="16"/>
                  </a:lnTo>
                  <a:lnTo>
                    <a:pt x="89" y="14"/>
                  </a:lnTo>
                  <a:lnTo>
                    <a:pt x="90" y="11"/>
                  </a:lnTo>
                  <a:lnTo>
                    <a:pt x="95" y="8"/>
                  </a:lnTo>
                  <a:lnTo>
                    <a:pt x="98" y="10"/>
                  </a:lnTo>
                  <a:lnTo>
                    <a:pt x="102" y="14"/>
                  </a:lnTo>
                  <a:lnTo>
                    <a:pt x="110" y="19"/>
                  </a:lnTo>
                  <a:lnTo>
                    <a:pt x="114" y="23"/>
                  </a:lnTo>
                  <a:lnTo>
                    <a:pt x="106" y="37"/>
                  </a:lnTo>
                  <a:lnTo>
                    <a:pt x="102" y="49"/>
                  </a:lnTo>
                  <a:lnTo>
                    <a:pt x="99" y="60"/>
                  </a:lnTo>
                  <a:lnTo>
                    <a:pt x="99" y="69"/>
                  </a:lnTo>
                  <a:lnTo>
                    <a:pt x="102" y="91"/>
                  </a:lnTo>
                  <a:lnTo>
                    <a:pt x="102" y="100"/>
                  </a:lnTo>
                  <a:lnTo>
                    <a:pt x="101" y="107"/>
                  </a:lnTo>
                  <a:lnTo>
                    <a:pt x="97" y="111"/>
                  </a:lnTo>
                  <a:lnTo>
                    <a:pt x="90" y="112"/>
                  </a:lnTo>
                  <a:lnTo>
                    <a:pt x="71" y="115"/>
                  </a:lnTo>
                  <a:lnTo>
                    <a:pt x="65" y="118"/>
                  </a:lnTo>
                  <a:lnTo>
                    <a:pt x="58" y="122"/>
                  </a:lnTo>
                  <a:lnTo>
                    <a:pt x="47" y="130"/>
                  </a:lnTo>
                  <a:lnTo>
                    <a:pt x="38" y="136"/>
                  </a:lnTo>
                  <a:lnTo>
                    <a:pt x="31" y="126"/>
                  </a:lnTo>
                  <a:lnTo>
                    <a:pt x="24" y="116"/>
                  </a:lnTo>
                  <a:lnTo>
                    <a:pt x="19" y="107"/>
                  </a:lnTo>
                  <a:lnTo>
                    <a:pt x="17" y="105"/>
                  </a:lnTo>
                  <a:lnTo>
                    <a:pt x="15" y="104"/>
                  </a:lnTo>
                  <a:lnTo>
                    <a:pt x="13" y="103"/>
                  </a:lnTo>
                  <a:lnTo>
                    <a:pt x="7" y="103"/>
                  </a:lnTo>
                  <a:lnTo>
                    <a:pt x="4" y="101"/>
                  </a:lnTo>
                  <a:lnTo>
                    <a:pt x="3" y="101"/>
                  </a:lnTo>
                  <a:lnTo>
                    <a:pt x="0" y="99"/>
                  </a:lnTo>
                  <a:lnTo>
                    <a:pt x="1" y="97"/>
                  </a:lnTo>
                  <a:lnTo>
                    <a:pt x="3" y="95"/>
                  </a:lnTo>
                  <a:lnTo>
                    <a:pt x="4" y="91"/>
                  </a:lnTo>
                  <a:lnTo>
                    <a:pt x="3" y="89"/>
                  </a:lnTo>
                  <a:lnTo>
                    <a:pt x="3" y="87"/>
                  </a:lnTo>
                  <a:lnTo>
                    <a:pt x="0" y="81"/>
                  </a:lnTo>
                  <a:lnTo>
                    <a:pt x="0" y="78"/>
                  </a:lnTo>
                  <a:lnTo>
                    <a:pt x="1" y="76"/>
                  </a:lnTo>
                  <a:lnTo>
                    <a:pt x="5" y="72"/>
                  </a:lnTo>
                  <a:lnTo>
                    <a:pt x="8" y="70"/>
                  </a:lnTo>
                  <a:lnTo>
                    <a:pt x="12" y="66"/>
                  </a:lnTo>
                  <a:lnTo>
                    <a:pt x="12" y="62"/>
                  </a:lnTo>
                  <a:lnTo>
                    <a:pt x="11" y="53"/>
                  </a:lnTo>
                  <a:lnTo>
                    <a:pt x="8" y="42"/>
                  </a:lnTo>
                  <a:lnTo>
                    <a:pt x="8" y="31"/>
                  </a:lnTo>
                  <a:lnTo>
                    <a:pt x="9" y="31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7" y="29"/>
                  </a:lnTo>
                  <a:lnTo>
                    <a:pt x="21" y="27"/>
                  </a:lnTo>
                  <a:lnTo>
                    <a:pt x="24" y="23"/>
                  </a:lnTo>
                  <a:lnTo>
                    <a:pt x="28" y="19"/>
                  </a:lnTo>
                  <a:lnTo>
                    <a:pt x="36" y="8"/>
                  </a:lnTo>
                  <a:lnTo>
                    <a:pt x="3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5" name="Freeform 71"/>
            <p:cNvSpPr>
              <a:spLocks/>
            </p:cNvSpPr>
            <p:nvPr/>
          </p:nvSpPr>
          <p:spPr bwMode="auto">
            <a:xfrm>
              <a:off x="1342309" y="3472534"/>
              <a:ext cx="331309" cy="2439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4" y="4"/>
                </a:cxn>
                <a:cxn ang="0">
                  <a:pos x="78" y="8"/>
                </a:cxn>
                <a:cxn ang="0">
                  <a:pos x="93" y="11"/>
                </a:cxn>
                <a:cxn ang="0">
                  <a:pos x="108" y="15"/>
                </a:cxn>
                <a:cxn ang="0">
                  <a:pos x="117" y="15"/>
                </a:cxn>
                <a:cxn ang="0">
                  <a:pos x="132" y="16"/>
                </a:cxn>
                <a:cxn ang="0">
                  <a:pos x="139" y="20"/>
                </a:cxn>
                <a:cxn ang="0">
                  <a:pos x="140" y="35"/>
                </a:cxn>
                <a:cxn ang="0">
                  <a:pos x="146" y="42"/>
                </a:cxn>
                <a:cxn ang="0">
                  <a:pos x="162" y="46"/>
                </a:cxn>
                <a:cxn ang="0">
                  <a:pos x="170" y="51"/>
                </a:cxn>
                <a:cxn ang="0">
                  <a:pos x="172" y="50"/>
                </a:cxn>
                <a:cxn ang="0">
                  <a:pos x="174" y="57"/>
                </a:cxn>
                <a:cxn ang="0">
                  <a:pos x="178" y="75"/>
                </a:cxn>
                <a:cxn ang="0">
                  <a:pos x="180" y="84"/>
                </a:cxn>
                <a:cxn ang="0">
                  <a:pos x="189" y="93"/>
                </a:cxn>
                <a:cxn ang="0">
                  <a:pos x="190" y="97"/>
                </a:cxn>
                <a:cxn ang="0">
                  <a:pos x="183" y="116"/>
                </a:cxn>
                <a:cxn ang="0">
                  <a:pos x="186" y="123"/>
                </a:cxn>
                <a:cxn ang="0">
                  <a:pos x="193" y="127"/>
                </a:cxn>
                <a:cxn ang="0">
                  <a:pos x="199" y="135"/>
                </a:cxn>
                <a:cxn ang="0">
                  <a:pos x="201" y="146"/>
                </a:cxn>
                <a:cxn ang="0">
                  <a:pos x="186" y="148"/>
                </a:cxn>
                <a:cxn ang="0">
                  <a:pos x="179" y="144"/>
                </a:cxn>
                <a:cxn ang="0">
                  <a:pos x="170" y="137"/>
                </a:cxn>
                <a:cxn ang="0">
                  <a:pos x="163" y="140"/>
                </a:cxn>
                <a:cxn ang="0">
                  <a:pos x="155" y="139"/>
                </a:cxn>
                <a:cxn ang="0">
                  <a:pos x="148" y="136"/>
                </a:cxn>
                <a:cxn ang="0">
                  <a:pos x="144" y="135"/>
                </a:cxn>
                <a:cxn ang="0">
                  <a:pos x="136" y="129"/>
                </a:cxn>
                <a:cxn ang="0">
                  <a:pos x="127" y="116"/>
                </a:cxn>
                <a:cxn ang="0">
                  <a:pos x="117" y="112"/>
                </a:cxn>
                <a:cxn ang="0">
                  <a:pos x="116" y="115"/>
                </a:cxn>
                <a:cxn ang="0">
                  <a:pos x="111" y="119"/>
                </a:cxn>
                <a:cxn ang="0">
                  <a:pos x="92" y="125"/>
                </a:cxn>
                <a:cxn ang="0">
                  <a:pos x="77" y="127"/>
                </a:cxn>
                <a:cxn ang="0">
                  <a:pos x="70" y="121"/>
                </a:cxn>
                <a:cxn ang="0">
                  <a:pos x="47" y="113"/>
                </a:cxn>
                <a:cxn ang="0">
                  <a:pos x="34" y="112"/>
                </a:cxn>
                <a:cxn ang="0">
                  <a:pos x="25" y="108"/>
                </a:cxn>
                <a:cxn ang="0">
                  <a:pos x="15" y="105"/>
                </a:cxn>
                <a:cxn ang="0">
                  <a:pos x="0" y="89"/>
                </a:cxn>
                <a:cxn ang="0">
                  <a:pos x="2" y="85"/>
                </a:cxn>
                <a:cxn ang="0">
                  <a:pos x="8" y="77"/>
                </a:cxn>
                <a:cxn ang="0">
                  <a:pos x="11" y="74"/>
                </a:cxn>
                <a:cxn ang="0">
                  <a:pos x="14" y="66"/>
                </a:cxn>
                <a:cxn ang="0">
                  <a:pos x="26" y="55"/>
                </a:cxn>
                <a:cxn ang="0">
                  <a:pos x="31" y="40"/>
                </a:cxn>
                <a:cxn ang="0">
                  <a:pos x="30" y="24"/>
                </a:cxn>
                <a:cxn ang="0">
                  <a:pos x="35" y="11"/>
                </a:cxn>
                <a:cxn ang="0">
                  <a:pos x="42" y="7"/>
                </a:cxn>
                <a:cxn ang="0">
                  <a:pos x="46" y="5"/>
                </a:cxn>
                <a:cxn ang="0">
                  <a:pos x="61" y="4"/>
                </a:cxn>
                <a:cxn ang="0">
                  <a:pos x="65" y="1"/>
                </a:cxn>
              </a:cxnLst>
              <a:rect l="0" t="0" r="r" b="b"/>
              <a:pathLst>
                <a:path w="201" h="148">
                  <a:moveTo>
                    <a:pt x="69" y="0"/>
                  </a:moveTo>
                  <a:lnTo>
                    <a:pt x="73" y="0"/>
                  </a:lnTo>
                  <a:lnTo>
                    <a:pt x="73" y="3"/>
                  </a:lnTo>
                  <a:lnTo>
                    <a:pt x="74" y="4"/>
                  </a:lnTo>
                  <a:lnTo>
                    <a:pt x="76" y="7"/>
                  </a:lnTo>
                  <a:lnTo>
                    <a:pt x="78" y="8"/>
                  </a:lnTo>
                  <a:lnTo>
                    <a:pt x="82" y="9"/>
                  </a:lnTo>
                  <a:lnTo>
                    <a:pt x="93" y="11"/>
                  </a:lnTo>
                  <a:lnTo>
                    <a:pt x="101" y="12"/>
                  </a:lnTo>
                  <a:lnTo>
                    <a:pt x="108" y="15"/>
                  </a:lnTo>
                  <a:lnTo>
                    <a:pt x="112" y="16"/>
                  </a:lnTo>
                  <a:lnTo>
                    <a:pt x="117" y="15"/>
                  </a:lnTo>
                  <a:lnTo>
                    <a:pt x="124" y="15"/>
                  </a:lnTo>
                  <a:lnTo>
                    <a:pt x="132" y="16"/>
                  </a:lnTo>
                  <a:lnTo>
                    <a:pt x="136" y="18"/>
                  </a:lnTo>
                  <a:lnTo>
                    <a:pt x="139" y="20"/>
                  </a:lnTo>
                  <a:lnTo>
                    <a:pt x="140" y="23"/>
                  </a:lnTo>
                  <a:lnTo>
                    <a:pt x="140" y="35"/>
                  </a:lnTo>
                  <a:lnTo>
                    <a:pt x="141" y="40"/>
                  </a:lnTo>
                  <a:lnTo>
                    <a:pt x="146" y="42"/>
                  </a:lnTo>
                  <a:lnTo>
                    <a:pt x="159" y="42"/>
                  </a:lnTo>
                  <a:lnTo>
                    <a:pt x="162" y="46"/>
                  </a:lnTo>
                  <a:lnTo>
                    <a:pt x="164" y="51"/>
                  </a:lnTo>
                  <a:lnTo>
                    <a:pt x="170" y="51"/>
                  </a:lnTo>
                  <a:lnTo>
                    <a:pt x="171" y="50"/>
                  </a:lnTo>
                  <a:lnTo>
                    <a:pt x="172" y="50"/>
                  </a:lnTo>
                  <a:lnTo>
                    <a:pt x="172" y="51"/>
                  </a:lnTo>
                  <a:lnTo>
                    <a:pt x="174" y="57"/>
                  </a:lnTo>
                  <a:lnTo>
                    <a:pt x="175" y="66"/>
                  </a:lnTo>
                  <a:lnTo>
                    <a:pt x="178" y="75"/>
                  </a:lnTo>
                  <a:lnTo>
                    <a:pt x="180" y="82"/>
                  </a:lnTo>
                  <a:lnTo>
                    <a:pt x="180" y="84"/>
                  </a:lnTo>
                  <a:lnTo>
                    <a:pt x="186" y="89"/>
                  </a:lnTo>
                  <a:lnTo>
                    <a:pt x="189" y="93"/>
                  </a:lnTo>
                  <a:lnTo>
                    <a:pt x="193" y="96"/>
                  </a:lnTo>
                  <a:lnTo>
                    <a:pt x="190" y="97"/>
                  </a:lnTo>
                  <a:lnTo>
                    <a:pt x="189" y="100"/>
                  </a:lnTo>
                  <a:lnTo>
                    <a:pt x="183" y="116"/>
                  </a:lnTo>
                  <a:lnTo>
                    <a:pt x="183" y="120"/>
                  </a:lnTo>
                  <a:lnTo>
                    <a:pt x="186" y="123"/>
                  </a:lnTo>
                  <a:lnTo>
                    <a:pt x="190" y="125"/>
                  </a:lnTo>
                  <a:lnTo>
                    <a:pt x="193" y="127"/>
                  </a:lnTo>
                  <a:lnTo>
                    <a:pt x="197" y="131"/>
                  </a:lnTo>
                  <a:lnTo>
                    <a:pt x="199" y="135"/>
                  </a:lnTo>
                  <a:lnTo>
                    <a:pt x="201" y="137"/>
                  </a:lnTo>
                  <a:lnTo>
                    <a:pt x="201" y="146"/>
                  </a:lnTo>
                  <a:lnTo>
                    <a:pt x="199" y="148"/>
                  </a:lnTo>
                  <a:lnTo>
                    <a:pt x="186" y="148"/>
                  </a:lnTo>
                  <a:lnTo>
                    <a:pt x="182" y="146"/>
                  </a:lnTo>
                  <a:lnTo>
                    <a:pt x="179" y="144"/>
                  </a:lnTo>
                  <a:lnTo>
                    <a:pt x="174" y="139"/>
                  </a:lnTo>
                  <a:lnTo>
                    <a:pt x="170" y="137"/>
                  </a:lnTo>
                  <a:lnTo>
                    <a:pt x="166" y="137"/>
                  </a:lnTo>
                  <a:lnTo>
                    <a:pt x="163" y="140"/>
                  </a:lnTo>
                  <a:lnTo>
                    <a:pt x="158" y="140"/>
                  </a:lnTo>
                  <a:lnTo>
                    <a:pt x="155" y="139"/>
                  </a:lnTo>
                  <a:lnTo>
                    <a:pt x="151" y="137"/>
                  </a:lnTo>
                  <a:lnTo>
                    <a:pt x="148" y="136"/>
                  </a:lnTo>
                  <a:lnTo>
                    <a:pt x="147" y="135"/>
                  </a:lnTo>
                  <a:lnTo>
                    <a:pt x="144" y="135"/>
                  </a:lnTo>
                  <a:lnTo>
                    <a:pt x="141" y="133"/>
                  </a:lnTo>
                  <a:lnTo>
                    <a:pt x="136" y="129"/>
                  </a:lnTo>
                  <a:lnTo>
                    <a:pt x="131" y="123"/>
                  </a:lnTo>
                  <a:lnTo>
                    <a:pt x="127" y="116"/>
                  </a:lnTo>
                  <a:lnTo>
                    <a:pt x="121" y="112"/>
                  </a:lnTo>
                  <a:lnTo>
                    <a:pt x="117" y="112"/>
                  </a:lnTo>
                  <a:lnTo>
                    <a:pt x="117" y="113"/>
                  </a:lnTo>
                  <a:lnTo>
                    <a:pt x="116" y="115"/>
                  </a:lnTo>
                  <a:lnTo>
                    <a:pt x="116" y="116"/>
                  </a:lnTo>
                  <a:lnTo>
                    <a:pt x="111" y="119"/>
                  </a:lnTo>
                  <a:lnTo>
                    <a:pt x="101" y="121"/>
                  </a:lnTo>
                  <a:lnTo>
                    <a:pt x="92" y="125"/>
                  </a:lnTo>
                  <a:lnTo>
                    <a:pt x="82" y="128"/>
                  </a:lnTo>
                  <a:lnTo>
                    <a:pt x="77" y="127"/>
                  </a:lnTo>
                  <a:lnTo>
                    <a:pt x="72" y="121"/>
                  </a:lnTo>
                  <a:lnTo>
                    <a:pt x="70" y="121"/>
                  </a:lnTo>
                  <a:lnTo>
                    <a:pt x="68" y="120"/>
                  </a:lnTo>
                  <a:lnTo>
                    <a:pt x="47" y="113"/>
                  </a:lnTo>
                  <a:lnTo>
                    <a:pt x="39" y="112"/>
                  </a:lnTo>
                  <a:lnTo>
                    <a:pt x="34" y="112"/>
                  </a:lnTo>
                  <a:lnTo>
                    <a:pt x="30" y="110"/>
                  </a:lnTo>
                  <a:lnTo>
                    <a:pt x="25" y="108"/>
                  </a:lnTo>
                  <a:lnTo>
                    <a:pt x="20" y="108"/>
                  </a:lnTo>
                  <a:lnTo>
                    <a:pt x="15" y="105"/>
                  </a:lnTo>
                  <a:lnTo>
                    <a:pt x="12" y="10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2" y="85"/>
                  </a:lnTo>
                  <a:lnTo>
                    <a:pt x="3" y="82"/>
                  </a:lnTo>
                  <a:lnTo>
                    <a:pt x="8" y="77"/>
                  </a:lnTo>
                  <a:lnTo>
                    <a:pt x="10" y="77"/>
                  </a:lnTo>
                  <a:lnTo>
                    <a:pt x="11" y="74"/>
                  </a:lnTo>
                  <a:lnTo>
                    <a:pt x="11" y="71"/>
                  </a:lnTo>
                  <a:lnTo>
                    <a:pt x="14" y="66"/>
                  </a:lnTo>
                  <a:lnTo>
                    <a:pt x="19" y="61"/>
                  </a:lnTo>
                  <a:lnTo>
                    <a:pt x="26" y="55"/>
                  </a:lnTo>
                  <a:lnTo>
                    <a:pt x="30" y="49"/>
                  </a:lnTo>
                  <a:lnTo>
                    <a:pt x="31" y="40"/>
                  </a:lnTo>
                  <a:lnTo>
                    <a:pt x="30" y="32"/>
                  </a:lnTo>
                  <a:lnTo>
                    <a:pt x="30" y="24"/>
                  </a:lnTo>
                  <a:lnTo>
                    <a:pt x="31" y="16"/>
                  </a:lnTo>
                  <a:lnTo>
                    <a:pt x="35" y="11"/>
                  </a:lnTo>
                  <a:lnTo>
                    <a:pt x="39" y="8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6" y="5"/>
                  </a:lnTo>
                  <a:lnTo>
                    <a:pt x="58" y="5"/>
                  </a:lnTo>
                  <a:lnTo>
                    <a:pt x="61" y="4"/>
                  </a:lnTo>
                  <a:lnTo>
                    <a:pt x="62" y="3"/>
                  </a:lnTo>
                  <a:lnTo>
                    <a:pt x="65" y="1"/>
                  </a:lnTo>
                  <a:lnTo>
                    <a:pt x="6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6" name="Freeform 72"/>
            <p:cNvSpPr>
              <a:spLocks/>
            </p:cNvSpPr>
            <p:nvPr/>
          </p:nvSpPr>
          <p:spPr bwMode="auto">
            <a:xfrm>
              <a:off x="1177477" y="3355504"/>
              <a:ext cx="248894" cy="365924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37" y="1"/>
                </a:cxn>
                <a:cxn ang="0">
                  <a:pos x="141" y="22"/>
                </a:cxn>
                <a:cxn ang="0">
                  <a:pos x="147" y="37"/>
                </a:cxn>
                <a:cxn ang="0">
                  <a:pos x="151" y="59"/>
                </a:cxn>
                <a:cxn ang="0">
                  <a:pos x="150" y="72"/>
                </a:cxn>
                <a:cxn ang="0">
                  <a:pos x="147" y="75"/>
                </a:cxn>
                <a:cxn ang="0">
                  <a:pos x="143" y="78"/>
                </a:cxn>
                <a:cxn ang="0">
                  <a:pos x="135" y="82"/>
                </a:cxn>
                <a:cxn ang="0">
                  <a:pos x="130" y="95"/>
                </a:cxn>
                <a:cxn ang="0">
                  <a:pos x="131" y="111"/>
                </a:cxn>
                <a:cxn ang="0">
                  <a:pos x="126" y="126"/>
                </a:cxn>
                <a:cxn ang="0">
                  <a:pos x="114" y="137"/>
                </a:cxn>
                <a:cxn ang="0">
                  <a:pos x="111" y="145"/>
                </a:cxn>
                <a:cxn ang="0">
                  <a:pos x="108" y="148"/>
                </a:cxn>
                <a:cxn ang="0">
                  <a:pos x="100" y="160"/>
                </a:cxn>
                <a:cxn ang="0">
                  <a:pos x="92" y="176"/>
                </a:cxn>
                <a:cxn ang="0">
                  <a:pos x="86" y="194"/>
                </a:cxn>
                <a:cxn ang="0">
                  <a:pos x="83" y="204"/>
                </a:cxn>
                <a:cxn ang="0">
                  <a:pos x="76" y="211"/>
                </a:cxn>
                <a:cxn ang="0">
                  <a:pos x="69" y="212"/>
                </a:cxn>
                <a:cxn ang="0">
                  <a:pos x="64" y="217"/>
                </a:cxn>
                <a:cxn ang="0">
                  <a:pos x="55" y="219"/>
                </a:cxn>
                <a:cxn ang="0">
                  <a:pos x="49" y="218"/>
                </a:cxn>
                <a:cxn ang="0">
                  <a:pos x="38" y="217"/>
                </a:cxn>
                <a:cxn ang="0">
                  <a:pos x="37" y="212"/>
                </a:cxn>
                <a:cxn ang="0">
                  <a:pos x="36" y="206"/>
                </a:cxn>
                <a:cxn ang="0">
                  <a:pos x="38" y="194"/>
                </a:cxn>
                <a:cxn ang="0">
                  <a:pos x="37" y="190"/>
                </a:cxn>
                <a:cxn ang="0">
                  <a:pos x="26" y="184"/>
                </a:cxn>
                <a:cxn ang="0">
                  <a:pos x="17" y="183"/>
                </a:cxn>
                <a:cxn ang="0">
                  <a:pos x="12" y="179"/>
                </a:cxn>
                <a:cxn ang="0">
                  <a:pos x="13" y="173"/>
                </a:cxn>
                <a:cxn ang="0">
                  <a:pos x="22" y="161"/>
                </a:cxn>
                <a:cxn ang="0">
                  <a:pos x="17" y="153"/>
                </a:cxn>
                <a:cxn ang="0">
                  <a:pos x="6" y="144"/>
                </a:cxn>
                <a:cxn ang="0">
                  <a:pos x="10" y="138"/>
                </a:cxn>
                <a:cxn ang="0">
                  <a:pos x="12" y="136"/>
                </a:cxn>
                <a:cxn ang="0">
                  <a:pos x="4" y="134"/>
                </a:cxn>
                <a:cxn ang="0">
                  <a:pos x="1" y="133"/>
                </a:cxn>
                <a:cxn ang="0">
                  <a:pos x="0" y="129"/>
                </a:cxn>
                <a:cxn ang="0">
                  <a:pos x="1" y="125"/>
                </a:cxn>
                <a:cxn ang="0">
                  <a:pos x="8" y="125"/>
                </a:cxn>
                <a:cxn ang="0">
                  <a:pos x="18" y="115"/>
                </a:cxn>
                <a:cxn ang="0">
                  <a:pos x="34" y="93"/>
                </a:cxn>
                <a:cxn ang="0">
                  <a:pos x="33" y="89"/>
                </a:cxn>
                <a:cxn ang="0">
                  <a:pos x="29" y="83"/>
                </a:cxn>
                <a:cxn ang="0">
                  <a:pos x="32" y="79"/>
                </a:cxn>
                <a:cxn ang="0">
                  <a:pos x="47" y="71"/>
                </a:cxn>
                <a:cxn ang="0">
                  <a:pos x="57" y="62"/>
                </a:cxn>
                <a:cxn ang="0">
                  <a:pos x="60" y="44"/>
                </a:cxn>
                <a:cxn ang="0">
                  <a:pos x="69" y="43"/>
                </a:cxn>
                <a:cxn ang="0">
                  <a:pos x="73" y="45"/>
                </a:cxn>
                <a:cxn ang="0">
                  <a:pos x="80" y="41"/>
                </a:cxn>
                <a:cxn ang="0">
                  <a:pos x="83" y="33"/>
                </a:cxn>
                <a:cxn ang="0">
                  <a:pos x="87" y="27"/>
                </a:cxn>
                <a:cxn ang="0">
                  <a:pos x="95" y="22"/>
                </a:cxn>
                <a:cxn ang="0">
                  <a:pos x="107" y="12"/>
                </a:cxn>
                <a:cxn ang="0">
                  <a:pos x="116" y="1"/>
                </a:cxn>
              </a:cxnLst>
              <a:rect l="0" t="0" r="r" b="b"/>
              <a:pathLst>
                <a:path w="151" h="222">
                  <a:moveTo>
                    <a:pt x="122" y="0"/>
                  </a:moveTo>
                  <a:lnTo>
                    <a:pt x="127" y="0"/>
                  </a:lnTo>
                  <a:lnTo>
                    <a:pt x="133" y="1"/>
                  </a:lnTo>
                  <a:lnTo>
                    <a:pt x="137" y="1"/>
                  </a:lnTo>
                  <a:lnTo>
                    <a:pt x="138" y="12"/>
                  </a:lnTo>
                  <a:lnTo>
                    <a:pt x="141" y="22"/>
                  </a:lnTo>
                  <a:lnTo>
                    <a:pt x="143" y="29"/>
                  </a:lnTo>
                  <a:lnTo>
                    <a:pt x="147" y="37"/>
                  </a:lnTo>
                  <a:lnTo>
                    <a:pt x="150" y="48"/>
                  </a:lnTo>
                  <a:lnTo>
                    <a:pt x="151" y="59"/>
                  </a:lnTo>
                  <a:lnTo>
                    <a:pt x="151" y="68"/>
                  </a:lnTo>
                  <a:lnTo>
                    <a:pt x="150" y="72"/>
                  </a:lnTo>
                  <a:lnTo>
                    <a:pt x="150" y="74"/>
                  </a:lnTo>
                  <a:lnTo>
                    <a:pt x="147" y="75"/>
                  </a:lnTo>
                  <a:lnTo>
                    <a:pt x="146" y="76"/>
                  </a:lnTo>
                  <a:lnTo>
                    <a:pt x="143" y="78"/>
                  </a:lnTo>
                  <a:lnTo>
                    <a:pt x="139" y="79"/>
                  </a:lnTo>
                  <a:lnTo>
                    <a:pt x="135" y="82"/>
                  </a:lnTo>
                  <a:lnTo>
                    <a:pt x="131" y="87"/>
                  </a:lnTo>
                  <a:lnTo>
                    <a:pt x="130" y="95"/>
                  </a:lnTo>
                  <a:lnTo>
                    <a:pt x="130" y="103"/>
                  </a:lnTo>
                  <a:lnTo>
                    <a:pt x="131" y="111"/>
                  </a:lnTo>
                  <a:lnTo>
                    <a:pt x="130" y="120"/>
                  </a:lnTo>
                  <a:lnTo>
                    <a:pt x="126" y="126"/>
                  </a:lnTo>
                  <a:lnTo>
                    <a:pt x="119" y="132"/>
                  </a:lnTo>
                  <a:lnTo>
                    <a:pt x="114" y="137"/>
                  </a:lnTo>
                  <a:lnTo>
                    <a:pt x="111" y="142"/>
                  </a:lnTo>
                  <a:lnTo>
                    <a:pt x="111" y="145"/>
                  </a:lnTo>
                  <a:lnTo>
                    <a:pt x="110" y="148"/>
                  </a:lnTo>
                  <a:lnTo>
                    <a:pt x="108" y="148"/>
                  </a:lnTo>
                  <a:lnTo>
                    <a:pt x="103" y="153"/>
                  </a:lnTo>
                  <a:lnTo>
                    <a:pt x="100" y="160"/>
                  </a:lnTo>
                  <a:lnTo>
                    <a:pt x="98" y="168"/>
                  </a:lnTo>
                  <a:lnTo>
                    <a:pt x="92" y="176"/>
                  </a:lnTo>
                  <a:lnTo>
                    <a:pt x="87" y="186"/>
                  </a:lnTo>
                  <a:lnTo>
                    <a:pt x="86" y="194"/>
                  </a:lnTo>
                  <a:lnTo>
                    <a:pt x="84" y="200"/>
                  </a:lnTo>
                  <a:lnTo>
                    <a:pt x="83" y="204"/>
                  </a:lnTo>
                  <a:lnTo>
                    <a:pt x="80" y="208"/>
                  </a:lnTo>
                  <a:lnTo>
                    <a:pt x="76" y="211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7" y="214"/>
                  </a:lnTo>
                  <a:lnTo>
                    <a:pt x="64" y="217"/>
                  </a:lnTo>
                  <a:lnTo>
                    <a:pt x="56" y="222"/>
                  </a:lnTo>
                  <a:lnTo>
                    <a:pt x="55" y="219"/>
                  </a:lnTo>
                  <a:lnTo>
                    <a:pt x="52" y="218"/>
                  </a:lnTo>
                  <a:lnTo>
                    <a:pt x="49" y="218"/>
                  </a:lnTo>
                  <a:lnTo>
                    <a:pt x="47" y="217"/>
                  </a:lnTo>
                  <a:lnTo>
                    <a:pt x="38" y="217"/>
                  </a:lnTo>
                  <a:lnTo>
                    <a:pt x="38" y="215"/>
                  </a:lnTo>
                  <a:lnTo>
                    <a:pt x="37" y="212"/>
                  </a:lnTo>
                  <a:lnTo>
                    <a:pt x="37" y="208"/>
                  </a:lnTo>
                  <a:lnTo>
                    <a:pt x="36" y="206"/>
                  </a:lnTo>
                  <a:lnTo>
                    <a:pt x="36" y="199"/>
                  </a:lnTo>
                  <a:lnTo>
                    <a:pt x="38" y="194"/>
                  </a:lnTo>
                  <a:lnTo>
                    <a:pt x="38" y="192"/>
                  </a:lnTo>
                  <a:lnTo>
                    <a:pt x="37" y="190"/>
                  </a:lnTo>
                  <a:lnTo>
                    <a:pt x="34" y="187"/>
                  </a:lnTo>
                  <a:lnTo>
                    <a:pt x="26" y="184"/>
                  </a:lnTo>
                  <a:lnTo>
                    <a:pt x="21" y="183"/>
                  </a:lnTo>
                  <a:lnTo>
                    <a:pt x="17" y="183"/>
                  </a:lnTo>
                  <a:lnTo>
                    <a:pt x="14" y="181"/>
                  </a:lnTo>
                  <a:lnTo>
                    <a:pt x="12" y="179"/>
                  </a:lnTo>
                  <a:lnTo>
                    <a:pt x="12" y="176"/>
                  </a:lnTo>
                  <a:lnTo>
                    <a:pt x="13" y="173"/>
                  </a:lnTo>
                  <a:lnTo>
                    <a:pt x="21" y="165"/>
                  </a:lnTo>
                  <a:lnTo>
                    <a:pt x="22" y="161"/>
                  </a:lnTo>
                  <a:lnTo>
                    <a:pt x="20" y="156"/>
                  </a:lnTo>
                  <a:lnTo>
                    <a:pt x="17" y="153"/>
                  </a:lnTo>
                  <a:lnTo>
                    <a:pt x="6" y="148"/>
                  </a:lnTo>
                  <a:lnTo>
                    <a:pt x="6" y="144"/>
                  </a:lnTo>
                  <a:lnTo>
                    <a:pt x="9" y="141"/>
                  </a:lnTo>
                  <a:lnTo>
                    <a:pt x="10" y="138"/>
                  </a:lnTo>
                  <a:lnTo>
                    <a:pt x="12" y="137"/>
                  </a:lnTo>
                  <a:lnTo>
                    <a:pt x="12" y="136"/>
                  </a:lnTo>
                  <a:lnTo>
                    <a:pt x="10" y="134"/>
                  </a:lnTo>
                  <a:lnTo>
                    <a:pt x="4" y="134"/>
                  </a:lnTo>
                  <a:lnTo>
                    <a:pt x="2" y="133"/>
                  </a:lnTo>
                  <a:lnTo>
                    <a:pt x="1" y="133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5"/>
                  </a:lnTo>
                  <a:lnTo>
                    <a:pt x="5" y="126"/>
                  </a:lnTo>
                  <a:lnTo>
                    <a:pt x="8" y="125"/>
                  </a:lnTo>
                  <a:lnTo>
                    <a:pt x="12" y="122"/>
                  </a:lnTo>
                  <a:lnTo>
                    <a:pt x="18" y="115"/>
                  </a:lnTo>
                  <a:lnTo>
                    <a:pt x="28" y="103"/>
                  </a:lnTo>
                  <a:lnTo>
                    <a:pt x="34" y="93"/>
                  </a:lnTo>
                  <a:lnTo>
                    <a:pt x="34" y="90"/>
                  </a:lnTo>
                  <a:lnTo>
                    <a:pt x="33" y="89"/>
                  </a:lnTo>
                  <a:lnTo>
                    <a:pt x="32" y="86"/>
                  </a:lnTo>
                  <a:lnTo>
                    <a:pt x="29" y="83"/>
                  </a:lnTo>
                  <a:lnTo>
                    <a:pt x="30" y="80"/>
                  </a:lnTo>
                  <a:lnTo>
                    <a:pt x="32" y="79"/>
                  </a:lnTo>
                  <a:lnTo>
                    <a:pt x="38" y="75"/>
                  </a:lnTo>
                  <a:lnTo>
                    <a:pt x="47" y="71"/>
                  </a:lnTo>
                  <a:lnTo>
                    <a:pt x="55" y="66"/>
                  </a:lnTo>
                  <a:lnTo>
                    <a:pt x="57" y="62"/>
                  </a:lnTo>
                  <a:lnTo>
                    <a:pt x="57" y="49"/>
                  </a:lnTo>
                  <a:lnTo>
                    <a:pt x="60" y="44"/>
                  </a:lnTo>
                  <a:lnTo>
                    <a:pt x="63" y="43"/>
                  </a:lnTo>
                  <a:lnTo>
                    <a:pt x="69" y="43"/>
                  </a:lnTo>
                  <a:lnTo>
                    <a:pt x="71" y="44"/>
                  </a:lnTo>
                  <a:lnTo>
                    <a:pt x="73" y="45"/>
                  </a:lnTo>
                  <a:lnTo>
                    <a:pt x="76" y="45"/>
                  </a:lnTo>
                  <a:lnTo>
                    <a:pt x="80" y="41"/>
                  </a:lnTo>
                  <a:lnTo>
                    <a:pt x="83" y="36"/>
                  </a:lnTo>
                  <a:lnTo>
                    <a:pt x="83" y="33"/>
                  </a:lnTo>
                  <a:lnTo>
                    <a:pt x="86" y="28"/>
                  </a:lnTo>
                  <a:lnTo>
                    <a:pt x="87" y="27"/>
                  </a:lnTo>
                  <a:lnTo>
                    <a:pt x="91" y="24"/>
                  </a:lnTo>
                  <a:lnTo>
                    <a:pt x="95" y="22"/>
                  </a:lnTo>
                  <a:lnTo>
                    <a:pt x="103" y="17"/>
                  </a:lnTo>
                  <a:lnTo>
                    <a:pt x="107" y="12"/>
                  </a:lnTo>
                  <a:lnTo>
                    <a:pt x="111" y="5"/>
                  </a:lnTo>
                  <a:lnTo>
                    <a:pt x="116" y="1"/>
                  </a:lnTo>
                  <a:lnTo>
                    <a:pt x="122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7" name="Freeform 73"/>
            <p:cNvSpPr>
              <a:spLocks/>
            </p:cNvSpPr>
            <p:nvPr/>
          </p:nvSpPr>
          <p:spPr bwMode="auto">
            <a:xfrm>
              <a:off x="1643949" y="3515389"/>
              <a:ext cx="598335" cy="482955"/>
            </a:xfrm>
            <a:custGeom>
              <a:avLst/>
              <a:gdLst/>
              <a:ahLst/>
              <a:cxnLst>
                <a:cxn ang="0">
                  <a:pos x="160" y="6"/>
                </a:cxn>
                <a:cxn ang="0">
                  <a:pos x="172" y="20"/>
                </a:cxn>
                <a:cxn ang="0">
                  <a:pos x="164" y="52"/>
                </a:cxn>
                <a:cxn ang="0">
                  <a:pos x="161" y="76"/>
                </a:cxn>
                <a:cxn ang="0">
                  <a:pos x="172" y="90"/>
                </a:cxn>
                <a:cxn ang="0">
                  <a:pos x="188" y="107"/>
                </a:cxn>
                <a:cxn ang="0">
                  <a:pos x="213" y="130"/>
                </a:cxn>
                <a:cxn ang="0">
                  <a:pos x="243" y="145"/>
                </a:cxn>
                <a:cxn ang="0">
                  <a:pos x="262" y="153"/>
                </a:cxn>
                <a:cxn ang="0">
                  <a:pos x="270" y="165"/>
                </a:cxn>
                <a:cxn ang="0">
                  <a:pos x="299" y="169"/>
                </a:cxn>
                <a:cxn ang="0">
                  <a:pos x="311" y="186"/>
                </a:cxn>
                <a:cxn ang="0">
                  <a:pos x="328" y="194"/>
                </a:cxn>
                <a:cxn ang="0">
                  <a:pos x="338" y="186"/>
                </a:cxn>
                <a:cxn ang="0">
                  <a:pos x="342" y="202"/>
                </a:cxn>
                <a:cxn ang="0">
                  <a:pos x="354" y="211"/>
                </a:cxn>
                <a:cxn ang="0">
                  <a:pos x="363" y="233"/>
                </a:cxn>
                <a:cxn ang="0">
                  <a:pos x="346" y="248"/>
                </a:cxn>
                <a:cxn ang="0">
                  <a:pos x="331" y="252"/>
                </a:cxn>
                <a:cxn ang="0">
                  <a:pos x="321" y="257"/>
                </a:cxn>
                <a:cxn ang="0">
                  <a:pos x="331" y="265"/>
                </a:cxn>
                <a:cxn ang="0">
                  <a:pos x="327" y="277"/>
                </a:cxn>
                <a:cxn ang="0">
                  <a:pos x="311" y="288"/>
                </a:cxn>
                <a:cxn ang="0">
                  <a:pos x="287" y="292"/>
                </a:cxn>
                <a:cxn ang="0">
                  <a:pos x="258" y="283"/>
                </a:cxn>
                <a:cxn ang="0">
                  <a:pos x="237" y="266"/>
                </a:cxn>
                <a:cxn ang="0">
                  <a:pos x="217" y="245"/>
                </a:cxn>
                <a:cxn ang="0">
                  <a:pos x="192" y="221"/>
                </a:cxn>
                <a:cxn ang="0">
                  <a:pos x="176" y="222"/>
                </a:cxn>
                <a:cxn ang="0">
                  <a:pos x="147" y="214"/>
                </a:cxn>
                <a:cxn ang="0">
                  <a:pos x="139" y="221"/>
                </a:cxn>
                <a:cxn ang="0">
                  <a:pos x="125" y="222"/>
                </a:cxn>
                <a:cxn ang="0">
                  <a:pos x="109" y="200"/>
                </a:cxn>
                <a:cxn ang="0">
                  <a:pos x="104" y="177"/>
                </a:cxn>
                <a:cxn ang="0">
                  <a:pos x="90" y="171"/>
                </a:cxn>
                <a:cxn ang="0">
                  <a:pos x="75" y="171"/>
                </a:cxn>
                <a:cxn ang="0">
                  <a:pos x="67" y="160"/>
                </a:cxn>
                <a:cxn ang="0">
                  <a:pos x="62" y="156"/>
                </a:cxn>
                <a:cxn ang="0">
                  <a:pos x="51" y="157"/>
                </a:cxn>
                <a:cxn ang="0">
                  <a:pos x="46" y="145"/>
                </a:cxn>
                <a:cxn ang="0">
                  <a:pos x="50" y="133"/>
                </a:cxn>
                <a:cxn ang="0">
                  <a:pos x="34" y="130"/>
                </a:cxn>
                <a:cxn ang="0">
                  <a:pos x="19" y="118"/>
                </a:cxn>
                <a:cxn ang="0">
                  <a:pos x="7" y="99"/>
                </a:cxn>
                <a:cxn ang="0">
                  <a:pos x="6" y="74"/>
                </a:cxn>
                <a:cxn ang="0">
                  <a:pos x="24" y="67"/>
                </a:cxn>
                <a:cxn ang="0">
                  <a:pos x="46" y="59"/>
                </a:cxn>
                <a:cxn ang="0">
                  <a:pos x="54" y="40"/>
                </a:cxn>
                <a:cxn ang="0">
                  <a:pos x="57" y="31"/>
                </a:cxn>
                <a:cxn ang="0">
                  <a:pos x="73" y="16"/>
                </a:cxn>
                <a:cxn ang="0">
                  <a:pos x="102" y="4"/>
                </a:cxn>
                <a:cxn ang="0">
                  <a:pos x="121" y="10"/>
                </a:cxn>
                <a:cxn ang="0">
                  <a:pos x="137" y="2"/>
                </a:cxn>
              </a:cxnLst>
              <a:rect l="0" t="0" r="r" b="b"/>
              <a:pathLst>
                <a:path w="363" h="293">
                  <a:moveTo>
                    <a:pt x="139" y="0"/>
                  </a:moveTo>
                  <a:lnTo>
                    <a:pt x="148" y="1"/>
                  </a:lnTo>
                  <a:lnTo>
                    <a:pt x="156" y="4"/>
                  </a:lnTo>
                  <a:lnTo>
                    <a:pt x="160" y="6"/>
                  </a:lnTo>
                  <a:lnTo>
                    <a:pt x="161" y="9"/>
                  </a:lnTo>
                  <a:lnTo>
                    <a:pt x="164" y="12"/>
                  </a:lnTo>
                  <a:lnTo>
                    <a:pt x="167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72" y="32"/>
                  </a:lnTo>
                  <a:lnTo>
                    <a:pt x="168" y="41"/>
                  </a:lnTo>
                  <a:lnTo>
                    <a:pt x="164" y="52"/>
                  </a:lnTo>
                  <a:lnTo>
                    <a:pt x="161" y="62"/>
                  </a:lnTo>
                  <a:lnTo>
                    <a:pt x="160" y="68"/>
                  </a:lnTo>
                  <a:lnTo>
                    <a:pt x="160" y="74"/>
                  </a:lnTo>
                  <a:lnTo>
                    <a:pt x="161" y="76"/>
                  </a:lnTo>
                  <a:lnTo>
                    <a:pt x="163" y="78"/>
                  </a:lnTo>
                  <a:lnTo>
                    <a:pt x="166" y="79"/>
                  </a:lnTo>
                  <a:lnTo>
                    <a:pt x="170" y="87"/>
                  </a:lnTo>
                  <a:lnTo>
                    <a:pt x="172" y="90"/>
                  </a:lnTo>
                  <a:lnTo>
                    <a:pt x="180" y="94"/>
                  </a:lnTo>
                  <a:lnTo>
                    <a:pt x="186" y="99"/>
                  </a:lnTo>
                  <a:lnTo>
                    <a:pt x="186" y="102"/>
                  </a:lnTo>
                  <a:lnTo>
                    <a:pt x="188" y="107"/>
                  </a:lnTo>
                  <a:lnTo>
                    <a:pt x="196" y="111"/>
                  </a:lnTo>
                  <a:lnTo>
                    <a:pt x="203" y="115"/>
                  </a:lnTo>
                  <a:lnTo>
                    <a:pt x="209" y="122"/>
                  </a:lnTo>
                  <a:lnTo>
                    <a:pt x="213" y="130"/>
                  </a:lnTo>
                  <a:lnTo>
                    <a:pt x="221" y="134"/>
                  </a:lnTo>
                  <a:lnTo>
                    <a:pt x="230" y="136"/>
                  </a:lnTo>
                  <a:lnTo>
                    <a:pt x="235" y="137"/>
                  </a:lnTo>
                  <a:lnTo>
                    <a:pt x="243" y="145"/>
                  </a:lnTo>
                  <a:lnTo>
                    <a:pt x="252" y="148"/>
                  </a:lnTo>
                  <a:lnTo>
                    <a:pt x="257" y="149"/>
                  </a:lnTo>
                  <a:lnTo>
                    <a:pt x="260" y="152"/>
                  </a:lnTo>
                  <a:lnTo>
                    <a:pt x="262" y="153"/>
                  </a:lnTo>
                  <a:lnTo>
                    <a:pt x="265" y="156"/>
                  </a:lnTo>
                  <a:lnTo>
                    <a:pt x="266" y="160"/>
                  </a:lnTo>
                  <a:lnTo>
                    <a:pt x="268" y="163"/>
                  </a:lnTo>
                  <a:lnTo>
                    <a:pt x="270" y="165"/>
                  </a:lnTo>
                  <a:lnTo>
                    <a:pt x="277" y="167"/>
                  </a:lnTo>
                  <a:lnTo>
                    <a:pt x="285" y="168"/>
                  </a:lnTo>
                  <a:lnTo>
                    <a:pt x="293" y="168"/>
                  </a:lnTo>
                  <a:lnTo>
                    <a:pt x="299" y="169"/>
                  </a:lnTo>
                  <a:lnTo>
                    <a:pt x="301" y="173"/>
                  </a:lnTo>
                  <a:lnTo>
                    <a:pt x="301" y="177"/>
                  </a:lnTo>
                  <a:lnTo>
                    <a:pt x="307" y="183"/>
                  </a:lnTo>
                  <a:lnTo>
                    <a:pt x="311" y="186"/>
                  </a:lnTo>
                  <a:lnTo>
                    <a:pt x="316" y="190"/>
                  </a:lnTo>
                  <a:lnTo>
                    <a:pt x="321" y="192"/>
                  </a:lnTo>
                  <a:lnTo>
                    <a:pt x="326" y="194"/>
                  </a:lnTo>
                  <a:lnTo>
                    <a:pt x="328" y="194"/>
                  </a:lnTo>
                  <a:lnTo>
                    <a:pt x="331" y="192"/>
                  </a:lnTo>
                  <a:lnTo>
                    <a:pt x="335" y="188"/>
                  </a:lnTo>
                  <a:lnTo>
                    <a:pt x="336" y="186"/>
                  </a:lnTo>
                  <a:lnTo>
                    <a:pt x="338" y="186"/>
                  </a:lnTo>
                  <a:lnTo>
                    <a:pt x="339" y="187"/>
                  </a:lnTo>
                  <a:lnTo>
                    <a:pt x="340" y="190"/>
                  </a:lnTo>
                  <a:lnTo>
                    <a:pt x="340" y="198"/>
                  </a:lnTo>
                  <a:lnTo>
                    <a:pt x="342" y="202"/>
                  </a:lnTo>
                  <a:lnTo>
                    <a:pt x="343" y="204"/>
                  </a:lnTo>
                  <a:lnTo>
                    <a:pt x="344" y="206"/>
                  </a:lnTo>
                  <a:lnTo>
                    <a:pt x="348" y="208"/>
                  </a:lnTo>
                  <a:lnTo>
                    <a:pt x="354" y="211"/>
                  </a:lnTo>
                  <a:lnTo>
                    <a:pt x="358" y="212"/>
                  </a:lnTo>
                  <a:lnTo>
                    <a:pt x="360" y="218"/>
                  </a:lnTo>
                  <a:lnTo>
                    <a:pt x="360" y="222"/>
                  </a:lnTo>
                  <a:lnTo>
                    <a:pt x="363" y="233"/>
                  </a:lnTo>
                  <a:lnTo>
                    <a:pt x="359" y="235"/>
                  </a:lnTo>
                  <a:lnTo>
                    <a:pt x="356" y="239"/>
                  </a:lnTo>
                  <a:lnTo>
                    <a:pt x="348" y="245"/>
                  </a:lnTo>
                  <a:lnTo>
                    <a:pt x="346" y="248"/>
                  </a:lnTo>
                  <a:lnTo>
                    <a:pt x="344" y="250"/>
                  </a:lnTo>
                  <a:lnTo>
                    <a:pt x="342" y="253"/>
                  </a:lnTo>
                  <a:lnTo>
                    <a:pt x="334" y="253"/>
                  </a:lnTo>
                  <a:lnTo>
                    <a:pt x="331" y="252"/>
                  </a:lnTo>
                  <a:lnTo>
                    <a:pt x="328" y="252"/>
                  </a:lnTo>
                  <a:lnTo>
                    <a:pt x="324" y="253"/>
                  </a:lnTo>
                  <a:lnTo>
                    <a:pt x="321" y="254"/>
                  </a:lnTo>
                  <a:lnTo>
                    <a:pt x="321" y="257"/>
                  </a:lnTo>
                  <a:lnTo>
                    <a:pt x="323" y="260"/>
                  </a:lnTo>
                  <a:lnTo>
                    <a:pt x="326" y="261"/>
                  </a:lnTo>
                  <a:lnTo>
                    <a:pt x="328" y="264"/>
                  </a:lnTo>
                  <a:lnTo>
                    <a:pt x="331" y="265"/>
                  </a:lnTo>
                  <a:lnTo>
                    <a:pt x="336" y="270"/>
                  </a:lnTo>
                  <a:lnTo>
                    <a:pt x="332" y="274"/>
                  </a:lnTo>
                  <a:lnTo>
                    <a:pt x="330" y="274"/>
                  </a:lnTo>
                  <a:lnTo>
                    <a:pt x="327" y="277"/>
                  </a:lnTo>
                  <a:lnTo>
                    <a:pt x="323" y="285"/>
                  </a:lnTo>
                  <a:lnTo>
                    <a:pt x="320" y="289"/>
                  </a:lnTo>
                  <a:lnTo>
                    <a:pt x="319" y="292"/>
                  </a:lnTo>
                  <a:lnTo>
                    <a:pt x="311" y="288"/>
                  </a:lnTo>
                  <a:lnTo>
                    <a:pt x="303" y="285"/>
                  </a:lnTo>
                  <a:lnTo>
                    <a:pt x="297" y="284"/>
                  </a:lnTo>
                  <a:lnTo>
                    <a:pt x="289" y="289"/>
                  </a:lnTo>
                  <a:lnTo>
                    <a:pt x="287" y="292"/>
                  </a:lnTo>
                  <a:lnTo>
                    <a:pt x="281" y="293"/>
                  </a:lnTo>
                  <a:lnTo>
                    <a:pt x="273" y="292"/>
                  </a:lnTo>
                  <a:lnTo>
                    <a:pt x="265" y="287"/>
                  </a:lnTo>
                  <a:lnTo>
                    <a:pt x="258" y="283"/>
                  </a:lnTo>
                  <a:lnTo>
                    <a:pt x="250" y="279"/>
                  </a:lnTo>
                  <a:lnTo>
                    <a:pt x="246" y="277"/>
                  </a:lnTo>
                  <a:lnTo>
                    <a:pt x="242" y="274"/>
                  </a:lnTo>
                  <a:lnTo>
                    <a:pt x="237" y="266"/>
                  </a:lnTo>
                  <a:lnTo>
                    <a:pt x="235" y="262"/>
                  </a:lnTo>
                  <a:lnTo>
                    <a:pt x="233" y="258"/>
                  </a:lnTo>
                  <a:lnTo>
                    <a:pt x="226" y="250"/>
                  </a:lnTo>
                  <a:lnTo>
                    <a:pt x="217" y="245"/>
                  </a:lnTo>
                  <a:lnTo>
                    <a:pt x="206" y="239"/>
                  </a:lnTo>
                  <a:lnTo>
                    <a:pt x="203" y="235"/>
                  </a:lnTo>
                  <a:lnTo>
                    <a:pt x="200" y="233"/>
                  </a:lnTo>
                  <a:lnTo>
                    <a:pt x="192" y="221"/>
                  </a:lnTo>
                  <a:lnTo>
                    <a:pt x="188" y="218"/>
                  </a:lnTo>
                  <a:lnTo>
                    <a:pt x="184" y="217"/>
                  </a:lnTo>
                  <a:lnTo>
                    <a:pt x="182" y="217"/>
                  </a:lnTo>
                  <a:lnTo>
                    <a:pt x="176" y="222"/>
                  </a:lnTo>
                  <a:lnTo>
                    <a:pt x="172" y="223"/>
                  </a:lnTo>
                  <a:lnTo>
                    <a:pt x="167" y="223"/>
                  </a:lnTo>
                  <a:lnTo>
                    <a:pt x="151" y="215"/>
                  </a:lnTo>
                  <a:lnTo>
                    <a:pt x="147" y="214"/>
                  </a:lnTo>
                  <a:lnTo>
                    <a:pt x="143" y="214"/>
                  </a:lnTo>
                  <a:lnTo>
                    <a:pt x="140" y="217"/>
                  </a:lnTo>
                  <a:lnTo>
                    <a:pt x="140" y="219"/>
                  </a:lnTo>
                  <a:lnTo>
                    <a:pt x="139" y="221"/>
                  </a:lnTo>
                  <a:lnTo>
                    <a:pt x="139" y="222"/>
                  </a:lnTo>
                  <a:lnTo>
                    <a:pt x="137" y="223"/>
                  </a:lnTo>
                  <a:lnTo>
                    <a:pt x="132" y="223"/>
                  </a:lnTo>
                  <a:lnTo>
                    <a:pt x="125" y="222"/>
                  </a:lnTo>
                  <a:lnTo>
                    <a:pt x="118" y="219"/>
                  </a:lnTo>
                  <a:lnTo>
                    <a:pt x="114" y="217"/>
                  </a:lnTo>
                  <a:lnTo>
                    <a:pt x="110" y="211"/>
                  </a:lnTo>
                  <a:lnTo>
                    <a:pt x="109" y="200"/>
                  </a:lnTo>
                  <a:lnTo>
                    <a:pt x="108" y="191"/>
                  </a:lnTo>
                  <a:lnTo>
                    <a:pt x="108" y="187"/>
                  </a:lnTo>
                  <a:lnTo>
                    <a:pt x="105" y="181"/>
                  </a:lnTo>
                  <a:lnTo>
                    <a:pt x="104" y="177"/>
                  </a:lnTo>
                  <a:lnTo>
                    <a:pt x="100" y="175"/>
                  </a:lnTo>
                  <a:lnTo>
                    <a:pt x="97" y="172"/>
                  </a:lnTo>
                  <a:lnTo>
                    <a:pt x="94" y="171"/>
                  </a:lnTo>
                  <a:lnTo>
                    <a:pt x="90" y="171"/>
                  </a:lnTo>
                  <a:lnTo>
                    <a:pt x="88" y="172"/>
                  </a:lnTo>
                  <a:lnTo>
                    <a:pt x="84" y="173"/>
                  </a:lnTo>
                  <a:lnTo>
                    <a:pt x="78" y="173"/>
                  </a:lnTo>
                  <a:lnTo>
                    <a:pt x="75" y="171"/>
                  </a:lnTo>
                  <a:lnTo>
                    <a:pt x="71" y="169"/>
                  </a:lnTo>
                  <a:lnTo>
                    <a:pt x="69" y="167"/>
                  </a:lnTo>
                  <a:lnTo>
                    <a:pt x="69" y="164"/>
                  </a:lnTo>
                  <a:lnTo>
                    <a:pt x="67" y="160"/>
                  </a:lnTo>
                  <a:lnTo>
                    <a:pt x="67" y="157"/>
                  </a:lnTo>
                  <a:lnTo>
                    <a:pt x="66" y="155"/>
                  </a:lnTo>
                  <a:lnTo>
                    <a:pt x="65" y="153"/>
                  </a:lnTo>
                  <a:lnTo>
                    <a:pt x="62" y="156"/>
                  </a:lnTo>
                  <a:lnTo>
                    <a:pt x="61" y="159"/>
                  </a:lnTo>
                  <a:lnTo>
                    <a:pt x="58" y="161"/>
                  </a:lnTo>
                  <a:lnTo>
                    <a:pt x="54" y="160"/>
                  </a:lnTo>
                  <a:lnTo>
                    <a:pt x="51" y="157"/>
                  </a:lnTo>
                  <a:lnTo>
                    <a:pt x="46" y="157"/>
                  </a:lnTo>
                  <a:lnTo>
                    <a:pt x="45" y="156"/>
                  </a:lnTo>
                  <a:lnTo>
                    <a:pt x="45" y="149"/>
                  </a:lnTo>
                  <a:lnTo>
                    <a:pt x="46" y="145"/>
                  </a:lnTo>
                  <a:lnTo>
                    <a:pt x="46" y="141"/>
                  </a:lnTo>
                  <a:lnTo>
                    <a:pt x="49" y="136"/>
                  </a:lnTo>
                  <a:lnTo>
                    <a:pt x="49" y="134"/>
                  </a:lnTo>
                  <a:lnTo>
                    <a:pt x="50" y="133"/>
                  </a:lnTo>
                  <a:lnTo>
                    <a:pt x="50" y="130"/>
                  </a:lnTo>
                  <a:lnTo>
                    <a:pt x="49" y="129"/>
                  </a:lnTo>
                  <a:lnTo>
                    <a:pt x="42" y="129"/>
                  </a:lnTo>
                  <a:lnTo>
                    <a:pt x="34" y="130"/>
                  </a:lnTo>
                  <a:lnTo>
                    <a:pt x="19" y="130"/>
                  </a:lnTo>
                  <a:lnTo>
                    <a:pt x="16" y="128"/>
                  </a:lnTo>
                  <a:lnTo>
                    <a:pt x="16" y="122"/>
                  </a:lnTo>
                  <a:lnTo>
                    <a:pt x="19" y="118"/>
                  </a:lnTo>
                  <a:lnTo>
                    <a:pt x="19" y="111"/>
                  </a:lnTo>
                  <a:lnTo>
                    <a:pt x="14" y="105"/>
                  </a:lnTo>
                  <a:lnTo>
                    <a:pt x="10" y="101"/>
                  </a:lnTo>
                  <a:lnTo>
                    <a:pt x="7" y="99"/>
                  </a:lnTo>
                  <a:lnTo>
                    <a:pt x="3" y="97"/>
                  </a:lnTo>
                  <a:lnTo>
                    <a:pt x="0" y="94"/>
                  </a:lnTo>
                  <a:lnTo>
                    <a:pt x="0" y="90"/>
                  </a:lnTo>
                  <a:lnTo>
                    <a:pt x="6" y="74"/>
                  </a:lnTo>
                  <a:lnTo>
                    <a:pt x="7" y="71"/>
                  </a:lnTo>
                  <a:lnTo>
                    <a:pt x="10" y="70"/>
                  </a:lnTo>
                  <a:lnTo>
                    <a:pt x="16" y="68"/>
                  </a:lnTo>
                  <a:lnTo>
                    <a:pt x="24" y="67"/>
                  </a:lnTo>
                  <a:lnTo>
                    <a:pt x="32" y="67"/>
                  </a:lnTo>
                  <a:lnTo>
                    <a:pt x="39" y="64"/>
                  </a:lnTo>
                  <a:lnTo>
                    <a:pt x="43" y="62"/>
                  </a:lnTo>
                  <a:lnTo>
                    <a:pt x="46" y="59"/>
                  </a:lnTo>
                  <a:lnTo>
                    <a:pt x="49" y="58"/>
                  </a:lnTo>
                  <a:lnTo>
                    <a:pt x="51" y="55"/>
                  </a:lnTo>
                  <a:lnTo>
                    <a:pt x="54" y="51"/>
                  </a:lnTo>
                  <a:lnTo>
                    <a:pt x="54" y="40"/>
                  </a:lnTo>
                  <a:lnTo>
                    <a:pt x="53" y="37"/>
                  </a:lnTo>
                  <a:lnTo>
                    <a:pt x="54" y="35"/>
                  </a:lnTo>
                  <a:lnTo>
                    <a:pt x="55" y="33"/>
                  </a:lnTo>
                  <a:lnTo>
                    <a:pt x="57" y="31"/>
                  </a:lnTo>
                  <a:lnTo>
                    <a:pt x="61" y="28"/>
                  </a:lnTo>
                  <a:lnTo>
                    <a:pt x="66" y="24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3"/>
                  </a:lnTo>
                  <a:lnTo>
                    <a:pt x="79" y="10"/>
                  </a:lnTo>
                  <a:lnTo>
                    <a:pt x="90" y="6"/>
                  </a:lnTo>
                  <a:lnTo>
                    <a:pt x="102" y="4"/>
                  </a:lnTo>
                  <a:lnTo>
                    <a:pt x="102" y="9"/>
                  </a:lnTo>
                  <a:lnTo>
                    <a:pt x="105" y="12"/>
                  </a:lnTo>
                  <a:lnTo>
                    <a:pt x="112" y="12"/>
                  </a:lnTo>
                  <a:lnTo>
                    <a:pt x="121" y="10"/>
                  </a:lnTo>
                  <a:lnTo>
                    <a:pt x="131" y="10"/>
                  </a:lnTo>
                  <a:lnTo>
                    <a:pt x="136" y="8"/>
                  </a:lnTo>
                  <a:lnTo>
                    <a:pt x="137" y="6"/>
                  </a:lnTo>
                  <a:lnTo>
                    <a:pt x="137" y="2"/>
                  </a:lnTo>
                  <a:lnTo>
                    <a:pt x="13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8" name="Freeform 74"/>
            <p:cNvSpPr>
              <a:spLocks/>
            </p:cNvSpPr>
            <p:nvPr/>
          </p:nvSpPr>
          <p:spPr bwMode="auto">
            <a:xfrm>
              <a:off x="1719770" y="3774174"/>
              <a:ext cx="19779" cy="164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5" y="0"/>
                </a:cxn>
                <a:cxn ang="0">
                  <a:pos x="8" y="3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8" y="10"/>
                </a:cxn>
                <a:cxn ang="0">
                  <a:pos x="7" y="10"/>
                </a:cxn>
                <a:cxn ang="0">
                  <a:pos x="4" y="8"/>
                </a:cxn>
                <a:cxn ang="0">
                  <a:pos x="0" y="0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lnTo>
                    <a:pt x="5" y="0"/>
                  </a:lnTo>
                  <a:lnTo>
                    <a:pt x="8" y="3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8" y="10"/>
                  </a:lnTo>
                  <a:lnTo>
                    <a:pt x="7" y="10"/>
                  </a:lnTo>
                  <a:lnTo>
                    <a:pt x="4" y="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9" name="Freeform 75"/>
            <p:cNvSpPr>
              <a:spLocks/>
            </p:cNvSpPr>
            <p:nvPr/>
          </p:nvSpPr>
          <p:spPr bwMode="auto">
            <a:xfrm>
              <a:off x="1606038" y="4225810"/>
              <a:ext cx="260433" cy="201094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50" y="9"/>
                </a:cxn>
                <a:cxn ang="0">
                  <a:pos x="65" y="19"/>
                </a:cxn>
                <a:cxn ang="0">
                  <a:pos x="76" y="28"/>
                </a:cxn>
                <a:cxn ang="0">
                  <a:pos x="78" y="40"/>
                </a:cxn>
                <a:cxn ang="0">
                  <a:pos x="80" y="54"/>
                </a:cxn>
                <a:cxn ang="0">
                  <a:pos x="89" y="70"/>
                </a:cxn>
                <a:cxn ang="0">
                  <a:pos x="97" y="77"/>
                </a:cxn>
                <a:cxn ang="0">
                  <a:pos x="101" y="73"/>
                </a:cxn>
                <a:cxn ang="0">
                  <a:pos x="107" y="68"/>
                </a:cxn>
                <a:cxn ang="0">
                  <a:pos x="117" y="67"/>
                </a:cxn>
                <a:cxn ang="0">
                  <a:pos x="128" y="66"/>
                </a:cxn>
                <a:cxn ang="0">
                  <a:pos x="136" y="62"/>
                </a:cxn>
                <a:cxn ang="0">
                  <a:pos x="143" y="60"/>
                </a:cxn>
                <a:cxn ang="0">
                  <a:pos x="141" y="64"/>
                </a:cxn>
                <a:cxn ang="0">
                  <a:pos x="144" y="71"/>
                </a:cxn>
                <a:cxn ang="0">
                  <a:pos x="158" y="75"/>
                </a:cxn>
                <a:cxn ang="0">
                  <a:pos x="154" y="93"/>
                </a:cxn>
                <a:cxn ang="0">
                  <a:pos x="155" y="99"/>
                </a:cxn>
                <a:cxn ang="0">
                  <a:pos x="147" y="109"/>
                </a:cxn>
                <a:cxn ang="0">
                  <a:pos x="146" y="122"/>
                </a:cxn>
                <a:cxn ang="0">
                  <a:pos x="120" y="118"/>
                </a:cxn>
                <a:cxn ang="0">
                  <a:pos x="105" y="120"/>
                </a:cxn>
                <a:cxn ang="0">
                  <a:pos x="92" y="118"/>
                </a:cxn>
                <a:cxn ang="0">
                  <a:pos x="86" y="110"/>
                </a:cxn>
                <a:cxn ang="0">
                  <a:pos x="81" y="104"/>
                </a:cxn>
                <a:cxn ang="0">
                  <a:pos x="74" y="101"/>
                </a:cxn>
                <a:cxn ang="0">
                  <a:pos x="69" y="99"/>
                </a:cxn>
                <a:cxn ang="0">
                  <a:pos x="62" y="105"/>
                </a:cxn>
                <a:cxn ang="0">
                  <a:pos x="58" y="108"/>
                </a:cxn>
                <a:cxn ang="0">
                  <a:pos x="50" y="99"/>
                </a:cxn>
                <a:cxn ang="0">
                  <a:pos x="42" y="82"/>
                </a:cxn>
                <a:cxn ang="0">
                  <a:pos x="30" y="73"/>
                </a:cxn>
                <a:cxn ang="0">
                  <a:pos x="15" y="66"/>
                </a:cxn>
                <a:cxn ang="0">
                  <a:pos x="0" y="52"/>
                </a:cxn>
                <a:cxn ang="0">
                  <a:pos x="3" y="37"/>
                </a:cxn>
                <a:cxn ang="0">
                  <a:pos x="10" y="36"/>
                </a:cxn>
                <a:cxn ang="0">
                  <a:pos x="19" y="37"/>
                </a:cxn>
                <a:cxn ang="0">
                  <a:pos x="20" y="32"/>
                </a:cxn>
                <a:cxn ang="0">
                  <a:pos x="19" y="27"/>
                </a:cxn>
                <a:cxn ang="0">
                  <a:pos x="26" y="28"/>
                </a:cxn>
                <a:cxn ang="0">
                  <a:pos x="31" y="24"/>
                </a:cxn>
                <a:cxn ang="0">
                  <a:pos x="37" y="17"/>
                </a:cxn>
                <a:cxn ang="0">
                  <a:pos x="43" y="5"/>
                </a:cxn>
              </a:cxnLst>
              <a:rect l="0" t="0" r="r" b="b"/>
              <a:pathLst>
                <a:path w="158" h="122">
                  <a:moveTo>
                    <a:pt x="47" y="0"/>
                  </a:moveTo>
                  <a:lnTo>
                    <a:pt x="47" y="2"/>
                  </a:lnTo>
                  <a:lnTo>
                    <a:pt x="49" y="5"/>
                  </a:lnTo>
                  <a:lnTo>
                    <a:pt x="50" y="9"/>
                  </a:lnTo>
                  <a:lnTo>
                    <a:pt x="57" y="15"/>
                  </a:lnTo>
                  <a:lnTo>
                    <a:pt x="65" y="19"/>
                  </a:lnTo>
                  <a:lnTo>
                    <a:pt x="73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8" y="40"/>
                  </a:lnTo>
                  <a:lnTo>
                    <a:pt x="78" y="46"/>
                  </a:lnTo>
                  <a:lnTo>
                    <a:pt x="80" y="54"/>
                  </a:lnTo>
                  <a:lnTo>
                    <a:pt x="84" y="62"/>
                  </a:lnTo>
                  <a:lnTo>
                    <a:pt x="89" y="70"/>
                  </a:lnTo>
                  <a:lnTo>
                    <a:pt x="96" y="77"/>
                  </a:lnTo>
                  <a:lnTo>
                    <a:pt x="97" y="77"/>
                  </a:lnTo>
                  <a:lnTo>
                    <a:pt x="100" y="75"/>
                  </a:lnTo>
                  <a:lnTo>
                    <a:pt x="101" y="73"/>
                  </a:lnTo>
                  <a:lnTo>
                    <a:pt x="104" y="71"/>
                  </a:lnTo>
                  <a:lnTo>
                    <a:pt x="107" y="68"/>
                  </a:lnTo>
                  <a:lnTo>
                    <a:pt x="115" y="68"/>
                  </a:lnTo>
                  <a:lnTo>
                    <a:pt x="117" y="67"/>
                  </a:lnTo>
                  <a:lnTo>
                    <a:pt x="125" y="67"/>
                  </a:lnTo>
                  <a:lnTo>
                    <a:pt x="128" y="66"/>
                  </a:lnTo>
                  <a:lnTo>
                    <a:pt x="132" y="64"/>
                  </a:lnTo>
                  <a:lnTo>
                    <a:pt x="136" y="62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3" y="62"/>
                  </a:lnTo>
                  <a:lnTo>
                    <a:pt x="141" y="64"/>
                  </a:lnTo>
                  <a:lnTo>
                    <a:pt x="141" y="66"/>
                  </a:lnTo>
                  <a:lnTo>
                    <a:pt x="144" y="71"/>
                  </a:lnTo>
                  <a:lnTo>
                    <a:pt x="152" y="74"/>
                  </a:lnTo>
                  <a:lnTo>
                    <a:pt x="158" y="75"/>
                  </a:lnTo>
                  <a:lnTo>
                    <a:pt x="156" y="82"/>
                  </a:lnTo>
                  <a:lnTo>
                    <a:pt x="154" y="93"/>
                  </a:lnTo>
                  <a:lnTo>
                    <a:pt x="152" y="94"/>
                  </a:lnTo>
                  <a:lnTo>
                    <a:pt x="155" y="99"/>
                  </a:lnTo>
                  <a:lnTo>
                    <a:pt x="148" y="106"/>
                  </a:lnTo>
                  <a:lnTo>
                    <a:pt x="147" y="109"/>
                  </a:lnTo>
                  <a:lnTo>
                    <a:pt x="146" y="110"/>
                  </a:lnTo>
                  <a:lnTo>
                    <a:pt x="146" y="122"/>
                  </a:lnTo>
                  <a:lnTo>
                    <a:pt x="131" y="122"/>
                  </a:lnTo>
                  <a:lnTo>
                    <a:pt x="120" y="118"/>
                  </a:lnTo>
                  <a:lnTo>
                    <a:pt x="112" y="117"/>
                  </a:lnTo>
                  <a:lnTo>
                    <a:pt x="105" y="120"/>
                  </a:lnTo>
                  <a:lnTo>
                    <a:pt x="98" y="121"/>
                  </a:lnTo>
                  <a:lnTo>
                    <a:pt x="92" y="118"/>
                  </a:lnTo>
                  <a:lnTo>
                    <a:pt x="86" y="113"/>
                  </a:lnTo>
                  <a:lnTo>
                    <a:pt x="86" y="110"/>
                  </a:lnTo>
                  <a:lnTo>
                    <a:pt x="85" y="108"/>
                  </a:lnTo>
                  <a:lnTo>
                    <a:pt x="81" y="104"/>
                  </a:lnTo>
                  <a:lnTo>
                    <a:pt x="76" y="101"/>
                  </a:lnTo>
                  <a:lnTo>
                    <a:pt x="74" y="101"/>
                  </a:lnTo>
                  <a:lnTo>
                    <a:pt x="72" y="99"/>
                  </a:lnTo>
                  <a:lnTo>
                    <a:pt x="69" y="99"/>
                  </a:lnTo>
                  <a:lnTo>
                    <a:pt x="63" y="102"/>
                  </a:lnTo>
                  <a:lnTo>
                    <a:pt x="62" y="105"/>
                  </a:lnTo>
                  <a:lnTo>
                    <a:pt x="59" y="106"/>
                  </a:lnTo>
                  <a:lnTo>
                    <a:pt x="58" y="108"/>
                  </a:lnTo>
                  <a:lnTo>
                    <a:pt x="55" y="106"/>
                  </a:lnTo>
                  <a:lnTo>
                    <a:pt x="50" y="99"/>
                  </a:lnTo>
                  <a:lnTo>
                    <a:pt x="46" y="91"/>
                  </a:lnTo>
                  <a:lnTo>
                    <a:pt x="42" y="82"/>
                  </a:lnTo>
                  <a:lnTo>
                    <a:pt x="38" y="77"/>
                  </a:lnTo>
                  <a:lnTo>
                    <a:pt x="30" y="73"/>
                  </a:lnTo>
                  <a:lnTo>
                    <a:pt x="23" y="70"/>
                  </a:lnTo>
                  <a:lnTo>
                    <a:pt x="15" y="66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3" y="44"/>
                  </a:lnTo>
                  <a:lnTo>
                    <a:pt x="3" y="37"/>
                  </a:lnTo>
                  <a:lnTo>
                    <a:pt x="4" y="36"/>
                  </a:lnTo>
                  <a:lnTo>
                    <a:pt x="10" y="36"/>
                  </a:lnTo>
                  <a:lnTo>
                    <a:pt x="12" y="37"/>
                  </a:lnTo>
                  <a:lnTo>
                    <a:pt x="19" y="37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9" y="31"/>
                  </a:lnTo>
                  <a:lnTo>
                    <a:pt x="19" y="27"/>
                  </a:lnTo>
                  <a:lnTo>
                    <a:pt x="20" y="28"/>
                  </a:lnTo>
                  <a:lnTo>
                    <a:pt x="26" y="28"/>
                  </a:lnTo>
                  <a:lnTo>
                    <a:pt x="29" y="27"/>
                  </a:lnTo>
                  <a:lnTo>
                    <a:pt x="31" y="24"/>
                  </a:lnTo>
                  <a:lnTo>
                    <a:pt x="34" y="20"/>
                  </a:lnTo>
                  <a:lnTo>
                    <a:pt x="37" y="17"/>
                  </a:lnTo>
                  <a:lnTo>
                    <a:pt x="39" y="12"/>
                  </a:lnTo>
                  <a:lnTo>
                    <a:pt x="43" y="5"/>
                  </a:lnTo>
                  <a:lnTo>
                    <a:pt x="47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0" name="Freeform 76"/>
            <p:cNvSpPr>
              <a:spLocks/>
            </p:cNvSpPr>
            <p:nvPr/>
          </p:nvSpPr>
          <p:spPr bwMode="auto">
            <a:xfrm>
              <a:off x="1660431" y="4060980"/>
              <a:ext cx="435153" cy="291751"/>
            </a:xfrm>
            <a:custGeom>
              <a:avLst/>
              <a:gdLst/>
              <a:ahLst/>
              <a:cxnLst>
                <a:cxn ang="0">
                  <a:pos x="199" y="1"/>
                </a:cxn>
                <a:cxn ang="0">
                  <a:pos x="201" y="9"/>
                </a:cxn>
                <a:cxn ang="0">
                  <a:pos x="219" y="19"/>
                </a:cxn>
                <a:cxn ang="0">
                  <a:pos x="238" y="27"/>
                </a:cxn>
                <a:cxn ang="0">
                  <a:pos x="250" y="45"/>
                </a:cxn>
                <a:cxn ang="0">
                  <a:pos x="264" y="62"/>
                </a:cxn>
                <a:cxn ang="0">
                  <a:pos x="260" y="69"/>
                </a:cxn>
                <a:cxn ang="0">
                  <a:pos x="252" y="71"/>
                </a:cxn>
                <a:cxn ang="0">
                  <a:pos x="227" y="69"/>
                </a:cxn>
                <a:cxn ang="0">
                  <a:pos x="215" y="78"/>
                </a:cxn>
                <a:cxn ang="0">
                  <a:pos x="200" y="86"/>
                </a:cxn>
                <a:cxn ang="0">
                  <a:pos x="177" y="84"/>
                </a:cxn>
                <a:cxn ang="0">
                  <a:pos x="168" y="86"/>
                </a:cxn>
                <a:cxn ang="0">
                  <a:pos x="161" y="89"/>
                </a:cxn>
                <a:cxn ang="0">
                  <a:pos x="157" y="113"/>
                </a:cxn>
                <a:cxn ang="0">
                  <a:pos x="154" y="129"/>
                </a:cxn>
                <a:cxn ang="0">
                  <a:pos x="147" y="132"/>
                </a:cxn>
                <a:cxn ang="0">
                  <a:pos x="138" y="140"/>
                </a:cxn>
                <a:cxn ang="0">
                  <a:pos x="139" y="158"/>
                </a:cxn>
                <a:cxn ang="0">
                  <a:pos x="134" y="162"/>
                </a:cxn>
                <a:cxn ang="0">
                  <a:pos x="125" y="164"/>
                </a:cxn>
                <a:cxn ang="0">
                  <a:pos x="125" y="171"/>
                </a:cxn>
                <a:cxn ang="0">
                  <a:pos x="111" y="171"/>
                </a:cxn>
                <a:cxn ang="0">
                  <a:pos x="110" y="162"/>
                </a:cxn>
                <a:cxn ang="0">
                  <a:pos x="103" y="162"/>
                </a:cxn>
                <a:cxn ang="0">
                  <a:pos x="92" y="167"/>
                </a:cxn>
                <a:cxn ang="0">
                  <a:pos x="74" y="168"/>
                </a:cxn>
                <a:cxn ang="0">
                  <a:pos x="67" y="175"/>
                </a:cxn>
                <a:cxn ang="0">
                  <a:pos x="56" y="170"/>
                </a:cxn>
                <a:cxn ang="0">
                  <a:pos x="45" y="146"/>
                </a:cxn>
                <a:cxn ang="0">
                  <a:pos x="43" y="128"/>
                </a:cxn>
                <a:cxn ang="0">
                  <a:pos x="24" y="115"/>
                </a:cxn>
                <a:cxn ang="0">
                  <a:pos x="14" y="104"/>
                </a:cxn>
                <a:cxn ang="0">
                  <a:pos x="12" y="98"/>
                </a:cxn>
                <a:cxn ang="0">
                  <a:pos x="6" y="96"/>
                </a:cxn>
                <a:cxn ang="0">
                  <a:pos x="0" y="86"/>
                </a:cxn>
                <a:cxn ang="0">
                  <a:pos x="18" y="69"/>
                </a:cxn>
                <a:cxn ang="0">
                  <a:pos x="44" y="57"/>
                </a:cxn>
                <a:cxn ang="0">
                  <a:pos x="67" y="49"/>
                </a:cxn>
                <a:cxn ang="0">
                  <a:pos x="92" y="34"/>
                </a:cxn>
                <a:cxn ang="0">
                  <a:pos x="121" y="26"/>
                </a:cxn>
                <a:cxn ang="0">
                  <a:pos x="131" y="15"/>
                </a:cxn>
                <a:cxn ang="0">
                  <a:pos x="141" y="11"/>
                </a:cxn>
                <a:cxn ang="0">
                  <a:pos x="165" y="16"/>
                </a:cxn>
                <a:cxn ang="0">
                  <a:pos x="188" y="7"/>
                </a:cxn>
              </a:cxnLst>
              <a:rect l="0" t="0" r="r" b="b"/>
              <a:pathLst>
                <a:path w="264" h="177">
                  <a:moveTo>
                    <a:pt x="196" y="0"/>
                  </a:moveTo>
                  <a:lnTo>
                    <a:pt x="197" y="0"/>
                  </a:lnTo>
                  <a:lnTo>
                    <a:pt x="199" y="1"/>
                  </a:lnTo>
                  <a:lnTo>
                    <a:pt x="200" y="4"/>
                  </a:lnTo>
                  <a:lnTo>
                    <a:pt x="200" y="7"/>
                  </a:lnTo>
                  <a:lnTo>
                    <a:pt x="201" y="9"/>
                  </a:lnTo>
                  <a:lnTo>
                    <a:pt x="207" y="15"/>
                  </a:lnTo>
                  <a:lnTo>
                    <a:pt x="212" y="18"/>
                  </a:lnTo>
                  <a:lnTo>
                    <a:pt x="219" y="19"/>
                  </a:lnTo>
                  <a:lnTo>
                    <a:pt x="228" y="22"/>
                  </a:lnTo>
                  <a:lnTo>
                    <a:pt x="239" y="26"/>
                  </a:lnTo>
                  <a:lnTo>
                    <a:pt x="238" y="27"/>
                  </a:lnTo>
                  <a:lnTo>
                    <a:pt x="239" y="31"/>
                  </a:lnTo>
                  <a:lnTo>
                    <a:pt x="243" y="36"/>
                  </a:lnTo>
                  <a:lnTo>
                    <a:pt x="250" y="45"/>
                  </a:lnTo>
                  <a:lnTo>
                    <a:pt x="256" y="51"/>
                  </a:lnTo>
                  <a:lnTo>
                    <a:pt x="262" y="58"/>
                  </a:lnTo>
                  <a:lnTo>
                    <a:pt x="264" y="62"/>
                  </a:lnTo>
                  <a:lnTo>
                    <a:pt x="264" y="65"/>
                  </a:lnTo>
                  <a:lnTo>
                    <a:pt x="263" y="67"/>
                  </a:lnTo>
                  <a:lnTo>
                    <a:pt x="260" y="69"/>
                  </a:lnTo>
                  <a:lnTo>
                    <a:pt x="259" y="69"/>
                  </a:lnTo>
                  <a:lnTo>
                    <a:pt x="255" y="70"/>
                  </a:lnTo>
                  <a:lnTo>
                    <a:pt x="252" y="71"/>
                  </a:lnTo>
                  <a:lnTo>
                    <a:pt x="248" y="73"/>
                  </a:lnTo>
                  <a:lnTo>
                    <a:pt x="240" y="74"/>
                  </a:lnTo>
                  <a:lnTo>
                    <a:pt x="227" y="69"/>
                  </a:lnTo>
                  <a:lnTo>
                    <a:pt x="221" y="70"/>
                  </a:lnTo>
                  <a:lnTo>
                    <a:pt x="219" y="74"/>
                  </a:lnTo>
                  <a:lnTo>
                    <a:pt x="215" y="78"/>
                  </a:lnTo>
                  <a:lnTo>
                    <a:pt x="211" y="85"/>
                  </a:lnTo>
                  <a:lnTo>
                    <a:pt x="207" y="90"/>
                  </a:lnTo>
                  <a:lnTo>
                    <a:pt x="200" y="86"/>
                  </a:lnTo>
                  <a:lnTo>
                    <a:pt x="192" y="84"/>
                  </a:lnTo>
                  <a:lnTo>
                    <a:pt x="184" y="82"/>
                  </a:lnTo>
                  <a:lnTo>
                    <a:pt x="177" y="84"/>
                  </a:lnTo>
                  <a:lnTo>
                    <a:pt x="173" y="85"/>
                  </a:lnTo>
                  <a:lnTo>
                    <a:pt x="170" y="85"/>
                  </a:lnTo>
                  <a:lnTo>
                    <a:pt x="168" y="86"/>
                  </a:lnTo>
                  <a:lnTo>
                    <a:pt x="165" y="86"/>
                  </a:lnTo>
                  <a:lnTo>
                    <a:pt x="162" y="88"/>
                  </a:lnTo>
                  <a:lnTo>
                    <a:pt x="161" y="89"/>
                  </a:lnTo>
                  <a:lnTo>
                    <a:pt x="160" y="92"/>
                  </a:lnTo>
                  <a:lnTo>
                    <a:pt x="160" y="102"/>
                  </a:lnTo>
                  <a:lnTo>
                    <a:pt x="157" y="113"/>
                  </a:lnTo>
                  <a:lnTo>
                    <a:pt x="156" y="121"/>
                  </a:lnTo>
                  <a:lnTo>
                    <a:pt x="154" y="125"/>
                  </a:lnTo>
                  <a:lnTo>
                    <a:pt x="154" y="129"/>
                  </a:lnTo>
                  <a:lnTo>
                    <a:pt x="153" y="131"/>
                  </a:lnTo>
                  <a:lnTo>
                    <a:pt x="150" y="132"/>
                  </a:lnTo>
                  <a:lnTo>
                    <a:pt x="147" y="132"/>
                  </a:lnTo>
                  <a:lnTo>
                    <a:pt x="142" y="135"/>
                  </a:lnTo>
                  <a:lnTo>
                    <a:pt x="139" y="137"/>
                  </a:lnTo>
                  <a:lnTo>
                    <a:pt x="138" y="140"/>
                  </a:lnTo>
                  <a:lnTo>
                    <a:pt x="138" y="146"/>
                  </a:lnTo>
                  <a:lnTo>
                    <a:pt x="139" y="150"/>
                  </a:lnTo>
                  <a:lnTo>
                    <a:pt x="139" y="158"/>
                  </a:lnTo>
                  <a:lnTo>
                    <a:pt x="138" y="160"/>
                  </a:lnTo>
                  <a:lnTo>
                    <a:pt x="137" y="162"/>
                  </a:lnTo>
                  <a:lnTo>
                    <a:pt x="134" y="162"/>
                  </a:lnTo>
                  <a:lnTo>
                    <a:pt x="131" y="163"/>
                  </a:lnTo>
                  <a:lnTo>
                    <a:pt x="127" y="163"/>
                  </a:lnTo>
                  <a:lnTo>
                    <a:pt x="125" y="164"/>
                  </a:lnTo>
                  <a:lnTo>
                    <a:pt x="123" y="166"/>
                  </a:lnTo>
                  <a:lnTo>
                    <a:pt x="123" y="167"/>
                  </a:lnTo>
                  <a:lnTo>
                    <a:pt x="125" y="171"/>
                  </a:lnTo>
                  <a:lnTo>
                    <a:pt x="125" y="175"/>
                  </a:lnTo>
                  <a:lnTo>
                    <a:pt x="119" y="174"/>
                  </a:lnTo>
                  <a:lnTo>
                    <a:pt x="111" y="171"/>
                  </a:lnTo>
                  <a:lnTo>
                    <a:pt x="108" y="166"/>
                  </a:lnTo>
                  <a:lnTo>
                    <a:pt x="108" y="164"/>
                  </a:lnTo>
                  <a:lnTo>
                    <a:pt x="110" y="162"/>
                  </a:lnTo>
                  <a:lnTo>
                    <a:pt x="110" y="160"/>
                  </a:lnTo>
                  <a:lnTo>
                    <a:pt x="106" y="160"/>
                  </a:lnTo>
                  <a:lnTo>
                    <a:pt x="103" y="162"/>
                  </a:lnTo>
                  <a:lnTo>
                    <a:pt x="99" y="164"/>
                  </a:lnTo>
                  <a:lnTo>
                    <a:pt x="95" y="166"/>
                  </a:lnTo>
                  <a:lnTo>
                    <a:pt x="92" y="167"/>
                  </a:lnTo>
                  <a:lnTo>
                    <a:pt x="84" y="167"/>
                  </a:lnTo>
                  <a:lnTo>
                    <a:pt x="82" y="168"/>
                  </a:lnTo>
                  <a:lnTo>
                    <a:pt x="74" y="168"/>
                  </a:lnTo>
                  <a:lnTo>
                    <a:pt x="71" y="171"/>
                  </a:lnTo>
                  <a:lnTo>
                    <a:pt x="68" y="173"/>
                  </a:lnTo>
                  <a:lnTo>
                    <a:pt x="67" y="175"/>
                  </a:lnTo>
                  <a:lnTo>
                    <a:pt x="64" y="177"/>
                  </a:lnTo>
                  <a:lnTo>
                    <a:pt x="63" y="177"/>
                  </a:lnTo>
                  <a:lnTo>
                    <a:pt x="56" y="170"/>
                  </a:lnTo>
                  <a:lnTo>
                    <a:pt x="51" y="162"/>
                  </a:lnTo>
                  <a:lnTo>
                    <a:pt x="47" y="154"/>
                  </a:lnTo>
                  <a:lnTo>
                    <a:pt x="45" y="146"/>
                  </a:lnTo>
                  <a:lnTo>
                    <a:pt x="45" y="140"/>
                  </a:lnTo>
                  <a:lnTo>
                    <a:pt x="43" y="132"/>
                  </a:lnTo>
                  <a:lnTo>
                    <a:pt x="43" y="128"/>
                  </a:lnTo>
                  <a:lnTo>
                    <a:pt x="40" y="124"/>
                  </a:lnTo>
                  <a:lnTo>
                    <a:pt x="32" y="119"/>
                  </a:lnTo>
                  <a:lnTo>
                    <a:pt x="24" y="115"/>
                  </a:lnTo>
                  <a:lnTo>
                    <a:pt x="17" y="109"/>
                  </a:lnTo>
                  <a:lnTo>
                    <a:pt x="16" y="105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3" y="98"/>
                  </a:lnTo>
                  <a:lnTo>
                    <a:pt x="12" y="98"/>
                  </a:lnTo>
                  <a:lnTo>
                    <a:pt x="10" y="97"/>
                  </a:lnTo>
                  <a:lnTo>
                    <a:pt x="8" y="96"/>
                  </a:lnTo>
                  <a:lnTo>
                    <a:pt x="6" y="96"/>
                  </a:lnTo>
                  <a:lnTo>
                    <a:pt x="1" y="9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1" y="84"/>
                  </a:lnTo>
                  <a:lnTo>
                    <a:pt x="8" y="77"/>
                  </a:lnTo>
                  <a:lnTo>
                    <a:pt x="18" y="69"/>
                  </a:lnTo>
                  <a:lnTo>
                    <a:pt x="28" y="62"/>
                  </a:lnTo>
                  <a:lnTo>
                    <a:pt x="35" y="58"/>
                  </a:lnTo>
                  <a:lnTo>
                    <a:pt x="44" y="57"/>
                  </a:lnTo>
                  <a:lnTo>
                    <a:pt x="53" y="57"/>
                  </a:lnTo>
                  <a:lnTo>
                    <a:pt x="60" y="54"/>
                  </a:lnTo>
                  <a:lnTo>
                    <a:pt x="67" y="49"/>
                  </a:lnTo>
                  <a:lnTo>
                    <a:pt x="75" y="43"/>
                  </a:lnTo>
                  <a:lnTo>
                    <a:pt x="84" y="38"/>
                  </a:lnTo>
                  <a:lnTo>
                    <a:pt x="92" y="34"/>
                  </a:lnTo>
                  <a:lnTo>
                    <a:pt x="103" y="31"/>
                  </a:lnTo>
                  <a:lnTo>
                    <a:pt x="113" y="28"/>
                  </a:lnTo>
                  <a:lnTo>
                    <a:pt x="121" y="26"/>
                  </a:lnTo>
                  <a:lnTo>
                    <a:pt x="127" y="20"/>
                  </a:lnTo>
                  <a:lnTo>
                    <a:pt x="130" y="18"/>
                  </a:lnTo>
                  <a:lnTo>
                    <a:pt x="131" y="15"/>
                  </a:lnTo>
                  <a:lnTo>
                    <a:pt x="134" y="12"/>
                  </a:lnTo>
                  <a:lnTo>
                    <a:pt x="137" y="11"/>
                  </a:lnTo>
                  <a:lnTo>
                    <a:pt x="141" y="11"/>
                  </a:lnTo>
                  <a:lnTo>
                    <a:pt x="145" y="12"/>
                  </a:lnTo>
                  <a:lnTo>
                    <a:pt x="154" y="15"/>
                  </a:lnTo>
                  <a:lnTo>
                    <a:pt x="165" y="16"/>
                  </a:lnTo>
                  <a:lnTo>
                    <a:pt x="176" y="15"/>
                  </a:lnTo>
                  <a:lnTo>
                    <a:pt x="184" y="11"/>
                  </a:lnTo>
                  <a:lnTo>
                    <a:pt x="188" y="7"/>
                  </a:lnTo>
                  <a:lnTo>
                    <a:pt x="192" y="4"/>
                  </a:lnTo>
                  <a:lnTo>
                    <a:pt x="19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2" name="Freeform 78"/>
            <p:cNvSpPr>
              <a:spLocks/>
            </p:cNvSpPr>
            <p:nvPr/>
          </p:nvSpPr>
          <p:spPr bwMode="auto">
            <a:xfrm>
              <a:off x="1907678" y="3253308"/>
              <a:ext cx="718663" cy="677455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57" y="0"/>
                </a:cxn>
                <a:cxn ang="0">
                  <a:pos x="164" y="35"/>
                </a:cxn>
                <a:cxn ang="0">
                  <a:pos x="175" y="55"/>
                </a:cxn>
                <a:cxn ang="0">
                  <a:pos x="190" y="80"/>
                </a:cxn>
                <a:cxn ang="0">
                  <a:pos x="200" y="86"/>
                </a:cxn>
                <a:cxn ang="0">
                  <a:pos x="217" y="52"/>
                </a:cxn>
                <a:cxn ang="0">
                  <a:pos x="237" y="32"/>
                </a:cxn>
                <a:cxn ang="0">
                  <a:pos x="272" y="32"/>
                </a:cxn>
                <a:cxn ang="0">
                  <a:pos x="307" y="25"/>
                </a:cxn>
                <a:cxn ang="0">
                  <a:pos x="316" y="33"/>
                </a:cxn>
                <a:cxn ang="0">
                  <a:pos x="331" y="54"/>
                </a:cxn>
                <a:cxn ang="0">
                  <a:pos x="321" y="67"/>
                </a:cxn>
                <a:cxn ang="0">
                  <a:pos x="332" y="79"/>
                </a:cxn>
                <a:cxn ang="0">
                  <a:pos x="342" y="63"/>
                </a:cxn>
                <a:cxn ang="0">
                  <a:pos x="362" y="99"/>
                </a:cxn>
                <a:cxn ang="0">
                  <a:pos x="393" y="142"/>
                </a:cxn>
                <a:cxn ang="0">
                  <a:pos x="432" y="156"/>
                </a:cxn>
                <a:cxn ang="0">
                  <a:pos x="410" y="195"/>
                </a:cxn>
                <a:cxn ang="0">
                  <a:pos x="417" y="217"/>
                </a:cxn>
                <a:cxn ang="0">
                  <a:pos x="417" y="245"/>
                </a:cxn>
                <a:cxn ang="0">
                  <a:pos x="395" y="242"/>
                </a:cxn>
                <a:cxn ang="0">
                  <a:pos x="386" y="241"/>
                </a:cxn>
                <a:cxn ang="0">
                  <a:pos x="351" y="226"/>
                </a:cxn>
                <a:cxn ang="0">
                  <a:pos x="323" y="207"/>
                </a:cxn>
                <a:cxn ang="0">
                  <a:pos x="286" y="194"/>
                </a:cxn>
                <a:cxn ang="0">
                  <a:pos x="304" y="243"/>
                </a:cxn>
                <a:cxn ang="0">
                  <a:pos x="293" y="269"/>
                </a:cxn>
                <a:cxn ang="0">
                  <a:pos x="273" y="288"/>
                </a:cxn>
                <a:cxn ang="0">
                  <a:pos x="264" y="326"/>
                </a:cxn>
                <a:cxn ang="0">
                  <a:pos x="286" y="334"/>
                </a:cxn>
                <a:cxn ang="0">
                  <a:pos x="296" y="319"/>
                </a:cxn>
                <a:cxn ang="0">
                  <a:pos x="321" y="318"/>
                </a:cxn>
                <a:cxn ang="0">
                  <a:pos x="330" y="334"/>
                </a:cxn>
                <a:cxn ang="0">
                  <a:pos x="286" y="374"/>
                </a:cxn>
                <a:cxn ang="0">
                  <a:pos x="293" y="390"/>
                </a:cxn>
                <a:cxn ang="0">
                  <a:pos x="257" y="408"/>
                </a:cxn>
                <a:cxn ang="0">
                  <a:pos x="230" y="398"/>
                </a:cxn>
                <a:cxn ang="0">
                  <a:pos x="219" y="384"/>
                </a:cxn>
                <a:cxn ang="0">
                  <a:pos x="200" y="381"/>
                </a:cxn>
                <a:cxn ang="0">
                  <a:pos x="184" y="365"/>
                </a:cxn>
                <a:cxn ang="0">
                  <a:pos x="179" y="346"/>
                </a:cxn>
                <a:cxn ang="0">
                  <a:pos x="168" y="353"/>
                </a:cxn>
                <a:cxn ang="0">
                  <a:pos x="147" y="342"/>
                </a:cxn>
                <a:cxn ang="0">
                  <a:pos x="125" y="327"/>
                </a:cxn>
                <a:cxn ang="0">
                  <a:pos x="105" y="315"/>
                </a:cxn>
                <a:cxn ang="0">
                  <a:pos x="83" y="304"/>
                </a:cxn>
                <a:cxn ang="0">
                  <a:pos x="49" y="281"/>
                </a:cxn>
                <a:cxn ang="0">
                  <a:pos x="26" y="258"/>
                </a:cxn>
                <a:cxn ang="0">
                  <a:pos x="3" y="237"/>
                </a:cxn>
                <a:cxn ang="0">
                  <a:pos x="4" y="211"/>
                </a:cxn>
                <a:cxn ang="0">
                  <a:pos x="22" y="176"/>
                </a:cxn>
                <a:cxn ang="0">
                  <a:pos x="39" y="152"/>
                </a:cxn>
                <a:cxn ang="0">
                  <a:pos x="53" y="125"/>
                </a:cxn>
                <a:cxn ang="0">
                  <a:pos x="50" y="86"/>
                </a:cxn>
                <a:cxn ang="0">
                  <a:pos x="65" y="51"/>
                </a:cxn>
                <a:cxn ang="0">
                  <a:pos x="85" y="56"/>
                </a:cxn>
                <a:cxn ang="0">
                  <a:pos x="102" y="67"/>
                </a:cxn>
                <a:cxn ang="0">
                  <a:pos x="128" y="70"/>
                </a:cxn>
                <a:cxn ang="0">
                  <a:pos x="139" y="49"/>
                </a:cxn>
                <a:cxn ang="0">
                  <a:pos x="124" y="41"/>
                </a:cxn>
                <a:cxn ang="0">
                  <a:pos x="129" y="20"/>
                </a:cxn>
              </a:cxnLst>
              <a:rect l="0" t="0" r="r" b="b"/>
              <a:pathLst>
                <a:path w="436" h="411">
                  <a:moveTo>
                    <a:pt x="135" y="0"/>
                  </a:moveTo>
                  <a:lnTo>
                    <a:pt x="139" y="0"/>
                  </a:lnTo>
                  <a:lnTo>
                    <a:pt x="141" y="1"/>
                  </a:lnTo>
                  <a:lnTo>
                    <a:pt x="143" y="2"/>
                  </a:lnTo>
                  <a:lnTo>
                    <a:pt x="145" y="4"/>
                  </a:lnTo>
                  <a:lnTo>
                    <a:pt x="147" y="4"/>
                  </a:lnTo>
                  <a:lnTo>
                    <a:pt x="148" y="2"/>
                  </a:lnTo>
                  <a:lnTo>
                    <a:pt x="151" y="1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59" y="2"/>
                  </a:lnTo>
                  <a:lnTo>
                    <a:pt x="163" y="13"/>
                  </a:lnTo>
                  <a:lnTo>
                    <a:pt x="163" y="32"/>
                  </a:lnTo>
                  <a:lnTo>
                    <a:pt x="164" y="33"/>
                  </a:lnTo>
                  <a:lnTo>
                    <a:pt x="164" y="35"/>
                  </a:lnTo>
                  <a:lnTo>
                    <a:pt x="166" y="37"/>
                  </a:lnTo>
                  <a:lnTo>
                    <a:pt x="166" y="45"/>
                  </a:lnTo>
                  <a:lnTo>
                    <a:pt x="171" y="51"/>
                  </a:lnTo>
                  <a:lnTo>
                    <a:pt x="174" y="52"/>
                  </a:lnTo>
                  <a:lnTo>
                    <a:pt x="175" y="55"/>
                  </a:lnTo>
                  <a:lnTo>
                    <a:pt x="176" y="62"/>
                  </a:lnTo>
                  <a:lnTo>
                    <a:pt x="179" y="72"/>
                  </a:lnTo>
                  <a:lnTo>
                    <a:pt x="184" y="78"/>
                  </a:lnTo>
                  <a:lnTo>
                    <a:pt x="188" y="79"/>
                  </a:lnTo>
                  <a:lnTo>
                    <a:pt x="190" y="80"/>
                  </a:lnTo>
                  <a:lnTo>
                    <a:pt x="191" y="80"/>
                  </a:lnTo>
                  <a:lnTo>
                    <a:pt x="194" y="83"/>
                  </a:lnTo>
                  <a:lnTo>
                    <a:pt x="194" y="84"/>
                  </a:lnTo>
                  <a:lnTo>
                    <a:pt x="198" y="89"/>
                  </a:lnTo>
                  <a:lnTo>
                    <a:pt x="200" y="86"/>
                  </a:lnTo>
                  <a:lnTo>
                    <a:pt x="203" y="80"/>
                  </a:lnTo>
                  <a:lnTo>
                    <a:pt x="206" y="79"/>
                  </a:lnTo>
                  <a:lnTo>
                    <a:pt x="211" y="72"/>
                  </a:lnTo>
                  <a:lnTo>
                    <a:pt x="215" y="63"/>
                  </a:lnTo>
                  <a:lnTo>
                    <a:pt x="217" y="52"/>
                  </a:lnTo>
                  <a:lnTo>
                    <a:pt x="217" y="47"/>
                  </a:lnTo>
                  <a:lnTo>
                    <a:pt x="218" y="41"/>
                  </a:lnTo>
                  <a:lnTo>
                    <a:pt x="219" y="37"/>
                  </a:lnTo>
                  <a:lnTo>
                    <a:pt x="225" y="32"/>
                  </a:lnTo>
                  <a:lnTo>
                    <a:pt x="237" y="32"/>
                  </a:lnTo>
                  <a:lnTo>
                    <a:pt x="248" y="29"/>
                  </a:lnTo>
                  <a:lnTo>
                    <a:pt x="257" y="28"/>
                  </a:lnTo>
                  <a:lnTo>
                    <a:pt x="262" y="28"/>
                  </a:lnTo>
                  <a:lnTo>
                    <a:pt x="266" y="29"/>
                  </a:lnTo>
                  <a:lnTo>
                    <a:pt x="272" y="32"/>
                  </a:lnTo>
                  <a:lnTo>
                    <a:pt x="276" y="35"/>
                  </a:lnTo>
                  <a:lnTo>
                    <a:pt x="281" y="35"/>
                  </a:lnTo>
                  <a:lnTo>
                    <a:pt x="289" y="32"/>
                  </a:lnTo>
                  <a:lnTo>
                    <a:pt x="299" y="29"/>
                  </a:lnTo>
                  <a:lnTo>
                    <a:pt x="307" y="25"/>
                  </a:lnTo>
                  <a:lnTo>
                    <a:pt x="311" y="24"/>
                  </a:lnTo>
                  <a:lnTo>
                    <a:pt x="312" y="24"/>
                  </a:lnTo>
                  <a:lnTo>
                    <a:pt x="315" y="25"/>
                  </a:lnTo>
                  <a:lnTo>
                    <a:pt x="316" y="27"/>
                  </a:lnTo>
                  <a:lnTo>
                    <a:pt x="316" y="33"/>
                  </a:lnTo>
                  <a:lnTo>
                    <a:pt x="317" y="37"/>
                  </a:lnTo>
                  <a:lnTo>
                    <a:pt x="319" y="40"/>
                  </a:lnTo>
                  <a:lnTo>
                    <a:pt x="325" y="47"/>
                  </a:lnTo>
                  <a:lnTo>
                    <a:pt x="328" y="51"/>
                  </a:lnTo>
                  <a:lnTo>
                    <a:pt x="331" y="54"/>
                  </a:lnTo>
                  <a:lnTo>
                    <a:pt x="331" y="59"/>
                  </a:lnTo>
                  <a:lnTo>
                    <a:pt x="330" y="62"/>
                  </a:lnTo>
                  <a:lnTo>
                    <a:pt x="327" y="63"/>
                  </a:lnTo>
                  <a:lnTo>
                    <a:pt x="324" y="66"/>
                  </a:lnTo>
                  <a:lnTo>
                    <a:pt x="321" y="67"/>
                  </a:lnTo>
                  <a:lnTo>
                    <a:pt x="320" y="68"/>
                  </a:lnTo>
                  <a:lnTo>
                    <a:pt x="321" y="70"/>
                  </a:lnTo>
                  <a:lnTo>
                    <a:pt x="331" y="70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2" y="78"/>
                  </a:lnTo>
                  <a:lnTo>
                    <a:pt x="334" y="76"/>
                  </a:lnTo>
                  <a:lnTo>
                    <a:pt x="335" y="74"/>
                  </a:lnTo>
                  <a:lnTo>
                    <a:pt x="338" y="71"/>
                  </a:lnTo>
                  <a:lnTo>
                    <a:pt x="342" y="63"/>
                  </a:lnTo>
                  <a:lnTo>
                    <a:pt x="344" y="60"/>
                  </a:lnTo>
                  <a:lnTo>
                    <a:pt x="350" y="59"/>
                  </a:lnTo>
                  <a:lnTo>
                    <a:pt x="352" y="76"/>
                  </a:lnTo>
                  <a:lnTo>
                    <a:pt x="356" y="89"/>
                  </a:lnTo>
                  <a:lnTo>
                    <a:pt x="362" y="99"/>
                  </a:lnTo>
                  <a:lnTo>
                    <a:pt x="367" y="107"/>
                  </a:lnTo>
                  <a:lnTo>
                    <a:pt x="377" y="121"/>
                  </a:lnTo>
                  <a:lnTo>
                    <a:pt x="385" y="132"/>
                  </a:lnTo>
                  <a:lnTo>
                    <a:pt x="389" y="140"/>
                  </a:lnTo>
                  <a:lnTo>
                    <a:pt x="393" y="142"/>
                  </a:lnTo>
                  <a:lnTo>
                    <a:pt x="418" y="142"/>
                  </a:lnTo>
                  <a:lnTo>
                    <a:pt x="425" y="144"/>
                  </a:lnTo>
                  <a:lnTo>
                    <a:pt x="429" y="145"/>
                  </a:lnTo>
                  <a:lnTo>
                    <a:pt x="436" y="152"/>
                  </a:lnTo>
                  <a:lnTo>
                    <a:pt x="432" y="156"/>
                  </a:lnTo>
                  <a:lnTo>
                    <a:pt x="425" y="164"/>
                  </a:lnTo>
                  <a:lnTo>
                    <a:pt x="418" y="173"/>
                  </a:lnTo>
                  <a:lnTo>
                    <a:pt x="413" y="183"/>
                  </a:lnTo>
                  <a:lnTo>
                    <a:pt x="410" y="188"/>
                  </a:lnTo>
                  <a:lnTo>
                    <a:pt x="410" y="195"/>
                  </a:lnTo>
                  <a:lnTo>
                    <a:pt x="412" y="198"/>
                  </a:lnTo>
                  <a:lnTo>
                    <a:pt x="414" y="202"/>
                  </a:lnTo>
                  <a:lnTo>
                    <a:pt x="416" y="204"/>
                  </a:lnTo>
                  <a:lnTo>
                    <a:pt x="416" y="208"/>
                  </a:lnTo>
                  <a:lnTo>
                    <a:pt x="417" y="217"/>
                  </a:lnTo>
                  <a:lnTo>
                    <a:pt x="418" y="227"/>
                  </a:lnTo>
                  <a:lnTo>
                    <a:pt x="421" y="238"/>
                  </a:lnTo>
                  <a:lnTo>
                    <a:pt x="421" y="243"/>
                  </a:lnTo>
                  <a:lnTo>
                    <a:pt x="418" y="245"/>
                  </a:lnTo>
                  <a:lnTo>
                    <a:pt x="417" y="245"/>
                  </a:lnTo>
                  <a:lnTo>
                    <a:pt x="406" y="250"/>
                  </a:lnTo>
                  <a:lnTo>
                    <a:pt x="405" y="249"/>
                  </a:lnTo>
                  <a:lnTo>
                    <a:pt x="402" y="248"/>
                  </a:lnTo>
                  <a:lnTo>
                    <a:pt x="401" y="245"/>
                  </a:lnTo>
                  <a:lnTo>
                    <a:pt x="395" y="242"/>
                  </a:lnTo>
                  <a:lnTo>
                    <a:pt x="393" y="243"/>
                  </a:lnTo>
                  <a:lnTo>
                    <a:pt x="391" y="245"/>
                  </a:lnTo>
                  <a:lnTo>
                    <a:pt x="389" y="245"/>
                  </a:lnTo>
                  <a:lnTo>
                    <a:pt x="387" y="243"/>
                  </a:lnTo>
                  <a:lnTo>
                    <a:pt x="386" y="241"/>
                  </a:lnTo>
                  <a:lnTo>
                    <a:pt x="382" y="237"/>
                  </a:lnTo>
                  <a:lnTo>
                    <a:pt x="379" y="235"/>
                  </a:lnTo>
                  <a:lnTo>
                    <a:pt x="354" y="235"/>
                  </a:lnTo>
                  <a:lnTo>
                    <a:pt x="351" y="234"/>
                  </a:lnTo>
                  <a:lnTo>
                    <a:pt x="351" y="226"/>
                  </a:lnTo>
                  <a:lnTo>
                    <a:pt x="350" y="225"/>
                  </a:lnTo>
                  <a:lnTo>
                    <a:pt x="346" y="222"/>
                  </a:lnTo>
                  <a:lnTo>
                    <a:pt x="339" y="217"/>
                  </a:lnTo>
                  <a:lnTo>
                    <a:pt x="331" y="211"/>
                  </a:lnTo>
                  <a:lnTo>
                    <a:pt x="323" y="207"/>
                  </a:lnTo>
                  <a:lnTo>
                    <a:pt x="307" y="202"/>
                  </a:lnTo>
                  <a:lnTo>
                    <a:pt x="301" y="198"/>
                  </a:lnTo>
                  <a:lnTo>
                    <a:pt x="296" y="192"/>
                  </a:lnTo>
                  <a:lnTo>
                    <a:pt x="289" y="191"/>
                  </a:lnTo>
                  <a:lnTo>
                    <a:pt x="286" y="194"/>
                  </a:lnTo>
                  <a:lnTo>
                    <a:pt x="286" y="200"/>
                  </a:lnTo>
                  <a:lnTo>
                    <a:pt x="291" y="210"/>
                  </a:lnTo>
                  <a:lnTo>
                    <a:pt x="296" y="221"/>
                  </a:lnTo>
                  <a:lnTo>
                    <a:pt x="301" y="233"/>
                  </a:lnTo>
                  <a:lnTo>
                    <a:pt x="304" y="243"/>
                  </a:lnTo>
                  <a:lnTo>
                    <a:pt x="304" y="252"/>
                  </a:lnTo>
                  <a:lnTo>
                    <a:pt x="301" y="256"/>
                  </a:lnTo>
                  <a:lnTo>
                    <a:pt x="297" y="258"/>
                  </a:lnTo>
                  <a:lnTo>
                    <a:pt x="295" y="262"/>
                  </a:lnTo>
                  <a:lnTo>
                    <a:pt x="293" y="269"/>
                  </a:lnTo>
                  <a:lnTo>
                    <a:pt x="293" y="277"/>
                  </a:lnTo>
                  <a:lnTo>
                    <a:pt x="295" y="284"/>
                  </a:lnTo>
                  <a:lnTo>
                    <a:pt x="292" y="287"/>
                  </a:lnTo>
                  <a:lnTo>
                    <a:pt x="278" y="287"/>
                  </a:lnTo>
                  <a:lnTo>
                    <a:pt x="273" y="288"/>
                  </a:lnTo>
                  <a:lnTo>
                    <a:pt x="270" y="293"/>
                  </a:lnTo>
                  <a:lnTo>
                    <a:pt x="268" y="303"/>
                  </a:lnTo>
                  <a:lnTo>
                    <a:pt x="265" y="315"/>
                  </a:lnTo>
                  <a:lnTo>
                    <a:pt x="264" y="323"/>
                  </a:lnTo>
                  <a:lnTo>
                    <a:pt x="264" y="326"/>
                  </a:lnTo>
                  <a:lnTo>
                    <a:pt x="266" y="328"/>
                  </a:lnTo>
                  <a:lnTo>
                    <a:pt x="274" y="332"/>
                  </a:lnTo>
                  <a:lnTo>
                    <a:pt x="278" y="332"/>
                  </a:lnTo>
                  <a:lnTo>
                    <a:pt x="281" y="334"/>
                  </a:lnTo>
                  <a:lnTo>
                    <a:pt x="286" y="334"/>
                  </a:lnTo>
                  <a:lnTo>
                    <a:pt x="288" y="332"/>
                  </a:lnTo>
                  <a:lnTo>
                    <a:pt x="289" y="330"/>
                  </a:lnTo>
                  <a:lnTo>
                    <a:pt x="292" y="327"/>
                  </a:lnTo>
                  <a:lnTo>
                    <a:pt x="293" y="323"/>
                  </a:lnTo>
                  <a:lnTo>
                    <a:pt x="296" y="319"/>
                  </a:lnTo>
                  <a:lnTo>
                    <a:pt x="301" y="315"/>
                  </a:lnTo>
                  <a:lnTo>
                    <a:pt x="305" y="315"/>
                  </a:lnTo>
                  <a:lnTo>
                    <a:pt x="311" y="316"/>
                  </a:lnTo>
                  <a:lnTo>
                    <a:pt x="317" y="318"/>
                  </a:lnTo>
                  <a:lnTo>
                    <a:pt x="321" y="318"/>
                  </a:lnTo>
                  <a:lnTo>
                    <a:pt x="324" y="319"/>
                  </a:lnTo>
                  <a:lnTo>
                    <a:pt x="327" y="322"/>
                  </a:lnTo>
                  <a:lnTo>
                    <a:pt x="328" y="324"/>
                  </a:lnTo>
                  <a:lnTo>
                    <a:pt x="328" y="328"/>
                  </a:lnTo>
                  <a:lnTo>
                    <a:pt x="330" y="334"/>
                  </a:lnTo>
                  <a:lnTo>
                    <a:pt x="327" y="340"/>
                  </a:lnTo>
                  <a:lnTo>
                    <a:pt x="312" y="355"/>
                  </a:lnTo>
                  <a:lnTo>
                    <a:pt x="301" y="362"/>
                  </a:lnTo>
                  <a:lnTo>
                    <a:pt x="293" y="369"/>
                  </a:lnTo>
                  <a:lnTo>
                    <a:pt x="286" y="374"/>
                  </a:lnTo>
                  <a:lnTo>
                    <a:pt x="284" y="377"/>
                  </a:lnTo>
                  <a:lnTo>
                    <a:pt x="284" y="381"/>
                  </a:lnTo>
                  <a:lnTo>
                    <a:pt x="289" y="386"/>
                  </a:lnTo>
                  <a:lnTo>
                    <a:pt x="292" y="388"/>
                  </a:lnTo>
                  <a:lnTo>
                    <a:pt x="293" y="390"/>
                  </a:lnTo>
                  <a:lnTo>
                    <a:pt x="293" y="396"/>
                  </a:lnTo>
                  <a:lnTo>
                    <a:pt x="288" y="400"/>
                  </a:lnTo>
                  <a:lnTo>
                    <a:pt x="272" y="408"/>
                  </a:lnTo>
                  <a:lnTo>
                    <a:pt x="265" y="409"/>
                  </a:lnTo>
                  <a:lnTo>
                    <a:pt x="257" y="408"/>
                  </a:lnTo>
                  <a:lnTo>
                    <a:pt x="249" y="405"/>
                  </a:lnTo>
                  <a:lnTo>
                    <a:pt x="241" y="407"/>
                  </a:lnTo>
                  <a:lnTo>
                    <a:pt x="237" y="411"/>
                  </a:lnTo>
                  <a:lnTo>
                    <a:pt x="231" y="402"/>
                  </a:lnTo>
                  <a:lnTo>
                    <a:pt x="230" y="398"/>
                  </a:lnTo>
                  <a:lnTo>
                    <a:pt x="230" y="396"/>
                  </a:lnTo>
                  <a:lnTo>
                    <a:pt x="229" y="392"/>
                  </a:lnTo>
                  <a:lnTo>
                    <a:pt x="226" y="388"/>
                  </a:lnTo>
                  <a:lnTo>
                    <a:pt x="223" y="385"/>
                  </a:lnTo>
                  <a:lnTo>
                    <a:pt x="219" y="384"/>
                  </a:lnTo>
                  <a:lnTo>
                    <a:pt x="215" y="384"/>
                  </a:lnTo>
                  <a:lnTo>
                    <a:pt x="210" y="386"/>
                  </a:lnTo>
                  <a:lnTo>
                    <a:pt x="206" y="389"/>
                  </a:lnTo>
                  <a:lnTo>
                    <a:pt x="203" y="392"/>
                  </a:lnTo>
                  <a:lnTo>
                    <a:pt x="200" y="381"/>
                  </a:lnTo>
                  <a:lnTo>
                    <a:pt x="200" y="377"/>
                  </a:lnTo>
                  <a:lnTo>
                    <a:pt x="198" y="371"/>
                  </a:lnTo>
                  <a:lnTo>
                    <a:pt x="194" y="370"/>
                  </a:lnTo>
                  <a:lnTo>
                    <a:pt x="188" y="367"/>
                  </a:lnTo>
                  <a:lnTo>
                    <a:pt x="184" y="365"/>
                  </a:lnTo>
                  <a:lnTo>
                    <a:pt x="183" y="363"/>
                  </a:lnTo>
                  <a:lnTo>
                    <a:pt x="182" y="361"/>
                  </a:lnTo>
                  <a:lnTo>
                    <a:pt x="180" y="357"/>
                  </a:lnTo>
                  <a:lnTo>
                    <a:pt x="180" y="349"/>
                  </a:lnTo>
                  <a:lnTo>
                    <a:pt x="179" y="346"/>
                  </a:lnTo>
                  <a:lnTo>
                    <a:pt x="178" y="345"/>
                  </a:lnTo>
                  <a:lnTo>
                    <a:pt x="176" y="345"/>
                  </a:lnTo>
                  <a:lnTo>
                    <a:pt x="175" y="347"/>
                  </a:lnTo>
                  <a:lnTo>
                    <a:pt x="171" y="351"/>
                  </a:lnTo>
                  <a:lnTo>
                    <a:pt x="168" y="353"/>
                  </a:lnTo>
                  <a:lnTo>
                    <a:pt x="166" y="353"/>
                  </a:lnTo>
                  <a:lnTo>
                    <a:pt x="161" y="351"/>
                  </a:lnTo>
                  <a:lnTo>
                    <a:pt x="156" y="349"/>
                  </a:lnTo>
                  <a:lnTo>
                    <a:pt x="151" y="345"/>
                  </a:lnTo>
                  <a:lnTo>
                    <a:pt x="147" y="342"/>
                  </a:lnTo>
                  <a:lnTo>
                    <a:pt x="141" y="336"/>
                  </a:lnTo>
                  <a:lnTo>
                    <a:pt x="141" y="332"/>
                  </a:lnTo>
                  <a:lnTo>
                    <a:pt x="139" y="328"/>
                  </a:lnTo>
                  <a:lnTo>
                    <a:pt x="133" y="327"/>
                  </a:lnTo>
                  <a:lnTo>
                    <a:pt x="125" y="327"/>
                  </a:lnTo>
                  <a:lnTo>
                    <a:pt x="117" y="326"/>
                  </a:lnTo>
                  <a:lnTo>
                    <a:pt x="110" y="324"/>
                  </a:lnTo>
                  <a:lnTo>
                    <a:pt x="108" y="322"/>
                  </a:lnTo>
                  <a:lnTo>
                    <a:pt x="106" y="319"/>
                  </a:lnTo>
                  <a:lnTo>
                    <a:pt x="105" y="315"/>
                  </a:lnTo>
                  <a:lnTo>
                    <a:pt x="102" y="312"/>
                  </a:lnTo>
                  <a:lnTo>
                    <a:pt x="100" y="311"/>
                  </a:lnTo>
                  <a:lnTo>
                    <a:pt x="97" y="308"/>
                  </a:lnTo>
                  <a:lnTo>
                    <a:pt x="92" y="307"/>
                  </a:lnTo>
                  <a:lnTo>
                    <a:pt x="83" y="304"/>
                  </a:lnTo>
                  <a:lnTo>
                    <a:pt x="75" y="296"/>
                  </a:lnTo>
                  <a:lnTo>
                    <a:pt x="70" y="295"/>
                  </a:lnTo>
                  <a:lnTo>
                    <a:pt x="61" y="293"/>
                  </a:lnTo>
                  <a:lnTo>
                    <a:pt x="53" y="289"/>
                  </a:lnTo>
                  <a:lnTo>
                    <a:pt x="49" y="281"/>
                  </a:lnTo>
                  <a:lnTo>
                    <a:pt x="43" y="274"/>
                  </a:lnTo>
                  <a:lnTo>
                    <a:pt x="36" y="270"/>
                  </a:lnTo>
                  <a:lnTo>
                    <a:pt x="28" y="266"/>
                  </a:lnTo>
                  <a:lnTo>
                    <a:pt x="26" y="261"/>
                  </a:lnTo>
                  <a:lnTo>
                    <a:pt x="26" y="258"/>
                  </a:lnTo>
                  <a:lnTo>
                    <a:pt x="20" y="253"/>
                  </a:lnTo>
                  <a:lnTo>
                    <a:pt x="12" y="249"/>
                  </a:lnTo>
                  <a:lnTo>
                    <a:pt x="10" y="246"/>
                  </a:lnTo>
                  <a:lnTo>
                    <a:pt x="6" y="238"/>
                  </a:lnTo>
                  <a:lnTo>
                    <a:pt x="3" y="237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1" y="221"/>
                  </a:lnTo>
                  <a:lnTo>
                    <a:pt x="4" y="211"/>
                  </a:lnTo>
                  <a:lnTo>
                    <a:pt x="8" y="200"/>
                  </a:lnTo>
                  <a:lnTo>
                    <a:pt x="12" y="191"/>
                  </a:lnTo>
                  <a:lnTo>
                    <a:pt x="15" y="183"/>
                  </a:lnTo>
                  <a:lnTo>
                    <a:pt x="18" y="179"/>
                  </a:lnTo>
                  <a:lnTo>
                    <a:pt x="22" y="176"/>
                  </a:lnTo>
                  <a:lnTo>
                    <a:pt x="27" y="175"/>
                  </a:lnTo>
                  <a:lnTo>
                    <a:pt x="32" y="172"/>
                  </a:lnTo>
                  <a:lnTo>
                    <a:pt x="38" y="167"/>
                  </a:lnTo>
                  <a:lnTo>
                    <a:pt x="39" y="160"/>
                  </a:lnTo>
                  <a:lnTo>
                    <a:pt x="39" y="152"/>
                  </a:lnTo>
                  <a:lnTo>
                    <a:pt x="40" y="146"/>
                  </a:lnTo>
                  <a:lnTo>
                    <a:pt x="46" y="138"/>
                  </a:lnTo>
                  <a:lnTo>
                    <a:pt x="54" y="130"/>
                  </a:lnTo>
                  <a:lnTo>
                    <a:pt x="54" y="128"/>
                  </a:lnTo>
                  <a:lnTo>
                    <a:pt x="53" y="125"/>
                  </a:lnTo>
                  <a:lnTo>
                    <a:pt x="47" y="117"/>
                  </a:lnTo>
                  <a:lnTo>
                    <a:pt x="43" y="111"/>
                  </a:lnTo>
                  <a:lnTo>
                    <a:pt x="43" y="106"/>
                  </a:lnTo>
                  <a:lnTo>
                    <a:pt x="45" y="97"/>
                  </a:lnTo>
                  <a:lnTo>
                    <a:pt x="50" y="86"/>
                  </a:lnTo>
                  <a:lnTo>
                    <a:pt x="55" y="80"/>
                  </a:lnTo>
                  <a:lnTo>
                    <a:pt x="59" y="74"/>
                  </a:lnTo>
                  <a:lnTo>
                    <a:pt x="62" y="66"/>
                  </a:lnTo>
                  <a:lnTo>
                    <a:pt x="62" y="59"/>
                  </a:lnTo>
                  <a:lnTo>
                    <a:pt x="65" y="51"/>
                  </a:lnTo>
                  <a:lnTo>
                    <a:pt x="66" y="49"/>
                  </a:lnTo>
                  <a:lnTo>
                    <a:pt x="71" y="52"/>
                  </a:lnTo>
                  <a:lnTo>
                    <a:pt x="77" y="58"/>
                  </a:lnTo>
                  <a:lnTo>
                    <a:pt x="82" y="58"/>
                  </a:lnTo>
                  <a:lnTo>
                    <a:pt x="85" y="56"/>
                  </a:lnTo>
                  <a:lnTo>
                    <a:pt x="88" y="54"/>
                  </a:lnTo>
                  <a:lnTo>
                    <a:pt x="90" y="49"/>
                  </a:lnTo>
                  <a:lnTo>
                    <a:pt x="94" y="45"/>
                  </a:lnTo>
                  <a:lnTo>
                    <a:pt x="98" y="58"/>
                  </a:lnTo>
                  <a:lnTo>
                    <a:pt x="102" y="67"/>
                  </a:lnTo>
                  <a:lnTo>
                    <a:pt x="108" y="70"/>
                  </a:lnTo>
                  <a:lnTo>
                    <a:pt x="117" y="72"/>
                  </a:lnTo>
                  <a:lnTo>
                    <a:pt x="124" y="72"/>
                  </a:lnTo>
                  <a:lnTo>
                    <a:pt x="125" y="71"/>
                  </a:lnTo>
                  <a:lnTo>
                    <a:pt x="128" y="70"/>
                  </a:lnTo>
                  <a:lnTo>
                    <a:pt x="129" y="67"/>
                  </a:lnTo>
                  <a:lnTo>
                    <a:pt x="132" y="63"/>
                  </a:lnTo>
                  <a:lnTo>
                    <a:pt x="133" y="59"/>
                  </a:lnTo>
                  <a:lnTo>
                    <a:pt x="136" y="55"/>
                  </a:lnTo>
                  <a:lnTo>
                    <a:pt x="139" y="49"/>
                  </a:lnTo>
                  <a:lnTo>
                    <a:pt x="139" y="48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27" y="44"/>
                  </a:lnTo>
                  <a:lnTo>
                    <a:pt x="124" y="41"/>
                  </a:lnTo>
                  <a:lnTo>
                    <a:pt x="122" y="37"/>
                  </a:lnTo>
                  <a:lnTo>
                    <a:pt x="124" y="33"/>
                  </a:lnTo>
                  <a:lnTo>
                    <a:pt x="124" y="29"/>
                  </a:lnTo>
                  <a:lnTo>
                    <a:pt x="127" y="25"/>
                  </a:lnTo>
                  <a:lnTo>
                    <a:pt x="129" y="20"/>
                  </a:lnTo>
                  <a:lnTo>
                    <a:pt x="132" y="6"/>
                  </a:lnTo>
                  <a:lnTo>
                    <a:pt x="133" y="1"/>
                  </a:lnTo>
                  <a:lnTo>
                    <a:pt x="13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3" name="Freeform 79"/>
            <p:cNvSpPr>
              <a:spLocks/>
            </p:cNvSpPr>
            <p:nvPr/>
          </p:nvSpPr>
          <p:spPr bwMode="auto">
            <a:xfrm>
              <a:off x="2001632" y="3886259"/>
              <a:ext cx="476361" cy="543942"/>
            </a:xfrm>
            <a:custGeom>
              <a:avLst/>
              <a:gdLst/>
              <a:ahLst/>
              <a:cxnLst>
                <a:cxn ang="0">
                  <a:pos x="169" y="4"/>
                </a:cxn>
                <a:cxn ang="0">
                  <a:pos x="174" y="18"/>
                </a:cxn>
                <a:cxn ang="0">
                  <a:pos x="172" y="59"/>
                </a:cxn>
                <a:cxn ang="0">
                  <a:pos x="161" y="64"/>
                </a:cxn>
                <a:cxn ang="0">
                  <a:pos x="150" y="80"/>
                </a:cxn>
                <a:cxn ang="0">
                  <a:pos x="147" y="93"/>
                </a:cxn>
                <a:cxn ang="0">
                  <a:pos x="154" y="102"/>
                </a:cxn>
                <a:cxn ang="0">
                  <a:pos x="152" y="113"/>
                </a:cxn>
                <a:cxn ang="0">
                  <a:pos x="154" y="128"/>
                </a:cxn>
                <a:cxn ang="0">
                  <a:pos x="178" y="117"/>
                </a:cxn>
                <a:cxn ang="0">
                  <a:pos x="211" y="122"/>
                </a:cxn>
                <a:cxn ang="0">
                  <a:pos x="221" y="118"/>
                </a:cxn>
                <a:cxn ang="0">
                  <a:pos x="231" y="122"/>
                </a:cxn>
                <a:cxn ang="0">
                  <a:pos x="242" y="121"/>
                </a:cxn>
                <a:cxn ang="0">
                  <a:pos x="277" y="141"/>
                </a:cxn>
                <a:cxn ang="0">
                  <a:pos x="285" y="165"/>
                </a:cxn>
                <a:cxn ang="0">
                  <a:pos x="260" y="182"/>
                </a:cxn>
                <a:cxn ang="0">
                  <a:pos x="262" y="204"/>
                </a:cxn>
                <a:cxn ang="0">
                  <a:pos x="259" y="217"/>
                </a:cxn>
                <a:cxn ang="0">
                  <a:pos x="251" y="230"/>
                </a:cxn>
                <a:cxn ang="0">
                  <a:pos x="235" y="241"/>
                </a:cxn>
                <a:cxn ang="0">
                  <a:pos x="217" y="234"/>
                </a:cxn>
                <a:cxn ang="0">
                  <a:pos x="196" y="221"/>
                </a:cxn>
                <a:cxn ang="0">
                  <a:pos x="184" y="218"/>
                </a:cxn>
                <a:cxn ang="0">
                  <a:pos x="174" y="237"/>
                </a:cxn>
                <a:cxn ang="0">
                  <a:pos x="149" y="260"/>
                </a:cxn>
                <a:cxn ang="0">
                  <a:pos x="131" y="266"/>
                </a:cxn>
                <a:cxn ang="0">
                  <a:pos x="125" y="295"/>
                </a:cxn>
                <a:cxn ang="0">
                  <a:pos x="110" y="305"/>
                </a:cxn>
                <a:cxn ang="0">
                  <a:pos x="104" y="330"/>
                </a:cxn>
                <a:cxn ang="0">
                  <a:pos x="91" y="305"/>
                </a:cxn>
                <a:cxn ang="0">
                  <a:pos x="87" y="289"/>
                </a:cxn>
                <a:cxn ang="0">
                  <a:pos x="86" y="274"/>
                </a:cxn>
                <a:cxn ang="0">
                  <a:pos x="80" y="261"/>
                </a:cxn>
                <a:cxn ang="0">
                  <a:pos x="84" y="253"/>
                </a:cxn>
                <a:cxn ang="0">
                  <a:pos x="67" y="229"/>
                </a:cxn>
                <a:cxn ang="0">
                  <a:pos x="8" y="218"/>
                </a:cxn>
                <a:cxn ang="0">
                  <a:pos x="2" y="206"/>
                </a:cxn>
                <a:cxn ang="0">
                  <a:pos x="4" y="191"/>
                </a:cxn>
                <a:cxn ang="0">
                  <a:pos x="20" y="175"/>
                </a:cxn>
                <a:cxn ang="0">
                  <a:pos x="48" y="176"/>
                </a:cxn>
                <a:cxn ang="0">
                  <a:pos x="57" y="171"/>
                </a:cxn>
                <a:cxn ang="0">
                  <a:pos x="43" y="151"/>
                </a:cxn>
                <a:cxn ang="0">
                  <a:pos x="35" y="129"/>
                </a:cxn>
                <a:cxn ang="0">
                  <a:pos x="60" y="114"/>
                </a:cxn>
                <a:cxn ang="0">
                  <a:pos x="95" y="105"/>
                </a:cxn>
                <a:cxn ang="0">
                  <a:pos x="95" y="78"/>
                </a:cxn>
                <a:cxn ang="0">
                  <a:pos x="113" y="49"/>
                </a:cxn>
                <a:cxn ang="0">
                  <a:pos x="111" y="39"/>
                </a:cxn>
                <a:cxn ang="0">
                  <a:pos x="104" y="29"/>
                </a:cxn>
                <a:cxn ang="0">
                  <a:pos x="117" y="28"/>
                </a:cxn>
                <a:cxn ang="0">
                  <a:pos x="152" y="2"/>
                </a:cxn>
              </a:cxnLst>
              <a:rect l="0" t="0" r="r" b="b"/>
              <a:pathLst>
                <a:path w="289" h="330">
                  <a:moveTo>
                    <a:pt x="158" y="0"/>
                  </a:moveTo>
                  <a:lnTo>
                    <a:pt x="162" y="0"/>
                  </a:lnTo>
                  <a:lnTo>
                    <a:pt x="166" y="1"/>
                  </a:lnTo>
                  <a:lnTo>
                    <a:pt x="169" y="4"/>
                  </a:lnTo>
                  <a:lnTo>
                    <a:pt x="172" y="8"/>
                  </a:lnTo>
                  <a:lnTo>
                    <a:pt x="173" y="12"/>
                  </a:lnTo>
                  <a:lnTo>
                    <a:pt x="173" y="14"/>
                  </a:lnTo>
                  <a:lnTo>
                    <a:pt x="174" y="18"/>
                  </a:lnTo>
                  <a:lnTo>
                    <a:pt x="180" y="27"/>
                  </a:lnTo>
                  <a:lnTo>
                    <a:pt x="174" y="36"/>
                  </a:lnTo>
                  <a:lnTo>
                    <a:pt x="172" y="55"/>
                  </a:lnTo>
                  <a:lnTo>
                    <a:pt x="172" y="59"/>
                  </a:lnTo>
                  <a:lnTo>
                    <a:pt x="170" y="60"/>
                  </a:lnTo>
                  <a:lnTo>
                    <a:pt x="165" y="63"/>
                  </a:lnTo>
                  <a:lnTo>
                    <a:pt x="164" y="64"/>
                  </a:lnTo>
                  <a:lnTo>
                    <a:pt x="161" y="64"/>
                  </a:lnTo>
                  <a:lnTo>
                    <a:pt x="156" y="70"/>
                  </a:lnTo>
                  <a:lnTo>
                    <a:pt x="154" y="74"/>
                  </a:lnTo>
                  <a:lnTo>
                    <a:pt x="152" y="76"/>
                  </a:lnTo>
                  <a:lnTo>
                    <a:pt x="150" y="80"/>
                  </a:lnTo>
                  <a:lnTo>
                    <a:pt x="147" y="85"/>
                  </a:lnTo>
                  <a:lnTo>
                    <a:pt x="146" y="89"/>
                  </a:lnTo>
                  <a:lnTo>
                    <a:pt x="146" y="90"/>
                  </a:lnTo>
                  <a:lnTo>
                    <a:pt x="147" y="93"/>
                  </a:lnTo>
                  <a:lnTo>
                    <a:pt x="149" y="94"/>
                  </a:lnTo>
                  <a:lnTo>
                    <a:pt x="150" y="97"/>
                  </a:lnTo>
                  <a:lnTo>
                    <a:pt x="153" y="99"/>
                  </a:lnTo>
                  <a:lnTo>
                    <a:pt x="154" y="102"/>
                  </a:lnTo>
                  <a:lnTo>
                    <a:pt x="154" y="103"/>
                  </a:lnTo>
                  <a:lnTo>
                    <a:pt x="153" y="106"/>
                  </a:lnTo>
                  <a:lnTo>
                    <a:pt x="152" y="107"/>
                  </a:lnTo>
                  <a:lnTo>
                    <a:pt x="152" y="113"/>
                  </a:lnTo>
                  <a:lnTo>
                    <a:pt x="153" y="115"/>
                  </a:lnTo>
                  <a:lnTo>
                    <a:pt x="156" y="118"/>
                  </a:lnTo>
                  <a:lnTo>
                    <a:pt x="156" y="125"/>
                  </a:lnTo>
                  <a:lnTo>
                    <a:pt x="154" y="128"/>
                  </a:lnTo>
                  <a:lnTo>
                    <a:pt x="154" y="136"/>
                  </a:lnTo>
                  <a:lnTo>
                    <a:pt x="157" y="137"/>
                  </a:lnTo>
                  <a:lnTo>
                    <a:pt x="173" y="121"/>
                  </a:lnTo>
                  <a:lnTo>
                    <a:pt x="178" y="117"/>
                  </a:lnTo>
                  <a:lnTo>
                    <a:pt x="186" y="115"/>
                  </a:lnTo>
                  <a:lnTo>
                    <a:pt x="195" y="117"/>
                  </a:lnTo>
                  <a:lnTo>
                    <a:pt x="204" y="120"/>
                  </a:lnTo>
                  <a:lnTo>
                    <a:pt x="211" y="122"/>
                  </a:lnTo>
                  <a:lnTo>
                    <a:pt x="215" y="122"/>
                  </a:lnTo>
                  <a:lnTo>
                    <a:pt x="217" y="121"/>
                  </a:lnTo>
                  <a:lnTo>
                    <a:pt x="219" y="120"/>
                  </a:lnTo>
                  <a:lnTo>
                    <a:pt x="221" y="118"/>
                  </a:lnTo>
                  <a:lnTo>
                    <a:pt x="223" y="117"/>
                  </a:lnTo>
                  <a:lnTo>
                    <a:pt x="228" y="117"/>
                  </a:lnTo>
                  <a:lnTo>
                    <a:pt x="228" y="120"/>
                  </a:lnTo>
                  <a:lnTo>
                    <a:pt x="231" y="122"/>
                  </a:lnTo>
                  <a:lnTo>
                    <a:pt x="232" y="125"/>
                  </a:lnTo>
                  <a:lnTo>
                    <a:pt x="234" y="126"/>
                  </a:lnTo>
                  <a:lnTo>
                    <a:pt x="239" y="124"/>
                  </a:lnTo>
                  <a:lnTo>
                    <a:pt x="242" y="121"/>
                  </a:lnTo>
                  <a:lnTo>
                    <a:pt x="250" y="117"/>
                  </a:lnTo>
                  <a:lnTo>
                    <a:pt x="256" y="117"/>
                  </a:lnTo>
                  <a:lnTo>
                    <a:pt x="267" y="132"/>
                  </a:lnTo>
                  <a:lnTo>
                    <a:pt x="277" y="141"/>
                  </a:lnTo>
                  <a:lnTo>
                    <a:pt x="285" y="146"/>
                  </a:lnTo>
                  <a:lnTo>
                    <a:pt x="289" y="151"/>
                  </a:lnTo>
                  <a:lnTo>
                    <a:pt x="289" y="157"/>
                  </a:lnTo>
                  <a:lnTo>
                    <a:pt x="285" y="165"/>
                  </a:lnTo>
                  <a:lnTo>
                    <a:pt x="279" y="173"/>
                  </a:lnTo>
                  <a:lnTo>
                    <a:pt x="274" y="177"/>
                  </a:lnTo>
                  <a:lnTo>
                    <a:pt x="267" y="180"/>
                  </a:lnTo>
                  <a:lnTo>
                    <a:pt x="260" y="182"/>
                  </a:lnTo>
                  <a:lnTo>
                    <a:pt x="256" y="187"/>
                  </a:lnTo>
                  <a:lnTo>
                    <a:pt x="256" y="194"/>
                  </a:lnTo>
                  <a:lnTo>
                    <a:pt x="258" y="199"/>
                  </a:lnTo>
                  <a:lnTo>
                    <a:pt x="262" y="204"/>
                  </a:lnTo>
                  <a:lnTo>
                    <a:pt x="266" y="213"/>
                  </a:lnTo>
                  <a:lnTo>
                    <a:pt x="264" y="214"/>
                  </a:lnTo>
                  <a:lnTo>
                    <a:pt x="262" y="214"/>
                  </a:lnTo>
                  <a:lnTo>
                    <a:pt x="259" y="217"/>
                  </a:lnTo>
                  <a:lnTo>
                    <a:pt x="256" y="221"/>
                  </a:lnTo>
                  <a:lnTo>
                    <a:pt x="255" y="223"/>
                  </a:lnTo>
                  <a:lnTo>
                    <a:pt x="254" y="227"/>
                  </a:lnTo>
                  <a:lnTo>
                    <a:pt x="251" y="230"/>
                  </a:lnTo>
                  <a:lnTo>
                    <a:pt x="248" y="234"/>
                  </a:lnTo>
                  <a:lnTo>
                    <a:pt x="247" y="235"/>
                  </a:lnTo>
                  <a:lnTo>
                    <a:pt x="243" y="243"/>
                  </a:lnTo>
                  <a:lnTo>
                    <a:pt x="235" y="241"/>
                  </a:lnTo>
                  <a:lnTo>
                    <a:pt x="227" y="235"/>
                  </a:lnTo>
                  <a:lnTo>
                    <a:pt x="223" y="231"/>
                  </a:lnTo>
                  <a:lnTo>
                    <a:pt x="220" y="231"/>
                  </a:lnTo>
                  <a:lnTo>
                    <a:pt x="217" y="234"/>
                  </a:lnTo>
                  <a:lnTo>
                    <a:pt x="213" y="234"/>
                  </a:lnTo>
                  <a:lnTo>
                    <a:pt x="208" y="231"/>
                  </a:lnTo>
                  <a:lnTo>
                    <a:pt x="203" y="226"/>
                  </a:lnTo>
                  <a:lnTo>
                    <a:pt x="196" y="221"/>
                  </a:lnTo>
                  <a:lnTo>
                    <a:pt x="192" y="218"/>
                  </a:lnTo>
                  <a:lnTo>
                    <a:pt x="189" y="217"/>
                  </a:lnTo>
                  <a:lnTo>
                    <a:pt x="185" y="217"/>
                  </a:lnTo>
                  <a:lnTo>
                    <a:pt x="184" y="218"/>
                  </a:lnTo>
                  <a:lnTo>
                    <a:pt x="181" y="219"/>
                  </a:lnTo>
                  <a:lnTo>
                    <a:pt x="178" y="222"/>
                  </a:lnTo>
                  <a:lnTo>
                    <a:pt x="177" y="226"/>
                  </a:lnTo>
                  <a:lnTo>
                    <a:pt x="174" y="237"/>
                  </a:lnTo>
                  <a:lnTo>
                    <a:pt x="170" y="249"/>
                  </a:lnTo>
                  <a:lnTo>
                    <a:pt x="162" y="258"/>
                  </a:lnTo>
                  <a:lnTo>
                    <a:pt x="156" y="261"/>
                  </a:lnTo>
                  <a:lnTo>
                    <a:pt x="149" y="260"/>
                  </a:lnTo>
                  <a:lnTo>
                    <a:pt x="143" y="257"/>
                  </a:lnTo>
                  <a:lnTo>
                    <a:pt x="139" y="256"/>
                  </a:lnTo>
                  <a:lnTo>
                    <a:pt x="135" y="260"/>
                  </a:lnTo>
                  <a:lnTo>
                    <a:pt x="131" y="266"/>
                  </a:lnTo>
                  <a:lnTo>
                    <a:pt x="129" y="274"/>
                  </a:lnTo>
                  <a:lnTo>
                    <a:pt x="127" y="283"/>
                  </a:lnTo>
                  <a:lnTo>
                    <a:pt x="127" y="287"/>
                  </a:lnTo>
                  <a:lnTo>
                    <a:pt x="125" y="295"/>
                  </a:lnTo>
                  <a:lnTo>
                    <a:pt x="122" y="297"/>
                  </a:lnTo>
                  <a:lnTo>
                    <a:pt x="117" y="299"/>
                  </a:lnTo>
                  <a:lnTo>
                    <a:pt x="113" y="300"/>
                  </a:lnTo>
                  <a:lnTo>
                    <a:pt x="110" y="305"/>
                  </a:lnTo>
                  <a:lnTo>
                    <a:pt x="110" y="322"/>
                  </a:lnTo>
                  <a:lnTo>
                    <a:pt x="109" y="324"/>
                  </a:lnTo>
                  <a:lnTo>
                    <a:pt x="106" y="327"/>
                  </a:lnTo>
                  <a:lnTo>
                    <a:pt x="104" y="330"/>
                  </a:lnTo>
                  <a:lnTo>
                    <a:pt x="96" y="327"/>
                  </a:lnTo>
                  <a:lnTo>
                    <a:pt x="92" y="323"/>
                  </a:lnTo>
                  <a:lnTo>
                    <a:pt x="91" y="318"/>
                  </a:lnTo>
                  <a:lnTo>
                    <a:pt x="91" y="305"/>
                  </a:lnTo>
                  <a:lnTo>
                    <a:pt x="88" y="301"/>
                  </a:lnTo>
                  <a:lnTo>
                    <a:pt x="86" y="299"/>
                  </a:lnTo>
                  <a:lnTo>
                    <a:pt x="86" y="292"/>
                  </a:lnTo>
                  <a:lnTo>
                    <a:pt x="87" y="289"/>
                  </a:lnTo>
                  <a:lnTo>
                    <a:pt x="87" y="281"/>
                  </a:lnTo>
                  <a:lnTo>
                    <a:pt x="86" y="280"/>
                  </a:lnTo>
                  <a:lnTo>
                    <a:pt x="84" y="281"/>
                  </a:lnTo>
                  <a:lnTo>
                    <a:pt x="86" y="274"/>
                  </a:lnTo>
                  <a:lnTo>
                    <a:pt x="84" y="269"/>
                  </a:lnTo>
                  <a:lnTo>
                    <a:pt x="83" y="265"/>
                  </a:lnTo>
                  <a:lnTo>
                    <a:pt x="82" y="262"/>
                  </a:lnTo>
                  <a:lnTo>
                    <a:pt x="80" y="261"/>
                  </a:lnTo>
                  <a:lnTo>
                    <a:pt x="80" y="258"/>
                  </a:lnTo>
                  <a:lnTo>
                    <a:pt x="82" y="257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4" y="250"/>
                  </a:lnTo>
                  <a:lnTo>
                    <a:pt x="76" y="242"/>
                  </a:lnTo>
                  <a:lnTo>
                    <a:pt x="71" y="234"/>
                  </a:lnTo>
                  <a:lnTo>
                    <a:pt x="67" y="229"/>
                  </a:lnTo>
                  <a:lnTo>
                    <a:pt x="59" y="223"/>
                  </a:lnTo>
                  <a:lnTo>
                    <a:pt x="48" y="221"/>
                  </a:lnTo>
                  <a:lnTo>
                    <a:pt x="26" y="218"/>
                  </a:lnTo>
                  <a:lnTo>
                    <a:pt x="8" y="218"/>
                  </a:lnTo>
                  <a:lnTo>
                    <a:pt x="5" y="217"/>
                  </a:lnTo>
                  <a:lnTo>
                    <a:pt x="4" y="214"/>
                  </a:lnTo>
                  <a:lnTo>
                    <a:pt x="4" y="208"/>
                  </a:lnTo>
                  <a:lnTo>
                    <a:pt x="2" y="206"/>
                  </a:lnTo>
                  <a:lnTo>
                    <a:pt x="2" y="200"/>
                  </a:lnTo>
                  <a:lnTo>
                    <a:pt x="1" y="199"/>
                  </a:lnTo>
                  <a:lnTo>
                    <a:pt x="0" y="196"/>
                  </a:lnTo>
                  <a:lnTo>
                    <a:pt x="4" y="191"/>
                  </a:lnTo>
                  <a:lnTo>
                    <a:pt x="8" y="184"/>
                  </a:lnTo>
                  <a:lnTo>
                    <a:pt x="12" y="180"/>
                  </a:lnTo>
                  <a:lnTo>
                    <a:pt x="14" y="176"/>
                  </a:lnTo>
                  <a:lnTo>
                    <a:pt x="20" y="175"/>
                  </a:lnTo>
                  <a:lnTo>
                    <a:pt x="33" y="180"/>
                  </a:lnTo>
                  <a:lnTo>
                    <a:pt x="41" y="179"/>
                  </a:lnTo>
                  <a:lnTo>
                    <a:pt x="45" y="177"/>
                  </a:lnTo>
                  <a:lnTo>
                    <a:pt x="48" y="176"/>
                  </a:lnTo>
                  <a:lnTo>
                    <a:pt x="52" y="175"/>
                  </a:lnTo>
                  <a:lnTo>
                    <a:pt x="53" y="175"/>
                  </a:lnTo>
                  <a:lnTo>
                    <a:pt x="56" y="173"/>
                  </a:lnTo>
                  <a:lnTo>
                    <a:pt x="57" y="171"/>
                  </a:lnTo>
                  <a:lnTo>
                    <a:pt x="57" y="168"/>
                  </a:lnTo>
                  <a:lnTo>
                    <a:pt x="55" y="164"/>
                  </a:lnTo>
                  <a:lnTo>
                    <a:pt x="49" y="157"/>
                  </a:lnTo>
                  <a:lnTo>
                    <a:pt x="43" y="151"/>
                  </a:lnTo>
                  <a:lnTo>
                    <a:pt x="36" y="142"/>
                  </a:lnTo>
                  <a:lnTo>
                    <a:pt x="32" y="137"/>
                  </a:lnTo>
                  <a:lnTo>
                    <a:pt x="31" y="133"/>
                  </a:lnTo>
                  <a:lnTo>
                    <a:pt x="35" y="129"/>
                  </a:lnTo>
                  <a:lnTo>
                    <a:pt x="40" y="122"/>
                  </a:lnTo>
                  <a:lnTo>
                    <a:pt x="47" y="117"/>
                  </a:lnTo>
                  <a:lnTo>
                    <a:pt x="53" y="114"/>
                  </a:lnTo>
                  <a:lnTo>
                    <a:pt x="60" y="114"/>
                  </a:lnTo>
                  <a:lnTo>
                    <a:pt x="82" y="117"/>
                  </a:lnTo>
                  <a:lnTo>
                    <a:pt x="91" y="115"/>
                  </a:lnTo>
                  <a:lnTo>
                    <a:pt x="95" y="111"/>
                  </a:lnTo>
                  <a:lnTo>
                    <a:pt x="95" y="105"/>
                  </a:lnTo>
                  <a:lnTo>
                    <a:pt x="92" y="97"/>
                  </a:lnTo>
                  <a:lnTo>
                    <a:pt x="90" y="90"/>
                  </a:lnTo>
                  <a:lnTo>
                    <a:pt x="91" y="83"/>
                  </a:lnTo>
                  <a:lnTo>
                    <a:pt x="95" y="78"/>
                  </a:lnTo>
                  <a:lnTo>
                    <a:pt x="106" y="62"/>
                  </a:lnTo>
                  <a:lnTo>
                    <a:pt x="109" y="55"/>
                  </a:lnTo>
                  <a:lnTo>
                    <a:pt x="110" y="52"/>
                  </a:lnTo>
                  <a:lnTo>
                    <a:pt x="113" y="49"/>
                  </a:lnTo>
                  <a:lnTo>
                    <a:pt x="115" y="49"/>
                  </a:lnTo>
                  <a:lnTo>
                    <a:pt x="119" y="45"/>
                  </a:lnTo>
                  <a:lnTo>
                    <a:pt x="114" y="40"/>
                  </a:lnTo>
                  <a:lnTo>
                    <a:pt x="111" y="39"/>
                  </a:lnTo>
                  <a:lnTo>
                    <a:pt x="109" y="36"/>
                  </a:lnTo>
                  <a:lnTo>
                    <a:pt x="106" y="35"/>
                  </a:lnTo>
                  <a:lnTo>
                    <a:pt x="104" y="32"/>
                  </a:lnTo>
                  <a:lnTo>
                    <a:pt x="104" y="29"/>
                  </a:lnTo>
                  <a:lnTo>
                    <a:pt x="107" y="28"/>
                  </a:lnTo>
                  <a:lnTo>
                    <a:pt x="111" y="27"/>
                  </a:lnTo>
                  <a:lnTo>
                    <a:pt x="114" y="27"/>
                  </a:lnTo>
                  <a:lnTo>
                    <a:pt x="117" y="28"/>
                  </a:lnTo>
                  <a:lnTo>
                    <a:pt x="125" y="28"/>
                  </a:lnTo>
                  <a:lnTo>
                    <a:pt x="137" y="16"/>
                  </a:lnTo>
                  <a:lnTo>
                    <a:pt x="145" y="9"/>
                  </a:lnTo>
                  <a:lnTo>
                    <a:pt x="152" y="2"/>
                  </a:lnTo>
                  <a:lnTo>
                    <a:pt x="158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5" name="Freeform 81"/>
            <p:cNvSpPr>
              <a:spLocks/>
            </p:cNvSpPr>
            <p:nvPr/>
          </p:nvSpPr>
          <p:spPr bwMode="auto">
            <a:xfrm>
              <a:off x="1912624" y="4618109"/>
              <a:ext cx="586798" cy="562074"/>
            </a:xfrm>
            <a:custGeom>
              <a:avLst/>
              <a:gdLst/>
              <a:ahLst/>
              <a:cxnLst>
                <a:cxn ang="0">
                  <a:pos x="134" y="2"/>
                </a:cxn>
                <a:cxn ang="0">
                  <a:pos x="144" y="20"/>
                </a:cxn>
                <a:cxn ang="0">
                  <a:pos x="152" y="61"/>
                </a:cxn>
                <a:cxn ang="0">
                  <a:pos x="169" y="107"/>
                </a:cxn>
                <a:cxn ang="0">
                  <a:pos x="176" y="130"/>
                </a:cxn>
                <a:cxn ang="0">
                  <a:pos x="173" y="135"/>
                </a:cxn>
                <a:cxn ang="0">
                  <a:pos x="173" y="143"/>
                </a:cxn>
                <a:cxn ang="0">
                  <a:pos x="177" y="162"/>
                </a:cxn>
                <a:cxn ang="0">
                  <a:pos x="193" y="158"/>
                </a:cxn>
                <a:cxn ang="0">
                  <a:pos x="204" y="171"/>
                </a:cxn>
                <a:cxn ang="0">
                  <a:pos x="195" y="182"/>
                </a:cxn>
                <a:cxn ang="0">
                  <a:pos x="195" y="196"/>
                </a:cxn>
                <a:cxn ang="0">
                  <a:pos x="197" y="208"/>
                </a:cxn>
                <a:cxn ang="0">
                  <a:pos x="196" y="221"/>
                </a:cxn>
                <a:cxn ang="0">
                  <a:pos x="212" y="233"/>
                </a:cxn>
                <a:cxn ang="0">
                  <a:pos x="240" y="235"/>
                </a:cxn>
                <a:cxn ang="0">
                  <a:pos x="254" y="241"/>
                </a:cxn>
                <a:cxn ang="0">
                  <a:pos x="265" y="232"/>
                </a:cxn>
                <a:cxn ang="0">
                  <a:pos x="267" y="221"/>
                </a:cxn>
                <a:cxn ang="0">
                  <a:pos x="281" y="220"/>
                </a:cxn>
                <a:cxn ang="0">
                  <a:pos x="308" y="219"/>
                </a:cxn>
                <a:cxn ang="0">
                  <a:pos x="320" y="236"/>
                </a:cxn>
                <a:cxn ang="0">
                  <a:pos x="316" y="251"/>
                </a:cxn>
                <a:cxn ang="0">
                  <a:pos x="317" y="264"/>
                </a:cxn>
                <a:cxn ang="0">
                  <a:pos x="325" y="279"/>
                </a:cxn>
                <a:cxn ang="0">
                  <a:pos x="341" y="290"/>
                </a:cxn>
                <a:cxn ang="0">
                  <a:pos x="353" y="321"/>
                </a:cxn>
                <a:cxn ang="0">
                  <a:pos x="322" y="341"/>
                </a:cxn>
                <a:cxn ang="0">
                  <a:pos x="294" y="325"/>
                </a:cxn>
                <a:cxn ang="0">
                  <a:pos x="275" y="325"/>
                </a:cxn>
                <a:cxn ang="0">
                  <a:pos x="259" y="322"/>
                </a:cxn>
                <a:cxn ang="0">
                  <a:pos x="246" y="313"/>
                </a:cxn>
                <a:cxn ang="0">
                  <a:pos x="239" y="287"/>
                </a:cxn>
                <a:cxn ang="0">
                  <a:pos x="245" y="276"/>
                </a:cxn>
                <a:cxn ang="0">
                  <a:pos x="216" y="268"/>
                </a:cxn>
                <a:cxn ang="0">
                  <a:pos x="200" y="275"/>
                </a:cxn>
                <a:cxn ang="0">
                  <a:pos x="187" y="255"/>
                </a:cxn>
                <a:cxn ang="0">
                  <a:pos x="154" y="250"/>
                </a:cxn>
                <a:cxn ang="0">
                  <a:pos x="145" y="255"/>
                </a:cxn>
                <a:cxn ang="0">
                  <a:pos x="130" y="262"/>
                </a:cxn>
                <a:cxn ang="0">
                  <a:pos x="124" y="255"/>
                </a:cxn>
                <a:cxn ang="0">
                  <a:pos x="105" y="221"/>
                </a:cxn>
                <a:cxn ang="0">
                  <a:pos x="95" y="229"/>
                </a:cxn>
                <a:cxn ang="0">
                  <a:pos x="89" y="229"/>
                </a:cxn>
                <a:cxn ang="0">
                  <a:pos x="94" y="208"/>
                </a:cxn>
                <a:cxn ang="0">
                  <a:pos x="86" y="196"/>
                </a:cxn>
                <a:cxn ang="0">
                  <a:pos x="76" y="170"/>
                </a:cxn>
                <a:cxn ang="0">
                  <a:pos x="48" y="153"/>
                </a:cxn>
                <a:cxn ang="0">
                  <a:pos x="42" y="128"/>
                </a:cxn>
                <a:cxn ang="0">
                  <a:pos x="27" y="130"/>
                </a:cxn>
                <a:cxn ang="0">
                  <a:pos x="13" y="135"/>
                </a:cxn>
                <a:cxn ang="0">
                  <a:pos x="8" y="113"/>
                </a:cxn>
                <a:cxn ang="0">
                  <a:pos x="15" y="99"/>
                </a:cxn>
                <a:cxn ang="0">
                  <a:pos x="47" y="70"/>
                </a:cxn>
                <a:cxn ang="0">
                  <a:pos x="56" y="70"/>
                </a:cxn>
                <a:cxn ang="0">
                  <a:pos x="70" y="61"/>
                </a:cxn>
                <a:cxn ang="0">
                  <a:pos x="85" y="50"/>
                </a:cxn>
                <a:cxn ang="0">
                  <a:pos x="115" y="15"/>
                </a:cxn>
              </a:cxnLst>
              <a:rect l="0" t="0" r="r" b="b"/>
              <a:pathLst>
                <a:path w="356" h="341">
                  <a:moveTo>
                    <a:pt x="128" y="0"/>
                  </a:moveTo>
                  <a:lnTo>
                    <a:pt x="129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7" y="3"/>
                  </a:lnTo>
                  <a:lnTo>
                    <a:pt x="140" y="6"/>
                  </a:lnTo>
                  <a:lnTo>
                    <a:pt x="141" y="10"/>
                  </a:lnTo>
                  <a:lnTo>
                    <a:pt x="144" y="20"/>
                  </a:lnTo>
                  <a:lnTo>
                    <a:pt x="146" y="25"/>
                  </a:lnTo>
                  <a:lnTo>
                    <a:pt x="150" y="29"/>
                  </a:lnTo>
                  <a:lnTo>
                    <a:pt x="150" y="51"/>
                  </a:lnTo>
                  <a:lnTo>
                    <a:pt x="152" y="61"/>
                  </a:lnTo>
                  <a:lnTo>
                    <a:pt x="152" y="70"/>
                  </a:lnTo>
                  <a:lnTo>
                    <a:pt x="167" y="85"/>
                  </a:lnTo>
                  <a:lnTo>
                    <a:pt x="169" y="97"/>
                  </a:lnTo>
                  <a:lnTo>
                    <a:pt x="169" y="107"/>
                  </a:lnTo>
                  <a:lnTo>
                    <a:pt x="167" y="113"/>
                  </a:lnTo>
                  <a:lnTo>
                    <a:pt x="169" y="122"/>
                  </a:lnTo>
                  <a:lnTo>
                    <a:pt x="172" y="126"/>
                  </a:lnTo>
                  <a:lnTo>
                    <a:pt x="176" y="130"/>
                  </a:lnTo>
                  <a:lnTo>
                    <a:pt x="177" y="132"/>
                  </a:lnTo>
                  <a:lnTo>
                    <a:pt x="177" y="134"/>
                  </a:lnTo>
                  <a:lnTo>
                    <a:pt x="176" y="135"/>
                  </a:lnTo>
                  <a:lnTo>
                    <a:pt x="173" y="135"/>
                  </a:lnTo>
                  <a:lnTo>
                    <a:pt x="173" y="136"/>
                  </a:lnTo>
                  <a:lnTo>
                    <a:pt x="172" y="138"/>
                  </a:lnTo>
                  <a:lnTo>
                    <a:pt x="173" y="139"/>
                  </a:lnTo>
                  <a:lnTo>
                    <a:pt x="173" y="143"/>
                  </a:lnTo>
                  <a:lnTo>
                    <a:pt x="172" y="150"/>
                  </a:lnTo>
                  <a:lnTo>
                    <a:pt x="172" y="155"/>
                  </a:lnTo>
                  <a:lnTo>
                    <a:pt x="175" y="161"/>
                  </a:lnTo>
                  <a:lnTo>
                    <a:pt x="177" y="162"/>
                  </a:lnTo>
                  <a:lnTo>
                    <a:pt x="184" y="162"/>
                  </a:lnTo>
                  <a:lnTo>
                    <a:pt x="187" y="161"/>
                  </a:lnTo>
                  <a:lnTo>
                    <a:pt x="191" y="159"/>
                  </a:lnTo>
                  <a:lnTo>
                    <a:pt x="193" y="158"/>
                  </a:lnTo>
                  <a:lnTo>
                    <a:pt x="199" y="161"/>
                  </a:lnTo>
                  <a:lnTo>
                    <a:pt x="201" y="165"/>
                  </a:lnTo>
                  <a:lnTo>
                    <a:pt x="203" y="167"/>
                  </a:lnTo>
                  <a:lnTo>
                    <a:pt x="204" y="171"/>
                  </a:lnTo>
                  <a:lnTo>
                    <a:pt x="204" y="177"/>
                  </a:lnTo>
                  <a:lnTo>
                    <a:pt x="201" y="178"/>
                  </a:lnTo>
                  <a:lnTo>
                    <a:pt x="200" y="179"/>
                  </a:lnTo>
                  <a:lnTo>
                    <a:pt x="195" y="182"/>
                  </a:lnTo>
                  <a:lnTo>
                    <a:pt x="191" y="186"/>
                  </a:lnTo>
                  <a:lnTo>
                    <a:pt x="189" y="189"/>
                  </a:lnTo>
                  <a:lnTo>
                    <a:pt x="192" y="194"/>
                  </a:lnTo>
                  <a:lnTo>
                    <a:pt x="195" y="196"/>
                  </a:lnTo>
                  <a:lnTo>
                    <a:pt x="197" y="198"/>
                  </a:lnTo>
                  <a:lnTo>
                    <a:pt x="200" y="204"/>
                  </a:lnTo>
                  <a:lnTo>
                    <a:pt x="199" y="205"/>
                  </a:lnTo>
                  <a:lnTo>
                    <a:pt x="197" y="208"/>
                  </a:lnTo>
                  <a:lnTo>
                    <a:pt x="196" y="209"/>
                  </a:lnTo>
                  <a:lnTo>
                    <a:pt x="193" y="214"/>
                  </a:lnTo>
                  <a:lnTo>
                    <a:pt x="195" y="217"/>
                  </a:lnTo>
                  <a:lnTo>
                    <a:pt x="196" y="221"/>
                  </a:lnTo>
                  <a:lnTo>
                    <a:pt x="199" y="227"/>
                  </a:lnTo>
                  <a:lnTo>
                    <a:pt x="201" y="231"/>
                  </a:lnTo>
                  <a:lnTo>
                    <a:pt x="206" y="233"/>
                  </a:lnTo>
                  <a:lnTo>
                    <a:pt x="212" y="233"/>
                  </a:lnTo>
                  <a:lnTo>
                    <a:pt x="220" y="231"/>
                  </a:lnTo>
                  <a:lnTo>
                    <a:pt x="230" y="228"/>
                  </a:lnTo>
                  <a:lnTo>
                    <a:pt x="234" y="228"/>
                  </a:lnTo>
                  <a:lnTo>
                    <a:pt x="240" y="235"/>
                  </a:lnTo>
                  <a:lnTo>
                    <a:pt x="242" y="237"/>
                  </a:lnTo>
                  <a:lnTo>
                    <a:pt x="245" y="239"/>
                  </a:lnTo>
                  <a:lnTo>
                    <a:pt x="250" y="240"/>
                  </a:lnTo>
                  <a:lnTo>
                    <a:pt x="254" y="241"/>
                  </a:lnTo>
                  <a:lnTo>
                    <a:pt x="258" y="240"/>
                  </a:lnTo>
                  <a:lnTo>
                    <a:pt x="261" y="239"/>
                  </a:lnTo>
                  <a:lnTo>
                    <a:pt x="262" y="237"/>
                  </a:lnTo>
                  <a:lnTo>
                    <a:pt x="265" y="232"/>
                  </a:lnTo>
                  <a:lnTo>
                    <a:pt x="266" y="228"/>
                  </a:lnTo>
                  <a:lnTo>
                    <a:pt x="266" y="225"/>
                  </a:lnTo>
                  <a:lnTo>
                    <a:pt x="267" y="223"/>
                  </a:lnTo>
                  <a:lnTo>
                    <a:pt x="267" y="221"/>
                  </a:lnTo>
                  <a:lnTo>
                    <a:pt x="269" y="220"/>
                  </a:lnTo>
                  <a:lnTo>
                    <a:pt x="273" y="219"/>
                  </a:lnTo>
                  <a:lnTo>
                    <a:pt x="277" y="219"/>
                  </a:lnTo>
                  <a:lnTo>
                    <a:pt x="281" y="220"/>
                  </a:lnTo>
                  <a:lnTo>
                    <a:pt x="286" y="221"/>
                  </a:lnTo>
                  <a:lnTo>
                    <a:pt x="292" y="221"/>
                  </a:lnTo>
                  <a:lnTo>
                    <a:pt x="300" y="219"/>
                  </a:lnTo>
                  <a:lnTo>
                    <a:pt x="308" y="219"/>
                  </a:lnTo>
                  <a:lnTo>
                    <a:pt x="309" y="220"/>
                  </a:lnTo>
                  <a:lnTo>
                    <a:pt x="309" y="221"/>
                  </a:lnTo>
                  <a:lnTo>
                    <a:pt x="313" y="229"/>
                  </a:lnTo>
                  <a:lnTo>
                    <a:pt x="320" y="236"/>
                  </a:lnTo>
                  <a:lnTo>
                    <a:pt x="320" y="244"/>
                  </a:lnTo>
                  <a:lnTo>
                    <a:pt x="318" y="247"/>
                  </a:lnTo>
                  <a:lnTo>
                    <a:pt x="317" y="248"/>
                  </a:lnTo>
                  <a:lnTo>
                    <a:pt x="316" y="251"/>
                  </a:lnTo>
                  <a:lnTo>
                    <a:pt x="313" y="254"/>
                  </a:lnTo>
                  <a:lnTo>
                    <a:pt x="313" y="258"/>
                  </a:lnTo>
                  <a:lnTo>
                    <a:pt x="314" y="259"/>
                  </a:lnTo>
                  <a:lnTo>
                    <a:pt x="317" y="264"/>
                  </a:lnTo>
                  <a:lnTo>
                    <a:pt x="320" y="268"/>
                  </a:lnTo>
                  <a:lnTo>
                    <a:pt x="322" y="274"/>
                  </a:lnTo>
                  <a:lnTo>
                    <a:pt x="322" y="276"/>
                  </a:lnTo>
                  <a:lnTo>
                    <a:pt x="325" y="279"/>
                  </a:lnTo>
                  <a:lnTo>
                    <a:pt x="329" y="281"/>
                  </a:lnTo>
                  <a:lnTo>
                    <a:pt x="332" y="283"/>
                  </a:lnTo>
                  <a:lnTo>
                    <a:pt x="340" y="289"/>
                  </a:lnTo>
                  <a:lnTo>
                    <a:pt x="341" y="290"/>
                  </a:lnTo>
                  <a:lnTo>
                    <a:pt x="341" y="295"/>
                  </a:lnTo>
                  <a:lnTo>
                    <a:pt x="353" y="307"/>
                  </a:lnTo>
                  <a:lnTo>
                    <a:pt x="356" y="313"/>
                  </a:lnTo>
                  <a:lnTo>
                    <a:pt x="353" y="321"/>
                  </a:lnTo>
                  <a:lnTo>
                    <a:pt x="347" y="328"/>
                  </a:lnTo>
                  <a:lnTo>
                    <a:pt x="341" y="334"/>
                  </a:lnTo>
                  <a:lnTo>
                    <a:pt x="335" y="338"/>
                  </a:lnTo>
                  <a:lnTo>
                    <a:pt x="322" y="341"/>
                  </a:lnTo>
                  <a:lnTo>
                    <a:pt x="308" y="338"/>
                  </a:lnTo>
                  <a:lnTo>
                    <a:pt x="300" y="334"/>
                  </a:lnTo>
                  <a:lnTo>
                    <a:pt x="296" y="330"/>
                  </a:lnTo>
                  <a:lnTo>
                    <a:pt x="294" y="325"/>
                  </a:lnTo>
                  <a:lnTo>
                    <a:pt x="292" y="317"/>
                  </a:lnTo>
                  <a:lnTo>
                    <a:pt x="288" y="313"/>
                  </a:lnTo>
                  <a:lnTo>
                    <a:pt x="283" y="314"/>
                  </a:lnTo>
                  <a:lnTo>
                    <a:pt x="275" y="325"/>
                  </a:lnTo>
                  <a:lnTo>
                    <a:pt x="270" y="329"/>
                  </a:lnTo>
                  <a:lnTo>
                    <a:pt x="267" y="329"/>
                  </a:lnTo>
                  <a:lnTo>
                    <a:pt x="265" y="328"/>
                  </a:lnTo>
                  <a:lnTo>
                    <a:pt x="259" y="322"/>
                  </a:lnTo>
                  <a:lnTo>
                    <a:pt x="257" y="318"/>
                  </a:lnTo>
                  <a:lnTo>
                    <a:pt x="253" y="316"/>
                  </a:lnTo>
                  <a:lnTo>
                    <a:pt x="250" y="314"/>
                  </a:lnTo>
                  <a:lnTo>
                    <a:pt x="246" y="313"/>
                  </a:lnTo>
                  <a:lnTo>
                    <a:pt x="243" y="310"/>
                  </a:lnTo>
                  <a:lnTo>
                    <a:pt x="238" y="294"/>
                  </a:lnTo>
                  <a:lnTo>
                    <a:pt x="238" y="289"/>
                  </a:lnTo>
                  <a:lnTo>
                    <a:pt x="239" y="287"/>
                  </a:lnTo>
                  <a:lnTo>
                    <a:pt x="240" y="287"/>
                  </a:lnTo>
                  <a:lnTo>
                    <a:pt x="245" y="283"/>
                  </a:lnTo>
                  <a:lnTo>
                    <a:pt x="246" y="281"/>
                  </a:lnTo>
                  <a:lnTo>
                    <a:pt x="245" y="276"/>
                  </a:lnTo>
                  <a:lnTo>
                    <a:pt x="238" y="272"/>
                  </a:lnTo>
                  <a:lnTo>
                    <a:pt x="230" y="271"/>
                  </a:lnTo>
                  <a:lnTo>
                    <a:pt x="223" y="268"/>
                  </a:lnTo>
                  <a:lnTo>
                    <a:pt x="216" y="268"/>
                  </a:lnTo>
                  <a:lnTo>
                    <a:pt x="211" y="271"/>
                  </a:lnTo>
                  <a:lnTo>
                    <a:pt x="208" y="274"/>
                  </a:lnTo>
                  <a:lnTo>
                    <a:pt x="203" y="276"/>
                  </a:lnTo>
                  <a:lnTo>
                    <a:pt x="200" y="275"/>
                  </a:lnTo>
                  <a:lnTo>
                    <a:pt x="199" y="272"/>
                  </a:lnTo>
                  <a:lnTo>
                    <a:pt x="193" y="267"/>
                  </a:lnTo>
                  <a:lnTo>
                    <a:pt x="192" y="263"/>
                  </a:lnTo>
                  <a:lnTo>
                    <a:pt x="187" y="255"/>
                  </a:lnTo>
                  <a:lnTo>
                    <a:pt x="180" y="250"/>
                  </a:lnTo>
                  <a:lnTo>
                    <a:pt x="171" y="248"/>
                  </a:lnTo>
                  <a:lnTo>
                    <a:pt x="163" y="248"/>
                  </a:lnTo>
                  <a:lnTo>
                    <a:pt x="154" y="250"/>
                  </a:lnTo>
                  <a:lnTo>
                    <a:pt x="152" y="250"/>
                  </a:lnTo>
                  <a:lnTo>
                    <a:pt x="149" y="251"/>
                  </a:lnTo>
                  <a:lnTo>
                    <a:pt x="148" y="254"/>
                  </a:lnTo>
                  <a:lnTo>
                    <a:pt x="145" y="255"/>
                  </a:lnTo>
                  <a:lnTo>
                    <a:pt x="144" y="258"/>
                  </a:lnTo>
                  <a:lnTo>
                    <a:pt x="138" y="260"/>
                  </a:lnTo>
                  <a:lnTo>
                    <a:pt x="134" y="262"/>
                  </a:lnTo>
                  <a:lnTo>
                    <a:pt x="130" y="262"/>
                  </a:lnTo>
                  <a:lnTo>
                    <a:pt x="128" y="260"/>
                  </a:lnTo>
                  <a:lnTo>
                    <a:pt x="126" y="259"/>
                  </a:lnTo>
                  <a:lnTo>
                    <a:pt x="125" y="256"/>
                  </a:lnTo>
                  <a:lnTo>
                    <a:pt x="124" y="255"/>
                  </a:lnTo>
                  <a:lnTo>
                    <a:pt x="119" y="247"/>
                  </a:lnTo>
                  <a:lnTo>
                    <a:pt x="114" y="239"/>
                  </a:lnTo>
                  <a:lnTo>
                    <a:pt x="109" y="229"/>
                  </a:lnTo>
                  <a:lnTo>
                    <a:pt x="105" y="221"/>
                  </a:lnTo>
                  <a:lnTo>
                    <a:pt x="103" y="220"/>
                  </a:lnTo>
                  <a:lnTo>
                    <a:pt x="102" y="220"/>
                  </a:lnTo>
                  <a:lnTo>
                    <a:pt x="98" y="224"/>
                  </a:lnTo>
                  <a:lnTo>
                    <a:pt x="95" y="229"/>
                  </a:lnTo>
                  <a:lnTo>
                    <a:pt x="93" y="232"/>
                  </a:lnTo>
                  <a:lnTo>
                    <a:pt x="91" y="235"/>
                  </a:lnTo>
                  <a:lnTo>
                    <a:pt x="89" y="235"/>
                  </a:lnTo>
                  <a:lnTo>
                    <a:pt x="89" y="229"/>
                  </a:lnTo>
                  <a:lnTo>
                    <a:pt x="90" y="225"/>
                  </a:lnTo>
                  <a:lnTo>
                    <a:pt x="90" y="221"/>
                  </a:lnTo>
                  <a:lnTo>
                    <a:pt x="94" y="213"/>
                  </a:lnTo>
                  <a:lnTo>
                    <a:pt x="94" y="208"/>
                  </a:lnTo>
                  <a:lnTo>
                    <a:pt x="93" y="204"/>
                  </a:lnTo>
                  <a:lnTo>
                    <a:pt x="90" y="201"/>
                  </a:lnTo>
                  <a:lnTo>
                    <a:pt x="89" y="198"/>
                  </a:lnTo>
                  <a:lnTo>
                    <a:pt x="86" y="196"/>
                  </a:lnTo>
                  <a:lnTo>
                    <a:pt x="80" y="188"/>
                  </a:lnTo>
                  <a:lnTo>
                    <a:pt x="79" y="182"/>
                  </a:lnTo>
                  <a:lnTo>
                    <a:pt x="79" y="177"/>
                  </a:lnTo>
                  <a:lnTo>
                    <a:pt x="76" y="170"/>
                  </a:lnTo>
                  <a:lnTo>
                    <a:pt x="68" y="163"/>
                  </a:lnTo>
                  <a:lnTo>
                    <a:pt x="60" y="158"/>
                  </a:lnTo>
                  <a:lnTo>
                    <a:pt x="51" y="154"/>
                  </a:lnTo>
                  <a:lnTo>
                    <a:pt x="48" y="153"/>
                  </a:lnTo>
                  <a:lnTo>
                    <a:pt x="46" y="150"/>
                  </a:lnTo>
                  <a:lnTo>
                    <a:pt x="44" y="147"/>
                  </a:lnTo>
                  <a:lnTo>
                    <a:pt x="44" y="131"/>
                  </a:lnTo>
                  <a:lnTo>
                    <a:pt x="42" y="128"/>
                  </a:lnTo>
                  <a:lnTo>
                    <a:pt x="40" y="128"/>
                  </a:lnTo>
                  <a:lnTo>
                    <a:pt x="37" y="127"/>
                  </a:lnTo>
                  <a:lnTo>
                    <a:pt x="31" y="127"/>
                  </a:lnTo>
                  <a:lnTo>
                    <a:pt x="27" y="130"/>
                  </a:lnTo>
                  <a:lnTo>
                    <a:pt x="24" y="131"/>
                  </a:lnTo>
                  <a:lnTo>
                    <a:pt x="20" y="134"/>
                  </a:lnTo>
                  <a:lnTo>
                    <a:pt x="17" y="135"/>
                  </a:lnTo>
                  <a:lnTo>
                    <a:pt x="13" y="135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9" y="117"/>
                  </a:lnTo>
                  <a:lnTo>
                    <a:pt x="8" y="113"/>
                  </a:lnTo>
                  <a:lnTo>
                    <a:pt x="5" y="109"/>
                  </a:lnTo>
                  <a:lnTo>
                    <a:pt x="4" y="107"/>
                  </a:lnTo>
                  <a:lnTo>
                    <a:pt x="0" y="104"/>
                  </a:lnTo>
                  <a:lnTo>
                    <a:pt x="15" y="99"/>
                  </a:lnTo>
                  <a:lnTo>
                    <a:pt x="23" y="95"/>
                  </a:lnTo>
                  <a:lnTo>
                    <a:pt x="35" y="82"/>
                  </a:lnTo>
                  <a:lnTo>
                    <a:pt x="42" y="74"/>
                  </a:lnTo>
                  <a:lnTo>
                    <a:pt x="47" y="70"/>
                  </a:lnTo>
                  <a:lnTo>
                    <a:pt x="50" y="69"/>
                  </a:lnTo>
                  <a:lnTo>
                    <a:pt x="51" y="69"/>
                  </a:lnTo>
                  <a:lnTo>
                    <a:pt x="54" y="70"/>
                  </a:lnTo>
                  <a:lnTo>
                    <a:pt x="56" y="70"/>
                  </a:lnTo>
                  <a:lnTo>
                    <a:pt x="60" y="69"/>
                  </a:lnTo>
                  <a:lnTo>
                    <a:pt x="63" y="66"/>
                  </a:lnTo>
                  <a:lnTo>
                    <a:pt x="67" y="64"/>
                  </a:lnTo>
                  <a:lnTo>
                    <a:pt x="70" y="61"/>
                  </a:lnTo>
                  <a:lnTo>
                    <a:pt x="74" y="60"/>
                  </a:lnTo>
                  <a:lnTo>
                    <a:pt x="76" y="58"/>
                  </a:lnTo>
                  <a:lnTo>
                    <a:pt x="80" y="55"/>
                  </a:lnTo>
                  <a:lnTo>
                    <a:pt x="85" y="50"/>
                  </a:lnTo>
                  <a:lnTo>
                    <a:pt x="89" y="46"/>
                  </a:lnTo>
                  <a:lnTo>
                    <a:pt x="91" y="42"/>
                  </a:lnTo>
                  <a:lnTo>
                    <a:pt x="93" y="38"/>
                  </a:lnTo>
                  <a:lnTo>
                    <a:pt x="115" y="15"/>
                  </a:lnTo>
                  <a:lnTo>
                    <a:pt x="128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6" name="Freeform 82"/>
            <p:cNvSpPr>
              <a:spLocks/>
            </p:cNvSpPr>
            <p:nvPr/>
          </p:nvSpPr>
          <p:spPr bwMode="auto">
            <a:xfrm>
              <a:off x="1835152" y="4535692"/>
              <a:ext cx="288453" cy="253840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27" y="13"/>
                </a:cxn>
                <a:cxn ang="0">
                  <a:pos x="136" y="14"/>
                </a:cxn>
                <a:cxn ang="0">
                  <a:pos x="148" y="8"/>
                </a:cxn>
                <a:cxn ang="0">
                  <a:pos x="160" y="19"/>
                </a:cxn>
                <a:cxn ang="0">
                  <a:pos x="168" y="31"/>
                </a:cxn>
                <a:cxn ang="0">
                  <a:pos x="169" y="45"/>
                </a:cxn>
                <a:cxn ang="0">
                  <a:pos x="162" y="65"/>
                </a:cxn>
                <a:cxn ang="0">
                  <a:pos x="138" y="92"/>
                </a:cxn>
                <a:cxn ang="0">
                  <a:pos x="132" y="100"/>
                </a:cxn>
                <a:cxn ang="0">
                  <a:pos x="123" y="108"/>
                </a:cxn>
                <a:cxn ang="0">
                  <a:pos x="117" y="111"/>
                </a:cxn>
                <a:cxn ang="0">
                  <a:pos x="110" y="116"/>
                </a:cxn>
                <a:cxn ang="0">
                  <a:pos x="103" y="120"/>
                </a:cxn>
                <a:cxn ang="0">
                  <a:pos x="98" y="119"/>
                </a:cxn>
                <a:cxn ang="0">
                  <a:pos x="94" y="120"/>
                </a:cxn>
                <a:cxn ang="0">
                  <a:pos x="82" y="132"/>
                </a:cxn>
                <a:cxn ang="0">
                  <a:pos x="62" y="149"/>
                </a:cxn>
                <a:cxn ang="0">
                  <a:pos x="44" y="153"/>
                </a:cxn>
                <a:cxn ang="0">
                  <a:pos x="40" y="151"/>
                </a:cxn>
                <a:cxn ang="0">
                  <a:pos x="43" y="141"/>
                </a:cxn>
                <a:cxn ang="0">
                  <a:pos x="32" y="112"/>
                </a:cxn>
                <a:cxn ang="0">
                  <a:pos x="25" y="95"/>
                </a:cxn>
                <a:cxn ang="0">
                  <a:pos x="19" y="84"/>
                </a:cxn>
                <a:cxn ang="0">
                  <a:pos x="9" y="72"/>
                </a:cxn>
                <a:cxn ang="0">
                  <a:pos x="1" y="57"/>
                </a:cxn>
                <a:cxn ang="0">
                  <a:pos x="0" y="53"/>
                </a:cxn>
                <a:cxn ang="0">
                  <a:pos x="2" y="52"/>
                </a:cxn>
                <a:cxn ang="0">
                  <a:pos x="9" y="46"/>
                </a:cxn>
                <a:cxn ang="0">
                  <a:pos x="8" y="38"/>
                </a:cxn>
                <a:cxn ang="0">
                  <a:pos x="4" y="31"/>
                </a:cxn>
                <a:cxn ang="0">
                  <a:pos x="7" y="26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24" y="8"/>
                </a:cxn>
                <a:cxn ang="0">
                  <a:pos x="39" y="6"/>
                </a:cxn>
                <a:cxn ang="0">
                  <a:pos x="55" y="10"/>
                </a:cxn>
                <a:cxn ang="0">
                  <a:pos x="68" y="15"/>
                </a:cxn>
                <a:cxn ang="0">
                  <a:pos x="82" y="23"/>
                </a:cxn>
                <a:cxn ang="0">
                  <a:pos x="94" y="18"/>
                </a:cxn>
                <a:cxn ang="0">
                  <a:pos x="114" y="0"/>
                </a:cxn>
              </a:cxnLst>
              <a:rect l="0" t="0" r="r" b="b"/>
              <a:pathLst>
                <a:path w="175" h="154">
                  <a:moveTo>
                    <a:pt x="114" y="0"/>
                  </a:moveTo>
                  <a:lnTo>
                    <a:pt x="117" y="4"/>
                  </a:lnTo>
                  <a:lnTo>
                    <a:pt x="119" y="7"/>
                  </a:lnTo>
                  <a:lnTo>
                    <a:pt x="127" y="13"/>
                  </a:lnTo>
                  <a:lnTo>
                    <a:pt x="130" y="14"/>
                  </a:lnTo>
                  <a:lnTo>
                    <a:pt x="136" y="14"/>
                  </a:lnTo>
                  <a:lnTo>
                    <a:pt x="146" y="8"/>
                  </a:lnTo>
                  <a:lnTo>
                    <a:pt x="148" y="8"/>
                  </a:lnTo>
                  <a:lnTo>
                    <a:pt x="150" y="10"/>
                  </a:lnTo>
                  <a:lnTo>
                    <a:pt x="160" y="19"/>
                  </a:lnTo>
                  <a:lnTo>
                    <a:pt x="165" y="26"/>
                  </a:lnTo>
                  <a:lnTo>
                    <a:pt x="168" y="31"/>
                  </a:lnTo>
                  <a:lnTo>
                    <a:pt x="168" y="38"/>
                  </a:lnTo>
                  <a:lnTo>
                    <a:pt x="169" y="45"/>
                  </a:lnTo>
                  <a:lnTo>
                    <a:pt x="175" y="50"/>
                  </a:lnTo>
                  <a:lnTo>
                    <a:pt x="162" y="65"/>
                  </a:lnTo>
                  <a:lnTo>
                    <a:pt x="140" y="88"/>
                  </a:lnTo>
                  <a:lnTo>
                    <a:pt x="138" y="92"/>
                  </a:lnTo>
                  <a:lnTo>
                    <a:pt x="136" y="96"/>
                  </a:lnTo>
                  <a:lnTo>
                    <a:pt x="132" y="100"/>
                  </a:lnTo>
                  <a:lnTo>
                    <a:pt x="127" y="105"/>
                  </a:lnTo>
                  <a:lnTo>
                    <a:pt x="123" y="108"/>
                  </a:lnTo>
                  <a:lnTo>
                    <a:pt x="121" y="110"/>
                  </a:lnTo>
                  <a:lnTo>
                    <a:pt x="117" y="111"/>
                  </a:lnTo>
                  <a:lnTo>
                    <a:pt x="114" y="114"/>
                  </a:lnTo>
                  <a:lnTo>
                    <a:pt x="110" y="116"/>
                  </a:lnTo>
                  <a:lnTo>
                    <a:pt x="107" y="119"/>
                  </a:lnTo>
                  <a:lnTo>
                    <a:pt x="103" y="120"/>
                  </a:lnTo>
                  <a:lnTo>
                    <a:pt x="101" y="120"/>
                  </a:lnTo>
                  <a:lnTo>
                    <a:pt x="98" y="119"/>
                  </a:lnTo>
                  <a:lnTo>
                    <a:pt x="97" y="119"/>
                  </a:lnTo>
                  <a:lnTo>
                    <a:pt x="94" y="120"/>
                  </a:lnTo>
                  <a:lnTo>
                    <a:pt x="89" y="124"/>
                  </a:lnTo>
                  <a:lnTo>
                    <a:pt x="82" y="132"/>
                  </a:lnTo>
                  <a:lnTo>
                    <a:pt x="70" y="145"/>
                  </a:lnTo>
                  <a:lnTo>
                    <a:pt x="62" y="149"/>
                  </a:lnTo>
                  <a:lnTo>
                    <a:pt x="47" y="154"/>
                  </a:lnTo>
                  <a:lnTo>
                    <a:pt x="44" y="153"/>
                  </a:lnTo>
                  <a:lnTo>
                    <a:pt x="43" y="151"/>
                  </a:lnTo>
                  <a:lnTo>
                    <a:pt x="40" y="151"/>
                  </a:lnTo>
                  <a:lnTo>
                    <a:pt x="43" y="143"/>
                  </a:lnTo>
                  <a:lnTo>
                    <a:pt x="43" y="141"/>
                  </a:lnTo>
                  <a:lnTo>
                    <a:pt x="35" y="119"/>
                  </a:lnTo>
                  <a:lnTo>
                    <a:pt x="32" y="112"/>
                  </a:lnTo>
                  <a:lnTo>
                    <a:pt x="28" y="104"/>
                  </a:lnTo>
                  <a:lnTo>
                    <a:pt x="25" y="95"/>
                  </a:lnTo>
                  <a:lnTo>
                    <a:pt x="24" y="88"/>
                  </a:lnTo>
                  <a:lnTo>
                    <a:pt x="19" y="84"/>
                  </a:lnTo>
                  <a:lnTo>
                    <a:pt x="15" y="79"/>
                  </a:lnTo>
                  <a:lnTo>
                    <a:pt x="9" y="72"/>
                  </a:lnTo>
                  <a:lnTo>
                    <a:pt x="4" y="61"/>
                  </a:lnTo>
                  <a:lnTo>
                    <a:pt x="1" y="57"/>
                  </a:lnTo>
                  <a:lnTo>
                    <a:pt x="0" y="54"/>
                  </a:lnTo>
                  <a:lnTo>
                    <a:pt x="0" y="53"/>
                  </a:lnTo>
                  <a:lnTo>
                    <a:pt x="1" y="52"/>
                  </a:lnTo>
                  <a:lnTo>
                    <a:pt x="2" y="52"/>
                  </a:lnTo>
                  <a:lnTo>
                    <a:pt x="5" y="50"/>
                  </a:lnTo>
                  <a:lnTo>
                    <a:pt x="9" y="46"/>
                  </a:lnTo>
                  <a:lnTo>
                    <a:pt x="9" y="41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4" y="31"/>
                  </a:lnTo>
                  <a:lnTo>
                    <a:pt x="7" y="29"/>
                  </a:lnTo>
                  <a:lnTo>
                    <a:pt x="7" y="26"/>
                  </a:lnTo>
                  <a:lnTo>
                    <a:pt x="5" y="25"/>
                  </a:lnTo>
                  <a:lnTo>
                    <a:pt x="5" y="22"/>
                  </a:lnTo>
                  <a:lnTo>
                    <a:pt x="4" y="21"/>
                  </a:lnTo>
                  <a:lnTo>
                    <a:pt x="4" y="18"/>
                  </a:lnTo>
                  <a:lnTo>
                    <a:pt x="5" y="17"/>
                  </a:lnTo>
                  <a:lnTo>
                    <a:pt x="7" y="14"/>
                  </a:lnTo>
                  <a:lnTo>
                    <a:pt x="19" y="10"/>
                  </a:lnTo>
                  <a:lnTo>
                    <a:pt x="24" y="8"/>
                  </a:lnTo>
                  <a:lnTo>
                    <a:pt x="32" y="6"/>
                  </a:lnTo>
                  <a:lnTo>
                    <a:pt x="39" y="6"/>
                  </a:lnTo>
                  <a:lnTo>
                    <a:pt x="45" y="8"/>
                  </a:lnTo>
                  <a:lnTo>
                    <a:pt x="55" y="10"/>
                  </a:lnTo>
                  <a:lnTo>
                    <a:pt x="62" y="11"/>
                  </a:lnTo>
                  <a:lnTo>
                    <a:pt x="68" y="15"/>
                  </a:lnTo>
                  <a:lnTo>
                    <a:pt x="76" y="21"/>
                  </a:lnTo>
                  <a:lnTo>
                    <a:pt x="82" y="23"/>
                  </a:lnTo>
                  <a:lnTo>
                    <a:pt x="87" y="23"/>
                  </a:lnTo>
                  <a:lnTo>
                    <a:pt x="94" y="18"/>
                  </a:lnTo>
                  <a:lnTo>
                    <a:pt x="103" y="11"/>
                  </a:lnTo>
                  <a:lnTo>
                    <a:pt x="11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7" name="Freeform 83"/>
            <p:cNvSpPr>
              <a:spLocks/>
            </p:cNvSpPr>
            <p:nvPr/>
          </p:nvSpPr>
          <p:spPr bwMode="auto">
            <a:xfrm>
              <a:off x="1887898" y="4336247"/>
              <a:ext cx="392298" cy="329661"/>
            </a:xfrm>
            <a:custGeom>
              <a:avLst/>
              <a:gdLst/>
              <a:ahLst/>
              <a:cxnLst>
                <a:cxn ang="0">
                  <a:pos x="114" y="3"/>
                </a:cxn>
                <a:cxn ang="0">
                  <a:pos x="126" y="3"/>
                </a:cxn>
                <a:cxn ang="0">
                  <a:pos x="134" y="8"/>
                </a:cxn>
                <a:cxn ang="0">
                  <a:pos x="148" y="10"/>
                </a:cxn>
                <a:cxn ang="0">
                  <a:pos x="155" y="7"/>
                </a:cxn>
                <a:cxn ang="0">
                  <a:pos x="155" y="19"/>
                </a:cxn>
                <a:cxn ang="0">
                  <a:pos x="160" y="32"/>
                </a:cxn>
                <a:cxn ang="0">
                  <a:pos x="165" y="54"/>
                </a:cxn>
                <a:cxn ang="0">
                  <a:pos x="165" y="70"/>
                </a:cxn>
                <a:cxn ang="0">
                  <a:pos x="190" y="77"/>
                </a:cxn>
                <a:cxn ang="0">
                  <a:pos x="215" y="68"/>
                </a:cxn>
                <a:cxn ang="0">
                  <a:pos x="229" y="66"/>
                </a:cxn>
                <a:cxn ang="0">
                  <a:pos x="223" y="84"/>
                </a:cxn>
                <a:cxn ang="0">
                  <a:pos x="231" y="85"/>
                </a:cxn>
                <a:cxn ang="0">
                  <a:pos x="235" y="93"/>
                </a:cxn>
                <a:cxn ang="0">
                  <a:pos x="223" y="104"/>
                </a:cxn>
                <a:cxn ang="0">
                  <a:pos x="234" y="115"/>
                </a:cxn>
                <a:cxn ang="0">
                  <a:pos x="230" y="138"/>
                </a:cxn>
                <a:cxn ang="0">
                  <a:pos x="210" y="146"/>
                </a:cxn>
                <a:cxn ang="0">
                  <a:pos x="195" y="144"/>
                </a:cxn>
                <a:cxn ang="0">
                  <a:pos x="194" y="167"/>
                </a:cxn>
                <a:cxn ang="0">
                  <a:pos x="169" y="189"/>
                </a:cxn>
                <a:cxn ang="0">
                  <a:pos x="165" y="197"/>
                </a:cxn>
                <a:cxn ang="0">
                  <a:pos x="159" y="191"/>
                </a:cxn>
                <a:cxn ang="0">
                  <a:pos x="152" y="174"/>
                </a:cxn>
                <a:cxn ang="0">
                  <a:pos x="145" y="171"/>
                </a:cxn>
                <a:cxn ang="0">
                  <a:pos x="139" y="169"/>
                </a:cxn>
                <a:cxn ang="0">
                  <a:pos x="136" y="152"/>
                </a:cxn>
                <a:cxn ang="0">
                  <a:pos x="118" y="131"/>
                </a:cxn>
                <a:cxn ang="0">
                  <a:pos x="104" y="135"/>
                </a:cxn>
                <a:cxn ang="0">
                  <a:pos x="87" y="128"/>
                </a:cxn>
                <a:cxn ang="0">
                  <a:pos x="81" y="117"/>
                </a:cxn>
                <a:cxn ang="0">
                  <a:pos x="67" y="103"/>
                </a:cxn>
                <a:cxn ang="0">
                  <a:pos x="67" y="89"/>
                </a:cxn>
                <a:cxn ang="0">
                  <a:pos x="67" y="81"/>
                </a:cxn>
                <a:cxn ang="0">
                  <a:pos x="50" y="82"/>
                </a:cxn>
                <a:cxn ang="0">
                  <a:pos x="35" y="72"/>
                </a:cxn>
                <a:cxn ang="0">
                  <a:pos x="32" y="63"/>
                </a:cxn>
                <a:cxn ang="0">
                  <a:pos x="0" y="59"/>
                </a:cxn>
                <a:cxn ang="0">
                  <a:pos x="4" y="51"/>
                </a:cxn>
                <a:cxn ang="0">
                  <a:pos x="30" y="47"/>
                </a:cxn>
                <a:cxn ang="0">
                  <a:pos x="43" y="35"/>
                </a:cxn>
                <a:cxn ang="0">
                  <a:pos x="42" y="28"/>
                </a:cxn>
                <a:cxn ang="0">
                  <a:pos x="66" y="18"/>
                </a:cxn>
                <a:cxn ang="0">
                  <a:pos x="93" y="11"/>
                </a:cxn>
                <a:cxn ang="0">
                  <a:pos x="105" y="0"/>
                </a:cxn>
              </a:cxnLst>
              <a:rect l="0" t="0" r="r" b="b"/>
              <a:pathLst>
                <a:path w="238" h="200">
                  <a:moveTo>
                    <a:pt x="105" y="0"/>
                  </a:moveTo>
                  <a:lnTo>
                    <a:pt x="112" y="0"/>
                  </a:lnTo>
                  <a:lnTo>
                    <a:pt x="114" y="3"/>
                  </a:lnTo>
                  <a:lnTo>
                    <a:pt x="118" y="4"/>
                  </a:lnTo>
                  <a:lnTo>
                    <a:pt x="124" y="4"/>
                  </a:lnTo>
                  <a:lnTo>
                    <a:pt x="126" y="3"/>
                  </a:lnTo>
                  <a:lnTo>
                    <a:pt x="132" y="3"/>
                  </a:lnTo>
                  <a:lnTo>
                    <a:pt x="134" y="6"/>
                  </a:lnTo>
                  <a:lnTo>
                    <a:pt x="134" y="8"/>
                  </a:lnTo>
                  <a:lnTo>
                    <a:pt x="137" y="11"/>
                  </a:lnTo>
                  <a:lnTo>
                    <a:pt x="144" y="11"/>
                  </a:lnTo>
                  <a:lnTo>
                    <a:pt x="148" y="10"/>
                  </a:lnTo>
                  <a:lnTo>
                    <a:pt x="151" y="8"/>
                  </a:lnTo>
                  <a:lnTo>
                    <a:pt x="153" y="8"/>
                  </a:lnTo>
                  <a:lnTo>
                    <a:pt x="155" y="7"/>
                  </a:lnTo>
                  <a:lnTo>
                    <a:pt x="156" y="8"/>
                  </a:lnTo>
                  <a:lnTo>
                    <a:pt x="156" y="16"/>
                  </a:lnTo>
                  <a:lnTo>
                    <a:pt x="155" y="19"/>
                  </a:lnTo>
                  <a:lnTo>
                    <a:pt x="155" y="26"/>
                  </a:lnTo>
                  <a:lnTo>
                    <a:pt x="157" y="28"/>
                  </a:lnTo>
                  <a:lnTo>
                    <a:pt x="160" y="32"/>
                  </a:lnTo>
                  <a:lnTo>
                    <a:pt x="160" y="45"/>
                  </a:lnTo>
                  <a:lnTo>
                    <a:pt x="161" y="50"/>
                  </a:lnTo>
                  <a:lnTo>
                    <a:pt x="165" y="54"/>
                  </a:lnTo>
                  <a:lnTo>
                    <a:pt x="173" y="57"/>
                  </a:lnTo>
                  <a:lnTo>
                    <a:pt x="165" y="65"/>
                  </a:lnTo>
                  <a:lnTo>
                    <a:pt x="165" y="70"/>
                  </a:lnTo>
                  <a:lnTo>
                    <a:pt x="172" y="73"/>
                  </a:lnTo>
                  <a:lnTo>
                    <a:pt x="182" y="76"/>
                  </a:lnTo>
                  <a:lnTo>
                    <a:pt x="190" y="77"/>
                  </a:lnTo>
                  <a:lnTo>
                    <a:pt x="196" y="76"/>
                  </a:lnTo>
                  <a:lnTo>
                    <a:pt x="204" y="72"/>
                  </a:lnTo>
                  <a:lnTo>
                    <a:pt x="215" y="68"/>
                  </a:lnTo>
                  <a:lnTo>
                    <a:pt x="229" y="61"/>
                  </a:lnTo>
                  <a:lnTo>
                    <a:pt x="230" y="62"/>
                  </a:lnTo>
                  <a:lnTo>
                    <a:pt x="229" y="66"/>
                  </a:lnTo>
                  <a:lnTo>
                    <a:pt x="225" y="72"/>
                  </a:lnTo>
                  <a:lnTo>
                    <a:pt x="222" y="77"/>
                  </a:lnTo>
                  <a:lnTo>
                    <a:pt x="223" y="84"/>
                  </a:lnTo>
                  <a:lnTo>
                    <a:pt x="225" y="86"/>
                  </a:lnTo>
                  <a:lnTo>
                    <a:pt x="230" y="86"/>
                  </a:lnTo>
                  <a:lnTo>
                    <a:pt x="231" y="85"/>
                  </a:lnTo>
                  <a:lnTo>
                    <a:pt x="235" y="85"/>
                  </a:lnTo>
                  <a:lnTo>
                    <a:pt x="238" y="90"/>
                  </a:lnTo>
                  <a:lnTo>
                    <a:pt x="235" y="93"/>
                  </a:lnTo>
                  <a:lnTo>
                    <a:pt x="222" y="100"/>
                  </a:lnTo>
                  <a:lnTo>
                    <a:pt x="222" y="103"/>
                  </a:lnTo>
                  <a:lnTo>
                    <a:pt x="223" y="104"/>
                  </a:lnTo>
                  <a:lnTo>
                    <a:pt x="226" y="105"/>
                  </a:lnTo>
                  <a:lnTo>
                    <a:pt x="234" y="108"/>
                  </a:lnTo>
                  <a:lnTo>
                    <a:pt x="234" y="115"/>
                  </a:lnTo>
                  <a:lnTo>
                    <a:pt x="238" y="127"/>
                  </a:lnTo>
                  <a:lnTo>
                    <a:pt x="237" y="132"/>
                  </a:lnTo>
                  <a:lnTo>
                    <a:pt x="230" y="138"/>
                  </a:lnTo>
                  <a:lnTo>
                    <a:pt x="221" y="142"/>
                  </a:lnTo>
                  <a:lnTo>
                    <a:pt x="214" y="144"/>
                  </a:lnTo>
                  <a:lnTo>
                    <a:pt x="210" y="146"/>
                  </a:lnTo>
                  <a:lnTo>
                    <a:pt x="206" y="146"/>
                  </a:lnTo>
                  <a:lnTo>
                    <a:pt x="202" y="144"/>
                  </a:lnTo>
                  <a:lnTo>
                    <a:pt x="195" y="144"/>
                  </a:lnTo>
                  <a:lnTo>
                    <a:pt x="192" y="151"/>
                  </a:lnTo>
                  <a:lnTo>
                    <a:pt x="194" y="159"/>
                  </a:lnTo>
                  <a:lnTo>
                    <a:pt x="194" y="167"/>
                  </a:lnTo>
                  <a:lnTo>
                    <a:pt x="188" y="174"/>
                  </a:lnTo>
                  <a:lnTo>
                    <a:pt x="180" y="181"/>
                  </a:lnTo>
                  <a:lnTo>
                    <a:pt x="169" y="189"/>
                  </a:lnTo>
                  <a:lnTo>
                    <a:pt x="168" y="190"/>
                  </a:lnTo>
                  <a:lnTo>
                    <a:pt x="167" y="193"/>
                  </a:lnTo>
                  <a:lnTo>
                    <a:pt x="165" y="197"/>
                  </a:lnTo>
                  <a:lnTo>
                    <a:pt x="165" y="200"/>
                  </a:lnTo>
                  <a:lnTo>
                    <a:pt x="161" y="196"/>
                  </a:lnTo>
                  <a:lnTo>
                    <a:pt x="159" y="191"/>
                  </a:lnTo>
                  <a:lnTo>
                    <a:pt x="156" y="181"/>
                  </a:lnTo>
                  <a:lnTo>
                    <a:pt x="155" y="177"/>
                  </a:lnTo>
                  <a:lnTo>
                    <a:pt x="152" y="174"/>
                  </a:lnTo>
                  <a:lnTo>
                    <a:pt x="149" y="173"/>
                  </a:lnTo>
                  <a:lnTo>
                    <a:pt x="147" y="173"/>
                  </a:lnTo>
                  <a:lnTo>
                    <a:pt x="145" y="171"/>
                  </a:lnTo>
                  <a:lnTo>
                    <a:pt x="143" y="171"/>
                  </a:lnTo>
                  <a:lnTo>
                    <a:pt x="140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6" y="159"/>
                  </a:lnTo>
                  <a:lnTo>
                    <a:pt x="136" y="152"/>
                  </a:lnTo>
                  <a:lnTo>
                    <a:pt x="133" y="147"/>
                  </a:lnTo>
                  <a:lnTo>
                    <a:pt x="128" y="140"/>
                  </a:lnTo>
                  <a:lnTo>
                    <a:pt x="118" y="131"/>
                  </a:lnTo>
                  <a:lnTo>
                    <a:pt x="116" y="129"/>
                  </a:lnTo>
                  <a:lnTo>
                    <a:pt x="114" y="129"/>
                  </a:lnTo>
                  <a:lnTo>
                    <a:pt x="104" y="135"/>
                  </a:lnTo>
                  <a:lnTo>
                    <a:pt x="98" y="135"/>
                  </a:lnTo>
                  <a:lnTo>
                    <a:pt x="95" y="134"/>
                  </a:lnTo>
                  <a:lnTo>
                    <a:pt x="87" y="128"/>
                  </a:lnTo>
                  <a:lnTo>
                    <a:pt x="85" y="125"/>
                  </a:lnTo>
                  <a:lnTo>
                    <a:pt x="82" y="121"/>
                  </a:lnTo>
                  <a:lnTo>
                    <a:pt x="81" y="117"/>
                  </a:lnTo>
                  <a:lnTo>
                    <a:pt x="78" y="112"/>
                  </a:lnTo>
                  <a:lnTo>
                    <a:pt x="71" y="107"/>
                  </a:lnTo>
                  <a:lnTo>
                    <a:pt x="67" y="103"/>
                  </a:lnTo>
                  <a:lnTo>
                    <a:pt x="66" y="96"/>
                  </a:lnTo>
                  <a:lnTo>
                    <a:pt x="67" y="93"/>
                  </a:lnTo>
                  <a:lnTo>
                    <a:pt x="67" y="89"/>
                  </a:lnTo>
                  <a:lnTo>
                    <a:pt x="69" y="86"/>
                  </a:lnTo>
                  <a:lnTo>
                    <a:pt x="69" y="82"/>
                  </a:lnTo>
                  <a:lnTo>
                    <a:pt x="67" y="81"/>
                  </a:lnTo>
                  <a:lnTo>
                    <a:pt x="63" y="80"/>
                  </a:lnTo>
                  <a:lnTo>
                    <a:pt x="55" y="80"/>
                  </a:lnTo>
                  <a:lnTo>
                    <a:pt x="50" y="82"/>
                  </a:lnTo>
                  <a:lnTo>
                    <a:pt x="43" y="81"/>
                  </a:lnTo>
                  <a:lnTo>
                    <a:pt x="38" y="76"/>
                  </a:lnTo>
                  <a:lnTo>
                    <a:pt x="35" y="72"/>
                  </a:lnTo>
                  <a:lnTo>
                    <a:pt x="34" y="68"/>
                  </a:lnTo>
                  <a:lnTo>
                    <a:pt x="32" y="65"/>
                  </a:lnTo>
                  <a:lnTo>
                    <a:pt x="32" y="63"/>
                  </a:lnTo>
                  <a:lnTo>
                    <a:pt x="30" y="61"/>
                  </a:lnTo>
                  <a:lnTo>
                    <a:pt x="5" y="61"/>
                  </a:lnTo>
                  <a:lnTo>
                    <a:pt x="0" y="59"/>
                  </a:lnTo>
                  <a:lnTo>
                    <a:pt x="0" y="57"/>
                  </a:lnTo>
                  <a:lnTo>
                    <a:pt x="1" y="54"/>
                  </a:lnTo>
                  <a:lnTo>
                    <a:pt x="4" y="51"/>
                  </a:lnTo>
                  <a:lnTo>
                    <a:pt x="5" y="49"/>
                  </a:lnTo>
                  <a:lnTo>
                    <a:pt x="8" y="47"/>
                  </a:lnTo>
                  <a:lnTo>
                    <a:pt x="30" y="47"/>
                  </a:lnTo>
                  <a:lnTo>
                    <a:pt x="38" y="45"/>
                  </a:lnTo>
                  <a:lnTo>
                    <a:pt x="43" y="41"/>
                  </a:lnTo>
                  <a:lnTo>
                    <a:pt x="43" y="35"/>
                  </a:lnTo>
                  <a:lnTo>
                    <a:pt x="40" y="32"/>
                  </a:lnTo>
                  <a:lnTo>
                    <a:pt x="40" y="30"/>
                  </a:lnTo>
                  <a:lnTo>
                    <a:pt x="42" y="28"/>
                  </a:lnTo>
                  <a:lnTo>
                    <a:pt x="44" y="27"/>
                  </a:lnTo>
                  <a:lnTo>
                    <a:pt x="54" y="23"/>
                  </a:lnTo>
                  <a:lnTo>
                    <a:pt x="66" y="18"/>
                  </a:lnTo>
                  <a:lnTo>
                    <a:pt x="78" y="14"/>
                  </a:lnTo>
                  <a:lnTo>
                    <a:pt x="87" y="12"/>
                  </a:lnTo>
                  <a:lnTo>
                    <a:pt x="93" y="11"/>
                  </a:lnTo>
                  <a:lnTo>
                    <a:pt x="97" y="7"/>
                  </a:lnTo>
                  <a:lnTo>
                    <a:pt x="101" y="4"/>
                  </a:lnTo>
                  <a:lnTo>
                    <a:pt x="10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8" name="Freeform 84"/>
            <p:cNvSpPr>
              <a:spLocks/>
            </p:cNvSpPr>
            <p:nvPr/>
          </p:nvSpPr>
          <p:spPr bwMode="auto">
            <a:xfrm>
              <a:off x="2159870" y="4243942"/>
              <a:ext cx="242301" cy="270323"/>
            </a:xfrm>
            <a:custGeom>
              <a:avLst/>
              <a:gdLst/>
              <a:ahLst/>
              <a:cxnLst>
                <a:cxn ang="0">
                  <a:pos x="93" y="0"/>
                </a:cxn>
                <a:cxn ang="0">
                  <a:pos x="100" y="4"/>
                </a:cxn>
                <a:cxn ang="0">
                  <a:pos x="112" y="14"/>
                </a:cxn>
                <a:cxn ang="0">
                  <a:pos x="121" y="17"/>
                </a:cxn>
                <a:cxn ang="0">
                  <a:pos x="127" y="14"/>
                </a:cxn>
                <a:cxn ang="0">
                  <a:pos x="139" y="24"/>
                </a:cxn>
                <a:cxn ang="0">
                  <a:pos x="144" y="43"/>
                </a:cxn>
                <a:cxn ang="0">
                  <a:pos x="142" y="68"/>
                </a:cxn>
                <a:cxn ang="0">
                  <a:pos x="133" y="74"/>
                </a:cxn>
                <a:cxn ang="0">
                  <a:pos x="128" y="86"/>
                </a:cxn>
                <a:cxn ang="0">
                  <a:pos x="127" y="94"/>
                </a:cxn>
                <a:cxn ang="0">
                  <a:pos x="124" y="107"/>
                </a:cxn>
                <a:cxn ang="0">
                  <a:pos x="117" y="113"/>
                </a:cxn>
                <a:cxn ang="0">
                  <a:pos x="115" y="114"/>
                </a:cxn>
                <a:cxn ang="0">
                  <a:pos x="112" y="115"/>
                </a:cxn>
                <a:cxn ang="0">
                  <a:pos x="107" y="119"/>
                </a:cxn>
                <a:cxn ang="0">
                  <a:pos x="101" y="121"/>
                </a:cxn>
                <a:cxn ang="0">
                  <a:pos x="100" y="136"/>
                </a:cxn>
                <a:cxn ang="0">
                  <a:pos x="97" y="149"/>
                </a:cxn>
                <a:cxn ang="0">
                  <a:pos x="84" y="161"/>
                </a:cxn>
                <a:cxn ang="0">
                  <a:pos x="81" y="163"/>
                </a:cxn>
                <a:cxn ang="0">
                  <a:pos x="70" y="161"/>
                </a:cxn>
                <a:cxn ang="0">
                  <a:pos x="69" y="164"/>
                </a:cxn>
                <a:cxn ang="0">
                  <a:pos x="58" y="160"/>
                </a:cxn>
                <a:cxn ang="0">
                  <a:pos x="57" y="156"/>
                </a:cxn>
                <a:cxn ang="0">
                  <a:pos x="73" y="146"/>
                </a:cxn>
                <a:cxn ang="0">
                  <a:pos x="66" y="141"/>
                </a:cxn>
                <a:cxn ang="0">
                  <a:pos x="60" y="142"/>
                </a:cxn>
                <a:cxn ang="0">
                  <a:pos x="57" y="133"/>
                </a:cxn>
                <a:cxn ang="0">
                  <a:pos x="64" y="122"/>
                </a:cxn>
                <a:cxn ang="0">
                  <a:pos x="64" y="117"/>
                </a:cxn>
                <a:cxn ang="0">
                  <a:pos x="39" y="128"/>
                </a:cxn>
                <a:cxn ang="0">
                  <a:pos x="25" y="133"/>
                </a:cxn>
                <a:cxn ang="0">
                  <a:pos x="7" y="129"/>
                </a:cxn>
                <a:cxn ang="0">
                  <a:pos x="0" y="121"/>
                </a:cxn>
                <a:cxn ang="0">
                  <a:pos x="10" y="110"/>
                </a:cxn>
                <a:cxn ang="0">
                  <a:pos x="14" y="105"/>
                </a:cxn>
                <a:cxn ang="0">
                  <a:pos x="17" y="83"/>
                </a:cxn>
                <a:cxn ang="0">
                  <a:pos x="26" y="80"/>
                </a:cxn>
                <a:cxn ang="0">
                  <a:pos x="31" y="70"/>
                </a:cxn>
                <a:cxn ang="0">
                  <a:pos x="33" y="57"/>
                </a:cxn>
                <a:cxn ang="0">
                  <a:pos x="39" y="43"/>
                </a:cxn>
                <a:cxn ang="0">
                  <a:pos x="47" y="40"/>
                </a:cxn>
                <a:cxn ang="0">
                  <a:pos x="60" y="44"/>
                </a:cxn>
                <a:cxn ang="0">
                  <a:pos x="74" y="32"/>
                </a:cxn>
                <a:cxn ang="0">
                  <a:pos x="81" y="9"/>
                </a:cxn>
                <a:cxn ang="0">
                  <a:pos x="85" y="2"/>
                </a:cxn>
                <a:cxn ang="0">
                  <a:pos x="89" y="0"/>
                </a:cxn>
              </a:cxnLst>
              <a:rect l="0" t="0" r="r" b="b"/>
              <a:pathLst>
                <a:path w="147" h="164">
                  <a:moveTo>
                    <a:pt x="89" y="0"/>
                  </a:moveTo>
                  <a:lnTo>
                    <a:pt x="93" y="0"/>
                  </a:lnTo>
                  <a:lnTo>
                    <a:pt x="96" y="1"/>
                  </a:lnTo>
                  <a:lnTo>
                    <a:pt x="100" y="4"/>
                  </a:lnTo>
                  <a:lnTo>
                    <a:pt x="107" y="9"/>
                  </a:lnTo>
                  <a:lnTo>
                    <a:pt x="112" y="14"/>
                  </a:lnTo>
                  <a:lnTo>
                    <a:pt x="117" y="17"/>
                  </a:lnTo>
                  <a:lnTo>
                    <a:pt x="121" y="17"/>
                  </a:lnTo>
                  <a:lnTo>
                    <a:pt x="124" y="14"/>
                  </a:lnTo>
                  <a:lnTo>
                    <a:pt x="127" y="14"/>
                  </a:lnTo>
                  <a:lnTo>
                    <a:pt x="131" y="18"/>
                  </a:lnTo>
                  <a:lnTo>
                    <a:pt x="139" y="24"/>
                  </a:lnTo>
                  <a:lnTo>
                    <a:pt x="147" y="26"/>
                  </a:lnTo>
                  <a:lnTo>
                    <a:pt x="144" y="43"/>
                  </a:lnTo>
                  <a:lnTo>
                    <a:pt x="144" y="63"/>
                  </a:lnTo>
                  <a:lnTo>
                    <a:pt x="142" y="68"/>
                  </a:lnTo>
                  <a:lnTo>
                    <a:pt x="138" y="72"/>
                  </a:lnTo>
                  <a:lnTo>
                    <a:pt x="133" y="74"/>
                  </a:lnTo>
                  <a:lnTo>
                    <a:pt x="128" y="79"/>
                  </a:lnTo>
                  <a:lnTo>
                    <a:pt x="128" y="86"/>
                  </a:lnTo>
                  <a:lnTo>
                    <a:pt x="129" y="88"/>
                  </a:lnTo>
                  <a:lnTo>
                    <a:pt x="127" y="94"/>
                  </a:lnTo>
                  <a:lnTo>
                    <a:pt x="124" y="97"/>
                  </a:lnTo>
                  <a:lnTo>
                    <a:pt x="124" y="107"/>
                  </a:lnTo>
                  <a:lnTo>
                    <a:pt x="123" y="110"/>
                  </a:lnTo>
                  <a:lnTo>
                    <a:pt x="117" y="113"/>
                  </a:lnTo>
                  <a:lnTo>
                    <a:pt x="116" y="114"/>
                  </a:lnTo>
                  <a:lnTo>
                    <a:pt x="115" y="114"/>
                  </a:lnTo>
                  <a:lnTo>
                    <a:pt x="113" y="115"/>
                  </a:lnTo>
                  <a:lnTo>
                    <a:pt x="112" y="115"/>
                  </a:lnTo>
                  <a:lnTo>
                    <a:pt x="109" y="118"/>
                  </a:lnTo>
                  <a:lnTo>
                    <a:pt x="107" y="119"/>
                  </a:lnTo>
                  <a:lnTo>
                    <a:pt x="103" y="119"/>
                  </a:lnTo>
                  <a:lnTo>
                    <a:pt x="101" y="121"/>
                  </a:lnTo>
                  <a:lnTo>
                    <a:pt x="100" y="124"/>
                  </a:lnTo>
                  <a:lnTo>
                    <a:pt x="100" y="136"/>
                  </a:lnTo>
                  <a:lnTo>
                    <a:pt x="101" y="146"/>
                  </a:lnTo>
                  <a:lnTo>
                    <a:pt x="97" y="149"/>
                  </a:lnTo>
                  <a:lnTo>
                    <a:pt x="86" y="160"/>
                  </a:lnTo>
                  <a:lnTo>
                    <a:pt x="84" y="161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78" y="161"/>
                  </a:lnTo>
                  <a:lnTo>
                    <a:pt x="70" y="161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1" y="161"/>
                  </a:lnTo>
                  <a:lnTo>
                    <a:pt x="58" y="160"/>
                  </a:lnTo>
                  <a:lnTo>
                    <a:pt x="57" y="159"/>
                  </a:lnTo>
                  <a:lnTo>
                    <a:pt x="57" y="156"/>
                  </a:lnTo>
                  <a:lnTo>
                    <a:pt x="70" y="149"/>
                  </a:lnTo>
                  <a:lnTo>
                    <a:pt x="73" y="146"/>
                  </a:lnTo>
                  <a:lnTo>
                    <a:pt x="70" y="141"/>
                  </a:lnTo>
                  <a:lnTo>
                    <a:pt x="66" y="141"/>
                  </a:lnTo>
                  <a:lnTo>
                    <a:pt x="65" y="142"/>
                  </a:lnTo>
                  <a:lnTo>
                    <a:pt x="60" y="142"/>
                  </a:lnTo>
                  <a:lnTo>
                    <a:pt x="58" y="140"/>
                  </a:lnTo>
                  <a:lnTo>
                    <a:pt x="57" y="133"/>
                  </a:lnTo>
                  <a:lnTo>
                    <a:pt x="60" y="128"/>
                  </a:lnTo>
                  <a:lnTo>
                    <a:pt x="64" y="122"/>
                  </a:lnTo>
                  <a:lnTo>
                    <a:pt x="65" y="118"/>
                  </a:lnTo>
                  <a:lnTo>
                    <a:pt x="64" y="117"/>
                  </a:lnTo>
                  <a:lnTo>
                    <a:pt x="50" y="124"/>
                  </a:lnTo>
                  <a:lnTo>
                    <a:pt x="39" y="128"/>
                  </a:lnTo>
                  <a:lnTo>
                    <a:pt x="31" y="132"/>
                  </a:lnTo>
                  <a:lnTo>
                    <a:pt x="25" y="133"/>
                  </a:lnTo>
                  <a:lnTo>
                    <a:pt x="17" y="132"/>
                  </a:lnTo>
                  <a:lnTo>
                    <a:pt x="7" y="129"/>
                  </a:lnTo>
                  <a:lnTo>
                    <a:pt x="0" y="126"/>
                  </a:lnTo>
                  <a:lnTo>
                    <a:pt x="0" y="121"/>
                  </a:lnTo>
                  <a:lnTo>
                    <a:pt x="8" y="113"/>
                  </a:lnTo>
                  <a:lnTo>
                    <a:pt x="10" y="110"/>
                  </a:lnTo>
                  <a:lnTo>
                    <a:pt x="13" y="107"/>
                  </a:lnTo>
                  <a:lnTo>
                    <a:pt x="14" y="105"/>
                  </a:lnTo>
                  <a:lnTo>
                    <a:pt x="14" y="88"/>
                  </a:lnTo>
                  <a:lnTo>
                    <a:pt x="17" y="83"/>
                  </a:lnTo>
                  <a:lnTo>
                    <a:pt x="21" y="82"/>
                  </a:lnTo>
                  <a:lnTo>
                    <a:pt x="26" y="80"/>
                  </a:lnTo>
                  <a:lnTo>
                    <a:pt x="29" y="78"/>
                  </a:lnTo>
                  <a:lnTo>
                    <a:pt x="31" y="70"/>
                  </a:lnTo>
                  <a:lnTo>
                    <a:pt x="31" y="66"/>
                  </a:lnTo>
                  <a:lnTo>
                    <a:pt x="33" y="57"/>
                  </a:lnTo>
                  <a:lnTo>
                    <a:pt x="35" y="49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7" y="40"/>
                  </a:lnTo>
                  <a:lnTo>
                    <a:pt x="53" y="43"/>
                  </a:lnTo>
                  <a:lnTo>
                    <a:pt x="60" y="44"/>
                  </a:lnTo>
                  <a:lnTo>
                    <a:pt x="66" y="41"/>
                  </a:lnTo>
                  <a:lnTo>
                    <a:pt x="74" y="32"/>
                  </a:lnTo>
                  <a:lnTo>
                    <a:pt x="78" y="20"/>
                  </a:lnTo>
                  <a:lnTo>
                    <a:pt x="81" y="9"/>
                  </a:lnTo>
                  <a:lnTo>
                    <a:pt x="82" y="5"/>
                  </a:lnTo>
                  <a:lnTo>
                    <a:pt x="85" y="2"/>
                  </a:lnTo>
                  <a:lnTo>
                    <a:pt x="88" y="1"/>
                  </a:lnTo>
                  <a:lnTo>
                    <a:pt x="8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0" name="Freeform 86"/>
            <p:cNvSpPr>
              <a:spLocks/>
            </p:cNvSpPr>
            <p:nvPr/>
          </p:nvSpPr>
          <p:spPr bwMode="auto">
            <a:xfrm>
              <a:off x="2242285" y="3480775"/>
              <a:ext cx="1086235" cy="646137"/>
            </a:xfrm>
            <a:custGeom>
              <a:avLst/>
              <a:gdLst/>
              <a:ahLst/>
              <a:cxnLst>
                <a:cxn ang="0">
                  <a:pos x="363" y="21"/>
                </a:cxn>
                <a:cxn ang="0">
                  <a:pos x="489" y="88"/>
                </a:cxn>
                <a:cxn ang="0">
                  <a:pos x="549" y="107"/>
                </a:cxn>
                <a:cxn ang="0">
                  <a:pos x="606" y="84"/>
                </a:cxn>
                <a:cxn ang="0">
                  <a:pos x="624" y="69"/>
                </a:cxn>
                <a:cxn ang="0">
                  <a:pos x="633" y="60"/>
                </a:cxn>
                <a:cxn ang="0">
                  <a:pos x="656" y="72"/>
                </a:cxn>
                <a:cxn ang="0">
                  <a:pos x="655" y="99"/>
                </a:cxn>
                <a:cxn ang="0">
                  <a:pos x="652" y="114"/>
                </a:cxn>
                <a:cxn ang="0">
                  <a:pos x="624" y="138"/>
                </a:cxn>
                <a:cxn ang="0">
                  <a:pos x="572" y="161"/>
                </a:cxn>
                <a:cxn ang="0">
                  <a:pos x="518" y="193"/>
                </a:cxn>
                <a:cxn ang="0">
                  <a:pos x="463" y="223"/>
                </a:cxn>
                <a:cxn ang="0">
                  <a:pos x="428" y="225"/>
                </a:cxn>
                <a:cxn ang="0">
                  <a:pos x="421" y="263"/>
                </a:cxn>
                <a:cxn ang="0">
                  <a:pos x="405" y="271"/>
                </a:cxn>
                <a:cxn ang="0">
                  <a:pos x="377" y="313"/>
                </a:cxn>
                <a:cxn ang="0">
                  <a:pos x="374" y="353"/>
                </a:cxn>
                <a:cxn ang="0">
                  <a:pos x="358" y="368"/>
                </a:cxn>
                <a:cxn ang="0">
                  <a:pos x="359" y="380"/>
                </a:cxn>
                <a:cxn ang="0">
                  <a:pos x="320" y="390"/>
                </a:cxn>
                <a:cxn ang="0">
                  <a:pos x="273" y="366"/>
                </a:cxn>
                <a:cxn ang="0">
                  <a:pos x="254" y="372"/>
                </a:cxn>
                <a:cxn ang="0">
                  <a:pos x="217" y="376"/>
                </a:cxn>
                <a:cxn ang="0">
                  <a:pos x="182" y="357"/>
                </a:cxn>
                <a:cxn ang="0">
                  <a:pos x="164" y="340"/>
                </a:cxn>
                <a:cxn ang="0">
                  <a:pos x="128" y="337"/>
                </a:cxn>
                <a:cxn ang="0">
                  <a:pos x="113" y="339"/>
                </a:cxn>
                <a:cxn ang="0">
                  <a:pos x="114" y="361"/>
                </a:cxn>
                <a:cxn ang="0">
                  <a:pos x="88" y="372"/>
                </a:cxn>
                <a:cxn ang="0">
                  <a:pos x="77" y="363"/>
                </a:cxn>
                <a:cxn ang="0">
                  <a:pos x="65" y="368"/>
                </a:cxn>
                <a:cxn ang="0">
                  <a:pos x="27" y="367"/>
                </a:cxn>
                <a:cxn ang="0">
                  <a:pos x="10" y="364"/>
                </a:cxn>
                <a:cxn ang="0">
                  <a:pos x="8" y="349"/>
                </a:cxn>
                <a:cxn ang="0">
                  <a:pos x="1" y="339"/>
                </a:cxn>
                <a:cxn ang="0">
                  <a:pos x="6" y="322"/>
                </a:cxn>
                <a:cxn ang="0">
                  <a:pos x="19" y="309"/>
                </a:cxn>
                <a:cxn ang="0">
                  <a:pos x="28" y="283"/>
                </a:cxn>
                <a:cxn ang="0">
                  <a:pos x="62" y="271"/>
                </a:cxn>
                <a:cxn ang="0">
                  <a:pos x="89" y="250"/>
                </a:cxn>
                <a:cxn ang="0">
                  <a:pos x="90" y="231"/>
                </a:cxn>
                <a:cxn ang="0">
                  <a:pos x="125" y="190"/>
                </a:cxn>
                <a:cxn ang="0">
                  <a:pos x="114" y="180"/>
                </a:cxn>
                <a:cxn ang="0">
                  <a:pos x="90" y="185"/>
                </a:cxn>
                <a:cxn ang="0">
                  <a:pos x="78" y="196"/>
                </a:cxn>
                <a:cxn ang="0">
                  <a:pos x="61" y="185"/>
                </a:cxn>
                <a:cxn ang="0">
                  <a:pos x="75" y="149"/>
                </a:cxn>
                <a:cxn ang="0">
                  <a:pos x="92" y="124"/>
                </a:cxn>
                <a:cxn ang="0">
                  <a:pos x="98" y="95"/>
                </a:cxn>
                <a:cxn ang="0">
                  <a:pos x="86" y="53"/>
                </a:cxn>
                <a:cxn ang="0">
                  <a:pos x="128" y="73"/>
                </a:cxn>
                <a:cxn ang="0">
                  <a:pos x="148" y="96"/>
                </a:cxn>
                <a:cxn ang="0">
                  <a:pos x="184" y="105"/>
                </a:cxn>
                <a:cxn ang="0">
                  <a:pos x="198" y="107"/>
                </a:cxn>
                <a:cxn ang="0">
                  <a:pos x="215" y="107"/>
                </a:cxn>
                <a:cxn ang="0">
                  <a:pos x="213" y="70"/>
                </a:cxn>
                <a:cxn ang="0">
                  <a:pos x="207" y="50"/>
                </a:cxn>
                <a:cxn ang="0">
                  <a:pos x="233" y="14"/>
                </a:cxn>
                <a:cxn ang="0">
                  <a:pos x="297" y="13"/>
                </a:cxn>
              </a:cxnLst>
              <a:rect l="0" t="0" r="r" b="b"/>
              <a:pathLst>
                <a:path w="659" h="392">
                  <a:moveTo>
                    <a:pt x="323" y="0"/>
                  </a:moveTo>
                  <a:lnTo>
                    <a:pt x="331" y="3"/>
                  </a:lnTo>
                  <a:lnTo>
                    <a:pt x="336" y="7"/>
                  </a:lnTo>
                  <a:lnTo>
                    <a:pt x="348" y="13"/>
                  </a:lnTo>
                  <a:lnTo>
                    <a:pt x="363" y="21"/>
                  </a:lnTo>
                  <a:lnTo>
                    <a:pt x="382" y="31"/>
                  </a:lnTo>
                  <a:lnTo>
                    <a:pt x="402" y="42"/>
                  </a:lnTo>
                  <a:lnTo>
                    <a:pt x="424" y="54"/>
                  </a:lnTo>
                  <a:lnTo>
                    <a:pt x="446" y="66"/>
                  </a:lnTo>
                  <a:lnTo>
                    <a:pt x="489" y="88"/>
                  </a:lnTo>
                  <a:lnTo>
                    <a:pt x="507" y="97"/>
                  </a:lnTo>
                  <a:lnTo>
                    <a:pt x="522" y="104"/>
                  </a:lnTo>
                  <a:lnTo>
                    <a:pt x="533" y="108"/>
                  </a:lnTo>
                  <a:lnTo>
                    <a:pt x="538" y="110"/>
                  </a:lnTo>
                  <a:lnTo>
                    <a:pt x="549" y="107"/>
                  </a:lnTo>
                  <a:lnTo>
                    <a:pt x="576" y="99"/>
                  </a:lnTo>
                  <a:lnTo>
                    <a:pt x="584" y="95"/>
                  </a:lnTo>
                  <a:lnTo>
                    <a:pt x="589" y="93"/>
                  </a:lnTo>
                  <a:lnTo>
                    <a:pt x="602" y="91"/>
                  </a:lnTo>
                  <a:lnTo>
                    <a:pt x="606" y="84"/>
                  </a:lnTo>
                  <a:lnTo>
                    <a:pt x="608" y="79"/>
                  </a:lnTo>
                  <a:lnTo>
                    <a:pt x="613" y="73"/>
                  </a:lnTo>
                  <a:lnTo>
                    <a:pt x="616" y="72"/>
                  </a:lnTo>
                  <a:lnTo>
                    <a:pt x="619" y="72"/>
                  </a:lnTo>
                  <a:lnTo>
                    <a:pt x="624" y="69"/>
                  </a:lnTo>
                  <a:lnTo>
                    <a:pt x="625" y="68"/>
                  </a:lnTo>
                  <a:lnTo>
                    <a:pt x="628" y="66"/>
                  </a:lnTo>
                  <a:lnTo>
                    <a:pt x="628" y="64"/>
                  </a:lnTo>
                  <a:lnTo>
                    <a:pt x="631" y="61"/>
                  </a:lnTo>
                  <a:lnTo>
                    <a:pt x="633" y="60"/>
                  </a:lnTo>
                  <a:lnTo>
                    <a:pt x="639" y="60"/>
                  </a:lnTo>
                  <a:lnTo>
                    <a:pt x="644" y="61"/>
                  </a:lnTo>
                  <a:lnTo>
                    <a:pt x="651" y="64"/>
                  </a:lnTo>
                  <a:lnTo>
                    <a:pt x="659" y="66"/>
                  </a:lnTo>
                  <a:lnTo>
                    <a:pt x="656" y="72"/>
                  </a:lnTo>
                  <a:lnTo>
                    <a:pt x="655" y="76"/>
                  </a:lnTo>
                  <a:lnTo>
                    <a:pt x="649" y="87"/>
                  </a:lnTo>
                  <a:lnTo>
                    <a:pt x="649" y="91"/>
                  </a:lnTo>
                  <a:lnTo>
                    <a:pt x="652" y="93"/>
                  </a:lnTo>
                  <a:lnTo>
                    <a:pt x="655" y="99"/>
                  </a:lnTo>
                  <a:lnTo>
                    <a:pt x="658" y="101"/>
                  </a:lnTo>
                  <a:lnTo>
                    <a:pt x="658" y="108"/>
                  </a:lnTo>
                  <a:lnTo>
                    <a:pt x="656" y="110"/>
                  </a:lnTo>
                  <a:lnTo>
                    <a:pt x="655" y="112"/>
                  </a:lnTo>
                  <a:lnTo>
                    <a:pt x="652" y="114"/>
                  </a:lnTo>
                  <a:lnTo>
                    <a:pt x="649" y="116"/>
                  </a:lnTo>
                  <a:lnTo>
                    <a:pt x="649" y="128"/>
                  </a:lnTo>
                  <a:lnTo>
                    <a:pt x="647" y="131"/>
                  </a:lnTo>
                  <a:lnTo>
                    <a:pt x="637" y="131"/>
                  </a:lnTo>
                  <a:lnTo>
                    <a:pt x="624" y="138"/>
                  </a:lnTo>
                  <a:lnTo>
                    <a:pt x="613" y="147"/>
                  </a:lnTo>
                  <a:lnTo>
                    <a:pt x="606" y="153"/>
                  </a:lnTo>
                  <a:lnTo>
                    <a:pt x="596" y="155"/>
                  </a:lnTo>
                  <a:lnTo>
                    <a:pt x="582" y="158"/>
                  </a:lnTo>
                  <a:lnTo>
                    <a:pt x="572" y="161"/>
                  </a:lnTo>
                  <a:lnTo>
                    <a:pt x="561" y="166"/>
                  </a:lnTo>
                  <a:lnTo>
                    <a:pt x="551" y="174"/>
                  </a:lnTo>
                  <a:lnTo>
                    <a:pt x="537" y="189"/>
                  </a:lnTo>
                  <a:lnTo>
                    <a:pt x="528" y="192"/>
                  </a:lnTo>
                  <a:lnTo>
                    <a:pt x="518" y="193"/>
                  </a:lnTo>
                  <a:lnTo>
                    <a:pt x="506" y="196"/>
                  </a:lnTo>
                  <a:lnTo>
                    <a:pt x="495" y="201"/>
                  </a:lnTo>
                  <a:lnTo>
                    <a:pt x="484" y="211"/>
                  </a:lnTo>
                  <a:lnTo>
                    <a:pt x="473" y="217"/>
                  </a:lnTo>
                  <a:lnTo>
                    <a:pt x="463" y="223"/>
                  </a:lnTo>
                  <a:lnTo>
                    <a:pt x="457" y="224"/>
                  </a:lnTo>
                  <a:lnTo>
                    <a:pt x="446" y="213"/>
                  </a:lnTo>
                  <a:lnTo>
                    <a:pt x="441" y="213"/>
                  </a:lnTo>
                  <a:lnTo>
                    <a:pt x="433" y="219"/>
                  </a:lnTo>
                  <a:lnTo>
                    <a:pt x="428" y="225"/>
                  </a:lnTo>
                  <a:lnTo>
                    <a:pt x="422" y="235"/>
                  </a:lnTo>
                  <a:lnTo>
                    <a:pt x="420" y="242"/>
                  </a:lnTo>
                  <a:lnTo>
                    <a:pt x="420" y="252"/>
                  </a:lnTo>
                  <a:lnTo>
                    <a:pt x="421" y="259"/>
                  </a:lnTo>
                  <a:lnTo>
                    <a:pt x="421" y="263"/>
                  </a:lnTo>
                  <a:lnTo>
                    <a:pt x="418" y="264"/>
                  </a:lnTo>
                  <a:lnTo>
                    <a:pt x="417" y="267"/>
                  </a:lnTo>
                  <a:lnTo>
                    <a:pt x="414" y="269"/>
                  </a:lnTo>
                  <a:lnTo>
                    <a:pt x="410" y="269"/>
                  </a:lnTo>
                  <a:lnTo>
                    <a:pt x="405" y="271"/>
                  </a:lnTo>
                  <a:lnTo>
                    <a:pt x="399" y="282"/>
                  </a:lnTo>
                  <a:lnTo>
                    <a:pt x="393" y="293"/>
                  </a:lnTo>
                  <a:lnTo>
                    <a:pt x="385" y="304"/>
                  </a:lnTo>
                  <a:lnTo>
                    <a:pt x="379" y="310"/>
                  </a:lnTo>
                  <a:lnTo>
                    <a:pt x="377" y="313"/>
                  </a:lnTo>
                  <a:lnTo>
                    <a:pt x="377" y="322"/>
                  </a:lnTo>
                  <a:lnTo>
                    <a:pt x="378" y="325"/>
                  </a:lnTo>
                  <a:lnTo>
                    <a:pt x="378" y="331"/>
                  </a:lnTo>
                  <a:lnTo>
                    <a:pt x="377" y="337"/>
                  </a:lnTo>
                  <a:lnTo>
                    <a:pt x="374" y="353"/>
                  </a:lnTo>
                  <a:lnTo>
                    <a:pt x="371" y="359"/>
                  </a:lnTo>
                  <a:lnTo>
                    <a:pt x="367" y="361"/>
                  </a:lnTo>
                  <a:lnTo>
                    <a:pt x="364" y="363"/>
                  </a:lnTo>
                  <a:lnTo>
                    <a:pt x="360" y="366"/>
                  </a:lnTo>
                  <a:lnTo>
                    <a:pt x="358" y="368"/>
                  </a:lnTo>
                  <a:lnTo>
                    <a:pt x="356" y="371"/>
                  </a:lnTo>
                  <a:lnTo>
                    <a:pt x="356" y="375"/>
                  </a:lnTo>
                  <a:lnTo>
                    <a:pt x="358" y="378"/>
                  </a:lnTo>
                  <a:lnTo>
                    <a:pt x="358" y="379"/>
                  </a:lnTo>
                  <a:lnTo>
                    <a:pt x="359" y="380"/>
                  </a:lnTo>
                  <a:lnTo>
                    <a:pt x="355" y="384"/>
                  </a:lnTo>
                  <a:lnTo>
                    <a:pt x="351" y="387"/>
                  </a:lnTo>
                  <a:lnTo>
                    <a:pt x="346" y="392"/>
                  </a:lnTo>
                  <a:lnTo>
                    <a:pt x="328" y="392"/>
                  </a:lnTo>
                  <a:lnTo>
                    <a:pt x="320" y="390"/>
                  </a:lnTo>
                  <a:lnTo>
                    <a:pt x="315" y="387"/>
                  </a:lnTo>
                  <a:lnTo>
                    <a:pt x="305" y="382"/>
                  </a:lnTo>
                  <a:lnTo>
                    <a:pt x="293" y="375"/>
                  </a:lnTo>
                  <a:lnTo>
                    <a:pt x="282" y="370"/>
                  </a:lnTo>
                  <a:lnTo>
                    <a:pt x="273" y="366"/>
                  </a:lnTo>
                  <a:lnTo>
                    <a:pt x="268" y="364"/>
                  </a:lnTo>
                  <a:lnTo>
                    <a:pt x="265" y="364"/>
                  </a:lnTo>
                  <a:lnTo>
                    <a:pt x="262" y="367"/>
                  </a:lnTo>
                  <a:lnTo>
                    <a:pt x="257" y="370"/>
                  </a:lnTo>
                  <a:lnTo>
                    <a:pt x="254" y="372"/>
                  </a:lnTo>
                  <a:lnTo>
                    <a:pt x="250" y="372"/>
                  </a:lnTo>
                  <a:lnTo>
                    <a:pt x="246" y="371"/>
                  </a:lnTo>
                  <a:lnTo>
                    <a:pt x="233" y="374"/>
                  </a:lnTo>
                  <a:lnTo>
                    <a:pt x="225" y="374"/>
                  </a:lnTo>
                  <a:lnTo>
                    <a:pt x="217" y="376"/>
                  </a:lnTo>
                  <a:lnTo>
                    <a:pt x="210" y="378"/>
                  </a:lnTo>
                  <a:lnTo>
                    <a:pt x="202" y="375"/>
                  </a:lnTo>
                  <a:lnTo>
                    <a:pt x="194" y="368"/>
                  </a:lnTo>
                  <a:lnTo>
                    <a:pt x="188" y="363"/>
                  </a:lnTo>
                  <a:lnTo>
                    <a:pt x="182" y="357"/>
                  </a:lnTo>
                  <a:lnTo>
                    <a:pt x="172" y="357"/>
                  </a:lnTo>
                  <a:lnTo>
                    <a:pt x="167" y="355"/>
                  </a:lnTo>
                  <a:lnTo>
                    <a:pt x="166" y="352"/>
                  </a:lnTo>
                  <a:lnTo>
                    <a:pt x="164" y="351"/>
                  </a:lnTo>
                  <a:lnTo>
                    <a:pt x="164" y="340"/>
                  </a:lnTo>
                  <a:lnTo>
                    <a:pt x="161" y="340"/>
                  </a:lnTo>
                  <a:lnTo>
                    <a:pt x="159" y="339"/>
                  </a:lnTo>
                  <a:lnTo>
                    <a:pt x="144" y="339"/>
                  </a:lnTo>
                  <a:lnTo>
                    <a:pt x="135" y="340"/>
                  </a:lnTo>
                  <a:lnTo>
                    <a:pt x="128" y="337"/>
                  </a:lnTo>
                  <a:lnTo>
                    <a:pt x="125" y="335"/>
                  </a:lnTo>
                  <a:lnTo>
                    <a:pt x="122" y="333"/>
                  </a:lnTo>
                  <a:lnTo>
                    <a:pt x="120" y="333"/>
                  </a:lnTo>
                  <a:lnTo>
                    <a:pt x="114" y="336"/>
                  </a:lnTo>
                  <a:lnTo>
                    <a:pt x="113" y="339"/>
                  </a:lnTo>
                  <a:lnTo>
                    <a:pt x="113" y="341"/>
                  </a:lnTo>
                  <a:lnTo>
                    <a:pt x="116" y="347"/>
                  </a:lnTo>
                  <a:lnTo>
                    <a:pt x="118" y="349"/>
                  </a:lnTo>
                  <a:lnTo>
                    <a:pt x="121" y="355"/>
                  </a:lnTo>
                  <a:lnTo>
                    <a:pt x="114" y="361"/>
                  </a:lnTo>
                  <a:lnTo>
                    <a:pt x="110" y="363"/>
                  </a:lnTo>
                  <a:lnTo>
                    <a:pt x="104" y="363"/>
                  </a:lnTo>
                  <a:lnTo>
                    <a:pt x="96" y="367"/>
                  </a:lnTo>
                  <a:lnTo>
                    <a:pt x="93" y="370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68"/>
                  </a:lnTo>
                  <a:lnTo>
                    <a:pt x="82" y="366"/>
                  </a:lnTo>
                  <a:lnTo>
                    <a:pt x="82" y="363"/>
                  </a:lnTo>
                  <a:lnTo>
                    <a:pt x="77" y="363"/>
                  </a:lnTo>
                  <a:lnTo>
                    <a:pt x="75" y="364"/>
                  </a:lnTo>
                  <a:lnTo>
                    <a:pt x="73" y="366"/>
                  </a:lnTo>
                  <a:lnTo>
                    <a:pt x="71" y="367"/>
                  </a:lnTo>
                  <a:lnTo>
                    <a:pt x="69" y="368"/>
                  </a:lnTo>
                  <a:lnTo>
                    <a:pt x="65" y="368"/>
                  </a:lnTo>
                  <a:lnTo>
                    <a:pt x="58" y="366"/>
                  </a:lnTo>
                  <a:lnTo>
                    <a:pt x="49" y="363"/>
                  </a:lnTo>
                  <a:lnTo>
                    <a:pt x="40" y="361"/>
                  </a:lnTo>
                  <a:lnTo>
                    <a:pt x="32" y="363"/>
                  </a:lnTo>
                  <a:lnTo>
                    <a:pt x="27" y="367"/>
                  </a:lnTo>
                  <a:lnTo>
                    <a:pt x="11" y="383"/>
                  </a:lnTo>
                  <a:lnTo>
                    <a:pt x="8" y="382"/>
                  </a:lnTo>
                  <a:lnTo>
                    <a:pt x="8" y="374"/>
                  </a:lnTo>
                  <a:lnTo>
                    <a:pt x="10" y="371"/>
                  </a:lnTo>
                  <a:lnTo>
                    <a:pt x="10" y="364"/>
                  </a:lnTo>
                  <a:lnTo>
                    <a:pt x="7" y="361"/>
                  </a:lnTo>
                  <a:lnTo>
                    <a:pt x="6" y="359"/>
                  </a:lnTo>
                  <a:lnTo>
                    <a:pt x="6" y="353"/>
                  </a:lnTo>
                  <a:lnTo>
                    <a:pt x="7" y="352"/>
                  </a:lnTo>
                  <a:lnTo>
                    <a:pt x="8" y="349"/>
                  </a:lnTo>
                  <a:lnTo>
                    <a:pt x="8" y="348"/>
                  </a:lnTo>
                  <a:lnTo>
                    <a:pt x="7" y="345"/>
                  </a:lnTo>
                  <a:lnTo>
                    <a:pt x="4" y="343"/>
                  </a:lnTo>
                  <a:lnTo>
                    <a:pt x="3" y="340"/>
                  </a:lnTo>
                  <a:lnTo>
                    <a:pt x="1" y="339"/>
                  </a:lnTo>
                  <a:lnTo>
                    <a:pt x="0" y="336"/>
                  </a:lnTo>
                  <a:lnTo>
                    <a:pt x="0" y="335"/>
                  </a:lnTo>
                  <a:lnTo>
                    <a:pt x="1" y="331"/>
                  </a:lnTo>
                  <a:lnTo>
                    <a:pt x="4" y="326"/>
                  </a:lnTo>
                  <a:lnTo>
                    <a:pt x="6" y="322"/>
                  </a:lnTo>
                  <a:lnTo>
                    <a:pt x="8" y="320"/>
                  </a:lnTo>
                  <a:lnTo>
                    <a:pt x="10" y="316"/>
                  </a:lnTo>
                  <a:lnTo>
                    <a:pt x="15" y="310"/>
                  </a:lnTo>
                  <a:lnTo>
                    <a:pt x="18" y="310"/>
                  </a:lnTo>
                  <a:lnTo>
                    <a:pt x="19" y="309"/>
                  </a:lnTo>
                  <a:lnTo>
                    <a:pt x="24" y="306"/>
                  </a:lnTo>
                  <a:lnTo>
                    <a:pt x="26" y="305"/>
                  </a:lnTo>
                  <a:lnTo>
                    <a:pt x="26" y="301"/>
                  </a:lnTo>
                  <a:lnTo>
                    <a:pt x="27" y="293"/>
                  </a:lnTo>
                  <a:lnTo>
                    <a:pt x="28" y="283"/>
                  </a:lnTo>
                  <a:lnTo>
                    <a:pt x="32" y="274"/>
                  </a:lnTo>
                  <a:lnTo>
                    <a:pt x="38" y="269"/>
                  </a:lnTo>
                  <a:lnTo>
                    <a:pt x="46" y="267"/>
                  </a:lnTo>
                  <a:lnTo>
                    <a:pt x="54" y="270"/>
                  </a:lnTo>
                  <a:lnTo>
                    <a:pt x="62" y="271"/>
                  </a:lnTo>
                  <a:lnTo>
                    <a:pt x="69" y="270"/>
                  </a:lnTo>
                  <a:lnTo>
                    <a:pt x="85" y="262"/>
                  </a:lnTo>
                  <a:lnTo>
                    <a:pt x="90" y="258"/>
                  </a:lnTo>
                  <a:lnTo>
                    <a:pt x="90" y="252"/>
                  </a:lnTo>
                  <a:lnTo>
                    <a:pt x="89" y="250"/>
                  </a:lnTo>
                  <a:lnTo>
                    <a:pt x="86" y="248"/>
                  </a:lnTo>
                  <a:lnTo>
                    <a:pt x="81" y="243"/>
                  </a:lnTo>
                  <a:lnTo>
                    <a:pt x="81" y="239"/>
                  </a:lnTo>
                  <a:lnTo>
                    <a:pt x="83" y="236"/>
                  </a:lnTo>
                  <a:lnTo>
                    <a:pt x="90" y="231"/>
                  </a:lnTo>
                  <a:lnTo>
                    <a:pt x="98" y="224"/>
                  </a:lnTo>
                  <a:lnTo>
                    <a:pt x="109" y="217"/>
                  </a:lnTo>
                  <a:lnTo>
                    <a:pt x="124" y="202"/>
                  </a:lnTo>
                  <a:lnTo>
                    <a:pt x="127" y="196"/>
                  </a:lnTo>
                  <a:lnTo>
                    <a:pt x="125" y="190"/>
                  </a:lnTo>
                  <a:lnTo>
                    <a:pt x="125" y="186"/>
                  </a:lnTo>
                  <a:lnTo>
                    <a:pt x="124" y="184"/>
                  </a:lnTo>
                  <a:lnTo>
                    <a:pt x="121" y="181"/>
                  </a:lnTo>
                  <a:lnTo>
                    <a:pt x="118" y="180"/>
                  </a:lnTo>
                  <a:lnTo>
                    <a:pt x="114" y="180"/>
                  </a:lnTo>
                  <a:lnTo>
                    <a:pt x="108" y="178"/>
                  </a:lnTo>
                  <a:lnTo>
                    <a:pt x="102" y="177"/>
                  </a:lnTo>
                  <a:lnTo>
                    <a:pt x="98" y="177"/>
                  </a:lnTo>
                  <a:lnTo>
                    <a:pt x="93" y="181"/>
                  </a:lnTo>
                  <a:lnTo>
                    <a:pt x="90" y="185"/>
                  </a:lnTo>
                  <a:lnTo>
                    <a:pt x="89" y="189"/>
                  </a:lnTo>
                  <a:lnTo>
                    <a:pt x="86" y="192"/>
                  </a:lnTo>
                  <a:lnTo>
                    <a:pt x="85" y="194"/>
                  </a:lnTo>
                  <a:lnTo>
                    <a:pt x="83" y="196"/>
                  </a:lnTo>
                  <a:lnTo>
                    <a:pt x="78" y="196"/>
                  </a:lnTo>
                  <a:lnTo>
                    <a:pt x="75" y="194"/>
                  </a:lnTo>
                  <a:lnTo>
                    <a:pt x="71" y="194"/>
                  </a:lnTo>
                  <a:lnTo>
                    <a:pt x="63" y="190"/>
                  </a:lnTo>
                  <a:lnTo>
                    <a:pt x="61" y="188"/>
                  </a:lnTo>
                  <a:lnTo>
                    <a:pt x="61" y="185"/>
                  </a:lnTo>
                  <a:lnTo>
                    <a:pt x="62" y="177"/>
                  </a:lnTo>
                  <a:lnTo>
                    <a:pt x="65" y="165"/>
                  </a:lnTo>
                  <a:lnTo>
                    <a:pt x="67" y="155"/>
                  </a:lnTo>
                  <a:lnTo>
                    <a:pt x="70" y="150"/>
                  </a:lnTo>
                  <a:lnTo>
                    <a:pt x="75" y="149"/>
                  </a:lnTo>
                  <a:lnTo>
                    <a:pt x="89" y="149"/>
                  </a:lnTo>
                  <a:lnTo>
                    <a:pt x="92" y="146"/>
                  </a:lnTo>
                  <a:lnTo>
                    <a:pt x="90" y="139"/>
                  </a:lnTo>
                  <a:lnTo>
                    <a:pt x="90" y="131"/>
                  </a:lnTo>
                  <a:lnTo>
                    <a:pt x="92" y="124"/>
                  </a:lnTo>
                  <a:lnTo>
                    <a:pt x="94" y="120"/>
                  </a:lnTo>
                  <a:lnTo>
                    <a:pt x="98" y="118"/>
                  </a:lnTo>
                  <a:lnTo>
                    <a:pt x="101" y="114"/>
                  </a:lnTo>
                  <a:lnTo>
                    <a:pt x="101" y="105"/>
                  </a:lnTo>
                  <a:lnTo>
                    <a:pt x="98" y="95"/>
                  </a:lnTo>
                  <a:lnTo>
                    <a:pt x="93" y="83"/>
                  </a:lnTo>
                  <a:lnTo>
                    <a:pt x="88" y="72"/>
                  </a:lnTo>
                  <a:lnTo>
                    <a:pt x="83" y="62"/>
                  </a:lnTo>
                  <a:lnTo>
                    <a:pt x="83" y="56"/>
                  </a:lnTo>
                  <a:lnTo>
                    <a:pt x="86" y="53"/>
                  </a:lnTo>
                  <a:lnTo>
                    <a:pt x="93" y="54"/>
                  </a:lnTo>
                  <a:lnTo>
                    <a:pt x="98" y="60"/>
                  </a:lnTo>
                  <a:lnTo>
                    <a:pt x="104" y="64"/>
                  </a:lnTo>
                  <a:lnTo>
                    <a:pt x="120" y="69"/>
                  </a:lnTo>
                  <a:lnTo>
                    <a:pt x="128" y="73"/>
                  </a:lnTo>
                  <a:lnTo>
                    <a:pt x="136" y="79"/>
                  </a:lnTo>
                  <a:lnTo>
                    <a:pt x="143" y="84"/>
                  </a:lnTo>
                  <a:lnTo>
                    <a:pt x="147" y="87"/>
                  </a:lnTo>
                  <a:lnTo>
                    <a:pt x="148" y="88"/>
                  </a:lnTo>
                  <a:lnTo>
                    <a:pt x="148" y="96"/>
                  </a:lnTo>
                  <a:lnTo>
                    <a:pt x="151" y="97"/>
                  </a:lnTo>
                  <a:lnTo>
                    <a:pt x="176" y="97"/>
                  </a:lnTo>
                  <a:lnTo>
                    <a:pt x="179" y="99"/>
                  </a:lnTo>
                  <a:lnTo>
                    <a:pt x="183" y="103"/>
                  </a:lnTo>
                  <a:lnTo>
                    <a:pt x="184" y="105"/>
                  </a:lnTo>
                  <a:lnTo>
                    <a:pt x="186" y="107"/>
                  </a:lnTo>
                  <a:lnTo>
                    <a:pt x="188" y="107"/>
                  </a:lnTo>
                  <a:lnTo>
                    <a:pt x="190" y="105"/>
                  </a:lnTo>
                  <a:lnTo>
                    <a:pt x="192" y="104"/>
                  </a:lnTo>
                  <a:lnTo>
                    <a:pt x="198" y="107"/>
                  </a:lnTo>
                  <a:lnTo>
                    <a:pt x="199" y="110"/>
                  </a:lnTo>
                  <a:lnTo>
                    <a:pt x="202" y="111"/>
                  </a:lnTo>
                  <a:lnTo>
                    <a:pt x="203" y="112"/>
                  </a:lnTo>
                  <a:lnTo>
                    <a:pt x="214" y="107"/>
                  </a:lnTo>
                  <a:lnTo>
                    <a:pt x="215" y="107"/>
                  </a:lnTo>
                  <a:lnTo>
                    <a:pt x="218" y="105"/>
                  </a:lnTo>
                  <a:lnTo>
                    <a:pt x="218" y="100"/>
                  </a:lnTo>
                  <a:lnTo>
                    <a:pt x="215" y="89"/>
                  </a:lnTo>
                  <a:lnTo>
                    <a:pt x="214" y="79"/>
                  </a:lnTo>
                  <a:lnTo>
                    <a:pt x="213" y="70"/>
                  </a:lnTo>
                  <a:lnTo>
                    <a:pt x="213" y="66"/>
                  </a:lnTo>
                  <a:lnTo>
                    <a:pt x="211" y="64"/>
                  </a:lnTo>
                  <a:lnTo>
                    <a:pt x="209" y="60"/>
                  </a:lnTo>
                  <a:lnTo>
                    <a:pt x="207" y="57"/>
                  </a:lnTo>
                  <a:lnTo>
                    <a:pt x="207" y="50"/>
                  </a:lnTo>
                  <a:lnTo>
                    <a:pt x="210" y="45"/>
                  </a:lnTo>
                  <a:lnTo>
                    <a:pt x="215" y="35"/>
                  </a:lnTo>
                  <a:lnTo>
                    <a:pt x="222" y="26"/>
                  </a:lnTo>
                  <a:lnTo>
                    <a:pt x="229" y="18"/>
                  </a:lnTo>
                  <a:lnTo>
                    <a:pt x="233" y="14"/>
                  </a:lnTo>
                  <a:lnTo>
                    <a:pt x="239" y="13"/>
                  </a:lnTo>
                  <a:lnTo>
                    <a:pt x="252" y="13"/>
                  </a:lnTo>
                  <a:lnTo>
                    <a:pt x="268" y="14"/>
                  </a:lnTo>
                  <a:lnTo>
                    <a:pt x="284" y="14"/>
                  </a:lnTo>
                  <a:lnTo>
                    <a:pt x="297" y="13"/>
                  </a:lnTo>
                  <a:lnTo>
                    <a:pt x="305" y="11"/>
                  </a:lnTo>
                  <a:lnTo>
                    <a:pt x="316" y="3"/>
                  </a:lnTo>
                  <a:lnTo>
                    <a:pt x="32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1" name="Freeform 87"/>
            <p:cNvSpPr>
              <a:spLocks/>
            </p:cNvSpPr>
            <p:nvPr/>
          </p:nvSpPr>
          <p:spPr bwMode="auto">
            <a:xfrm>
              <a:off x="2829084" y="3798898"/>
              <a:ext cx="1221396" cy="881845"/>
            </a:xfrm>
            <a:custGeom>
              <a:avLst/>
              <a:gdLst/>
              <a:ahLst/>
              <a:cxnLst>
                <a:cxn ang="0">
                  <a:pos x="162" y="57"/>
                </a:cxn>
                <a:cxn ang="0">
                  <a:pos x="146" y="71"/>
                </a:cxn>
                <a:cxn ang="0">
                  <a:pos x="160" y="82"/>
                </a:cxn>
                <a:cxn ang="0">
                  <a:pos x="199" y="104"/>
                </a:cxn>
                <a:cxn ang="0">
                  <a:pos x="248" y="117"/>
                </a:cxn>
                <a:cxn ang="0">
                  <a:pos x="276" y="148"/>
                </a:cxn>
                <a:cxn ang="0">
                  <a:pos x="339" y="162"/>
                </a:cxn>
                <a:cxn ang="0">
                  <a:pos x="350" y="204"/>
                </a:cxn>
                <a:cxn ang="0">
                  <a:pos x="374" y="233"/>
                </a:cxn>
                <a:cxn ang="0">
                  <a:pos x="405" y="244"/>
                </a:cxn>
                <a:cxn ang="0">
                  <a:pos x="439" y="263"/>
                </a:cxn>
                <a:cxn ang="0">
                  <a:pos x="474" y="271"/>
                </a:cxn>
                <a:cxn ang="0">
                  <a:pos x="503" y="290"/>
                </a:cxn>
                <a:cxn ang="0">
                  <a:pos x="542" y="315"/>
                </a:cxn>
                <a:cxn ang="0">
                  <a:pos x="592" y="298"/>
                </a:cxn>
                <a:cxn ang="0">
                  <a:pos x="620" y="306"/>
                </a:cxn>
                <a:cxn ang="0">
                  <a:pos x="638" y="317"/>
                </a:cxn>
                <a:cxn ang="0">
                  <a:pos x="669" y="334"/>
                </a:cxn>
                <a:cxn ang="0">
                  <a:pos x="699" y="353"/>
                </a:cxn>
                <a:cxn ang="0">
                  <a:pos x="712" y="381"/>
                </a:cxn>
                <a:cxn ang="0">
                  <a:pos x="738" y="408"/>
                </a:cxn>
                <a:cxn ang="0">
                  <a:pos x="708" y="429"/>
                </a:cxn>
                <a:cxn ang="0">
                  <a:pos x="678" y="437"/>
                </a:cxn>
                <a:cxn ang="0">
                  <a:pos x="658" y="424"/>
                </a:cxn>
                <a:cxn ang="0">
                  <a:pos x="620" y="451"/>
                </a:cxn>
                <a:cxn ang="0">
                  <a:pos x="593" y="443"/>
                </a:cxn>
                <a:cxn ang="0">
                  <a:pos x="581" y="431"/>
                </a:cxn>
                <a:cxn ang="0">
                  <a:pos x="562" y="442"/>
                </a:cxn>
                <a:cxn ang="0">
                  <a:pos x="546" y="434"/>
                </a:cxn>
                <a:cxn ang="0">
                  <a:pos x="515" y="423"/>
                </a:cxn>
                <a:cxn ang="0">
                  <a:pos x="475" y="416"/>
                </a:cxn>
                <a:cxn ang="0">
                  <a:pos x="459" y="433"/>
                </a:cxn>
                <a:cxn ang="0">
                  <a:pos x="449" y="481"/>
                </a:cxn>
                <a:cxn ang="0">
                  <a:pos x="416" y="496"/>
                </a:cxn>
                <a:cxn ang="0">
                  <a:pos x="398" y="528"/>
                </a:cxn>
                <a:cxn ang="0">
                  <a:pos x="371" y="524"/>
                </a:cxn>
                <a:cxn ang="0">
                  <a:pos x="326" y="492"/>
                </a:cxn>
                <a:cxn ang="0">
                  <a:pos x="295" y="439"/>
                </a:cxn>
                <a:cxn ang="0">
                  <a:pos x="250" y="414"/>
                </a:cxn>
                <a:cxn ang="0">
                  <a:pos x="224" y="418"/>
                </a:cxn>
                <a:cxn ang="0">
                  <a:pos x="194" y="431"/>
                </a:cxn>
                <a:cxn ang="0">
                  <a:pos x="181" y="439"/>
                </a:cxn>
                <a:cxn ang="0">
                  <a:pos x="139" y="446"/>
                </a:cxn>
                <a:cxn ang="0">
                  <a:pos x="131" y="460"/>
                </a:cxn>
                <a:cxn ang="0">
                  <a:pos x="101" y="457"/>
                </a:cxn>
                <a:cxn ang="0">
                  <a:pos x="95" y="415"/>
                </a:cxn>
                <a:cxn ang="0">
                  <a:pos x="60" y="381"/>
                </a:cxn>
                <a:cxn ang="0">
                  <a:pos x="69" y="342"/>
                </a:cxn>
                <a:cxn ang="0">
                  <a:pos x="60" y="298"/>
                </a:cxn>
                <a:cxn ang="0">
                  <a:pos x="51" y="248"/>
                </a:cxn>
                <a:cxn ang="0">
                  <a:pos x="21" y="213"/>
                </a:cxn>
                <a:cxn ang="0">
                  <a:pos x="7" y="198"/>
                </a:cxn>
                <a:cxn ang="0">
                  <a:pos x="4" y="173"/>
                </a:cxn>
                <a:cxn ang="0">
                  <a:pos x="21" y="144"/>
                </a:cxn>
                <a:cxn ang="0">
                  <a:pos x="23" y="117"/>
                </a:cxn>
                <a:cxn ang="0">
                  <a:pos x="54" y="76"/>
                </a:cxn>
                <a:cxn ang="0">
                  <a:pos x="65" y="66"/>
                </a:cxn>
                <a:cxn ang="0">
                  <a:pos x="77" y="26"/>
                </a:cxn>
                <a:cxn ang="0">
                  <a:pos x="117" y="24"/>
                </a:cxn>
                <a:cxn ang="0">
                  <a:pos x="159" y="0"/>
                </a:cxn>
              </a:cxnLst>
              <a:rect l="0" t="0" r="r" b="b"/>
              <a:pathLst>
                <a:path w="741" h="535">
                  <a:moveTo>
                    <a:pt x="159" y="0"/>
                  </a:moveTo>
                  <a:lnTo>
                    <a:pt x="159" y="18"/>
                  </a:lnTo>
                  <a:lnTo>
                    <a:pt x="160" y="34"/>
                  </a:lnTo>
                  <a:lnTo>
                    <a:pt x="162" y="47"/>
                  </a:lnTo>
                  <a:lnTo>
                    <a:pt x="162" y="57"/>
                  </a:lnTo>
                  <a:lnTo>
                    <a:pt x="159" y="62"/>
                  </a:lnTo>
                  <a:lnTo>
                    <a:pt x="156" y="65"/>
                  </a:lnTo>
                  <a:lnTo>
                    <a:pt x="152" y="67"/>
                  </a:lnTo>
                  <a:lnTo>
                    <a:pt x="147" y="70"/>
                  </a:lnTo>
                  <a:lnTo>
                    <a:pt x="146" y="71"/>
                  </a:lnTo>
                  <a:lnTo>
                    <a:pt x="144" y="74"/>
                  </a:lnTo>
                  <a:lnTo>
                    <a:pt x="146" y="74"/>
                  </a:lnTo>
                  <a:lnTo>
                    <a:pt x="154" y="78"/>
                  </a:lnTo>
                  <a:lnTo>
                    <a:pt x="158" y="80"/>
                  </a:lnTo>
                  <a:lnTo>
                    <a:pt x="160" y="82"/>
                  </a:lnTo>
                  <a:lnTo>
                    <a:pt x="160" y="90"/>
                  </a:lnTo>
                  <a:lnTo>
                    <a:pt x="166" y="98"/>
                  </a:lnTo>
                  <a:lnTo>
                    <a:pt x="175" y="102"/>
                  </a:lnTo>
                  <a:lnTo>
                    <a:pt x="187" y="104"/>
                  </a:lnTo>
                  <a:lnTo>
                    <a:pt x="199" y="104"/>
                  </a:lnTo>
                  <a:lnTo>
                    <a:pt x="211" y="102"/>
                  </a:lnTo>
                  <a:lnTo>
                    <a:pt x="221" y="101"/>
                  </a:lnTo>
                  <a:lnTo>
                    <a:pt x="233" y="105"/>
                  </a:lnTo>
                  <a:lnTo>
                    <a:pt x="244" y="112"/>
                  </a:lnTo>
                  <a:lnTo>
                    <a:pt x="248" y="117"/>
                  </a:lnTo>
                  <a:lnTo>
                    <a:pt x="248" y="135"/>
                  </a:lnTo>
                  <a:lnTo>
                    <a:pt x="252" y="144"/>
                  </a:lnTo>
                  <a:lnTo>
                    <a:pt x="257" y="148"/>
                  </a:lnTo>
                  <a:lnTo>
                    <a:pt x="265" y="150"/>
                  </a:lnTo>
                  <a:lnTo>
                    <a:pt x="276" y="148"/>
                  </a:lnTo>
                  <a:lnTo>
                    <a:pt x="288" y="146"/>
                  </a:lnTo>
                  <a:lnTo>
                    <a:pt x="307" y="140"/>
                  </a:lnTo>
                  <a:lnTo>
                    <a:pt x="311" y="140"/>
                  </a:lnTo>
                  <a:lnTo>
                    <a:pt x="323" y="148"/>
                  </a:lnTo>
                  <a:lnTo>
                    <a:pt x="339" y="162"/>
                  </a:lnTo>
                  <a:lnTo>
                    <a:pt x="345" y="168"/>
                  </a:lnTo>
                  <a:lnTo>
                    <a:pt x="345" y="174"/>
                  </a:lnTo>
                  <a:lnTo>
                    <a:pt x="342" y="183"/>
                  </a:lnTo>
                  <a:lnTo>
                    <a:pt x="345" y="193"/>
                  </a:lnTo>
                  <a:lnTo>
                    <a:pt x="350" y="204"/>
                  </a:lnTo>
                  <a:lnTo>
                    <a:pt x="355" y="212"/>
                  </a:lnTo>
                  <a:lnTo>
                    <a:pt x="358" y="220"/>
                  </a:lnTo>
                  <a:lnTo>
                    <a:pt x="361" y="226"/>
                  </a:lnTo>
                  <a:lnTo>
                    <a:pt x="366" y="232"/>
                  </a:lnTo>
                  <a:lnTo>
                    <a:pt x="374" y="233"/>
                  </a:lnTo>
                  <a:lnTo>
                    <a:pt x="384" y="232"/>
                  </a:lnTo>
                  <a:lnTo>
                    <a:pt x="394" y="232"/>
                  </a:lnTo>
                  <a:lnTo>
                    <a:pt x="400" y="235"/>
                  </a:lnTo>
                  <a:lnTo>
                    <a:pt x="401" y="236"/>
                  </a:lnTo>
                  <a:lnTo>
                    <a:pt x="405" y="244"/>
                  </a:lnTo>
                  <a:lnTo>
                    <a:pt x="408" y="248"/>
                  </a:lnTo>
                  <a:lnTo>
                    <a:pt x="413" y="252"/>
                  </a:lnTo>
                  <a:lnTo>
                    <a:pt x="421" y="255"/>
                  </a:lnTo>
                  <a:lnTo>
                    <a:pt x="431" y="257"/>
                  </a:lnTo>
                  <a:lnTo>
                    <a:pt x="439" y="263"/>
                  </a:lnTo>
                  <a:lnTo>
                    <a:pt x="445" y="267"/>
                  </a:lnTo>
                  <a:lnTo>
                    <a:pt x="451" y="267"/>
                  </a:lnTo>
                  <a:lnTo>
                    <a:pt x="456" y="266"/>
                  </a:lnTo>
                  <a:lnTo>
                    <a:pt x="464" y="267"/>
                  </a:lnTo>
                  <a:lnTo>
                    <a:pt x="474" y="271"/>
                  </a:lnTo>
                  <a:lnTo>
                    <a:pt x="479" y="275"/>
                  </a:lnTo>
                  <a:lnTo>
                    <a:pt x="488" y="279"/>
                  </a:lnTo>
                  <a:lnTo>
                    <a:pt x="496" y="282"/>
                  </a:lnTo>
                  <a:lnTo>
                    <a:pt x="501" y="286"/>
                  </a:lnTo>
                  <a:lnTo>
                    <a:pt x="503" y="290"/>
                  </a:lnTo>
                  <a:lnTo>
                    <a:pt x="505" y="294"/>
                  </a:lnTo>
                  <a:lnTo>
                    <a:pt x="510" y="303"/>
                  </a:lnTo>
                  <a:lnTo>
                    <a:pt x="519" y="310"/>
                  </a:lnTo>
                  <a:lnTo>
                    <a:pt x="530" y="314"/>
                  </a:lnTo>
                  <a:lnTo>
                    <a:pt x="542" y="315"/>
                  </a:lnTo>
                  <a:lnTo>
                    <a:pt x="557" y="315"/>
                  </a:lnTo>
                  <a:lnTo>
                    <a:pt x="568" y="313"/>
                  </a:lnTo>
                  <a:lnTo>
                    <a:pt x="574" y="310"/>
                  </a:lnTo>
                  <a:lnTo>
                    <a:pt x="583" y="305"/>
                  </a:lnTo>
                  <a:lnTo>
                    <a:pt x="592" y="298"/>
                  </a:lnTo>
                  <a:lnTo>
                    <a:pt x="600" y="292"/>
                  </a:lnTo>
                  <a:lnTo>
                    <a:pt x="607" y="291"/>
                  </a:lnTo>
                  <a:lnTo>
                    <a:pt x="611" y="294"/>
                  </a:lnTo>
                  <a:lnTo>
                    <a:pt x="615" y="299"/>
                  </a:lnTo>
                  <a:lnTo>
                    <a:pt x="620" y="306"/>
                  </a:lnTo>
                  <a:lnTo>
                    <a:pt x="624" y="314"/>
                  </a:lnTo>
                  <a:lnTo>
                    <a:pt x="627" y="317"/>
                  </a:lnTo>
                  <a:lnTo>
                    <a:pt x="631" y="318"/>
                  </a:lnTo>
                  <a:lnTo>
                    <a:pt x="634" y="318"/>
                  </a:lnTo>
                  <a:lnTo>
                    <a:pt x="638" y="317"/>
                  </a:lnTo>
                  <a:lnTo>
                    <a:pt x="640" y="315"/>
                  </a:lnTo>
                  <a:lnTo>
                    <a:pt x="644" y="315"/>
                  </a:lnTo>
                  <a:lnTo>
                    <a:pt x="651" y="318"/>
                  </a:lnTo>
                  <a:lnTo>
                    <a:pt x="659" y="326"/>
                  </a:lnTo>
                  <a:lnTo>
                    <a:pt x="669" y="334"/>
                  </a:lnTo>
                  <a:lnTo>
                    <a:pt x="674" y="337"/>
                  </a:lnTo>
                  <a:lnTo>
                    <a:pt x="685" y="337"/>
                  </a:lnTo>
                  <a:lnTo>
                    <a:pt x="689" y="338"/>
                  </a:lnTo>
                  <a:lnTo>
                    <a:pt x="697" y="350"/>
                  </a:lnTo>
                  <a:lnTo>
                    <a:pt x="699" y="353"/>
                  </a:lnTo>
                  <a:lnTo>
                    <a:pt x="704" y="356"/>
                  </a:lnTo>
                  <a:lnTo>
                    <a:pt x="704" y="367"/>
                  </a:lnTo>
                  <a:lnTo>
                    <a:pt x="705" y="372"/>
                  </a:lnTo>
                  <a:lnTo>
                    <a:pt x="708" y="376"/>
                  </a:lnTo>
                  <a:lnTo>
                    <a:pt x="712" y="381"/>
                  </a:lnTo>
                  <a:lnTo>
                    <a:pt x="720" y="387"/>
                  </a:lnTo>
                  <a:lnTo>
                    <a:pt x="729" y="394"/>
                  </a:lnTo>
                  <a:lnTo>
                    <a:pt x="741" y="402"/>
                  </a:lnTo>
                  <a:lnTo>
                    <a:pt x="740" y="404"/>
                  </a:lnTo>
                  <a:lnTo>
                    <a:pt x="738" y="408"/>
                  </a:lnTo>
                  <a:lnTo>
                    <a:pt x="736" y="411"/>
                  </a:lnTo>
                  <a:lnTo>
                    <a:pt x="733" y="415"/>
                  </a:lnTo>
                  <a:lnTo>
                    <a:pt x="728" y="419"/>
                  </a:lnTo>
                  <a:lnTo>
                    <a:pt x="718" y="423"/>
                  </a:lnTo>
                  <a:lnTo>
                    <a:pt x="708" y="429"/>
                  </a:lnTo>
                  <a:lnTo>
                    <a:pt x="698" y="434"/>
                  </a:lnTo>
                  <a:lnTo>
                    <a:pt x="693" y="441"/>
                  </a:lnTo>
                  <a:lnTo>
                    <a:pt x="687" y="441"/>
                  </a:lnTo>
                  <a:lnTo>
                    <a:pt x="683" y="439"/>
                  </a:lnTo>
                  <a:lnTo>
                    <a:pt x="678" y="437"/>
                  </a:lnTo>
                  <a:lnTo>
                    <a:pt x="675" y="434"/>
                  </a:lnTo>
                  <a:lnTo>
                    <a:pt x="673" y="429"/>
                  </a:lnTo>
                  <a:lnTo>
                    <a:pt x="670" y="426"/>
                  </a:lnTo>
                  <a:lnTo>
                    <a:pt x="666" y="424"/>
                  </a:lnTo>
                  <a:lnTo>
                    <a:pt x="658" y="424"/>
                  </a:lnTo>
                  <a:lnTo>
                    <a:pt x="648" y="430"/>
                  </a:lnTo>
                  <a:lnTo>
                    <a:pt x="639" y="438"/>
                  </a:lnTo>
                  <a:lnTo>
                    <a:pt x="631" y="445"/>
                  </a:lnTo>
                  <a:lnTo>
                    <a:pt x="626" y="450"/>
                  </a:lnTo>
                  <a:lnTo>
                    <a:pt x="620" y="451"/>
                  </a:lnTo>
                  <a:lnTo>
                    <a:pt x="616" y="450"/>
                  </a:lnTo>
                  <a:lnTo>
                    <a:pt x="611" y="446"/>
                  </a:lnTo>
                  <a:lnTo>
                    <a:pt x="604" y="445"/>
                  </a:lnTo>
                  <a:lnTo>
                    <a:pt x="596" y="445"/>
                  </a:lnTo>
                  <a:lnTo>
                    <a:pt x="593" y="443"/>
                  </a:lnTo>
                  <a:lnTo>
                    <a:pt x="592" y="441"/>
                  </a:lnTo>
                  <a:lnTo>
                    <a:pt x="589" y="439"/>
                  </a:lnTo>
                  <a:lnTo>
                    <a:pt x="588" y="437"/>
                  </a:lnTo>
                  <a:lnTo>
                    <a:pt x="584" y="433"/>
                  </a:lnTo>
                  <a:lnTo>
                    <a:pt x="581" y="431"/>
                  </a:lnTo>
                  <a:lnTo>
                    <a:pt x="580" y="431"/>
                  </a:lnTo>
                  <a:lnTo>
                    <a:pt x="577" y="433"/>
                  </a:lnTo>
                  <a:lnTo>
                    <a:pt x="569" y="441"/>
                  </a:lnTo>
                  <a:lnTo>
                    <a:pt x="566" y="442"/>
                  </a:lnTo>
                  <a:lnTo>
                    <a:pt x="562" y="442"/>
                  </a:lnTo>
                  <a:lnTo>
                    <a:pt x="560" y="441"/>
                  </a:lnTo>
                  <a:lnTo>
                    <a:pt x="558" y="438"/>
                  </a:lnTo>
                  <a:lnTo>
                    <a:pt x="556" y="437"/>
                  </a:lnTo>
                  <a:lnTo>
                    <a:pt x="552" y="434"/>
                  </a:lnTo>
                  <a:lnTo>
                    <a:pt x="546" y="434"/>
                  </a:lnTo>
                  <a:lnTo>
                    <a:pt x="539" y="427"/>
                  </a:lnTo>
                  <a:lnTo>
                    <a:pt x="537" y="426"/>
                  </a:lnTo>
                  <a:lnTo>
                    <a:pt x="533" y="424"/>
                  </a:lnTo>
                  <a:lnTo>
                    <a:pt x="529" y="424"/>
                  </a:lnTo>
                  <a:lnTo>
                    <a:pt x="515" y="423"/>
                  </a:lnTo>
                  <a:lnTo>
                    <a:pt x="501" y="419"/>
                  </a:lnTo>
                  <a:lnTo>
                    <a:pt x="487" y="415"/>
                  </a:lnTo>
                  <a:lnTo>
                    <a:pt x="483" y="414"/>
                  </a:lnTo>
                  <a:lnTo>
                    <a:pt x="478" y="414"/>
                  </a:lnTo>
                  <a:lnTo>
                    <a:pt x="475" y="416"/>
                  </a:lnTo>
                  <a:lnTo>
                    <a:pt x="471" y="424"/>
                  </a:lnTo>
                  <a:lnTo>
                    <a:pt x="467" y="429"/>
                  </a:lnTo>
                  <a:lnTo>
                    <a:pt x="464" y="430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59" y="435"/>
                  </a:lnTo>
                  <a:lnTo>
                    <a:pt x="457" y="445"/>
                  </a:lnTo>
                  <a:lnTo>
                    <a:pt x="456" y="457"/>
                  </a:lnTo>
                  <a:lnTo>
                    <a:pt x="452" y="470"/>
                  </a:lnTo>
                  <a:lnTo>
                    <a:pt x="449" y="481"/>
                  </a:lnTo>
                  <a:lnTo>
                    <a:pt x="444" y="486"/>
                  </a:lnTo>
                  <a:lnTo>
                    <a:pt x="439" y="488"/>
                  </a:lnTo>
                  <a:lnTo>
                    <a:pt x="431" y="488"/>
                  </a:lnTo>
                  <a:lnTo>
                    <a:pt x="423" y="491"/>
                  </a:lnTo>
                  <a:lnTo>
                    <a:pt x="416" y="496"/>
                  </a:lnTo>
                  <a:lnTo>
                    <a:pt x="413" y="500"/>
                  </a:lnTo>
                  <a:lnTo>
                    <a:pt x="413" y="505"/>
                  </a:lnTo>
                  <a:lnTo>
                    <a:pt x="412" y="513"/>
                  </a:lnTo>
                  <a:lnTo>
                    <a:pt x="408" y="522"/>
                  </a:lnTo>
                  <a:lnTo>
                    <a:pt x="398" y="528"/>
                  </a:lnTo>
                  <a:lnTo>
                    <a:pt x="388" y="535"/>
                  </a:lnTo>
                  <a:lnTo>
                    <a:pt x="385" y="530"/>
                  </a:lnTo>
                  <a:lnTo>
                    <a:pt x="382" y="527"/>
                  </a:lnTo>
                  <a:lnTo>
                    <a:pt x="380" y="526"/>
                  </a:lnTo>
                  <a:lnTo>
                    <a:pt x="371" y="524"/>
                  </a:lnTo>
                  <a:lnTo>
                    <a:pt x="347" y="519"/>
                  </a:lnTo>
                  <a:lnTo>
                    <a:pt x="336" y="515"/>
                  </a:lnTo>
                  <a:lnTo>
                    <a:pt x="331" y="509"/>
                  </a:lnTo>
                  <a:lnTo>
                    <a:pt x="328" y="500"/>
                  </a:lnTo>
                  <a:lnTo>
                    <a:pt x="326" y="492"/>
                  </a:lnTo>
                  <a:lnTo>
                    <a:pt x="320" y="485"/>
                  </a:lnTo>
                  <a:lnTo>
                    <a:pt x="314" y="477"/>
                  </a:lnTo>
                  <a:lnTo>
                    <a:pt x="308" y="465"/>
                  </a:lnTo>
                  <a:lnTo>
                    <a:pt x="300" y="451"/>
                  </a:lnTo>
                  <a:lnTo>
                    <a:pt x="295" y="439"/>
                  </a:lnTo>
                  <a:lnTo>
                    <a:pt x="288" y="431"/>
                  </a:lnTo>
                  <a:lnTo>
                    <a:pt x="279" y="427"/>
                  </a:lnTo>
                  <a:lnTo>
                    <a:pt x="268" y="426"/>
                  </a:lnTo>
                  <a:lnTo>
                    <a:pt x="259" y="422"/>
                  </a:lnTo>
                  <a:lnTo>
                    <a:pt x="250" y="414"/>
                  </a:lnTo>
                  <a:lnTo>
                    <a:pt x="241" y="408"/>
                  </a:lnTo>
                  <a:lnTo>
                    <a:pt x="233" y="406"/>
                  </a:lnTo>
                  <a:lnTo>
                    <a:pt x="230" y="407"/>
                  </a:lnTo>
                  <a:lnTo>
                    <a:pt x="228" y="410"/>
                  </a:lnTo>
                  <a:lnTo>
                    <a:pt x="224" y="418"/>
                  </a:lnTo>
                  <a:lnTo>
                    <a:pt x="222" y="419"/>
                  </a:lnTo>
                  <a:lnTo>
                    <a:pt x="220" y="420"/>
                  </a:lnTo>
                  <a:lnTo>
                    <a:pt x="211" y="422"/>
                  </a:lnTo>
                  <a:lnTo>
                    <a:pt x="202" y="424"/>
                  </a:lnTo>
                  <a:lnTo>
                    <a:pt x="194" y="431"/>
                  </a:lnTo>
                  <a:lnTo>
                    <a:pt x="190" y="434"/>
                  </a:lnTo>
                  <a:lnTo>
                    <a:pt x="187" y="437"/>
                  </a:lnTo>
                  <a:lnTo>
                    <a:pt x="185" y="438"/>
                  </a:lnTo>
                  <a:lnTo>
                    <a:pt x="183" y="438"/>
                  </a:lnTo>
                  <a:lnTo>
                    <a:pt x="181" y="439"/>
                  </a:lnTo>
                  <a:lnTo>
                    <a:pt x="174" y="439"/>
                  </a:lnTo>
                  <a:lnTo>
                    <a:pt x="166" y="441"/>
                  </a:lnTo>
                  <a:lnTo>
                    <a:pt x="159" y="445"/>
                  </a:lnTo>
                  <a:lnTo>
                    <a:pt x="151" y="446"/>
                  </a:lnTo>
                  <a:lnTo>
                    <a:pt x="139" y="446"/>
                  </a:lnTo>
                  <a:lnTo>
                    <a:pt x="136" y="447"/>
                  </a:lnTo>
                  <a:lnTo>
                    <a:pt x="135" y="449"/>
                  </a:lnTo>
                  <a:lnTo>
                    <a:pt x="135" y="453"/>
                  </a:lnTo>
                  <a:lnTo>
                    <a:pt x="132" y="458"/>
                  </a:lnTo>
                  <a:lnTo>
                    <a:pt x="131" y="460"/>
                  </a:lnTo>
                  <a:lnTo>
                    <a:pt x="128" y="461"/>
                  </a:lnTo>
                  <a:lnTo>
                    <a:pt x="123" y="462"/>
                  </a:lnTo>
                  <a:lnTo>
                    <a:pt x="103" y="462"/>
                  </a:lnTo>
                  <a:lnTo>
                    <a:pt x="103" y="458"/>
                  </a:lnTo>
                  <a:lnTo>
                    <a:pt x="101" y="457"/>
                  </a:lnTo>
                  <a:lnTo>
                    <a:pt x="97" y="447"/>
                  </a:lnTo>
                  <a:lnTo>
                    <a:pt x="95" y="437"/>
                  </a:lnTo>
                  <a:lnTo>
                    <a:pt x="93" y="427"/>
                  </a:lnTo>
                  <a:lnTo>
                    <a:pt x="93" y="422"/>
                  </a:lnTo>
                  <a:lnTo>
                    <a:pt x="95" y="415"/>
                  </a:lnTo>
                  <a:lnTo>
                    <a:pt x="93" y="407"/>
                  </a:lnTo>
                  <a:lnTo>
                    <a:pt x="88" y="402"/>
                  </a:lnTo>
                  <a:lnTo>
                    <a:pt x="69" y="391"/>
                  </a:lnTo>
                  <a:lnTo>
                    <a:pt x="61" y="387"/>
                  </a:lnTo>
                  <a:lnTo>
                    <a:pt x="60" y="381"/>
                  </a:lnTo>
                  <a:lnTo>
                    <a:pt x="62" y="376"/>
                  </a:lnTo>
                  <a:lnTo>
                    <a:pt x="66" y="369"/>
                  </a:lnTo>
                  <a:lnTo>
                    <a:pt x="70" y="361"/>
                  </a:lnTo>
                  <a:lnTo>
                    <a:pt x="72" y="352"/>
                  </a:lnTo>
                  <a:lnTo>
                    <a:pt x="69" y="342"/>
                  </a:lnTo>
                  <a:lnTo>
                    <a:pt x="64" y="330"/>
                  </a:lnTo>
                  <a:lnTo>
                    <a:pt x="60" y="321"/>
                  </a:lnTo>
                  <a:lnTo>
                    <a:pt x="58" y="313"/>
                  </a:lnTo>
                  <a:lnTo>
                    <a:pt x="58" y="306"/>
                  </a:lnTo>
                  <a:lnTo>
                    <a:pt x="60" y="298"/>
                  </a:lnTo>
                  <a:lnTo>
                    <a:pt x="65" y="282"/>
                  </a:lnTo>
                  <a:lnTo>
                    <a:pt x="66" y="275"/>
                  </a:lnTo>
                  <a:lnTo>
                    <a:pt x="62" y="267"/>
                  </a:lnTo>
                  <a:lnTo>
                    <a:pt x="57" y="260"/>
                  </a:lnTo>
                  <a:lnTo>
                    <a:pt x="51" y="248"/>
                  </a:lnTo>
                  <a:lnTo>
                    <a:pt x="45" y="233"/>
                  </a:lnTo>
                  <a:lnTo>
                    <a:pt x="38" y="222"/>
                  </a:lnTo>
                  <a:lnTo>
                    <a:pt x="29" y="217"/>
                  </a:lnTo>
                  <a:lnTo>
                    <a:pt x="25" y="216"/>
                  </a:lnTo>
                  <a:lnTo>
                    <a:pt x="21" y="213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8" y="204"/>
                  </a:lnTo>
                  <a:lnTo>
                    <a:pt x="8" y="201"/>
                  </a:lnTo>
                  <a:lnTo>
                    <a:pt x="7" y="198"/>
                  </a:lnTo>
                  <a:lnTo>
                    <a:pt x="4" y="190"/>
                  </a:lnTo>
                  <a:lnTo>
                    <a:pt x="0" y="182"/>
                  </a:lnTo>
                  <a:lnTo>
                    <a:pt x="0" y="178"/>
                  </a:lnTo>
                  <a:lnTo>
                    <a:pt x="2" y="175"/>
                  </a:lnTo>
                  <a:lnTo>
                    <a:pt x="4" y="173"/>
                  </a:lnTo>
                  <a:lnTo>
                    <a:pt x="8" y="170"/>
                  </a:lnTo>
                  <a:lnTo>
                    <a:pt x="11" y="168"/>
                  </a:lnTo>
                  <a:lnTo>
                    <a:pt x="15" y="166"/>
                  </a:lnTo>
                  <a:lnTo>
                    <a:pt x="18" y="160"/>
                  </a:lnTo>
                  <a:lnTo>
                    <a:pt x="21" y="144"/>
                  </a:lnTo>
                  <a:lnTo>
                    <a:pt x="22" y="138"/>
                  </a:lnTo>
                  <a:lnTo>
                    <a:pt x="22" y="132"/>
                  </a:lnTo>
                  <a:lnTo>
                    <a:pt x="21" y="129"/>
                  </a:lnTo>
                  <a:lnTo>
                    <a:pt x="21" y="120"/>
                  </a:lnTo>
                  <a:lnTo>
                    <a:pt x="23" y="117"/>
                  </a:lnTo>
                  <a:lnTo>
                    <a:pt x="29" y="111"/>
                  </a:lnTo>
                  <a:lnTo>
                    <a:pt x="37" y="100"/>
                  </a:lnTo>
                  <a:lnTo>
                    <a:pt x="43" y="89"/>
                  </a:lnTo>
                  <a:lnTo>
                    <a:pt x="49" y="78"/>
                  </a:lnTo>
                  <a:lnTo>
                    <a:pt x="54" y="76"/>
                  </a:lnTo>
                  <a:lnTo>
                    <a:pt x="58" y="76"/>
                  </a:lnTo>
                  <a:lnTo>
                    <a:pt x="61" y="74"/>
                  </a:lnTo>
                  <a:lnTo>
                    <a:pt x="62" y="71"/>
                  </a:lnTo>
                  <a:lnTo>
                    <a:pt x="65" y="70"/>
                  </a:lnTo>
                  <a:lnTo>
                    <a:pt x="65" y="66"/>
                  </a:lnTo>
                  <a:lnTo>
                    <a:pt x="64" y="59"/>
                  </a:lnTo>
                  <a:lnTo>
                    <a:pt x="64" y="49"/>
                  </a:lnTo>
                  <a:lnTo>
                    <a:pt x="66" y="42"/>
                  </a:lnTo>
                  <a:lnTo>
                    <a:pt x="72" y="32"/>
                  </a:lnTo>
                  <a:lnTo>
                    <a:pt x="77" y="26"/>
                  </a:lnTo>
                  <a:lnTo>
                    <a:pt x="85" y="20"/>
                  </a:lnTo>
                  <a:lnTo>
                    <a:pt x="90" y="20"/>
                  </a:lnTo>
                  <a:lnTo>
                    <a:pt x="101" y="31"/>
                  </a:lnTo>
                  <a:lnTo>
                    <a:pt x="107" y="30"/>
                  </a:lnTo>
                  <a:lnTo>
                    <a:pt x="117" y="24"/>
                  </a:lnTo>
                  <a:lnTo>
                    <a:pt x="128" y="18"/>
                  </a:lnTo>
                  <a:lnTo>
                    <a:pt x="139" y="8"/>
                  </a:lnTo>
                  <a:lnTo>
                    <a:pt x="143" y="5"/>
                  </a:lnTo>
                  <a:lnTo>
                    <a:pt x="148" y="3"/>
                  </a:lnTo>
                  <a:lnTo>
                    <a:pt x="15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2" name="Freeform 88"/>
            <p:cNvSpPr>
              <a:spLocks/>
            </p:cNvSpPr>
            <p:nvPr/>
          </p:nvSpPr>
          <p:spPr bwMode="auto">
            <a:xfrm>
              <a:off x="2873587" y="4468111"/>
              <a:ext cx="595039" cy="481306"/>
            </a:xfrm>
            <a:custGeom>
              <a:avLst/>
              <a:gdLst/>
              <a:ahLst/>
              <a:cxnLst>
                <a:cxn ang="0">
                  <a:pos x="223" y="8"/>
                </a:cxn>
                <a:cxn ang="0">
                  <a:pos x="252" y="21"/>
                </a:cxn>
                <a:cxn ang="0">
                  <a:pos x="273" y="45"/>
                </a:cxn>
                <a:cxn ang="0">
                  <a:pos x="293" y="79"/>
                </a:cxn>
                <a:cxn ang="0">
                  <a:pos x="304" y="103"/>
                </a:cxn>
                <a:cxn ang="0">
                  <a:pos x="344" y="118"/>
                </a:cxn>
                <a:cxn ang="0">
                  <a:pos x="358" y="124"/>
                </a:cxn>
                <a:cxn ang="0">
                  <a:pos x="343" y="138"/>
                </a:cxn>
                <a:cxn ang="0">
                  <a:pos x="307" y="145"/>
                </a:cxn>
                <a:cxn ang="0">
                  <a:pos x="277" y="146"/>
                </a:cxn>
                <a:cxn ang="0">
                  <a:pos x="250" y="132"/>
                </a:cxn>
                <a:cxn ang="0">
                  <a:pos x="230" y="132"/>
                </a:cxn>
                <a:cxn ang="0">
                  <a:pos x="229" y="124"/>
                </a:cxn>
                <a:cxn ang="0">
                  <a:pos x="237" y="109"/>
                </a:cxn>
                <a:cxn ang="0">
                  <a:pos x="230" y="103"/>
                </a:cxn>
                <a:cxn ang="0">
                  <a:pos x="210" y="118"/>
                </a:cxn>
                <a:cxn ang="0">
                  <a:pos x="199" y="144"/>
                </a:cxn>
                <a:cxn ang="0">
                  <a:pos x="203" y="159"/>
                </a:cxn>
                <a:cxn ang="0">
                  <a:pos x="198" y="160"/>
                </a:cxn>
                <a:cxn ang="0">
                  <a:pos x="194" y="165"/>
                </a:cxn>
                <a:cxn ang="0">
                  <a:pos x="197" y="173"/>
                </a:cxn>
                <a:cxn ang="0">
                  <a:pos x="206" y="173"/>
                </a:cxn>
                <a:cxn ang="0">
                  <a:pos x="213" y="176"/>
                </a:cxn>
                <a:cxn ang="0">
                  <a:pos x="223" y="206"/>
                </a:cxn>
                <a:cxn ang="0">
                  <a:pos x="205" y="219"/>
                </a:cxn>
                <a:cxn ang="0">
                  <a:pos x="186" y="237"/>
                </a:cxn>
                <a:cxn ang="0">
                  <a:pos x="172" y="261"/>
                </a:cxn>
                <a:cxn ang="0">
                  <a:pos x="168" y="277"/>
                </a:cxn>
                <a:cxn ang="0">
                  <a:pos x="163" y="281"/>
                </a:cxn>
                <a:cxn ang="0">
                  <a:pos x="152" y="292"/>
                </a:cxn>
                <a:cxn ang="0">
                  <a:pos x="145" y="284"/>
                </a:cxn>
                <a:cxn ang="0">
                  <a:pos x="135" y="274"/>
                </a:cxn>
                <a:cxn ang="0">
                  <a:pos x="101" y="264"/>
                </a:cxn>
                <a:cxn ang="0">
                  <a:pos x="94" y="262"/>
                </a:cxn>
                <a:cxn ang="0">
                  <a:pos x="84" y="244"/>
                </a:cxn>
                <a:cxn ang="0">
                  <a:pos x="66" y="230"/>
                </a:cxn>
                <a:cxn ang="0">
                  <a:pos x="55" y="210"/>
                </a:cxn>
                <a:cxn ang="0">
                  <a:pos x="38" y="206"/>
                </a:cxn>
                <a:cxn ang="0">
                  <a:pos x="26" y="198"/>
                </a:cxn>
                <a:cxn ang="0">
                  <a:pos x="16" y="192"/>
                </a:cxn>
                <a:cxn ang="0">
                  <a:pos x="12" y="180"/>
                </a:cxn>
                <a:cxn ang="0">
                  <a:pos x="0" y="161"/>
                </a:cxn>
                <a:cxn ang="0">
                  <a:pos x="6" y="151"/>
                </a:cxn>
                <a:cxn ang="0">
                  <a:pos x="15" y="148"/>
                </a:cxn>
                <a:cxn ang="0">
                  <a:pos x="16" y="137"/>
                </a:cxn>
                <a:cxn ang="0">
                  <a:pos x="11" y="125"/>
                </a:cxn>
                <a:cxn ang="0">
                  <a:pos x="15" y="109"/>
                </a:cxn>
                <a:cxn ang="0">
                  <a:pos x="22" y="101"/>
                </a:cxn>
                <a:cxn ang="0">
                  <a:pos x="27" y="89"/>
                </a:cxn>
                <a:cxn ang="0">
                  <a:pos x="43" y="89"/>
                </a:cxn>
                <a:cxn ang="0">
                  <a:pos x="57" y="86"/>
                </a:cxn>
                <a:cxn ang="0">
                  <a:pos x="76" y="76"/>
                </a:cxn>
                <a:cxn ang="0">
                  <a:pos x="77" y="62"/>
                </a:cxn>
                <a:cxn ang="0">
                  <a:pos x="101" y="55"/>
                </a:cxn>
                <a:cxn ang="0">
                  <a:pos x="108" y="47"/>
                </a:cxn>
                <a:cxn ang="0">
                  <a:pos x="112" y="40"/>
                </a:cxn>
                <a:cxn ang="0">
                  <a:pos x="139" y="35"/>
                </a:cxn>
                <a:cxn ang="0">
                  <a:pos x="156" y="32"/>
                </a:cxn>
                <a:cxn ang="0">
                  <a:pos x="163" y="28"/>
                </a:cxn>
                <a:cxn ang="0">
                  <a:pos x="184" y="16"/>
                </a:cxn>
                <a:cxn ang="0">
                  <a:pos x="197" y="12"/>
                </a:cxn>
                <a:cxn ang="0">
                  <a:pos x="206" y="0"/>
                </a:cxn>
              </a:cxnLst>
              <a:rect l="0" t="0" r="r" b="b"/>
              <a:pathLst>
                <a:path w="361" h="292">
                  <a:moveTo>
                    <a:pt x="206" y="0"/>
                  </a:moveTo>
                  <a:lnTo>
                    <a:pt x="214" y="2"/>
                  </a:lnTo>
                  <a:lnTo>
                    <a:pt x="223" y="8"/>
                  </a:lnTo>
                  <a:lnTo>
                    <a:pt x="232" y="16"/>
                  </a:lnTo>
                  <a:lnTo>
                    <a:pt x="241" y="20"/>
                  </a:lnTo>
                  <a:lnTo>
                    <a:pt x="252" y="21"/>
                  </a:lnTo>
                  <a:lnTo>
                    <a:pt x="261" y="25"/>
                  </a:lnTo>
                  <a:lnTo>
                    <a:pt x="268" y="33"/>
                  </a:lnTo>
                  <a:lnTo>
                    <a:pt x="273" y="45"/>
                  </a:lnTo>
                  <a:lnTo>
                    <a:pt x="281" y="59"/>
                  </a:lnTo>
                  <a:lnTo>
                    <a:pt x="287" y="71"/>
                  </a:lnTo>
                  <a:lnTo>
                    <a:pt x="293" y="79"/>
                  </a:lnTo>
                  <a:lnTo>
                    <a:pt x="299" y="86"/>
                  </a:lnTo>
                  <a:lnTo>
                    <a:pt x="301" y="94"/>
                  </a:lnTo>
                  <a:lnTo>
                    <a:pt x="304" y="103"/>
                  </a:lnTo>
                  <a:lnTo>
                    <a:pt x="309" y="109"/>
                  </a:lnTo>
                  <a:lnTo>
                    <a:pt x="320" y="113"/>
                  </a:lnTo>
                  <a:lnTo>
                    <a:pt x="344" y="118"/>
                  </a:lnTo>
                  <a:lnTo>
                    <a:pt x="353" y="120"/>
                  </a:lnTo>
                  <a:lnTo>
                    <a:pt x="355" y="121"/>
                  </a:lnTo>
                  <a:lnTo>
                    <a:pt x="358" y="124"/>
                  </a:lnTo>
                  <a:lnTo>
                    <a:pt x="361" y="129"/>
                  </a:lnTo>
                  <a:lnTo>
                    <a:pt x="354" y="133"/>
                  </a:lnTo>
                  <a:lnTo>
                    <a:pt x="343" y="138"/>
                  </a:lnTo>
                  <a:lnTo>
                    <a:pt x="328" y="148"/>
                  </a:lnTo>
                  <a:lnTo>
                    <a:pt x="316" y="148"/>
                  </a:lnTo>
                  <a:lnTo>
                    <a:pt x="307" y="145"/>
                  </a:lnTo>
                  <a:lnTo>
                    <a:pt x="296" y="144"/>
                  </a:lnTo>
                  <a:lnTo>
                    <a:pt x="287" y="146"/>
                  </a:lnTo>
                  <a:lnTo>
                    <a:pt x="277" y="146"/>
                  </a:lnTo>
                  <a:lnTo>
                    <a:pt x="266" y="142"/>
                  </a:lnTo>
                  <a:lnTo>
                    <a:pt x="257" y="134"/>
                  </a:lnTo>
                  <a:lnTo>
                    <a:pt x="250" y="132"/>
                  </a:lnTo>
                  <a:lnTo>
                    <a:pt x="246" y="130"/>
                  </a:lnTo>
                  <a:lnTo>
                    <a:pt x="241" y="132"/>
                  </a:lnTo>
                  <a:lnTo>
                    <a:pt x="230" y="132"/>
                  </a:lnTo>
                  <a:lnTo>
                    <a:pt x="227" y="130"/>
                  </a:lnTo>
                  <a:lnTo>
                    <a:pt x="227" y="126"/>
                  </a:lnTo>
                  <a:lnTo>
                    <a:pt x="229" y="124"/>
                  </a:lnTo>
                  <a:lnTo>
                    <a:pt x="233" y="120"/>
                  </a:lnTo>
                  <a:lnTo>
                    <a:pt x="237" y="111"/>
                  </a:lnTo>
                  <a:lnTo>
                    <a:pt x="237" y="109"/>
                  </a:lnTo>
                  <a:lnTo>
                    <a:pt x="236" y="106"/>
                  </a:lnTo>
                  <a:lnTo>
                    <a:pt x="233" y="103"/>
                  </a:lnTo>
                  <a:lnTo>
                    <a:pt x="230" y="103"/>
                  </a:lnTo>
                  <a:lnTo>
                    <a:pt x="227" y="105"/>
                  </a:lnTo>
                  <a:lnTo>
                    <a:pt x="223" y="107"/>
                  </a:lnTo>
                  <a:lnTo>
                    <a:pt x="210" y="118"/>
                  </a:lnTo>
                  <a:lnTo>
                    <a:pt x="199" y="128"/>
                  </a:lnTo>
                  <a:lnTo>
                    <a:pt x="198" y="136"/>
                  </a:lnTo>
                  <a:lnTo>
                    <a:pt x="199" y="144"/>
                  </a:lnTo>
                  <a:lnTo>
                    <a:pt x="202" y="153"/>
                  </a:lnTo>
                  <a:lnTo>
                    <a:pt x="203" y="156"/>
                  </a:lnTo>
                  <a:lnTo>
                    <a:pt x="203" y="159"/>
                  </a:lnTo>
                  <a:lnTo>
                    <a:pt x="202" y="159"/>
                  </a:lnTo>
                  <a:lnTo>
                    <a:pt x="201" y="160"/>
                  </a:lnTo>
                  <a:lnTo>
                    <a:pt x="198" y="160"/>
                  </a:lnTo>
                  <a:lnTo>
                    <a:pt x="197" y="161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3" y="167"/>
                  </a:lnTo>
                  <a:lnTo>
                    <a:pt x="194" y="169"/>
                  </a:lnTo>
                  <a:lnTo>
                    <a:pt x="197" y="173"/>
                  </a:lnTo>
                  <a:lnTo>
                    <a:pt x="198" y="175"/>
                  </a:lnTo>
                  <a:lnTo>
                    <a:pt x="203" y="175"/>
                  </a:lnTo>
                  <a:lnTo>
                    <a:pt x="206" y="173"/>
                  </a:lnTo>
                  <a:lnTo>
                    <a:pt x="209" y="173"/>
                  </a:lnTo>
                  <a:lnTo>
                    <a:pt x="211" y="175"/>
                  </a:lnTo>
                  <a:lnTo>
                    <a:pt x="213" y="176"/>
                  </a:lnTo>
                  <a:lnTo>
                    <a:pt x="219" y="184"/>
                  </a:lnTo>
                  <a:lnTo>
                    <a:pt x="223" y="195"/>
                  </a:lnTo>
                  <a:lnTo>
                    <a:pt x="223" y="206"/>
                  </a:lnTo>
                  <a:lnTo>
                    <a:pt x="218" y="213"/>
                  </a:lnTo>
                  <a:lnTo>
                    <a:pt x="211" y="217"/>
                  </a:lnTo>
                  <a:lnTo>
                    <a:pt x="205" y="219"/>
                  </a:lnTo>
                  <a:lnTo>
                    <a:pt x="197" y="222"/>
                  </a:lnTo>
                  <a:lnTo>
                    <a:pt x="189" y="229"/>
                  </a:lnTo>
                  <a:lnTo>
                    <a:pt x="186" y="237"/>
                  </a:lnTo>
                  <a:lnTo>
                    <a:pt x="186" y="245"/>
                  </a:lnTo>
                  <a:lnTo>
                    <a:pt x="183" y="250"/>
                  </a:lnTo>
                  <a:lnTo>
                    <a:pt x="172" y="261"/>
                  </a:lnTo>
                  <a:lnTo>
                    <a:pt x="170" y="268"/>
                  </a:lnTo>
                  <a:lnTo>
                    <a:pt x="170" y="274"/>
                  </a:lnTo>
                  <a:lnTo>
                    <a:pt x="168" y="277"/>
                  </a:lnTo>
                  <a:lnTo>
                    <a:pt x="167" y="279"/>
                  </a:lnTo>
                  <a:lnTo>
                    <a:pt x="166" y="279"/>
                  </a:lnTo>
                  <a:lnTo>
                    <a:pt x="163" y="281"/>
                  </a:lnTo>
                  <a:lnTo>
                    <a:pt x="160" y="283"/>
                  </a:lnTo>
                  <a:lnTo>
                    <a:pt x="159" y="285"/>
                  </a:lnTo>
                  <a:lnTo>
                    <a:pt x="152" y="292"/>
                  </a:lnTo>
                  <a:lnTo>
                    <a:pt x="150" y="291"/>
                  </a:lnTo>
                  <a:lnTo>
                    <a:pt x="147" y="288"/>
                  </a:lnTo>
                  <a:lnTo>
                    <a:pt x="145" y="284"/>
                  </a:lnTo>
                  <a:lnTo>
                    <a:pt x="143" y="280"/>
                  </a:lnTo>
                  <a:lnTo>
                    <a:pt x="140" y="277"/>
                  </a:lnTo>
                  <a:lnTo>
                    <a:pt x="135" y="274"/>
                  </a:lnTo>
                  <a:lnTo>
                    <a:pt x="116" y="266"/>
                  </a:lnTo>
                  <a:lnTo>
                    <a:pt x="108" y="264"/>
                  </a:lnTo>
                  <a:lnTo>
                    <a:pt x="101" y="264"/>
                  </a:lnTo>
                  <a:lnTo>
                    <a:pt x="100" y="266"/>
                  </a:lnTo>
                  <a:lnTo>
                    <a:pt x="97" y="268"/>
                  </a:lnTo>
                  <a:lnTo>
                    <a:pt x="94" y="262"/>
                  </a:lnTo>
                  <a:lnTo>
                    <a:pt x="93" y="258"/>
                  </a:lnTo>
                  <a:lnTo>
                    <a:pt x="90" y="253"/>
                  </a:lnTo>
                  <a:lnTo>
                    <a:pt x="84" y="244"/>
                  </a:lnTo>
                  <a:lnTo>
                    <a:pt x="76" y="238"/>
                  </a:lnTo>
                  <a:lnTo>
                    <a:pt x="69" y="234"/>
                  </a:lnTo>
                  <a:lnTo>
                    <a:pt x="66" y="230"/>
                  </a:lnTo>
                  <a:lnTo>
                    <a:pt x="66" y="219"/>
                  </a:lnTo>
                  <a:lnTo>
                    <a:pt x="59" y="213"/>
                  </a:lnTo>
                  <a:lnTo>
                    <a:pt x="55" y="210"/>
                  </a:lnTo>
                  <a:lnTo>
                    <a:pt x="50" y="207"/>
                  </a:lnTo>
                  <a:lnTo>
                    <a:pt x="42" y="206"/>
                  </a:lnTo>
                  <a:lnTo>
                    <a:pt x="38" y="206"/>
                  </a:lnTo>
                  <a:lnTo>
                    <a:pt x="34" y="204"/>
                  </a:lnTo>
                  <a:lnTo>
                    <a:pt x="29" y="199"/>
                  </a:lnTo>
                  <a:lnTo>
                    <a:pt x="26" y="198"/>
                  </a:lnTo>
                  <a:lnTo>
                    <a:pt x="23" y="198"/>
                  </a:lnTo>
                  <a:lnTo>
                    <a:pt x="18" y="195"/>
                  </a:lnTo>
                  <a:lnTo>
                    <a:pt x="16" y="192"/>
                  </a:lnTo>
                  <a:lnTo>
                    <a:pt x="16" y="187"/>
                  </a:lnTo>
                  <a:lnTo>
                    <a:pt x="15" y="184"/>
                  </a:lnTo>
                  <a:lnTo>
                    <a:pt x="12" y="180"/>
                  </a:lnTo>
                  <a:lnTo>
                    <a:pt x="7" y="173"/>
                  </a:lnTo>
                  <a:lnTo>
                    <a:pt x="3" y="168"/>
                  </a:lnTo>
                  <a:lnTo>
                    <a:pt x="0" y="161"/>
                  </a:lnTo>
                  <a:lnTo>
                    <a:pt x="2" y="155"/>
                  </a:lnTo>
                  <a:lnTo>
                    <a:pt x="3" y="152"/>
                  </a:lnTo>
                  <a:lnTo>
                    <a:pt x="6" y="151"/>
                  </a:lnTo>
                  <a:lnTo>
                    <a:pt x="7" y="149"/>
                  </a:lnTo>
                  <a:lnTo>
                    <a:pt x="10" y="148"/>
                  </a:lnTo>
                  <a:lnTo>
                    <a:pt x="15" y="148"/>
                  </a:lnTo>
                  <a:lnTo>
                    <a:pt x="18" y="145"/>
                  </a:lnTo>
                  <a:lnTo>
                    <a:pt x="18" y="141"/>
                  </a:lnTo>
                  <a:lnTo>
                    <a:pt x="16" y="137"/>
                  </a:lnTo>
                  <a:lnTo>
                    <a:pt x="12" y="129"/>
                  </a:lnTo>
                  <a:lnTo>
                    <a:pt x="11" y="128"/>
                  </a:lnTo>
                  <a:lnTo>
                    <a:pt x="11" y="125"/>
                  </a:lnTo>
                  <a:lnTo>
                    <a:pt x="14" y="120"/>
                  </a:lnTo>
                  <a:lnTo>
                    <a:pt x="15" y="116"/>
                  </a:lnTo>
                  <a:lnTo>
                    <a:pt x="15" y="109"/>
                  </a:lnTo>
                  <a:lnTo>
                    <a:pt x="16" y="106"/>
                  </a:lnTo>
                  <a:lnTo>
                    <a:pt x="16" y="103"/>
                  </a:lnTo>
                  <a:lnTo>
                    <a:pt x="22" y="101"/>
                  </a:lnTo>
                  <a:lnTo>
                    <a:pt x="24" y="95"/>
                  </a:lnTo>
                  <a:lnTo>
                    <a:pt x="26" y="91"/>
                  </a:lnTo>
                  <a:lnTo>
                    <a:pt x="27" y="89"/>
                  </a:lnTo>
                  <a:lnTo>
                    <a:pt x="31" y="85"/>
                  </a:lnTo>
                  <a:lnTo>
                    <a:pt x="35" y="85"/>
                  </a:lnTo>
                  <a:lnTo>
                    <a:pt x="43" y="89"/>
                  </a:lnTo>
                  <a:lnTo>
                    <a:pt x="46" y="89"/>
                  </a:lnTo>
                  <a:lnTo>
                    <a:pt x="50" y="87"/>
                  </a:lnTo>
                  <a:lnTo>
                    <a:pt x="57" y="86"/>
                  </a:lnTo>
                  <a:lnTo>
                    <a:pt x="66" y="83"/>
                  </a:lnTo>
                  <a:lnTo>
                    <a:pt x="73" y="80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7" y="67"/>
                  </a:lnTo>
                  <a:lnTo>
                    <a:pt x="77" y="62"/>
                  </a:lnTo>
                  <a:lnTo>
                    <a:pt x="76" y="56"/>
                  </a:lnTo>
                  <a:lnTo>
                    <a:pt x="96" y="56"/>
                  </a:lnTo>
                  <a:lnTo>
                    <a:pt x="101" y="55"/>
                  </a:lnTo>
                  <a:lnTo>
                    <a:pt x="104" y="54"/>
                  </a:lnTo>
                  <a:lnTo>
                    <a:pt x="105" y="52"/>
                  </a:lnTo>
                  <a:lnTo>
                    <a:pt x="108" y="47"/>
                  </a:lnTo>
                  <a:lnTo>
                    <a:pt x="108" y="43"/>
                  </a:lnTo>
                  <a:lnTo>
                    <a:pt x="109" y="41"/>
                  </a:lnTo>
                  <a:lnTo>
                    <a:pt x="112" y="40"/>
                  </a:lnTo>
                  <a:lnTo>
                    <a:pt x="124" y="40"/>
                  </a:lnTo>
                  <a:lnTo>
                    <a:pt x="132" y="39"/>
                  </a:lnTo>
                  <a:lnTo>
                    <a:pt x="139" y="35"/>
                  </a:lnTo>
                  <a:lnTo>
                    <a:pt x="147" y="33"/>
                  </a:lnTo>
                  <a:lnTo>
                    <a:pt x="154" y="33"/>
                  </a:lnTo>
                  <a:lnTo>
                    <a:pt x="156" y="32"/>
                  </a:lnTo>
                  <a:lnTo>
                    <a:pt x="158" y="32"/>
                  </a:lnTo>
                  <a:lnTo>
                    <a:pt x="160" y="31"/>
                  </a:lnTo>
                  <a:lnTo>
                    <a:pt x="163" y="28"/>
                  </a:lnTo>
                  <a:lnTo>
                    <a:pt x="167" y="25"/>
                  </a:lnTo>
                  <a:lnTo>
                    <a:pt x="175" y="18"/>
                  </a:lnTo>
                  <a:lnTo>
                    <a:pt x="184" y="16"/>
                  </a:lnTo>
                  <a:lnTo>
                    <a:pt x="193" y="14"/>
                  </a:lnTo>
                  <a:lnTo>
                    <a:pt x="195" y="13"/>
                  </a:lnTo>
                  <a:lnTo>
                    <a:pt x="197" y="12"/>
                  </a:lnTo>
                  <a:lnTo>
                    <a:pt x="201" y="4"/>
                  </a:lnTo>
                  <a:lnTo>
                    <a:pt x="203" y="1"/>
                  </a:lnTo>
                  <a:lnTo>
                    <a:pt x="20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3" name="Freeform 89"/>
            <p:cNvSpPr>
              <a:spLocks/>
            </p:cNvSpPr>
            <p:nvPr/>
          </p:nvSpPr>
          <p:spPr bwMode="auto">
            <a:xfrm>
              <a:off x="3066440" y="3172541"/>
              <a:ext cx="1008766" cy="1213155"/>
            </a:xfrm>
            <a:custGeom>
              <a:avLst/>
              <a:gdLst/>
              <a:ahLst/>
              <a:cxnLst>
                <a:cxn ang="0">
                  <a:pos x="386" y="27"/>
                </a:cxn>
                <a:cxn ang="0">
                  <a:pos x="352" y="117"/>
                </a:cxn>
                <a:cxn ang="0">
                  <a:pos x="335" y="226"/>
                </a:cxn>
                <a:cxn ang="0">
                  <a:pos x="319" y="332"/>
                </a:cxn>
                <a:cxn ang="0">
                  <a:pos x="246" y="388"/>
                </a:cxn>
                <a:cxn ang="0">
                  <a:pos x="203" y="384"/>
                </a:cxn>
                <a:cxn ang="0">
                  <a:pos x="256" y="418"/>
                </a:cxn>
                <a:cxn ang="0">
                  <a:pos x="293" y="410"/>
                </a:cxn>
                <a:cxn ang="0">
                  <a:pos x="359" y="345"/>
                </a:cxn>
                <a:cxn ang="0">
                  <a:pos x="383" y="286"/>
                </a:cxn>
                <a:cxn ang="0">
                  <a:pos x="425" y="319"/>
                </a:cxn>
                <a:cxn ang="0">
                  <a:pos x="414" y="364"/>
                </a:cxn>
                <a:cxn ang="0">
                  <a:pos x="424" y="361"/>
                </a:cxn>
                <a:cxn ang="0">
                  <a:pos x="440" y="319"/>
                </a:cxn>
                <a:cxn ang="0">
                  <a:pos x="395" y="264"/>
                </a:cxn>
                <a:cxn ang="0">
                  <a:pos x="352" y="255"/>
                </a:cxn>
                <a:cxn ang="0">
                  <a:pos x="379" y="185"/>
                </a:cxn>
                <a:cxn ang="0">
                  <a:pos x="373" y="116"/>
                </a:cxn>
                <a:cxn ang="0">
                  <a:pos x="406" y="86"/>
                </a:cxn>
                <a:cxn ang="0">
                  <a:pos x="440" y="36"/>
                </a:cxn>
                <a:cxn ang="0">
                  <a:pos x="425" y="109"/>
                </a:cxn>
                <a:cxn ang="0">
                  <a:pos x="465" y="151"/>
                </a:cxn>
                <a:cxn ang="0">
                  <a:pos x="473" y="144"/>
                </a:cxn>
                <a:cxn ang="0">
                  <a:pos x="445" y="93"/>
                </a:cxn>
                <a:cxn ang="0">
                  <a:pos x="480" y="105"/>
                </a:cxn>
                <a:cxn ang="0">
                  <a:pos x="494" y="77"/>
                </a:cxn>
                <a:cxn ang="0">
                  <a:pos x="527" y="113"/>
                </a:cxn>
                <a:cxn ang="0">
                  <a:pos x="504" y="131"/>
                </a:cxn>
                <a:cxn ang="0">
                  <a:pos x="519" y="164"/>
                </a:cxn>
                <a:cxn ang="0">
                  <a:pos x="486" y="232"/>
                </a:cxn>
                <a:cxn ang="0">
                  <a:pos x="510" y="283"/>
                </a:cxn>
                <a:cxn ang="0">
                  <a:pos x="539" y="287"/>
                </a:cxn>
                <a:cxn ang="0">
                  <a:pos x="557" y="330"/>
                </a:cxn>
                <a:cxn ang="0">
                  <a:pos x="551" y="354"/>
                </a:cxn>
                <a:cxn ang="0">
                  <a:pos x="537" y="404"/>
                </a:cxn>
                <a:cxn ang="0">
                  <a:pos x="550" y="460"/>
                </a:cxn>
                <a:cxn ang="0">
                  <a:pos x="580" y="538"/>
                </a:cxn>
                <a:cxn ang="0">
                  <a:pos x="596" y="579"/>
                </a:cxn>
                <a:cxn ang="0">
                  <a:pos x="589" y="644"/>
                </a:cxn>
                <a:cxn ang="0">
                  <a:pos x="594" y="679"/>
                </a:cxn>
                <a:cxn ang="0">
                  <a:pos x="560" y="736"/>
                </a:cxn>
                <a:cxn ang="0">
                  <a:pos x="494" y="697"/>
                </a:cxn>
                <a:cxn ang="0">
                  <a:pos x="439" y="685"/>
                </a:cxn>
                <a:cxn ang="0">
                  <a:pos x="352" y="662"/>
                </a:cxn>
                <a:cxn ang="0">
                  <a:pos x="269" y="632"/>
                </a:cxn>
                <a:cxn ang="0">
                  <a:pos x="211" y="592"/>
                </a:cxn>
                <a:cxn ang="0">
                  <a:pos x="132" y="528"/>
                </a:cxn>
                <a:cxn ang="0">
                  <a:pos x="43" y="484"/>
                </a:cxn>
                <a:cxn ang="0">
                  <a:pos x="8" y="447"/>
                </a:cxn>
                <a:cxn ang="0">
                  <a:pos x="61" y="353"/>
                </a:cxn>
                <a:cxn ang="0">
                  <a:pos x="152" y="301"/>
                </a:cxn>
                <a:cxn ang="0">
                  <a:pos x="163" y="241"/>
                </a:cxn>
                <a:cxn ang="0">
                  <a:pos x="183" y="214"/>
                </a:cxn>
                <a:cxn ang="0">
                  <a:pos x="226" y="275"/>
                </a:cxn>
                <a:cxn ang="0">
                  <a:pos x="234" y="214"/>
                </a:cxn>
                <a:cxn ang="0">
                  <a:pos x="213" y="181"/>
                </a:cxn>
                <a:cxn ang="0">
                  <a:pos x="248" y="120"/>
                </a:cxn>
                <a:cxn ang="0">
                  <a:pos x="262" y="86"/>
                </a:cxn>
                <a:cxn ang="0">
                  <a:pos x="330" y="1"/>
                </a:cxn>
              </a:cxnLst>
              <a:rect l="0" t="0" r="r" b="b"/>
              <a:pathLst>
                <a:path w="612" h="736">
                  <a:moveTo>
                    <a:pt x="332" y="0"/>
                  </a:moveTo>
                  <a:lnTo>
                    <a:pt x="335" y="0"/>
                  </a:lnTo>
                  <a:lnTo>
                    <a:pt x="336" y="1"/>
                  </a:lnTo>
                  <a:lnTo>
                    <a:pt x="342" y="4"/>
                  </a:lnTo>
                  <a:lnTo>
                    <a:pt x="352" y="7"/>
                  </a:lnTo>
                  <a:lnTo>
                    <a:pt x="365" y="11"/>
                  </a:lnTo>
                  <a:lnTo>
                    <a:pt x="371" y="15"/>
                  </a:lnTo>
                  <a:lnTo>
                    <a:pt x="377" y="20"/>
                  </a:lnTo>
                  <a:lnTo>
                    <a:pt x="379" y="22"/>
                  </a:lnTo>
                  <a:lnTo>
                    <a:pt x="383" y="24"/>
                  </a:lnTo>
                  <a:lnTo>
                    <a:pt x="386" y="27"/>
                  </a:lnTo>
                  <a:lnTo>
                    <a:pt x="389" y="28"/>
                  </a:lnTo>
                  <a:lnTo>
                    <a:pt x="389" y="34"/>
                  </a:lnTo>
                  <a:lnTo>
                    <a:pt x="386" y="45"/>
                  </a:lnTo>
                  <a:lnTo>
                    <a:pt x="383" y="61"/>
                  </a:lnTo>
                  <a:lnTo>
                    <a:pt x="381" y="70"/>
                  </a:lnTo>
                  <a:lnTo>
                    <a:pt x="374" y="81"/>
                  </a:lnTo>
                  <a:lnTo>
                    <a:pt x="366" y="92"/>
                  </a:lnTo>
                  <a:lnTo>
                    <a:pt x="358" y="101"/>
                  </a:lnTo>
                  <a:lnTo>
                    <a:pt x="350" y="109"/>
                  </a:lnTo>
                  <a:lnTo>
                    <a:pt x="350" y="112"/>
                  </a:lnTo>
                  <a:lnTo>
                    <a:pt x="352" y="117"/>
                  </a:lnTo>
                  <a:lnTo>
                    <a:pt x="355" y="125"/>
                  </a:lnTo>
                  <a:lnTo>
                    <a:pt x="358" y="139"/>
                  </a:lnTo>
                  <a:lnTo>
                    <a:pt x="359" y="151"/>
                  </a:lnTo>
                  <a:lnTo>
                    <a:pt x="358" y="159"/>
                  </a:lnTo>
                  <a:lnTo>
                    <a:pt x="354" y="167"/>
                  </a:lnTo>
                  <a:lnTo>
                    <a:pt x="348" y="179"/>
                  </a:lnTo>
                  <a:lnTo>
                    <a:pt x="344" y="191"/>
                  </a:lnTo>
                  <a:lnTo>
                    <a:pt x="342" y="201"/>
                  </a:lnTo>
                  <a:lnTo>
                    <a:pt x="342" y="209"/>
                  </a:lnTo>
                  <a:lnTo>
                    <a:pt x="339" y="218"/>
                  </a:lnTo>
                  <a:lnTo>
                    <a:pt x="335" y="226"/>
                  </a:lnTo>
                  <a:lnTo>
                    <a:pt x="331" y="236"/>
                  </a:lnTo>
                  <a:lnTo>
                    <a:pt x="328" y="248"/>
                  </a:lnTo>
                  <a:lnTo>
                    <a:pt x="324" y="261"/>
                  </a:lnTo>
                  <a:lnTo>
                    <a:pt x="324" y="271"/>
                  </a:lnTo>
                  <a:lnTo>
                    <a:pt x="328" y="280"/>
                  </a:lnTo>
                  <a:lnTo>
                    <a:pt x="335" y="290"/>
                  </a:lnTo>
                  <a:lnTo>
                    <a:pt x="338" y="297"/>
                  </a:lnTo>
                  <a:lnTo>
                    <a:pt x="338" y="302"/>
                  </a:lnTo>
                  <a:lnTo>
                    <a:pt x="320" y="319"/>
                  </a:lnTo>
                  <a:lnTo>
                    <a:pt x="318" y="326"/>
                  </a:lnTo>
                  <a:lnTo>
                    <a:pt x="319" y="332"/>
                  </a:lnTo>
                  <a:lnTo>
                    <a:pt x="319" y="338"/>
                  </a:lnTo>
                  <a:lnTo>
                    <a:pt x="318" y="345"/>
                  </a:lnTo>
                  <a:lnTo>
                    <a:pt x="315" y="348"/>
                  </a:lnTo>
                  <a:lnTo>
                    <a:pt x="313" y="350"/>
                  </a:lnTo>
                  <a:lnTo>
                    <a:pt x="308" y="350"/>
                  </a:lnTo>
                  <a:lnTo>
                    <a:pt x="303" y="353"/>
                  </a:lnTo>
                  <a:lnTo>
                    <a:pt x="288" y="368"/>
                  </a:lnTo>
                  <a:lnTo>
                    <a:pt x="281" y="377"/>
                  </a:lnTo>
                  <a:lnTo>
                    <a:pt x="275" y="383"/>
                  </a:lnTo>
                  <a:lnTo>
                    <a:pt x="268" y="385"/>
                  </a:lnTo>
                  <a:lnTo>
                    <a:pt x="246" y="388"/>
                  </a:lnTo>
                  <a:lnTo>
                    <a:pt x="234" y="388"/>
                  </a:lnTo>
                  <a:lnTo>
                    <a:pt x="231" y="387"/>
                  </a:lnTo>
                  <a:lnTo>
                    <a:pt x="229" y="384"/>
                  </a:lnTo>
                  <a:lnTo>
                    <a:pt x="226" y="380"/>
                  </a:lnTo>
                  <a:lnTo>
                    <a:pt x="225" y="377"/>
                  </a:lnTo>
                  <a:lnTo>
                    <a:pt x="219" y="375"/>
                  </a:lnTo>
                  <a:lnTo>
                    <a:pt x="211" y="375"/>
                  </a:lnTo>
                  <a:lnTo>
                    <a:pt x="209" y="373"/>
                  </a:lnTo>
                  <a:lnTo>
                    <a:pt x="206" y="373"/>
                  </a:lnTo>
                  <a:lnTo>
                    <a:pt x="203" y="376"/>
                  </a:lnTo>
                  <a:lnTo>
                    <a:pt x="203" y="384"/>
                  </a:lnTo>
                  <a:lnTo>
                    <a:pt x="205" y="387"/>
                  </a:lnTo>
                  <a:lnTo>
                    <a:pt x="207" y="391"/>
                  </a:lnTo>
                  <a:lnTo>
                    <a:pt x="210" y="394"/>
                  </a:lnTo>
                  <a:lnTo>
                    <a:pt x="218" y="399"/>
                  </a:lnTo>
                  <a:lnTo>
                    <a:pt x="222" y="403"/>
                  </a:lnTo>
                  <a:lnTo>
                    <a:pt x="223" y="406"/>
                  </a:lnTo>
                  <a:lnTo>
                    <a:pt x="225" y="410"/>
                  </a:lnTo>
                  <a:lnTo>
                    <a:pt x="229" y="412"/>
                  </a:lnTo>
                  <a:lnTo>
                    <a:pt x="238" y="415"/>
                  </a:lnTo>
                  <a:lnTo>
                    <a:pt x="249" y="416"/>
                  </a:lnTo>
                  <a:lnTo>
                    <a:pt x="256" y="418"/>
                  </a:lnTo>
                  <a:lnTo>
                    <a:pt x="258" y="419"/>
                  </a:lnTo>
                  <a:lnTo>
                    <a:pt x="261" y="422"/>
                  </a:lnTo>
                  <a:lnTo>
                    <a:pt x="262" y="425"/>
                  </a:lnTo>
                  <a:lnTo>
                    <a:pt x="265" y="426"/>
                  </a:lnTo>
                  <a:lnTo>
                    <a:pt x="268" y="429"/>
                  </a:lnTo>
                  <a:lnTo>
                    <a:pt x="272" y="430"/>
                  </a:lnTo>
                  <a:lnTo>
                    <a:pt x="275" y="430"/>
                  </a:lnTo>
                  <a:lnTo>
                    <a:pt x="279" y="422"/>
                  </a:lnTo>
                  <a:lnTo>
                    <a:pt x="279" y="418"/>
                  </a:lnTo>
                  <a:lnTo>
                    <a:pt x="283" y="410"/>
                  </a:lnTo>
                  <a:lnTo>
                    <a:pt x="293" y="410"/>
                  </a:lnTo>
                  <a:lnTo>
                    <a:pt x="312" y="404"/>
                  </a:lnTo>
                  <a:lnTo>
                    <a:pt x="318" y="402"/>
                  </a:lnTo>
                  <a:lnTo>
                    <a:pt x="323" y="398"/>
                  </a:lnTo>
                  <a:lnTo>
                    <a:pt x="327" y="391"/>
                  </a:lnTo>
                  <a:lnTo>
                    <a:pt x="334" y="377"/>
                  </a:lnTo>
                  <a:lnTo>
                    <a:pt x="335" y="373"/>
                  </a:lnTo>
                  <a:lnTo>
                    <a:pt x="338" y="371"/>
                  </a:lnTo>
                  <a:lnTo>
                    <a:pt x="340" y="367"/>
                  </a:lnTo>
                  <a:lnTo>
                    <a:pt x="348" y="361"/>
                  </a:lnTo>
                  <a:lnTo>
                    <a:pt x="354" y="354"/>
                  </a:lnTo>
                  <a:lnTo>
                    <a:pt x="359" y="345"/>
                  </a:lnTo>
                  <a:lnTo>
                    <a:pt x="362" y="334"/>
                  </a:lnTo>
                  <a:lnTo>
                    <a:pt x="362" y="329"/>
                  </a:lnTo>
                  <a:lnTo>
                    <a:pt x="361" y="325"/>
                  </a:lnTo>
                  <a:lnTo>
                    <a:pt x="361" y="322"/>
                  </a:lnTo>
                  <a:lnTo>
                    <a:pt x="359" y="319"/>
                  </a:lnTo>
                  <a:lnTo>
                    <a:pt x="359" y="314"/>
                  </a:lnTo>
                  <a:lnTo>
                    <a:pt x="361" y="306"/>
                  </a:lnTo>
                  <a:lnTo>
                    <a:pt x="363" y="297"/>
                  </a:lnTo>
                  <a:lnTo>
                    <a:pt x="367" y="290"/>
                  </a:lnTo>
                  <a:lnTo>
                    <a:pt x="373" y="287"/>
                  </a:lnTo>
                  <a:lnTo>
                    <a:pt x="383" y="286"/>
                  </a:lnTo>
                  <a:lnTo>
                    <a:pt x="397" y="286"/>
                  </a:lnTo>
                  <a:lnTo>
                    <a:pt x="408" y="284"/>
                  </a:lnTo>
                  <a:lnTo>
                    <a:pt x="416" y="284"/>
                  </a:lnTo>
                  <a:lnTo>
                    <a:pt x="416" y="290"/>
                  </a:lnTo>
                  <a:lnTo>
                    <a:pt x="414" y="292"/>
                  </a:lnTo>
                  <a:lnTo>
                    <a:pt x="414" y="295"/>
                  </a:lnTo>
                  <a:lnTo>
                    <a:pt x="416" y="298"/>
                  </a:lnTo>
                  <a:lnTo>
                    <a:pt x="417" y="302"/>
                  </a:lnTo>
                  <a:lnTo>
                    <a:pt x="422" y="310"/>
                  </a:lnTo>
                  <a:lnTo>
                    <a:pt x="426" y="318"/>
                  </a:lnTo>
                  <a:lnTo>
                    <a:pt x="425" y="319"/>
                  </a:lnTo>
                  <a:lnTo>
                    <a:pt x="425" y="321"/>
                  </a:lnTo>
                  <a:lnTo>
                    <a:pt x="424" y="322"/>
                  </a:lnTo>
                  <a:lnTo>
                    <a:pt x="421" y="322"/>
                  </a:lnTo>
                  <a:lnTo>
                    <a:pt x="418" y="325"/>
                  </a:lnTo>
                  <a:lnTo>
                    <a:pt x="418" y="328"/>
                  </a:lnTo>
                  <a:lnTo>
                    <a:pt x="420" y="330"/>
                  </a:lnTo>
                  <a:lnTo>
                    <a:pt x="421" y="334"/>
                  </a:lnTo>
                  <a:lnTo>
                    <a:pt x="421" y="340"/>
                  </a:lnTo>
                  <a:lnTo>
                    <a:pt x="418" y="348"/>
                  </a:lnTo>
                  <a:lnTo>
                    <a:pt x="416" y="354"/>
                  </a:lnTo>
                  <a:lnTo>
                    <a:pt x="414" y="364"/>
                  </a:lnTo>
                  <a:lnTo>
                    <a:pt x="417" y="371"/>
                  </a:lnTo>
                  <a:lnTo>
                    <a:pt x="424" y="376"/>
                  </a:lnTo>
                  <a:lnTo>
                    <a:pt x="443" y="381"/>
                  </a:lnTo>
                  <a:lnTo>
                    <a:pt x="448" y="381"/>
                  </a:lnTo>
                  <a:lnTo>
                    <a:pt x="448" y="379"/>
                  </a:lnTo>
                  <a:lnTo>
                    <a:pt x="444" y="375"/>
                  </a:lnTo>
                  <a:lnTo>
                    <a:pt x="441" y="373"/>
                  </a:lnTo>
                  <a:lnTo>
                    <a:pt x="436" y="373"/>
                  </a:lnTo>
                  <a:lnTo>
                    <a:pt x="432" y="371"/>
                  </a:lnTo>
                  <a:lnTo>
                    <a:pt x="426" y="365"/>
                  </a:lnTo>
                  <a:lnTo>
                    <a:pt x="424" y="361"/>
                  </a:lnTo>
                  <a:lnTo>
                    <a:pt x="424" y="354"/>
                  </a:lnTo>
                  <a:lnTo>
                    <a:pt x="425" y="352"/>
                  </a:lnTo>
                  <a:lnTo>
                    <a:pt x="426" y="348"/>
                  </a:lnTo>
                  <a:lnTo>
                    <a:pt x="429" y="342"/>
                  </a:lnTo>
                  <a:lnTo>
                    <a:pt x="432" y="341"/>
                  </a:lnTo>
                  <a:lnTo>
                    <a:pt x="433" y="338"/>
                  </a:lnTo>
                  <a:lnTo>
                    <a:pt x="436" y="337"/>
                  </a:lnTo>
                  <a:lnTo>
                    <a:pt x="441" y="332"/>
                  </a:lnTo>
                  <a:lnTo>
                    <a:pt x="443" y="328"/>
                  </a:lnTo>
                  <a:lnTo>
                    <a:pt x="443" y="323"/>
                  </a:lnTo>
                  <a:lnTo>
                    <a:pt x="440" y="319"/>
                  </a:lnTo>
                  <a:lnTo>
                    <a:pt x="437" y="311"/>
                  </a:lnTo>
                  <a:lnTo>
                    <a:pt x="437" y="303"/>
                  </a:lnTo>
                  <a:lnTo>
                    <a:pt x="439" y="297"/>
                  </a:lnTo>
                  <a:lnTo>
                    <a:pt x="437" y="292"/>
                  </a:lnTo>
                  <a:lnTo>
                    <a:pt x="432" y="287"/>
                  </a:lnTo>
                  <a:lnTo>
                    <a:pt x="424" y="282"/>
                  </a:lnTo>
                  <a:lnTo>
                    <a:pt x="416" y="275"/>
                  </a:lnTo>
                  <a:lnTo>
                    <a:pt x="409" y="270"/>
                  </a:lnTo>
                  <a:lnTo>
                    <a:pt x="404" y="267"/>
                  </a:lnTo>
                  <a:lnTo>
                    <a:pt x="400" y="264"/>
                  </a:lnTo>
                  <a:lnTo>
                    <a:pt x="395" y="264"/>
                  </a:lnTo>
                  <a:lnTo>
                    <a:pt x="391" y="266"/>
                  </a:lnTo>
                  <a:lnTo>
                    <a:pt x="389" y="267"/>
                  </a:lnTo>
                  <a:lnTo>
                    <a:pt x="385" y="268"/>
                  </a:lnTo>
                  <a:lnTo>
                    <a:pt x="382" y="270"/>
                  </a:lnTo>
                  <a:lnTo>
                    <a:pt x="374" y="267"/>
                  </a:lnTo>
                  <a:lnTo>
                    <a:pt x="369" y="264"/>
                  </a:lnTo>
                  <a:lnTo>
                    <a:pt x="363" y="264"/>
                  </a:lnTo>
                  <a:lnTo>
                    <a:pt x="358" y="263"/>
                  </a:lnTo>
                  <a:lnTo>
                    <a:pt x="354" y="263"/>
                  </a:lnTo>
                  <a:lnTo>
                    <a:pt x="351" y="260"/>
                  </a:lnTo>
                  <a:lnTo>
                    <a:pt x="352" y="255"/>
                  </a:lnTo>
                  <a:lnTo>
                    <a:pt x="361" y="241"/>
                  </a:lnTo>
                  <a:lnTo>
                    <a:pt x="362" y="239"/>
                  </a:lnTo>
                  <a:lnTo>
                    <a:pt x="362" y="233"/>
                  </a:lnTo>
                  <a:lnTo>
                    <a:pt x="361" y="231"/>
                  </a:lnTo>
                  <a:lnTo>
                    <a:pt x="361" y="228"/>
                  </a:lnTo>
                  <a:lnTo>
                    <a:pt x="362" y="221"/>
                  </a:lnTo>
                  <a:lnTo>
                    <a:pt x="365" y="212"/>
                  </a:lnTo>
                  <a:lnTo>
                    <a:pt x="367" y="205"/>
                  </a:lnTo>
                  <a:lnTo>
                    <a:pt x="370" y="200"/>
                  </a:lnTo>
                  <a:lnTo>
                    <a:pt x="374" y="194"/>
                  </a:lnTo>
                  <a:lnTo>
                    <a:pt x="379" y="185"/>
                  </a:lnTo>
                  <a:lnTo>
                    <a:pt x="386" y="177"/>
                  </a:lnTo>
                  <a:lnTo>
                    <a:pt x="389" y="170"/>
                  </a:lnTo>
                  <a:lnTo>
                    <a:pt x="387" y="163"/>
                  </a:lnTo>
                  <a:lnTo>
                    <a:pt x="385" y="154"/>
                  </a:lnTo>
                  <a:lnTo>
                    <a:pt x="381" y="143"/>
                  </a:lnTo>
                  <a:lnTo>
                    <a:pt x="379" y="133"/>
                  </a:lnTo>
                  <a:lnTo>
                    <a:pt x="379" y="129"/>
                  </a:lnTo>
                  <a:lnTo>
                    <a:pt x="378" y="125"/>
                  </a:lnTo>
                  <a:lnTo>
                    <a:pt x="377" y="123"/>
                  </a:lnTo>
                  <a:lnTo>
                    <a:pt x="375" y="121"/>
                  </a:lnTo>
                  <a:lnTo>
                    <a:pt x="373" y="116"/>
                  </a:lnTo>
                  <a:lnTo>
                    <a:pt x="373" y="113"/>
                  </a:lnTo>
                  <a:lnTo>
                    <a:pt x="375" y="112"/>
                  </a:lnTo>
                  <a:lnTo>
                    <a:pt x="377" y="109"/>
                  </a:lnTo>
                  <a:lnTo>
                    <a:pt x="382" y="107"/>
                  </a:lnTo>
                  <a:lnTo>
                    <a:pt x="385" y="104"/>
                  </a:lnTo>
                  <a:lnTo>
                    <a:pt x="386" y="101"/>
                  </a:lnTo>
                  <a:lnTo>
                    <a:pt x="387" y="97"/>
                  </a:lnTo>
                  <a:lnTo>
                    <a:pt x="389" y="94"/>
                  </a:lnTo>
                  <a:lnTo>
                    <a:pt x="394" y="89"/>
                  </a:lnTo>
                  <a:lnTo>
                    <a:pt x="398" y="88"/>
                  </a:lnTo>
                  <a:lnTo>
                    <a:pt x="406" y="86"/>
                  </a:lnTo>
                  <a:lnTo>
                    <a:pt x="416" y="82"/>
                  </a:lnTo>
                  <a:lnTo>
                    <a:pt x="424" y="78"/>
                  </a:lnTo>
                  <a:lnTo>
                    <a:pt x="429" y="74"/>
                  </a:lnTo>
                  <a:lnTo>
                    <a:pt x="430" y="69"/>
                  </a:lnTo>
                  <a:lnTo>
                    <a:pt x="430" y="41"/>
                  </a:lnTo>
                  <a:lnTo>
                    <a:pt x="432" y="34"/>
                  </a:lnTo>
                  <a:lnTo>
                    <a:pt x="433" y="31"/>
                  </a:lnTo>
                  <a:lnTo>
                    <a:pt x="434" y="31"/>
                  </a:lnTo>
                  <a:lnTo>
                    <a:pt x="436" y="32"/>
                  </a:lnTo>
                  <a:lnTo>
                    <a:pt x="439" y="34"/>
                  </a:lnTo>
                  <a:lnTo>
                    <a:pt x="440" y="36"/>
                  </a:lnTo>
                  <a:lnTo>
                    <a:pt x="441" y="41"/>
                  </a:lnTo>
                  <a:lnTo>
                    <a:pt x="441" y="49"/>
                  </a:lnTo>
                  <a:lnTo>
                    <a:pt x="440" y="58"/>
                  </a:lnTo>
                  <a:lnTo>
                    <a:pt x="440" y="67"/>
                  </a:lnTo>
                  <a:lnTo>
                    <a:pt x="437" y="78"/>
                  </a:lnTo>
                  <a:lnTo>
                    <a:pt x="430" y="88"/>
                  </a:lnTo>
                  <a:lnTo>
                    <a:pt x="426" y="93"/>
                  </a:lnTo>
                  <a:lnTo>
                    <a:pt x="425" y="96"/>
                  </a:lnTo>
                  <a:lnTo>
                    <a:pt x="424" y="100"/>
                  </a:lnTo>
                  <a:lnTo>
                    <a:pt x="424" y="104"/>
                  </a:lnTo>
                  <a:lnTo>
                    <a:pt x="425" y="109"/>
                  </a:lnTo>
                  <a:lnTo>
                    <a:pt x="425" y="116"/>
                  </a:lnTo>
                  <a:lnTo>
                    <a:pt x="424" y="119"/>
                  </a:lnTo>
                  <a:lnTo>
                    <a:pt x="424" y="120"/>
                  </a:lnTo>
                  <a:lnTo>
                    <a:pt x="422" y="123"/>
                  </a:lnTo>
                  <a:lnTo>
                    <a:pt x="422" y="129"/>
                  </a:lnTo>
                  <a:lnTo>
                    <a:pt x="426" y="135"/>
                  </a:lnTo>
                  <a:lnTo>
                    <a:pt x="436" y="140"/>
                  </a:lnTo>
                  <a:lnTo>
                    <a:pt x="447" y="144"/>
                  </a:lnTo>
                  <a:lnTo>
                    <a:pt x="456" y="148"/>
                  </a:lnTo>
                  <a:lnTo>
                    <a:pt x="463" y="150"/>
                  </a:lnTo>
                  <a:lnTo>
                    <a:pt x="465" y="151"/>
                  </a:lnTo>
                  <a:lnTo>
                    <a:pt x="467" y="154"/>
                  </a:lnTo>
                  <a:lnTo>
                    <a:pt x="468" y="155"/>
                  </a:lnTo>
                  <a:lnTo>
                    <a:pt x="469" y="158"/>
                  </a:lnTo>
                  <a:lnTo>
                    <a:pt x="469" y="160"/>
                  </a:lnTo>
                  <a:lnTo>
                    <a:pt x="472" y="166"/>
                  </a:lnTo>
                  <a:lnTo>
                    <a:pt x="473" y="167"/>
                  </a:lnTo>
                  <a:lnTo>
                    <a:pt x="478" y="163"/>
                  </a:lnTo>
                  <a:lnTo>
                    <a:pt x="479" y="160"/>
                  </a:lnTo>
                  <a:lnTo>
                    <a:pt x="479" y="152"/>
                  </a:lnTo>
                  <a:lnTo>
                    <a:pt x="476" y="147"/>
                  </a:lnTo>
                  <a:lnTo>
                    <a:pt x="473" y="144"/>
                  </a:lnTo>
                  <a:lnTo>
                    <a:pt x="471" y="143"/>
                  </a:lnTo>
                  <a:lnTo>
                    <a:pt x="467" y="142"/>
                  </a:lnTo>
                  <a:lnTo>
                    <a:pt x="456" y="131"/>
                  </a:lnTo>
                  <a:lnTo>
                    <a:pt x="452" y="128"/>
                  </a:lnTo>
                  <a:lnTo>
                    <a:pt x="447" y="125"/>
                  </a:lnTo>
                  <a:lnTo>
                    <a:pt x="445" y="124"/>
                  </a:lnTo>
                  <a:lnTo>
                    <a:pt x="443" y="119"/>
                  </a:lnTo>
                  <a:lnTo>
                    <a:pt x="441" y="107"/>
                  </a:lnTo>
                  <a:lnTo>
                    <a:pt x="441" y="97"/>
                  </a:lnTo>
                  <a:lnTo>
                    <a:pt x="443" y="94"/>
                  </a:lnTo>
                  <a:lnTo>
                    <a:pt x="445" y="93"/>
                  </a:lnTo>
                  <a:lnTo>
                    <a:pt x="448" y="93"/>
                  </a:lnTo>
                  <a:lnTo>
                    <a:pt x="451" y="92"/>
                  </a:lnTo>
                  <a:lnTo>
                    <a:pt x="455" y="93"/>
                  </a:lnTo>
                  <a:lnTo>
                    <a:pt x="457" y="93"/>
                  </a:lnTo>
                  <a:lnTo>
                    <a:pt x="460" y="96"/>
                  </a:lnTo>
                  <a:lnTo>
                    <a:pt x="464" y="98"/>
                  </a:lnTo>
                  <a:lnTo>
                    <a:pt x="472" y="107"/>
                  </a:lnTo>
                  <a:lnTo>
                    <a:pt x="475" y="108"/>
                  </a:lnTo>
                  <a:lnTo>
                    <a:pt x="479" y="108"/>
                  </a:lnTo>
                  <a:lnTo>
                    <a:pt x="480" y="107"/>
                  </a:lnTo>
                  <a:lnTo>
                    <a:pt x="480" y="105"/>
                  </a:lnTo>
                  <a:lnTo>
                    <a:pt x="483" y="105"/>
                  </a:lnTo>
                  <a:lnTo>
                    <a:pt x="483" y="93"/>
                  </a:lnTo>
                  <a:lnTo>
                    <a:pt x="479" y="89"/>
                  </a:lnTo>
                  <a:lnTo>
                    <a:pt x="478" y="89"/>
                  </a:lnTo>
                  <a:lnTo>
                    <a:pt x="475" y="86"/>
                  </a:lnTo>
                  <a:lnTo>
                    <a:pt x="475" y="84"/>
                  </a:lnTo>
                  <a:lnTo>
                    <a:pt x="478" y="82"/>
                  </a:lnTo>
                  <a:lnTo>
                    <a:pt x="480" y="80"/>
                  </a:lnTo>
                  <a:lnTo>
                    <a:pt x="484" y="78"/>
                  </a:lnTo>
                  <a:lnTo>
                    <a:pt x="491" y="78"/>
                  </a:lnTo>
                  <a:lnTo>
                    <a:pt x="494" y="77"/>
                  </a:lnTo>
                  <a:lnTo>
                    <a:pt x="500" y="77"/>
                  </a:lnTo>
                  <a:lnTo>
                    <a:pt x="498" y="85"/>
                  </a:lnTo>
                  <a:lnTo>
                    <a:pt x="498" y="90"/>
                  </a:lnTo>
                  <a:lnTo>
                    <a:pt x="499" y="94"/>
                  </a:lnTo>
                  <a:lnTo>
                    <a:pt x="506" y="101"/>
                  </a:lnTo>
                  <a:lnTo>
                    <a:pt x="508" y="103"/>
                  </a:lnTo>
                  <a:lnTo>
                    <a:pt x="511" y="103"/>
                  </a:lnTo>
                  <a:lnTo>
                    <a:pt x="514" y="104"/>
                  </a:lnTo>
                  <a:lnTo>
                    <a:pt x="522" y="107"/>
                  </a:lnTo>
                  <a:lnTo>
                    <a:pt x="525" y="109"/>
                  </a:lnTo>
                  <a:lnTo>
                    <a:pt x="527" y="113"/>
                  </a:lnTo>
                  <a:lnTo>
                    <a:pt x="529" y="116"/>
                  </a:lnTo>
                  <a:lnTo>
                    <a:pt x="529" y="119"/>
                  </a:lnTo>
                  <a:lnTo>
                    <a:pt x="526" y="121"/>
                  </a:lnTo>
                  <a:lnTo>
                    <a:pt x="525" y="124"/>
                  </a:lnTo>
                  <a:lnTo>
                    <a:pt x="522" y="125"/>
                  </a:lnTo>
                  <a:lnTo>
                    <a:pt x="519" y="129"/>
                  </a:lnTo>
                  <a:lnTo>
                    <a:pt x="518" y="132"/>
                  </a:lnTo>
                  <a:lnTo>
                    <a:pt x="516" y="133"/>
                  </a:lnTo>
                  <a:lnTo>
                    <a:pt x="514" y="133"/>
                  </a:lnTo>
                  <a:lnTo>
                    <a:pt x="511" y="131"/>
                  </a:lnTo>
                  <a:lnTo>
                    <a:pt x="504" y="131"/>
                  </a:lnTo>
                  <a:lnTo>
                    <a:pt x="502" y="132"/>
                  </a:lnTo>
                  <a:lnTo>
                    <a:pt x="499" y="138"/>
                  </a:lnTo>
                  <a:lnTo>
                    <a:pt x="498" y="142"/>
                  </a:lnTo>
                  <a:lnTo>
                    <a:pt x="496" y="144"/>
                  </a:lnTo>
                  <a:lnTo>
                    <a:pt x="500" y="148"/>
                  </a:lnTo>
                  <a:lnTo>
                    <a:pt x="506" y="151"/>
                  </a:lnTo>
                  <a:lnTo>
                    <a:pt x="508" y="154"/>
                  </a:lnTo>
                  <a:lnTo>
                    <a:pt x="511" y="159"/>
                  </a:lnTo>
                  <a:lnTo>
                    <a:pt x="515" y="163"/>
                  </a:lnTo>
                  <a:lnTo>
                    <a:pt x="518" y="163"/>
                  </a:lnTo>
                  <a:lnTo>
                    <a:pt x="519" y="164"/>
                  </a:lnTo>
                  <a:lnTo>
                    <a:pt x="522" y="170"/>
                  </a:lnTo>
                  <a:lnTo>
                    <a:pt x="523" y="179"/>
                  </a:lnTo>
                  <a:lnTo>
                    <a:pt x="525" y="190"/>
                  </a:lnTo>
                  <a:lnTo>
                    <a:pt x="525" y="200"/>
                  </a:lnTo>
                  <a:lnTo>
                    <a:pt x="523" y="208"/>
                  </a:lnTo>
                  <a:lnTo>
                    <a:pt x="521" y="210"/>
                  </a:lnTo>
                  <a:lnTo>
                    <a:pt x="518" y="209"/>
                  </a:lnTo>
                  <a:lnTo>
                    <a:pt x="516" y="208"/>
                  </a:lnTo>
                  <a:lnTo>
                    <a:pt x="514" y="208"/>
                  </a:lnTo>
                  <a:lnTo>
                    <a:pt x="511" y="206"/>
                  </a:lnTo>
                  <a:lnTo>
                    <a:pt x="486" y="232"/>
                  </a:lnTo>
                  <a:lnTo>
                    <a:pt x="480" y="239"/>
                  </a:lnTo>
                  <a:lnTo>
                    <a:pt x="480" y="247"/>
                  </a:lnTo>
                  <a:lnTo>
                    <a:pt x="484" y="255"/>
                  </a:lnTo>
                  <a:lnTo>
                    <a:pt x="487" y="257"/>
                  </a:lnTo>
                  <a:lnTo>
                    <a:pt x="491" y="270"/>
                  </a:lnTo>
                  <a:lnTo>
                    <a:pt x="492" y="272"/>
                  </a:lnTo>
                  <a:lnTo>
                    <a:pt x="495" y="275"/>
                  </a:lnTo>
                  <a:lnTo>
                    <a:pt x="498" y="276"/>
                  </a:lnTo>
                  <a:lnTo>
                    <a:pt x="502" y="279"/>
                  </a:lnTo>
                  <a:lnTo>
                    <a:pt x="506" y="280"/>
                  </a:lnTo>
                  <a:lnTo>
                    <a:pt x="510" y="283"/>
                  </a:lnTo>
                  <a:lnTo>
                    <a:pt x="512" y="284"/>
                  </a:lnTo>
                  <a:lnTo>
                    <a:pt x="515" y="287"/>
                  </a:lnTo>
                  <a:lnTo>
                    <a:pt x="519" y="287"/>
                  </a:lnTo>
                  <a:lnTo>
                    <a:pt x="525" y="286"/>
                  </a:lnTo>
                  <a:lnTo>
                    <a:pt x="530" y="282"/>
                  </a:lnTo>
                  <a:lnTo>
                    <a:pt x="535" y="279"/>
                  </a:lnTo>
                  <a:lnTo>
                    <a:pt x="539" y="276"/>
                  </a:lnTo>
                  <a:lnTo>
                    <a:pt x="541" y="276"/>
                  </a:lnTo>
                  <a:lnTo>
                    <a:pt x="541" y="282"/>
                  </a:lnTo>
                  <a:lnTo>
                    <a:pt x="539" y="284"/>
                  </a:lnTo>
                  <a:lnTo>
                    <a:pt x="539" y="287"/>
                  </a:lnTo>
                  <a:lnTo>
                    <a:pt x="538" y="290"/>
                  </a:lnTo>
                  <a:lnTo>
                    <a:pt x="538" y="291"/>
                  </a:lnTo>
                  <a:lnTo>
                    <a:pt x="539" y="292"/>
                  </a:lnTo>
                  <a:lnTo>
                    <a:pt x="542" y="294"/>
                  </a:lnTo>
                  <a:lnTo>
                    <a:pt x="543" y="294"/>
                  </a:lnTo>
                  <a:lnTo>
                    <a:pt x="547" y="298"/>
                  </a:lnTo>
                  <a:lnTo>
                    <a:pt x="546" y="301"/>
                  </a:lnTo>
                  <a:lnTo>
                    <a:pt x="546" y="307"/>
                  </a:lnTo>
                  <a:lnTo>
                    <a:pt x="554" y="321"/>
                  </a:lnTo>
                  <a:lnTo>
                    <a:pt x="557" y="328"/>
                  </a:lnTo>
                  <a:lnTo>
                    <a:pt x="557" y="330"/>
                  </a:lnTo>
                  <a:lnTo>
                    <a:pt x="555" y="332"/>
                  </a:lnTo>
                  <a:lnTo>
                    <a:pt x="554" y="332"/>
                  </a:lnTo>
                  <a:lnTo>
                    <a:pt x="553" y="330"/>
                  </a:lnTo>
                  <a:lnTo>
                    <a:pt x="550" y="330"/>
                  </a:lnTo>
                  <a:lnTo>
                    <a:pt x="549" y="332"/>
                  </a:lnTo>
                  <a:lnTo>
                    <a:pt x="549" y="337"/>
                  </a:lnTo>
                  <a:lnTo>
                    <a:pt x="550" y="341"/>
                  </a:lnTo>
                  <a:lnTo>
                    <a:pt x="551" y="344"/>
                  </a:lnTo>
                  <a:lnTo>
                    <a:pt x="553" y="348"/>
                  </a:lnTo>
                  <a:lnTo>
                    <a:pt x="553" y="350"/>
                  </a:lnTo>
                  <a:lnTo>
                    <a:pt x="551" y="354"/>
                  </a:lnTo>
                  <a:lnTo>
                    <a:pt x="546" y="361"/>
                  </a:lnTo>
                  <a:lnTo>
                    <a:pt x="538" y="372"/>
                  </a:lnTo>
                  <a:lnTo>
                    <a:pt x="537" y="373"/>
                  </a:lnTo>
                  <a:lnTo>
                    <a:pt x="529" y="373"/>
                  </a:lnTo>
                  <a:lnTo>
                    <a:pt x="527" y="375"/>
                  </a:lnTo>
                  <a:lnTo>
                    <a:pt x="527" y="379"/>
                  </a:lnTo>
                  <a:lnTo>
                    <a:pt x="529" y="384"/>
                  </a:lnTo>
                  <a:lnTo>
                    <a:pt x="533" y="391"/>
                  </a:lnTo>
                  <a:lnTo>
                    <a:pt x="535" y="398"/>
                  </a:lnTo>
                  <a:lnTo>
                    <a:pt x="537" y="400"/>
                  </a:lnTo>
                  <a:lnTo>
                    <a:pt x="537" y="404"/>
                  </a:lnTo>
                  <a:lnTo>
                    <a:pt x="535" y="406"/>
                  </a:lnTo>
                  <a:lnTo>
                    <a:pt x="533" y="411"/>
                  </a:lnTo>
                  <a:lnTo>
                    <a:pt x="533" y="416"/>
                  </a:lnTo>
                  <a:lnTo>
                    <a:pt x="541" y="430"/>
                  </a:lnTo>
                  <a:lnTo>
                    <a:pt x="546" y="438"/>
                  </a:lnTo>
                  <a:lnTo>
                    <a:pt x="549" y="443"/>
                  </a:lnTo>
                  <a:lnTo>
                    <a:pt x="550" y="447"/>
                  </a:lnTo>
                  <a:lnTo>
                    <a:pt x="551" y="450"/>
                  </a:lnTo>
                  <a:lnTo>
                    <a:pt x="553" y="454"/>
                  </a:lnTo>
                  <a:lnTo>
                    <a:pt x="553" y="457"/>
                  </a:lnTo>
                  <a:lnTo>
                    <a:pt x="550" y="460"/>
                  </a:lnTo>
                  <a:lnTo>
                    <a:pt x="547" y="464"/>
                  </a:lnTo>
                  <a:lnTo>
                    <a:pt x="545" y="469"/>
                  </a:lnTo>
                  <a:lnTo>
                    <a:pt x="546" y="474"/>
                  </a:lnTo>
                  <a:lnTo>
                    <a:pt x="550" y="480"/>
                  </a:lnTo>
                  <a:lnTo>
                    <a:pt x="553" y="485"/>
                  </a:lnTo>
                  <a:lnTo>
                    <a:pt x="553" y="489"/>
                  </a:lnTo>
                  <a:lnTo>
                    <a:pt x="551" y="497"/>
                  </a:lnTo>
                  <a:lnTo>
                    <a:pt x="554" y="505"/>
                  </a:lnTo>
                  <a:lnTo>
                    <a:pt x="561" y="512"/>
                  </a:lnTo>
                  <a:lnTo>
                    <a:pt x="572" y="522"/>
                  </a:lnTo>
                  <a:lnTo>
                    <a:pt x="580" y="538"/>
                  </a:lnTo>
                  <a:lnTo>
                    <a:pt x="581" y="546"/>
                  </a:lnTo>
                  <a:lnTo>
                    <a:pt x="578" y="550"/>
                  </a:lnTo>
                  <a:lnTo>
                    <a:pt x="566" y="562"/>
                  </a:lnTo>
                  <a:lnTo>
                    <a:pt x="566" y="566"/>
                  </a:lnTo>
                  <a:lnTo>
                    <a:pt x="572" y="569"/>
                  </a:lnTo>
                  <a:lnTo>
                    <a:pt x="584" y="569"/>
                  </a:lnTo>
                  <a:lnTo>
                    <a:pt x="588" y="573"/>
                  </a:lnTo>
                  <a:lnTo>
                    <a:pt x="589" y="575"/>
                  </a:lnTo>
                  <a:lnTo>
                    <a:pt x="592" y="578"/>
                  </a:lnTo>
                  <a:lnTo>
                    <a:pt x="594" y="579"/>
                  </a:lnTo>
                  <a:lnTo>
                    <a:pt x="596" y="579"/>
                  </a:lnTo>
                  <a:lnTo>
                    <a:pt x="601" y="577"/>
                  </a:lnTo>
                  <a:lnTo>
                    <a:pt x="603" y="575"/>
                  </a:lnTo>
                  <a:lnTo>
                    <a:pt x="605" y="575"/>
                  </a:lnTo>
                  <a:lnTo>
                    <a:pt x="607" y="577"/>
                  </a:lnTo>
                  <a:lnTo>
                    <a:pt x="608" y="585"/>
                  </a:lnTo>
                  <a:lnTo>
                    <a:pt x="608" y="596"/>
                  </a:lnTo>
                  <a:lnTo>
                    <a:pt x="611" y="606"/>
                  </a:lnTo>
                  <a:lnTo>
                    <a:pt x="612" y="616"/>
                  </a:lnTo>
                  <a:lnTo>
                    <a:pt x="608" y="623"/>
                  </a:lnTo>
                  <a:lnTo>
                    <a:pt x="594" y="636"/>
                  </a:lnTo>
                  <a:lnTo>
                    <a:pt x="589" y="644"/>
                  </a:lnTo>
                  <a:lnTo>
                    <a:pt x="585" y="651"/>
                  </a:lnTo>
                  <a:lnTo>
                    <a:pt x="584" y="652"/>
                  </a:lnTo>
                  <a:lnTo>
                    <a:pt x="584" y="654"/>
                  </a:lnTo>
                  <a:lnTo>
                    <a:pt x="585" y="656"/>
                  </a:lnTo>
                  <a:lnTo>
                    <a:pt x="589" y="660"/>
                  </a:lnTo>
                  <a:lnTo>
                    <a:pt x="592" y="664"/>
                  </a:lnTo>
                  <a:lnTo>
                    <a:pt x="593" y="670"/>
                  </a:lnTo>
                  <a:lnTo>
                    <a:pt x="594" y="674"/>
                  </a:lnTo>
                  <a:lnTo>
                    <a:pt x="596" y="676"/>
                  </a:lnTo>
                  <a:lnTo>
                    <a:pt x="596" y="679"/>
                  </a:lnTo>
                  <a:lnTo>
                    <a:pt x="594" y="679"/>
                  </a:lnTo>
                  <a:lnTo>
                    <a:pt x="594" y="681"/>
                  </a:lnTo>
                  <a:lnTo>
                    <a:pt x="593" y="681"/>
                  </a:lnTo>
                  <a:lnTo>
                    <a:pt x="593" y="683"/>
                  </a:lnTo>
                  <a:lnTo>
                    <a:pt x="590" y="690"/>
                  </a:lnTo>
                  <a:lnTo>
                    <a:pt x="586" y="697"/>
                  </a:lnTo>
                  <a:lnTo>
                    <a:pt x="584" y="705"/>
                  </a:lnTo>
                  <a:lnTo>
                    <a:pt x="581" y="710"/>
                  </a:lnTo>
                  <a:lnTo>
                    <a:pt x="574" y="717"/>
                  </a:lnTo>
                  <a:lnTo>
                    <a:pt x="569" y="725"/>
                  </a:lnTo>
                  <a:lnTo>
                    <a:pt x="562" y="732"/>
                  </a:lnTo>
                  <a:lnTo>
                    <a:pt x="560" y="736"/>
                  </a:lnTo>
                  <a:lnTo>
                    <a:pt x="555" y="733"/>
                  </a:lnTo>
                  <a:lnTo>
                    <a:pt x="553" y="730"/>
                  </a:lnTo>
                  <a:lnTo>
                    <a:pt x="545" y="718"/>
                  </a:lnTo>
                  <a:lnTo>
                    <a:pt x="541" y="717"/>
                  </a:lnTo>
                  <a:lnTo>
                    <a:pt x="530" y="717"/>
                  </a:lnTo>
                  <a:lnTo>
                    <a:pt x="525" y="714"/>
                  </a:lnTo>
                  <a:lnTo>
                    <a:pt x="515" y="706"/>
                  </a:lnTo>
                  <a:lnTo>
                    <a:pt x="507" y="698"/>
                  </a:lnTo>
                  <a:lnTo>
                    <a:pt x="500" y="695"/>
                  </a:lnTo>
                  <a:lnTo>
                    <a:pt x="496" y="695"/>
                  </a:lnTo>
                  <a:lnTo>
                    <a:pt x="494" y="697"/>
                  </a:lnTo>
                  <a:lnTo>
                    <a:pt x="490" y="698"/>
                  </a:lnTo>
                  <a:lnTo>
                    <a:pt x="487" y="698"/>
                  </a:lnTo>
                  <a:lnTo>
                    <a:pt x="483" y="697"/>
                  </a:lnTo>
                  <a:lnTo>
                    <a:pt x="480" y="694"/>
                  </a:lnTo>
                  <a:lnTo>
                    <a:pt x="476" y="686"/>
                  </a:lnTo>
                  <a:lnTo>
                    <a:pt x="471" y="679"/>
                  </a:lnTo>
                  <a:lnTo>
                    <a:pt x="467" y="674"/>
                  </a:lnTo>
                  <a:lnTo>
                    <a:pt x="463" y="671"/>
                  </a:lnTo>
                  <a:lnTo>
                    <a:pt x="456" y="672"/>
                  </a:lnTo>
                  <a:lnTo>
                    <a:pt x="448" y="678"/>
                  </a:lnTo>
                  <a:lnTo>
                    <a:pt x="439" y="685"/>
                  </a:lnTo>
                  <a:lnTo>
                    <a:pt x="430" y="690"/>
                  </a:lnTo>
                  <a:lnTo>
                    <a:pt x="424" y="693"/>
                  </a:lnTo>
                  <a:lnTo>
                    <a:pt x="413" y="695"/>
                  </a:lnTo>
                  <a:lnTo>
                    <a:pt x="398" y="695"/>
                  </a:lnTo>
                  <a:lnTo>
                    <a:pt x="386" y="694"/>
                  </a:lnTo>
                  <a:lnTo>
                    <a:pt x="375" y="690"/>
                  </a:lnTo>
                  <a:lnTo>
                    <a:pt x="366" y="683"/>
                  </a:lnTo>
                  <a:lnTo>
                    <a:pt x="361" y="674"/>
                  </a:lnTo>
                  <a:lnTo>
                    <a:pt x="359" y="670"/>
                  </a:lnTo>
                  <a:lnTo>
                    <a:pt x="357" y="666"/>
                  </a:lnTo>
                  <a:lnTo>
                    <a:pt x="352" y="662"/>
                  </a:lnTo>
                  <a:lnTo>
                    <a:pt x="344" y="659"/>
                  </a:lnTo>
                  <a:lnTo>
                    <a:pt x="335" y="655"/>
                  </a:lnTo>
                  <a:lnTo>
                    <a:pt x="330" y="651"/>
                  </a:lnTo>
                  <a:lnTo>
                    <a:pt x="320" y="647"/>
                  </a:lnTo>
                  <a:lnTo>
                    <a:pt x="312" y="646"/>
                  </a:lnTo>
                  <a:lnTo>
                    <a:pt x="307" y="647"/>
                  </a:lnTo>
                  <a:lnTo>
                    <a:pt x="301" y="647"/>
                  </a:lnTo>
                  <a:lnTo>
                    <a:pt x="295" y="643"/>
                  </a:lnTo>
                  <a:lnTo>
                    <a:pt x="287" y="637"/>
                  </a:lnTo>
                  <a:lnTo>
                    <a:pt x="277" y="635"/>
                  </a:lnTo>
                  <a:lnTo>
                    <a:pt x="269" y="632"/>
                  </a:lnTo>
                  <a:lnTo>
                    <a:pt x="264" y="628"/>
                  </a:lnTo>
                  <a:lnTo>
                    <a:pt x="261" y="624"/>
                  </a:lnTo>
                  <a:lnTo>
                    <a:pt x="257" y="616"/>
                  </a:lnTo>
                  <a:lnTo>
                    <a:pt x="256" y="615"/>
                  </a:lnTo>
                  <a:lnTo>
                    <a:pt x="250" y="612"/>
                  </a:lnTo>
                  <a:lnTo>
                    <a:pt x="240" y="612"/>
                  </a:lnTo>
                  <a:lnTo>
                    <a:pt x="230" y="613"/>
                  </a:lnTo>
                  <a:lnTo>
                    <a:pt x="222" y="612"/>
                  </a:lnTo>
                  <a:lnTo>
                    <a:pt x="217" y="606"/>
                  </a:lnTo>
                  <a:lnTo>
                    <a:pt x="214" y="600"/>
                  </a:lnTo>
                  <a:lnTo>
                    <a:pt x="211" y="592"/>
                  </a:lnTo>
                  <a:lnTo>
                    <a:pt x="206" y="584"/>
                  </a:lnTo>
                  <a:lnTo>
                    <a:pt x="201" y="573"/>
                  </a:lnTo>
                  <a:lnTo>
                    <a:pt x="198" y="563"/>
                  </a:lnTo>
                  <a:lnTo>
                    <a:pt x="201" y="554"/>
                  </a:lnTo>
                  <a:lnTo>
                    <a:pt x="201" y="548"/>
                  </a:lnTo>
                  <a:lnTo>
                    <a:pt x="195" y="542"/>
                  </a:lnTo>
                  <a:lnTo>
                    <a:pt x="179" y="528"/>
                  </a:lnTo>
                  <a:lnTo>
                    <a:pt x="167" y="520"/>
                  </a:lnTo>
                  <a:lnTo>
                    <a:pt x="163" y="520"/>
                  </a:lnTo>
                  <a:lnTo>
                    <a:pt x="144" y="526"/>
                  </a:lnTo>
                  <a:lnTo>
                    <a:pt x="132" y="528"/>
                  </a:lnTo>
                  <a:lnTo>
                    <a:pt x="121" y="530"/>
                  </a:lnTo>
                  <a:lnTo>
                    <a:pt x="113" y="528"/>
                  </a:lnTo>
                  <a:lnTo>
                    <a:pt x="108" y="524"/>
                  </a:lnTo>
                  <a:lnTo>
                    <a:pt x="104" y="515"/>
                  </a:lnTo>
                  <a:lnTo>
                    <a:pt x="104" y="497"/>
                  </a:lnTo>
                  <a:lnTo>
                    <a:pt x="100" y="492"/>
                  </a:lnTo>
                  <a:lnTo>
                    <a:pt x="89" y="485"/>
                  </a:lnTo>
                  <a:lnTo>
                    <a:pt x="77" y="481"/>
                  </a:lnTo>
                  <a:lnTo>
                    <a:pt x="67" y="482"/>
                  </a:lnTo>
                  <a:lnTo>
                    <a:pt x="55" y="484"/>
                  </a:lnTo>
                  <a:lnTo>
                    <a:pt x="43" y="484"/>
                  </a:lnTo>
                  <a:lnTo>
                    <a:pt x="31" y="482"/>
                  </a:lnTo>
                  <a:lnTo>
                    <a:pt x="22" y="478"/>
                  </a:lnTo>
                  <a:lnTo>
                    <a:pt x="16" y="470"/>
                  </a:lnTo>
                  <a:lnTo>
                    <a:pt x="16" y="462"/>
                  </a:lnTo>
                  <a:lnTo>
                    <a:pt x="14" y="460"/>
                  </a:lnTo>
                  <a:lnTo>
                    <a:pt x="10" y="458"/>
                  </a:lnTo>
                  <a:lnTo>
                    <a:pt x="2" y="454"/>
                  </a:lnTo>
                  <a:lnTo>
                    <a:pt x="0" y="454"/>
                  </a:lnTo>
                  <a:lnTo>
                    <a:pt x="2" y="451"/>
                  </a:lnTo>
                  <a:lnTo>
                    <a:pt x="3" y="450"/>
                  </a:lnTo>
                  <a:lnTo>
                    <a:pt x="8" y="447"/>
                  </a:lnTo>
                  <a:lnTo>
                    <a:pt x="12" y="445"/>
                  </a:lnTo>
                  <a:lnTo>
                    <a:pt x="15" y="442"/>
                  </a:lnTo>
                  <a:lnTo>
                    <a:pt x="18" y="437"/>
                  </a:lnTo>
                  <a:lnTo>
                    <a:pt x="18" y="427"/>
                  </a:lnTo>
                  <a:lnTo>
                    <a:pt x="16" y="414"/>
                  </a:lnTo>
                  <a:lnTo>
                    <a:pt x="15" y="398"/>
                  </a:lnTo>
                  <a:lnTo>
                    <a:pt x="15" y="380"/>
                  </a:lnTo>
                  <a:lnTo>
                    <a:pt x="27" y="379"/>
                  </a:lnTo>
                  <a:lnTo>
                    <a:pt x="37" y="376"/>
                  </a:lnTo>
                  <a:lnTo>
                    <a:pt x="51" y="361"/>
                  </a:lnTo>
                  <a:lnTo>
                    <a:pt x="61" y="353"/>
                  </a:lnTo>
                  <a:lnTo>
                    <a:pt x="72" y="348"/>
                  </a:lnTo>
                  <a:lnTo>
                    <a:pt x="82" y="345"/>
                  </a:lnTo>
                  <a:lnTo>
                    <a:pt x="96" y="342"/>
                  </a:lnTo>
                  <a:lnTo>
                    <a:pt x="106" y="340"/>
                  </a:lnTo>
                  <a:lnTo>
                    <a:pt x="113" y="334"/>
                  </a:lnTo>
                  <a:lnTo>
                    <a:pt x="124" y="325"/>
                  </a:lnTo>
                  <a:lnTo>
                    <a:pt x="137" y="318"/>
                  </a:lnTo>
                  <a:lnTo>
                    <a:pt x="147" y="318"/>
                  </a:lnTo>
                  <a:lnTo>
                    <a:pt x="149" y="315"/>
                  </a:lnTo>
                  <a:lnTo>
                    <a:pt x="149" y="303"/>
                  </a:lnTo>
                  <a:lnTo>
                    <a:pt x="152" y="301"/>
                  </a:lnTo>
                  <a:lnTo>
                    <a:pt x="155" y="299"/>
                  </a:lnTo>
                  <a:lnTo>
                    <a:pt x="156" y="297"/>
                  </a:lnTo>
                  <a:lnTo>
                    <a:pt x="158" y="295"/>
                  </a:lnTo>
                  <a:lnTo>
                    <a:pt x="158" y="288"/>
                  </a:lnTo>
                  <a:lnTo>
                    <a:pt x="155" y="286"/>
                  </a:lnTo>
                  <a:lnTo>
                    <a:pt x="152" y="280"/>
                  </a:lnTo>
                  <a:lnTo>
                    <a:pt x="149" y="278"/>
                  </a:lnTo>
                  <a:lnTo>
                    <a:pt x="149" y="274"/>
                  </a:lnTo>
                  <a:lnTo>
                    <a:pt x="152" y="268"/>
                  </a:lnTo>
                  <a:lnTo>
                    <a:pt x="155" y="260"/>
                  </a:lnTo>
                  <a:lnTo>
                    <a:pt x="163" y="241"/>
                  </a:lnTo>
                  <a:lnTo>
                    <a:pt x="164" y="235"/>
                  </a:lnTo>
                  <a:lnTo>
                    <a:pt x="160" y="224"/>
                  </a:lnTo>
                  <a:lnTo>
                    <a:pt x="152" y="213"/>
                  </a:lnTo>
                  <a:lnTo>
                    <a:pt x="152" y="206"/>
                  </a:lnTo>
                  <a:lnTo>
                    <a:pt x="155" y="204"/>
                  </a:lnTo>
                  <a:lnTo>
                    <a:pt x="158" y="200"/>
                  </a:lnTo>
                  <a:lnTo>
                    <a:pt x="162" y="197"/>
                  </a:lnTo>
                  <a:lnTo>
                    <a:pt x="166" y="193"/>
                  </a:lnTo>
                  <a:lnTo>
                    <a:pt x="172" y="201"/>
                  </a:lnTo>
                  <a:lnTo>
                    <a:pt x="179" y="208"/>
                  </a:lnTo>
                  <a:lnTo>
                    <a:pt x="183" y="214"/>
                  </a:lnTo>
                  <a:lnTo>
                    <a:pt x="188" y="221"/>
                  </a:lnTo>
                  <a:lnTo>
                    <a:pt x="195" y="229"/>
                  </a:lnTo>
                  <a:lnTo>
                    <a:pt x="201" y="237"/>
                  </a:lnTo>
                  <a:lnTo>
                    <a:pt x="203" y="248"/>
                  </a:lnTo>
                  <a:lnTo>
                    <a:pt x="209" y="259"/>
                  </a:lnTo>
                  <a:lnTo>
                    <a:pt x="215" y="268"/>
                  </a:lnTo>
                  <a:lnTo>
                    <a:pt x="218" y="271"/>
                  </a:lnTo>
                  <a:lnTo>
                    <a:pt x="218" y="280"/>
                  </a:lnTo>
                  <a:lnTo>
                    <a:pt x="219" y="282"/>
                  </a:lnTo>
                  <a:lnTo>
                    <a:pt x="222" y="280"/>
                  </a:lnTo>
                  <a:lnTo>
                    <a:pt x="226" y="275"/>
                  </a:lnTo>
                  <a:lnTo>
                    <a:pt x="231" y="267"/>
                  </a:lnTo>
                  <a:lnTo>
                    <a:pt x="238" y="260"/>
                  </a:lnTo>
                  <a:lnTo>
                    <a:pt x="242" y="253"/>
                  </a:lnTo>
                  <a:lnTo>
                    <a:pt x="245" y="249"/>
                  </a:lnTo>
                  <a:lnTo>
                    <a:pt x="246" y="248"/>
                  </a:lnTo>
                  <a:lnTo>
                    <a:pt x="244" y="248"/>
                  </a:lnTo>
                  <a:lnTo>
                    <a:pt x="242" y="247"/>
                  </a:lnTo>
                  <a:lnTo>
                    <a:pt x="240" y="245"/>
                  </a:lnTo>
                  <a:lnTo>
                    <a:pt x="237" y="241"/>
                  </a:lnTo>
                  <a:lnTo>
                    <a:pt x="234" y="222"/>
                  </a:lnTo>
                  <a:lnTo>
                    <a:pt x="234" y="214"/>
                  </a:lnTo>
                  <a:lnTo>
                    <a:pt x="236" y="209"/>
                  </a:lnTo>
                  <a:lnTo>
                    <a:pt x="237" y="206"/>
                  </a:lnTo>
                  <a:lnTo>
                    <a:pt x="234" y="201"/>
                  </a:lnTo>
                  <a:lnTo>
                    <a:pt x="233" y="197"/>
                  </a:lnTo>
                  <a:lnTo>
                    <a:pt x="222" y="186"/>
                  </a:lnTo>
                  <a:lnTo>
                    <a:pt x="218" y="186"/>
                  </a:lnTo>
                  <a:lnTo>
                    <a:pt x="215" y="187"/>
                  </a:lnTo>
                  <a:lnTo>
                    <a:pt x="213" y="190"/>
                  </a:lnTo>
                  <a:lnTo>
                    <a:pt x="211" y="190"/>
                  </a:lnTo>
                  <a:lnTo>
                    <a:pt x="211" y="186"/>
                  </a:lnTo>
                  <a:lnTo>
                    <a:pt x="213" y="181"/>
                  </a:lnTo>
                  <a:lnTo>
                    <a:pt x="215" y="174"/>
                  </a:lnTo>
                  <a:lnTo>
                    <a:pt x="219" y="166"/>
                  </a:lnTo>
                  <a:lnTo>
                    <a:pt x="230" y="166"/>
                  </a:lnTo>
                  <a:lnTo>
                    <a:pt x="231" y="163"/>
                  </a:lnTo>
                  <a:lnTo>
                    <a:pt x="233" y="162"/>
                  </a:lnTo>
                  <a:lnTo>
                    <a:pt x="233" y="155"/>
                  </a:lnTo>
                  <a:lnTo>
                    <a:pt x="234" y="152"/>
                  </a:lnTo>
                  <a:lnTo>
                    <a:pt x="234" y="150"/>
                  </a:lnTo>
                  <a:lnTo>
                    <a:pt x="237" y="144"/>
                  </a:lnTo>
                  <a:lnTo>
                    <a:pt x="245" y="125"/>
                  </a:lnTo>
                  <a:lnTo>
                    <a:pt x="248" y="120"/>
                  </a:lnTo>
                  <a:lnTo>
                    <a:pt x="248" y="117"/>
                  </a:lnTo>
                  <a:lnTo>
                    <a:pt x="246" y="116"/>
                  </a:lnTo>
                  <a:lnTo>
                    <a:pt x="236" y="116"/>
                  </a:lnTo>
                  <a:lnTo>
                    <a:pt x="233" y="115"/>
                  </a:lnTo>
                  <a:lnTo>
                    <a:pt x="234" y="109"/>
                  </a:lnTo>
                  <a:lnTo>
                    <a:pt x="237" y="103"/>
                  </a:lnTo>
                  <a:lnTo>
                    <a:pt x="242" y="97"/>
                  </a:lnTo>
                  <a:lnTo>
                    <a:pt x="246" y="92"/>
                  </a:lnTo>
                  <a:lnTo>
                    <a:pt x="250" y="90"/>
                  </a:lnTo>
                  <a:lnTo>
                    <a:pt x="256" y="89"/>
                  </a:lnTo>
                  <a:lnTo>
                    <a:pt x="262" y="86"/>
                  </a:lnTo>
                  <a:lnTo>
                    <a:pt x="272" y="82"/>
                  </a:lnTo>
                  <a:lnTo>
                    <a:pt x="279" y="77"/>
                  </a:lnTo>
                  <a:lnTo>
                    <a:pt x="284" y="74"/>
                  </a:lnTo>
                  <a:lnTo>
                    <a:pt x="288" y="70"/>
                  </a:lnTo>
                  <a:lnTo>
                    <a:pt x="293" y="61"/>
                  </a:lnTo>
                  <a:lnTo>
                    <a:pt x="300" y="50"/>
                  </a:lnTo>
                  <a:lnTo>
                    <a:pt x="307" y="36"/>
                  </a:lnTo>
                  <a:lnTo>
                    <a:pt x="313" y="24"/>
                  </a:lnTo>
                  <a:lnTo>
                    <a:pt x="319" y="15"/>
                  </a:lnTo>
                  <a:lnTo>
                    <a:pt x="323" y="8"/>
                  </a:lnTo>
                  <a:lnTo>
                    <a:pt x="330" y="1"/>
                  </a:lnTo>
                  <a:lnTo>
                    <a:pt x="332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4" name="Freeform 90"/>
            <p:cNvSpPr>
              <a:spLocks/>
            </p:cNvSpPr>
            <p:nvPr/>
          </p:nvSpPr>
          <p:spPr bwMode="auto">
            <a:xfrm>
              <a:off x="3523021" y="5162050"/>
              <a:ext cx="552183" cy="400540"/>
            </a:xfrm>
            <a:custGeom>
              <a:avLst/>
              <a:gdLst/>
              <a:ahLst/>
              <a:cxnLst>
                <a:cxn ang="0">
                  <a:pos x="121" y="4"/>
                </a:cxn>
                <a:cxn ang="0">
                  <a:pos x="124" y="23"/>
                </a:cxn>
                <a:cxn ang="0">
                  <a:pos x="144" y="34"/>
                </a:cxn>
                <a:cxn ang="0">
                  <a:pos x="143" y="42"/>
                </a:cxn>
                <a:cxn ang="0">
                  <a:pos x="157" y="49"/>
                </a:cxn>
                <a:cxn ang="0">
                  <a:pos x="167" y="60"/>
                </a:cxn>
                <a:cxn ang="0">
                  <a:pos x="191" y="30"/>
                </a:cxn>
                <a:cxn ang="0">
                  <a:pos x="202" y="37"/>
                </a:cxn>
                <a:cxn ang="0">
                  <a:pos x="206" y="35"/>
                </a:cxn>
                <a:cxn ang="0">
                  <a:pos x="214" y="27"/>
                </a:cxn>
                <a:cxn ang="0">
                  <a:pos x="225" y="29"/>
                </a:cxn>
                <a:cxn ang="0">
                  <a:pos x="235" y="25"/>
                </a:cxn>
                <a:cxn ang="0">
                  <a:pos x="249" y="22"/>
                </a:cxn>
                <a:cxn ang="0">
                  <a:pos x="250" y="12"/>
                </a:cxn>
                <a:cxn ang="0">
                  <a:pos x="264" y="8"/>
                </a:cxn>
                <a:cxn ang="0">
                  <a:pos x="273" y="15"/>
                </a:cxn>
                <a:cxn ang="0">
                  <a:pos x="289" y="35"/>
                </a:cxn>
                <a:cxn ang="0">
                  <a:pos x="312" y="70"/>
                </a:cxn>
                <a:cxn ang="0">
                  <a:pos x="326" y="76"/>
                </a:cxn>
                <a:cxn ang="0">
                  <a:pos x="324" y="85"/>
                </a:cxn>
                <a:cxn ang="0">
                  <a:pos x="320" y="91"/>
                </a:cxn>
                <a:cxn ang="0">
                  <a:pos x="335" y="103"/>
                </a:cxn>
                <a:cxn ang="0">
                  <a:pos x="330" y="119"/>
                </a:cxn>
                <a:cxn ang="0">
                  <a:pos x="328" y="127"/>
                </a:cxn>
                <a:cxn ang="0">
                  <a:pos x="316" y="130"/>
                </a:cxn>
                <a:cxn ang="0">
                  <a:pos x="312" y="140"/>
                </a:cxn>
                <a:cxn ang="0">
                  <a:pos x="319" y="158"/>
                </a:cxn>
                <a:cxn ang="0">
                  <a:pos x="293" y="167"/>
                </a:cxn>
                <a:cxn ang="0">
                  <a:pos x="288" y="159"/>
                </a:cxn>
                <a:cxn ang="0">
                  <a:pos x="272" y="182"/>
                </a:cxn>
                <a:cxn ang="0">
                  <a:pos x="261" y="190"/>
                </a:cxn>
                <a:cxn ang="0">
                  <a:pos x="222" y="207"/>
                </a:cxn>
                <a:cxn ang="0">
                  <a:pos x="219" y="217"/>
                </a:cxn>
                <a:cxn ang="0">
                  <a:pos x="229" y="227"/>
                </a:cxn>
                <a:cxn ang="0">
                  <a:pos x="229" y="235"/>
                </a:cxn>
                <a:cxn ang="0">
                  <a:pos x="221" y="243"/>
                </a:cxn>
                <a:cxn ang="0">
                  <a:pos x="201" y="216"/>
                </a:cxn>
                <a:cxn ang="0">
                  <a:pos x="174" y="216"/>
                </a:cxn>
                <a:cxn ang="0">
                  <a:pos x="166" y="217"/>
                </a:cxn>
                <a:cxn ang="0">
                  <a:pos x="152" y="224"/>
                </a:cxn>
                <a:cxn ang="0">
                  <a:pos x="114" y="220"/>
                </a:cxn>
                <a:cxn ang="0">
                  <a:pos x="105" y="207"/>
                </a:cxn>
                <a:cxn ang="0">
                  <a:pos x="100" y="198"/>
                </a:cxn>
                <a:cxn ang="0">
                  <a:pos x="94" y="186"/>
                </a:cxn>
                <a:cxn ang="0">
                  <a:pos x="81" y="190"/>
                </a:cxn>
                <a:cxn ang="0">
                  <a:pos x="77" y="202"/>
                </a:cxn>
                <a:cxn ang="0">
                  <a:pos x="65" y="205"/>
                </a:cxn>
                <a:cxn ang="0">
                  <a:pos x="50" y="171"/>
                </a:cxn>
                <a:cxn ang="0">
                  <a:pos x="22" y="91"/>
                </a:cxn>
                <a:cxn ang="0">
                  <a:pos x="6" y="42"/>
                </a:cxn>
                <a:cxn ang="0">
                  <a:pos x="7" y="31"/>
                </a:cxn>
                <a:cxn ang="0">
                  <a:pos x="16" y="35"/>
                </a:cxn>
                <a:cxn ang="0">
                  <a:pos x="22" y="35"/>
                </a:cxn>
                <a:cxn ang="0">
                  <a:pos x="61" y="31"/>
                </a:cxn>
                <a:cxn ang="0">
                  <a:pos x="90" y="11"/>
                </a:cxn>
              </a:cxnLst>
              <a:rect l="0" t="0" r="r" b="b"/>
              <a:pathLst>
                <a:path w="335" h="243">
                  <a:moveTo>
                    <a:pt x="117" y="0"/>
                  </a:moveTo>
                  <a:lnTo>
                    <a:pt x="118" y="0"/>
                  </a:lnTo>
                  <a:lnTo>
                    <a:pt x="120" y="3"/>
                  </a:lnTo>
                  <a:lnTo>
                    <a:pt x="121" y="4"/>
                  </a:lnTo>
                  <a:lnTo>
                    <a:pt x="121" y="11"/>
                  </a:lnTo>
                  <a:lnTo>
                    <a:pt x="123" y="14"/>
                  </a:lnTo>
                  <a:lnTo>
                    <a:pt x="123" y="21"/>
                  </a:lnTo>
                  <a:lnTo>
                    <a:pt x="124" y="23"/>
                  </a:lnTo>
                  <a:lnTo>
                    <a:pt x="132" y="27"/>
                  </a:lnTo>
                  <a:lnTo>
                    <a:pt x="135" y="30"/>
                  </a:lnTo>
                  <a:lnTo>
                    <a:pt x="139" y="31"/>
                  </a:lnTo>
                  <a:lnTo>
                    <a:pt x="144" y="34"/>
                  </a:lnTo>
                  <a:lnTo>
                    <a:pt x="144" y="35"/>
                  </a:lnTo>
                  <a:lnTo>
                    <a:pt x="140" y="39"/>
                  </a:lnTo>
                  <a:lnTo>
                    <a:pt x="141" y="42"/>
                  </a:lnTo>
                  <a:lnTo>
                    <a:pt x="143" y="42"/>
                  </a:lnTo>
                  <a:lnTo>
                    <a:pt x="147" y="45"/>
                  </a:lnTo>
                  <a:lnTo>
                    <a:pt x="151" y="46"/>
                  </a:lnTo>
                  <a:lnTo>
                    <a:pt x="156" y="49"/>
                  </a:lnTo>
                  <a:lnTo>
                    <a:pt x="157" y="49"/>
                  </a:lnTo>
                  <a:lnTo>
                    <a:pt x="159" y="50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8" y="58"/>
                  </a:lnTo>
                  <a:lnTo>
                    <a:pt x="168" y="57"/>
                  </a:lnTo>
                  <a:lnTo>
                    <a:pt x="172" y="49"/>
                  </a:lnTo>
                  <a:lnTo>
                    <a:pt x="191" y="30"/>
                  </a:lnTo>
                  <a:lnTo>
                    <a:pt x="194" y="29"/>
                  </a:lnTo>
                  <a:lnTo>
                    <a:pt x="196" y="30"/>
                  </a:lnTo>
                  <a:lnTo>
                    <a:pt x="201" y="34"/>
                  </a:lnTo>
                  <a:lnTo>
                    <a:pt x="202" y="37"/>
                  </a:lnTo>
                  <a:lnTo>
                    <a:pt x="205" y="39"/>
                  </a:lnTo>
                  <a:lnTo>
                    <a:pt x="205" y="38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9" y="30"/>
                  </a:lnTo>
                  <a:lnTo>
                    <a:pt x="210" y="29"/>
                  </a:lnTo>
                  <a:lnTo>
                    <a:pt x="213" y="27"/>
                  </a:lnTo>
                  <a:lnTo>
                    <a:pt x="214" y="27"/>
                  </a:lnTo>
                  <a:lnTo>
                    <a:pt x="215" y="29"/>
                  </a:lnTo>
                  <a:lnTo>
                    <a:pt x="218" y="30"/>
                  </a:lnTo>
                  <a:lnTo>
                    <a:pt x="222" y="30"/>
                  </a:lnTo>
                  <a:lnTo>
                    <a:pt x="225" y="29"/>
                  </a:lnTo>
                  <a:lnTo>
                    <a:pt x="226" y="27"/>
                  </a:lnTo>
                  <a:lnTo>
                    <a:pt x="229" y="26"/>
                  </a:lnTo>
                  <a:lnTo>
                    <a:pt x="231" y="26"/>
                  </a:lnTo>
                  <a:lnTo>
                    <a:pt x="235" y="25"/>
                  </a:lnTo>
                  <a:lnTo>
                    <a:pt x="245" y="25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2"/>
                  </a:lnTo>
                  <a:lnTo>
                    <a:pt x="248" y="21"/>
                  </a:lnTo>
                  <a:lnTo>
                    <a:pt x="248" y="17"/>
                  </a:lnTo>
                  <a:lnTo>
                    <a:pt x="249" y="15"/>
                  </a:lnTo>
                  <a:lnTo>
                    <a:pt x="250" y="12"/>
                  </a:lnTo>
                  <a:lnTo>
                    <a:pt x="253" y="11"/>
                  </a:lnTo>
                  <a:lnTo>
                    <a:pt x="257" y="10"/>
                  </a:lnTo>
                  <a:lnTo>
                    <a:pt x="260" y="10"/>
                  </a:lnTo>
                  <a:lnTo>
                    <a:pt x="264" y="8"/>
                  </a:lnTo>
                  <a:lnTo>
                    <a:pt x="270" y="8"/>
                  </a:lnTo>
                  <a:lnTo>
                    <a:pt x="272" y="11"/>
                  </a:lnTo>
                  <a:lnTo>
                    <a:pt x="272" y="12"/>
                  </a:lnTo>
                  <a:lnTo>
                    <a:pt x="273" y="15"/>
                  </a:lnTo>
                  <a:lnTo>
                    <a:pt x="273" y="19"/>
                  </a:lnTo>
                  <a:lnTo>
                    <a:pt x="274" y="22"/>
                  </a:lnTo>
                  <a:lnTo>
                    <a:pt x="280" y="29"/>
                  </a:lnTo>
                  <a:lnTo>
                    <a:pt x="289" y="35"/>
                  </a:lnTo>
                  <a:lnTo>
                    <a:pt x="304" y="50"/>
                  </a:lnTo>
                  <a:lnTo>
                    <a:pt x="307" y="56"/>
                  </a:lnTo>
                  <a:lnTo>
                    <a:pt x="311" y="66"/>
                  </a:lnTo>
                  <a:lnTo>
                    <a:pt x="312" y="70"/>
                  </a:lnTo>
                  <a:lnTo>
                    <a:pt x="313" y="73"/>
                  </a:lnTo>
                  <a:lnTo>
                    <a:pt x="316" y="74"/>
                  </a:lnTo>
                  <a:lnTo>
                    <a:pt x="324" y="74"/>
                  </a:lnTo>
                  <a:lnTo>
                    <a:pt x="326" y="76"/>
                  </a:lnTo>
                  <a:lnTo>
                    <a:pt x="327" y="79"/>
                  </a:lnTo>
                  <a:lnTo>
                    <a:pt x="327" y="84"/>
                  </a:lnTo>
                  <a:lnTo>
                    <a:pt x="326" y="84"/>
                  </a:lnTo>
                  <a:lnTo>
                    <a:pt x="324" y="85"/>
                  </a:lnTo>
                  <a:lnTo>
                    <a:pt x="316" y="85"/>
                  </a:lnTo>
                  <a:lnTo>
                    <a:pt x="315" y="87"/>
                  </a:lnTo>
                  <a:lnTo>
                    <a:pt x="315" y="88"/>
                  </a:lnTo>
                  <a:lnTo>
                    <a:pt x="320" y="91"/>
                  </a:lnTo>
                  <a:lnTo>
                    <a:pt x="323" y="93"/>
                  </a:lnTo>
                  <a:lnTo>
                    <a:pt x="328" y="97"/>
                  </a:lnTo>
                  <a:lnTo>
                    <a:pt x="332" y="100"/>
                  </a:lnTo>
                  <a:lnTo>
                    <a:pt x="335" y="103"/>
                  </a:lnTo>
                  <a:lnTo>
                    <a:pt x="335" y="107"/>
                  </a:lnTo>
                  <a:lnTo>
                    <a:pt x="328" y="114"/>
                  </a:lnTo>
                  <a:lnTo>
                    <a:pt x="328" y="116"/>
                  </a:lnTo>
                  <a:lnTo>
                    <a:pt x="330" y="119"/>
                  </a:lnTo>
                  <a:lnTo>
                    <a:pt x="332" y="126"/>
                  </a:lnTo>
                  <a:lnTo>
                    <a:pt x="335" y="131"/>
                  </a:lnTo>
                  <a:lnTo>
                    <a:pt x="332" y="130"/>
                  </a:lnTo>
                  <a:lnTo>
                    <a:pt x="328" y="127"/>
                  </a:lnTo>
                  <a:lnTo>
                    <a:pt x="324" y="126"/>
                  </a:lnTo>
                  <a:lnTo>
                    <a:pt x="321" y="126"/>
                  </a:lnTo>
                  <a:lnTo>
                    <a:pt x="319" y="127"/>
                  </a:lnTo>
                  <a:lnTo>
                    <a:pt x="316" y="130"/>
                  </a:lnTo>
                  <a:lnTo>
                    <a:pt x="315" y="132"/>
                  </a:lnTo>
                  <a:lnTo>
                    <a:pt x="313" y="134"/>
                  </a:lnTo>
                  <a:lnTo>
                    <a:pt x="312" y="136"/>
                  </a:lnTo>
                  <a:lnTo>
                    <a:pt x="312" y="140"/>
                  </a:lnTo>
                  <a:lnTo>
                    <a:pt x="315" y="146"/>
                  </a:lnTo>
                  <a:lnTo>
                    <a:pt x="317" y="150"/>
                  </a:lnTo>
                  <a:lnTo>
                    <a:pt x="319" y="153"/>
                  </a:lnTo>
                  <a:lnTo>
                    <a:pt x="319" y="158"/>
                  </a:lnTo>
                  <a:lnTo>
                    <a:pt x="311" y="162"/>
                  </a:lnTo>
                  <a:lnTo>
                    <a:pt x="299" y="166"/>
                  </a:lnTo>
                  <a:lnTo>
                    <a:pt x="296" y="167"/>
                  </a:lnTo>
                  <a:lnTo>
                    <a:pt x="293" y="167"/>
                  </a:lnTo>
                  <a:lnTo>
                    <a:pt x="293" y="166"/>
                  </a:lnTo>
                  <a:lnTo>
                    <a:pt x="292" y="165"/>
                  </a:lnTo>
                  <a:lnTo>
                    <a:pt x="292" y="163"/>
                  </a:lnTo>
                  <a:lnTo>
                    <a:pt x="288" y="159"/>
                  </a:lnTo>
                  <a:lnTo>
                    <a:pt x="283" y="162"/>
                  </a:lnTo>
                  <a:lnTo>
                    <a:pt x="278" y="170"/>
                  </a:lnTo>
                  <a:lnTo>
                    <a:pt x="276" y="178"/>
                  </a:lnTo>
                  <a:lnTo>
                    <a:pt x="272" y="182"/>
                  </a:lnTo>
                  <a:lnTo>
                    <a:pt x="269" y="184"/>
                  </a:lnTo>
                  <a:lnTo>
                    <a:pt x="268" y="186"/>
                  </a:lnTo>
                  <a:lnTo>
                    <a:pt x="265" y="188"/>
                  </a:lnTo>
                  <a:lnTo>
                    <a:pt x="261" y="190"/>
                  </a:lnTo>
                  <a:lnTo>
                    <a:pt x="258" y="192"/>
                  </a:lnTo>
                  <a:lnTo>
                    <a:pt x="246" y="196"/>
                  </a:lnTo>
                  <a:lnTo>
                    <a:pt x="238" y="201"/>
                  </a:lnTo>
                  <a:lnTo>
                    <a:pt x="222" y="207"/>
                  </a:lnTo>
                  <a:lnTo>
                    <a:pt x="219" y="209"/>
                  </a:lnTo>
                  <a:lnTo>
                    <a:pt x="218" y="213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1" y="220"/>
                  </a:lnTo>
                  <a:lnTo>
                    <a:pt x="223" y="223"/>
                  </a:lnTo>
                  <a:lnTo>
                    <a:pt x="226" y="224"/>
                  </a:lnTo>
                  <a:lnTo>
                    <a:pt x="229" y="227"/>
                  </a:lnTo>
                  <a:lnTo>
                    <a:pt x="230" y="229"/>
                  </a:lnTo>
                  <a:lnTo>
                    <a:pt x="230" y="232"/>
                  </a:lnTo>
                  <a:lnTo>
                    <a:pt x="229" y="233"/>
                  </a:lnTo>
                  <a:lnTo>
                    <a:pt x="229" y="235"/>
                  </a:lnTo>
                  <a:lnTo>
                    <a:pt x="227" y="236"/>
                  </a:lnTo>
                  <a:lnTo>
                    <a:pt x="227" y="239"/>
                  </a:lnTo>
                  <a:lnTo>
                    <a:pt x="226" y="240"/>
                  </a:lnTo>
                  <a:lnTo>
                    <a:pt x="221" y="243"/>
                  </a:lnTo>
                  <a:lnTo>
                    <a:pt x="217" y="243"/>
                  </a:lnTo>
                  <a:lnTo>
                    <a:pt x="213" y="231"/>
                  </a:lnTo>
                  <a:lnTo>
                    <a:pt x="207" y="221"/>
                  </a:lnTo>
                  <a:lnTo>
                    <a:pt x="201" y="216"/>
                  </a:lnTo>
                  <a:lnTo>
                    <a:pt x="192" y="213"/>
                  </a:lnTo>
                  <a:lnTo>
                    <a:pt x="183" y="215"/>
                  </a:lnTo>
                  <a:lnTo>
                    <a:pt x="179" y="216"/>
                  </a:lnTo>
                  <a:lnTo>
                    <a:pt x="174" y="216"/>
                  </a:lnTo>
                  <a:lnTo>
                    <a:pt x="172" y="215"/>
                  </a:lnTo>
                  <a:lnTo>
                    <a:pt x="170" y="215"/>
                  </a:lnTo>
                  <a:lnTo>
                    <a:pt x="168" y="216"/>
                  </a:lnTo>
                  <a:lnTo>
                    <a:pt x="166" y="217"/>
                  </a:lnTo>
                  <a:lnTo>
                    <a:pt x="162" y="221"/>
                  </a:lnTo>
                  <a:lnTo>
                    <a:pt x="159" y="223"/>
                  </a:lnTo>
                  <a:lnTo>
                    <a:pt x="156" y="223"/>
                  </a:lnTo>
                  <a:lnTo>
                    <a:pt x="152" y="224"/>
                  </a:lnTo>
                  <a:lnTo>
                    <a:pt x="148" y="223"/>
                  </a:lnTo>
                  <a:lnTo>
                    <a:pt x="118" y="223"/>
                  </a:lnTo>
                  <a:lnTo>
                    <a:pt x="116" y="221"/>
                  </a:lnTo>
                  <a:lnTo>
                    <a:pt x="114" y="220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0" y="209"/>
                  </a:lnTo>
                  <a:lnTo>
                    <a:pt x="105" y="207"/>
                  </a:lnTo>
                  <a:lnTo>
                    <a:pt x="101" y="205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0" y="198"/>
                  </a:lnTo>
                  <a:lnTo>
                    <a:pt x="101" y="196"/>
                  </a:lnTo>
                  <a:lnTo>
                    <a:pt x="101" y="190"/>
                  </a:lnTo>
                  <a:lnTo>
                    <a:pt x="100" y="189"/>
                  </a:lnTo>
                  <a:lnTo>
                    <a:pt x="94" y="186"/>
                  </a:lnTo>
                  <a:lnTo>
                    <a:pt x="90" y="185"/>
                  </a:lnTo>
                  <a:lnTo>
                    <a:pt x="88" y="185"/>
                  </a:lnTo>
                  <a:lnTo>
                    <a:pt x="82" y="188"/>
                  </a:lnTo>
                  <a:lnTo>
                    <a:pt x="81" y="190"/>
                  </a:lnTo>
                  <a:lnTo>
                    <a:pt x="80" y="194"/>
                  </a:lnTo>
                  <a:lnTo>
                    <a:pt x="78" y="197"/>
                  </a:lnTo>
                  <a:lnTo>
                    <a:pt x="78" y="200"/>
                  </a:lnTo>
                  <a:lnTo>
                    <a:pt x="77" y="202"/>
                  </a:lnTo>
                  <a:lnTo>
                    <a:pt x="75" y="204"/>
                  </a:lnTo>
                  <a:lnTo>
                    <a:pt x="70" y="207"/>
                  </a:lnTo>
                  <a:lnTo>
                    <a:pt x="67" y="205"/>
                  </a:lnTo>
                  <a:lnTo>
                    <a:pt x="65" y="205"/>
                  </a:lnTo>
                  <a:lnTo>
                    <a:pt x="62" y="202"/>
                  </a:lnTo>
                  <a:lnTo>
                    <a:pt x="59" y="197"/>
                  </a:lnTo>
                  <a:lnTo>
                    <a:pt x="55" y="186"/>
                  </a:lnTo>
                  <a:lnTo>
                    <a:pt x="50" y="171"/>
                  </a:lnTo>
                  <a:lnTo>
                    <a:pt x="43" y="153"/>
                  </a:lnTo>
                  <a:lnTo>
                    <a:pt x="36" y="132"/>
                  </a:lnTo>
                  <a:lnTo>
                    <a:pt x="30" y="111"/>
                  </a:lnTo>
                  <a:lnTo>
                    <a:pt x="22" y="91"/>
                  </a:lnTo>
                  <a:lnTo>
                    <a:pt x="16" y="72"/>
                  </a:lnTo>
                  <a:lnTo>
                    <a:pt x="11" y="57"/>
                  </a:lnTo>
                  <a:lnTo>
                    <a:pt x="7" y="46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0" y="35"/>
                  </a:lnTo>
                  <a:lnTo>
                    <a:pt x="4" y="34"/>
                  </a:lnTo>
                  <a:lnTo>
                    <a:pt x="7" y="31"/>
                  </a:lnTo>
                  <a:lnTo>
                    <a:pt x="10" y="30"/>
                  </a:lnTo>
                  <a:lnTo>
                    <a:pt x="15" y="30"/>
                  </a:lnTo>
                  <a:lnTo>
                    <a:pt x="16" y="31"/>
                  </a:lnTo>
                  <a:lnTo>
                    <a:pt x="16" y="35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20" y="35"/>
                  </a:lnTo>
                  <a:lnTo>
                    <a:pt x="22" y="35"/>
                  </a:lnTo>
                  <a:lnTo>
                    <a:pt x="23" y="33"/>
                  </a:lnTo>
                  <a:lnTo>
                    <a:pt x="26" y="33"/>
                  </a:lnTo>
                  <a:lnTo>
                    <a:pt x="28" y="31"/>
                  </a:lnTo>
                  <a:lnTo>
                    <a:pt x="61" y="31"/>
                  </a:lnTo>
                  <a:lnTo>
                    <a:pt x="67" y="29"/>
                  </a:lnTo>
                  <a:lnTo>
                    <a:pt x="74" y="23"/>
                  </a:lnTo>
                  <a:lnTo>
                    <a:pt x="82" y="17"/>
                  </a:lnTo>
                  <a:lnTo>
                    <a:pt x="90" y="11"/>
                  </a:lnTo>
                  <a:lnTo>
                    <a:pt x="102" y="7"/>
                  </a:lnTo>
                  <a:lnTo>
                    <a:pt x="112" y="3"/>
                  </a:lnTo>
                  <a:lnTo>
                    <a:pt x="117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5" name="Freeform 91"/>
            <p:cNvSpPr>
              <a:spLocks/>
            </p:cNvSpPr>
            <p:nvPr/>
          </p:nvSpPr>
          <p:spPr bwMode="auto">
            <a:xfrm>
              <a:off x="3124130" y="4637888"/>
              <a:ext cx="367572" cy="530755"/>
            </a:xfrm>
            <a:custGeom>
              <a:avLst/>
              <a:gdLst/>
              <a:ahLst/>
              <a:cxnLst>
                <a:cxn ang="0">
                  <a:pos x="85" y="6"/>
                </a:cxn>
                <a:cxn ang="0">
                  <a:pos x="75" y="23"/>
                </a:cxn>
                <a:cxn ang="0">
                  <a:pos x="94" y="27"/>
                </a:cxn>
                <a:cxn ang="0">
                  <a:pos x="125" y="43"/>
                </a:cxn>
                <a:cxn ang="0">
                  <a:pos x="164" y="45"/>
                </a:cxn>
                <a:cxn ang="0">
                  <a:pos x="209" y="26"/>
                </a:cxn>
                <a:cxn ang="0">
                  <a:pos x="206" y="52"/>
                </a:cxn>
                <a:cxn ang="0">
                  <a:pos x="210" y="64"/>
                </a:cxn>
                <a:cxn ang="0">
                  <a:pos x="214" y="76"/>
                </a:cxn>
                <a:cxn ang="0">
                  <a:pos x="213" y="92"/>
                </a:cxn>
                <a:cxn ang="0">
                  <a:pos x="223" y="142"/>
                </a:cxn>
                <a:cxn ang="0">
                  <a:pos x="209" y="159"/>
                </a:cxn>
                <a:cxn ang="0">
                  <a:pos x="217" y="184"/>
                </a:cxn>
                <a:cxn ang="0">
                  <a:pos x="196" y="182"/>
                </a:cxn>
                <a:cxn ang="0">
                  <a:pos x="174" y="205"/>
                </a:cxn>
                <a:cxn ang="0">
                  <a:pos x="168" y="217"/>
                </a:cxn>
                <a:cxn ang="0">
                  <a:pos x="170" y="240"/>
                </a:cxn>
                <a:cxn ang="0">
                  <a:pos x="176" y="277"/>
                </a:cxn>
                <a:cxn ang="0">
                  <a:pos x="174" y="297"/>
                </a:cxn>
                <a:cxn ang="0">
                  <a:pos x="163" y="306"/>
                </a:cxn>
                <a:cxn ang="0">
                  <a:pos x="144" y="310"/>
                </a:cxn>
                <a:cxn ang="0">
                  <a:pos x="119" y="322"/>
                </a:cxn>
                <a:cxn ang="0">
                  <a:pos x="110" y="317"/>
                </a:cxn>
                <a:cxn ang="0">
                  <a:pos x="100" y="312"/>
                </a:cxn>
                <a:cxn ang="0">
                  <a:pos x="86" y="316"/>
                </a:cxn>
                <a:cxn ang="0">
                  <a:pos x="88" y="304"/>
                </a:cxn>
                <a:cxn ang="0">
                  <a:pos x="100" y="290"/>
                </a:cxn>
                <a:cxn ang="0">
                  <a:pos x="102" y="285"/>
                </a:cxn>
                <a:cxn ang="0">
                  <a:pos x="89" y="290"/>
                </a:cxn>
                <a:cxn ang="0">
                  <a:pos x="75" y="279"/>
                </a:cxn>
                <a:cxn ang="0">
                  <a:pos x="67" y="274"/>
                </a:cxn>
                <a:cxn ang="0">
                  <a:pos x="57" y="282"/>
                </a:cxn>
                <a:cxn ang="0">
                  <a:pos x="53" y="259"/>
                </a:cxn>
                <a:cxn ang="0">
                  <a:pos x="42" y="254"/>
                </a:cxn>
                <a:cxn ang="0">
                  <a:pos x="30" y="259"/>
                </a:cxn>
                <a:cxn ang="0">
                  <a:pos x="20" y="258"/>
                </a:cxn>
                <a:cxn ang="0">
                  <a:pos x="11" y="247"/>
                </a:cxn>
                <a:cxn ang="0">
                  <a:pos x="26" y="215"/>
                </a:cxn>
                <a:cxn ang="0">
                  <a:pos x="16" y="185"/>
                </a:cxn>
                <a:cxn ang="0">
                  <a:pos x="0" y="189"/>
                </a:cxn>
                <a:cxn ang="0">
                  <a:pos x="14" y="176"/>
                </a:cxn>
                <a:cxn ang="0">
                  <a:pos x="18" y="165"/>
                </a:cxn>
                <a:cxn ang="0">
                  <a:pos x="34" y="134"/>
                </a:cxn>
                <a:cxn ang="0">
                  <a:pos x="59" y="114"/>
                </a:cxn>
                <a:cxn ang="0">
                  <a:pos x="67" y="81"/>
                </a:cxn>
                <a:cxn ang="0">
                  <a:pos x="54" y="70"/>
                </a:cxn>
                <a:cxn ang="0">
                  <a:pos x="42" y="66"/>
                </a:cxn>
                <a:cxn ang="0">
                  <a:pos x="45" y="58"/>
                </a:cxn>
                <a:cxn ang="0">
                  <a:pos x="51" y="56"/>
                </a:cxn>
                <a:cxn ang="0">
                  <a:pos x="46" y="33"/>
                </a:cxn>
                <a:cxn ang="0">
                  <a:pos x="75" y="2"/>
                </a:cxn>
              </a:cxnLst>
              <a:rect l="0" t="0" r="r" b="b"/>
              <a:pathLst>
                <a:path w="223" h="322">
                  <a:moveTo>
                    <a:pt x="78" y="0"/>
                  </a:moveTo>
                  <a:lnTo>
                    <a:pt x="81" y="0"/>
                  </a:lnTo>
                  <a:lnTo>
                    <a:pt x="84" y="3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1" y="17"/>
                  </a:lnTo>
                  <a:lnTo>
                    <a:pt x="77" y="21"/>
                  </a:lnTo>
                  <a:lnTo>
                    <a:pt x="75" y="23"/>
                  </a:lnTo>
                  <a:lnTo>
                    <a:pt x="75" y="27"/>
                  </a:lnTo>
                  <a:lnTo>
                    <a:pt x="78" y="29"/>
                  </a:lnTo>
                  <a:lnTo>
                    <a:pt x="89" y="29"/>
                  </a:lnTo>
                  <a:lnTo>
                    <a:pt x="94" y="27"/>
                  </a:lnTo>
                  <a:lnTo>
                    <a:pt x="98" y="29"/>
                  </a:lnTo>
                  <a:lnTo>
                    <a:pt x="105" y="31"/>
                  </a:lnTo>
                  <a:lnTo>
                    <a:pt x="114" y="39"/>
                  </a:lnTo>
                  <a:lnTo>
                    <a:pt x="125" y="43"/>
                  </a:lnTo>
                  <a:lnTo>
                    <a:pt x="135" y="43"/>
                  </a:lnTo>
                  <a:lnTo>
                    <a:pt x="144" y="41"/>
                  </a:lnTo>
                  <a:lnTo>
                    <a:pt x="155" y="42"/>
                  </a:lnTo>
                  <a:lnTo>
                    <a:pt x="164" y="45"/>
                  </a:lnTo>
                  <a:lnTo>
                    <a:pt x="176" y="45"/>
                  </a:lnTo>
                  <a:lnTo>
                    <a:pt x="191" y="35"/>
                  </a:lnTo>
                  <a:lnTo>
                    <a:pt x="202" y="30"/>
                  </a:lnTo>
                  <a:lnTo>
                    <a:pt x="209" y="26"/>
                  </a:lnTo>
                  <a:lnTo>
                    <a:pt x="210" y="31"/>
                  </a:lnTo>
                  <a:lnTo>
                    <a:pt x="210" y="42"/>
                  </a:lnTo>
                  <a:lnTo>
                    <a:pt x="209" y="48"/>
                  </a:lnTo>
                  <a:lnTo>
                    <a:pt x="206" y="52"/>
                  </a:lnTo>
                  <a:lnTo>
                    <a:pt x="205" y="56"/>
                  </a:lnTo>
                  <a:lnTo>
                    <a:pt x="205" y="60"/>
                  </a:lnTo>
                  <a:lnTo>
                    <a:pt x="207" y="62"/>
                  </a:lnTo>
                  <a:lnTo>
                    <a:pt x="210" y="64"/>
                  </a:lnTo>
                  <a:lnTo>
                    <a:pt x="211" y="65"/>
                  </a:lnTo>
                  <a:lnTo>
                    <a:pt x="213" y="68"/>
                  </a:lnTo>
                  <a:lnTo>
                    <a:pt x="214" y="72"/>
                  </a:lnTo>
                  <a:lnTo>
                    <a:pt x="214" y="76"/>
                  </a:lnTo>
                  <a:lnTo>
                    <a:pt x="213" y="79"/>
                  </a:lnTo>
                  <a:lnTo>
                    <a:pt x="211" y="83"/>
                  </a:lnTo>
                  <a:lnTo>
                    <a:pt x="211" y="85"/>
                  </a:lnTo>
                  <a:lnTo>
                    <a:pt x="213" y="92"/>
                  </a:lnTo>
                  <a:lnTo>
                    <a:pt x="217" y="100"/>
                  </a:lnTo>
                  <a:lnTo>
                    <a:pt x="222" y="114"/>
                  </a:lnTo>
                  <a:lnTo>
                    <a:pt x="223" y="120"/>
                  </a:lnTo>
                  <a:lnTo>
                    <a:pt x="223" y="142"/>
                  </a:lnTo>
                  <a:lnTo>
                    <a:pt x="222" y="149"/>
                  </a:lnTo>
                  <a:lnTo>
                    <a:pt x="217" y="154"/>
                  </a:lnTo>
                  <a:lnTo>
                    <a:pt x="211" y="157"/>
                  </a:lnTo>
                  <a:lnTo>
                    <a:pt x="209" y="159"/>
                  </a:lnTo>
                  <a:lnTo>
                    <a:pt x="207" y="162"/>
                  </a:lnTo>
                  <a:lnTo>
                    <a:pt x="215" y="170"/>
                  </a:lnTo>
                  <a:lnTo>
                    <a:pt x="218" y="178"/>
                  </a:lnTo>
                  <a:lnTo>
                    <a:pt x="217" y="184"/>
                  </a:lnTo>
                  <a:lnTo>
                    <a:pt x="214" y="185"/>
                  </a:lnTo>
                  <a:lnTo>
                    <a:pt x="210" y="184"/>
                  </a:lnTo>
                  <a:lnTo>
                    <a:pt x="203" y="182"/>
                  </a:lnTo>
                  <a:lnTo>
                    <a:pt x="196" y="182"/>
                  </a:lnTo>
                  <a:lnTo>
                    <a:pt x="188" y="185"/>
                  </a:lnTo>
                  <a:lnTo>
                    <a:pt x="180" y="189"/>
                  </a:lnTo>
                  <a:lnTo>
                    <a:pt x="175" y="196"/>
                  </a:lnTo>
                  <a:lnTo>
                    <a:pt x="174" y="205"/>
                  </a:lnTo>
                  <a:lnTo>
                    <a:pt x="174" y="209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68" y="217"/>
                  </a:lnTo>
                  <a:lnTo>
                    <a:pt x="168" y="219"/>
                  </a:lnTo>
                  <a:lnTo>
                    <a:pt x="167" y="221"/>
                  </a:lnTo>
                  <a:lnTo>
                    <a:pt x="167" y="225"/>
                  </a:lnTo>
                  <a:lnTo>
                    <a:pt x="170" y="240"/>
                  </a:lnTo>
                  <a:lnTo>
                    <a:pt x="175" y="255"/>
                  </a:lnTo>
                  <a:lnTo>
                    <a:pt x="180" y="267"/>
                  </a:lnTo>
                  <a:lnTo>
                    <a:pt x="180" y="273"/>
                  </a:lnTo>
                  <a:lnTo>
                    <a:pt x="176" y="277"/>
                  </a:lnTo>
                  <a:lnTo>
                    <a:pt x="175" y="277"/>
                  </a:lnTo>
                  <a:lnTo>
                    <a:pt x="172" y="279"/>
                  </a:lnTo>
                  <a:lnTo>
                    <a:pt x="172" y="291"/>
                  </a:lnTo>
                  <a:lnTo>
                    <a:pt x="174" y="297"/>
                  </a:lnTo>
                  <a:lnTo>
                    <a:pt x="170" y="298"/>
                  </a:lnTo>
                  <a:lnTo>
                    <a:pt x="167" y="299"/>
                  </a:lnTo>
                  <a:lnTo>
                    <a:pt x="166" y="301"/>
                  </a:lnTo>
                  <a:lnTo>
                    <a:pt x="163" y="306"/>
                  </a:lnTo>
                  <a:lnTo>
                    <a:pt x="160" y="308"/>
                  </a:lnTo>
                  <a:lnTo>
                    <a:pt x="155" y="309"/>
                  </a:lnTo>
                  <a:lnTo>
                    <a:pt x="151" y="310"/>
                  </a:lnTo>
                  <a:lnTo>
                    <a:pt x="144" y="310"/>
                  </a:lnTo>
                  <a:lnTo>
                    <a:pt x="136" y="312"/>
                  </a:lnTo>
                  <a:lnTo>
                    <a:pt x="129" y="316"/>
                  </a:lnTo>
                  <a:lnTo>
                    <a:pt x="121" y="321"/>
                  </a:lnTo>
                  <a:lnTo>
                    <a:pt x="119" y="322"/>
                  </a:lnTo>
                  <a:lnTo>
                    <a:pt x="116" y="322"/>
                  </a:lnTo>
                  <a:lnTo>
                    <a:pt x="114" y="321"/>
                  </a:lnTo>
                  <a:lnTo>
                    <a:pt x="113" y="318"/>
                  </a:lnTo>
                  <a:lnTo>
                    <a:pt x="110" y="317"/>
                  </a:lnTo>
                  <a:lnTo>
                    <a:pt x="109" y="314"/>
                  </a:lnTo>
                  <a:lnTo>
                    <a:pt x="108" y="313"/>
                  </a:lnTo>
                  <a:lnTo>
                    <a:pt x="105" y="312"/>
                  </a:lnTo>
                  <a:lnTo>
                    <a:pt x="100" y="312"/>
                  </a:lnTo>
                  <a:lnTo>
                    <a:pt x="94" y="317"/>
                  </a:lnTo>
                  <a:lnTo>
                    <a:pt x="92" y="318"/>
                  </a:lnTo>
                  <a:lnTo>
                    <a:pt x="86" y="318"/>
                  </a:lnTo>
                  <a:lnTo>
                    <a:pt x="86" y="316"/>
                  </a:lnTo>
                  <a:lnTo>
                    <a:pt x="85" y="313"/>
                  </a:lnTo>
                  <a:lnTo>
                    <a:pt x="85" y="310"/>
                  </a:lnTo>
                  <a:lnTo>
                    <a:pt x="86" y="308"/>
                  </a:lnTo>
                  <a:lnTo>
                    <a:pt x="88" y="304"/>
                  </a:lnTo>
                  <a:lnTo>
                    <a:pt x="90" y="298"/>
                  </a:lnTo>
                  <a:lnTo>
                    <a:pt x="93" y="295"/>
                  </a:lnTo>
                  <a:lnTo>
                    <a:pt x="97" y="293"/>
                  </a:lnTo>
                  <a:lnTo>
                    <a:pt x="100" y="290"/>
                  </a:lnTo>
                  <a:lnTo>
                    <a:pt x="102" y="289"/>
                  </a:lnTo>
                  <a:lnTo>
                    <a:pt x="104" y="286"/>
                  </a:lnTo>
                  <a:lnTo>
                    <a:pt x="104" y="285"/>
                  </a:lnTo>
                  <a:lnTo>
                    <a:pt x="102" y="285"/>
                  </a:lnTo>
                  <a:lnTo>
                    <a:pt x="101" y="286"/>
                  </a:lnTo>
                  <a:lnTo>
                    <a:pt x="98" y="286"/>
                  </a:lnTo>
                  <a:lnTo>
                    <a:pt x="93" y="289"/>
                  </a:lnTo>
                  <a:lnTo>
                    <a:pt x="89" y="290"/>
                  </a:lnTo>
                  <a:lnTo>
                    <a:pt x="86" y="290"/>
                  </a:lnTo>
                  <a:lnTo>
                    <a:pt x="82" y="289"/>
                  </a:lnTo>
                  <a:lnTo>
                    <a:pt x="77" y="283"/>
                  </a:lnTo>
                  <a:lnTo>
                    <a:pt x="75" y="279"/>
                  </a:lnTo>
                  <a:lnTo>
                    <a:pt x="73" y="277"/>
                  </a:lnTo>
                  <a:lnTo>
                    <a:pt x="71" y="274"/>
                  </a:lnTo>
                  <a:lnTo>
                    <a:pt x="70" y="273"/>
                  </a:lnTo>
                  <a:lnTo>
                    <a:pt x="67" y="274"/>
                  </a:lnTo>
                  <a:lnTo>
                    <a:pt x="63" y="278"/>
                  </a:lnTo>
                  <a:lnTo>
                    <a:pt x="61" y="279"/>
                  </a:lnTo>
                  <a:lnTo>
                    <a:pt x="59" y="282"/>
                  </a:lnTo>
                  <a:lnTo>
                    <a:pt x="57" y="282"/>
                  </a:lnTo>
                  <a:lnTo>
                    <a:pt x="55" y="279"/>
                  </a:lnTo>
                  <a:lnTo>
                    <a:pt x="54" y="274"/>
                  </a:lnTo>
                  <a:lnTo>
                    <a:pt x="54" y="267"/>
                  </a:lnTo>
                  <a:lnTo>
                    <a:pt x="53" y="259"/>
                  </a:lnTo>
                  <a:lnTo>
                    <a:pt x="50" y="254"/>
                  </a:lnTo>
                  <a:lnTo>
                    <a:pt x="47" y="251"/>
                  </a:lnTo>
                  <a:lnTo>
                    <a:pt x="43" y="251"/>
                  </a:lnTo>
                  <a:lnTo>
                    <a:pt x="42" y="254"/>
                  </a:lnTo>
                  <a:lnTo>
                    <a:pt x="37" y="259"/>
                  </a:lnTo>
                  <a:lnTo>
                    <a:pt x="34" y="260"/>
                  </a:lnTo>
                  <a:lnTo>
                    <a:pt x="31" y="260"/>
                  </a:lnTo>
                  <a:lnTo>
                    <a:pt x="30" y="259"/>
                  </a:lnTo>
                  <a:lnTo>
                    <a:pt x="28" y="259"/>
                  </a:lnTo>
                  <a:lnTo>
                    <a:pt x="26" y="256"/>
                  </a:lnTo>
                  <a:lnTo>
                    <a:pt x="23" y="256"/>
                  </a:lnTo>
                  <a:lnTo>
                    <a:pt x="20" y="258"/>
                  </a:lnTo>
                  <a:lnTo>
                    <a:pt x="16" y="258"/>
                  </a:lnTo>
                  <a:lnTo>
                    <a:pt x="15" y="255"/>
                  </a:lnTo>
                  <a:lnTo>
                    <a:pt x="11" y="251"/>
                  </a:lnTo>
                  <a:lnTo>
                    <a:pt x="11" y="247"/>
                  </a:lnTo>
                  <a:lnTo>
                    <a:pt x="15" y="240"/>
                  </a:lnTo>
                  <a:lnTo>
                    <a:pt x="28" y="227"/>
                  </a:lnTo>
                  <a:lnTo>
                    <a:pt x="28" y="223"/>
                  </a:lnTo>
                  <a:lnTo>
                    <a:pt x="26" y="215"/>
                  </a:lnTo>
                  <a:lnTo>
                    <a:pt x="26" y="201"/>
                  </a:lnTo>
                  <a:lnTo>
                    <a:pt x="24" y="194"/>
                  </a:lnTo>
                  <a:lnTo>
                    <a:pt x="22" y="188"/>
                  </a:lnTo>
                  <a:lnTo>
                    <a:pt x="16" y="185"/>
                  </a:lnTo>
                  <a:lnTo>
                    <a:pt x="14" y="186"/>
                  </a:lnTo>
                  <a:lnTo>
                    <a:pt x="10" y="186"/>
                  </a:lnTo>
                  <a:lnTo>
                    <a:pt x="2" y="190"/>
                  </a:lnTo>
                  <a:lnTo>
                    <a:pt x="0" y="189"/>
                  </a:lnTo>
                  <a:lnTo>
                    <a:pt x="7" y="182"/>
                  </a:lnTo>
                  <a:lnTo>
                    <a:pt x="8" y="180"/>
                  </a:lnTo>
                  <a:lnTo>
                    <a:pt x="11" y="178"/>
                  </a:lnTo>
                  <a:lnTo>
                    <a:pt x="14" y="176"/>
                  </a:lnTo>
                  <a:lnTo>
                    <a:pt x="15" y="176"/>
                  </a:lnTo>
                  <a:lnTo>
                    <a:pt x="16" y="174"/>
                  </a:lnTo>
                  <a:lnTo>
                    <a:pt x="18" y="171"/>
                  </a:lnTo>
                  <a:lnTo>
                    <a:pt x="18" y="165"/>
                  </a:lnTo>
                  <a:lnTo>
                    <a:pt x="20" y="158"/>
                  </a:lnTo>
                  <a:lnTo>
                    <a:pt x="31" y="147"/>
                  </a:lnTo>
                  <a:lnTo>
                    <a:pt x="34" y="142"/>
                  </a:lnTo>
                  <a:lnTo>
                    <a:pt x="34" y="134"/>
                  </a:lnTo>
                  <a:lnTo>
                    <a:pt x="37" y="126"/>
                  </a:lnTo>
                  <a:lnTo>
                    <a:pt x="45" y="119"/>
                  </a:lnTo>
                  <a:lnTo>
                    <a:pt x="53" y="116"/>
                  </a:lnTo>
                  <a:lnTo>
                    <a:pt x="59" y="114"/>
                  </a:lnTo>
                  <a:lnTo>
                    <a:pt x="66" y="110"/>
                  </a:lnTo>
                  <a:lnTo>
                    <a:pt x="71" y="103"/>
                  </a:lnTo>
                  <a:lnTo>
                    <a:pt x="71" y="92"/>
                  </a:lnTo>
                  <a:lnTo>
                    <a:pt x="67" y="81"/>
                  </a:lnTo>
                  <a:lnTo>
                    <a:pt x="61" y="73"/>
                  </a:lnTo>
                  <a:lnTo>
                    <a:pt x="59" y="72"/>
                  </a:lnTo>
                  <a:lnTo>
                    <a:pt x="57" y="70"/>
                  </a:lnTo>
                  <a:lnTo>
                    <a:pt x="54" y="70"/>
                  </a:lnTo>
                  <a:lnTo>
                    <a:pt x="51" y="72"/>
                  </a:lnTo>
                  <a:lnTo>
                    <a:pt x="46" y="72"/>
                  </a:lnTo>
                  <a:lnTo>
                    <a:pt x="45" y="70"/>
                  </a:lnTo>
                  <a:lnTo>
                    <a:pt x="42" y="66"/>
                  </a:lnTo>
                  <a:lnTo>
                    <a:pt x="41" y="64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5" y="58"/>
                  </a:lnTo>
                  <a:lnTo>
                    <a:pt x="46" y="57"/>
                  </a:lnTo>
                  <a:lnTo>
                    <a:pt x="49" y="57"/>
                  </a:lnTo>
                  <a:lnTo>
                    <a:pt x="50" y="56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0" y="50"/>
                  </a:lnTo>
                  <a:lnTo>
                    <a:pt x="47" y="41"/>
                  </a:lnTo>
                  <a:lnTo>
                    <a:pt x="46" y="33"/>
                  </a:lnTo>
                  <a:lnTo>
                    <a:pt x="47" y="25"/>
                  </a:lnTo>
                  <a:lnTo>
                    <a:pt x="58" y="15"/>
                  </a:lnTo>
                  <a:lnTo>
                    <a:pt x="71" y="4"/>
                  </a:lnTo>
                  <a:lnTo>
                    <a:pt x="75" y="2"/>
                  </a:lnTo>
                  <a:lnTo>
                    <a:pt x="78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7" name="Freeform 93"/>
            <p:cNvSpPr>
              <a:spLocks/>
            </p:cNvSpPr>
            <p:nvPr/>
          </p:nvSpPr>
          <p:spPr bwMode="auto">
            <a:xfrm>
              <a:off x="4788923" y="4649426"/>
              <a:ext cx="998875" cy="880197"/>
            </a:xfrm>
            <a:custGeom>
              <a:avLst/>
              <a:gdLst/>
              <a:ahLst/>
              <a:cxnLst>
                <a:cxn ang="0">
                  <a:pos x="521" y="18"/>
                </a:cxn>
                <a:cxn ang="0">
                  <a:pos x="530" y="46"/>
                </a:cxn>
                <a:cxn ang="0">
                  <a:pos x="550" y="86"/>
                </a:cxn>
                <a:cxn ang="0">
                  <a:pos x="587" y="111"/>
                </a:cxn>
                <a:cxn ang="0">
                  <a:pos x="603" y="127"/>
                </a:cxn>
                <a:cxn ang="0">
                  <a:pos x="577" y="166"/>
                </a:cxn>
                <a:cxn ang="0">
                  <a:pos x="548" y="214"/>
                </a:cxn>
                <a:cxn ang="0">
                  <a:pos x="536" y="249"/>
                </a:cxn>
                <a:cxn ang="0">
                  <a:pos x="551" y="282"/>
                </a:cxn>
                <a:cxn ang="0">
                  <a:pos x="515" y="321"/>
                </a:cxn>
                <a:cxn ang="0">
                  <a:pos x="491" y="341"/>
                </a:cxn>
                <a:cxn ang="0">
                  <a:pos x="465" y="376"/>
                </a:cxn>
                <a:cxn ang="0">
                  <a:pos x="457" y="396"/>
                </a:cxn>
                <a:cxn ang="0">
                  <a:pos x="417" y="410"/>
                </a:cxn>
                <a:cxn ang="0">
                  <a:pos x="388" y="418"/>
                </a:cxn>
                <a:cxn ang="0">
                  <a:pos x="376" y="426"/>
                </a:cxn>
                <a:cxn ang="0">
                  <a:pos x="374" y="458"/>
                </a:cxn>
                <a:cxn ang="0">
                  <a:pos x="388" y="472"/>
                </a:cxn>
                <a:cxn ang="0">
                  <a:pos x="388" y="481"/>
                </a:cxn>
                <a:cxn ang="0">
                  <a:pos x="356" y="515"/>
                </a:cxn>
                <a:cxn ang="0">
                  <a:pos x="333" y="503"/>
                </a:cxn>
                <a:cxn ang="0">
                  <a:pos x="321" y="511"/>
                </a:cxn>
                <a:cxn ang="0">
                  <a:pos x="288" y="507"/>
                </a:cxn>
                <a:cxn ang="0">
                  <a:pos x="211" y="531"/>
                </a:cxn>
                <a:cxn ang="0">
                  <a:pos x="165" y="513"/>
                </a:cxn>
                <a:cxn ang="0">
                  <a:pos x="124" y="472"/>
                </a:cxn>
                <a:cxn ang="0">
                  <a:pos x="58" y="461"/>
                </a:cxn>
                <a:cxn ang="0">
                  <a:pos x="19" y="447"/>
                </a:cxn>
                <a:cxn ang="0">
                  <a:pos x="4" y="408"/>
                </a:cxn>
                <a:cxn ang="0">
                  <a:pos x="35" y="377"/>
                </a:cxn>
                <a:cxn ang="0">
                  <a:pos x="56" y="388"/>
                </a:cxn>
                <a:cxn ang="0">
                  <a:pos x="99" y="410"/>
                </a:cxn>
                <a:cxn ang="0">
                  <a:pos x="132" y="425"/>
                </a:cxn>
                <a:cxn ang="0">
                  <a:pos x="160" y="441"/>
                </a:cxn>
                <a:cxn ang="0">
                  <a:pos x="173" y="462"/>
                </a:cxn>
                <a:cxn ang="0">
                  <a:pos x="200" y="468"/>
                </a:cxn>
                <a:cxn ang="0">
                  <a:pos x="222" y="469"/>
                </a:cxn>
                <a:cxn ang="0">
                  <a:pos x="234" y="451"/>
                </a:cxn>
                <a:cxn ang="0">
                  <a:pos x="278" y="414"/>
                </a:cxn>
                <a:cxn ang="0">
                  <a:pos x="298" y="379"/>
                </a:cxn>
                <a:cxn ang="0">
                  <a:pos x="331" y="350"/>
                </a:cxn>
                <a:cxn ang="0">
                  <a:pos x="353" y="310"/>
                </a:cxn>
                <a:cxn ang="0">
                  <a:pos x="357" y="292"/>
                </a:cxn>
                <a:cxn ang="0">
                  <a:pos x="357" y="276"/>
                </a:cxn>
                <a:cxn ang="0">
                  <a:pos x="367" y="245"/>
                </a:cxn>
                <a:cxn ang="0">
                  <a:pos x="355" y="159"/>
                </a:cxn>
                <a:cxn ang="0">
                  <a:pos x="343" y="159"/>
                </a:cxn>
                <a:cxn ang="0">
                  <a:pos x="336" y="209"/>
                </a:cxn>
                <a:cxn ang="0">
                  <a:pos x="317" y="175"/>
                </a:cxn>
                <a:cxn ang="0">
                  <a:pos x="328" y="150"/>
                </a:cxn>
                <a:cxn ang="0">
                  <a:pos x="313" y="105"/>
                </a:cxn>
                <a:cxn ang="0">
                  <a:pos x="341" y="81"/>
                </a:cxn>
                <a:cxn ang="0">
                  <a:pos x="376" y="78"/>
                </a:cxn>
                <a:cxn ang="0">
                  <a:pos x="384" y="59"/>
                </a:cxn>
                <a:cxn ang="0">
                  <a:pos x="419" y="55"/>
                </a:cxn>
                <a:cxn ang="0">
                  <a:pos x="448" y="65"/>
                </a:cxn>
                <a:cxn ang="0">
                  <a:pos x="470" y="62"/>
                </a:cxn>
                <a:cxn ang="0">
                  <a:pos x="492" y="47"/>
                </a:cxn>
                <a:cxn ang="0">
                  <a:pos x="503" y="16"/>
                </a:cxn>
                <a:cxn ang="0">
                  <a:pos x="521" y="0"/>
                </a:cxn>
              </a:cxnLst>
              <a:rect l="0" t="0" r="r" b="b"/>
              <a:pathLst>
                <a:path w="606" h="534">
                  <a:moveTo>
                    <a:pt x="521" y="0"/>
                  </a:moveTo>
                  <a:lnTo>
                    <a:pt x="528" y="0"/>
                  </a:lnTo>
                  <a:lnTo>
                    <a:pt x="531" y="4"/>
                  </a:lnTo>
                  <a:lnTo>
                    <a:pt x="528" y="8"/>
                  </a:lnTo>
                  <a:lnTo>
                    <a:pt x="524" y="14"/>
                  </a:lnTo>
                  <a:lnTo>
                    <a:pt x="521" y="18"/>
                  </a:lnTo>
                  <a:lnTo>
                    <a:pt x="520" y="22"/>
                  </a:lnTo>
                  <a:lnTo>
                    <a:pt x="520" y="38"/>
                  </a:lnTo>
                  <a:lnTo>
                    <a:pt x="521" y="41"/>
                  </a:lnTo>
                  <a:lnTo>
                    <a:pt x="523" y="42"/>
                  </a:lnTo>
                  <a:lnTo>
                    <a:pt x="525" y="43"/>
                  </a:lnTo>
                  <a:lnTo>
                    <a:pt x="530" y="46"/>
                  </a:lnTo>
                  <a:lnTo>
                    <a:pt x="531" y="47"/>
                  </a:lnTo>
                  <a:lnTo>
                    <a:pt x="532" y="50"/>
                  </a:lnTo>
                  <a:lnTo>
                    <a:pt x="534" y="54"/>
                  </a:lnTo>
                  <a:lnTo>
                    <a:pt x="539" y="63"/>
                  </a:lnTo>
                  <a:lnTo>
                    <a:pt x="544" y="76"/>
                  </a:lnTo>
                  <a:lnTo>
                    <a:pt x="550" y="86"/>
                  </a:lnTo>
                  <a:lnTo>
                    <a:pt x="555" y="96"/>
                  </a:lnTo>
                  <a:lnTo>
                    <a:pt x="560" y="101"/>
                  </a:lnTo>
                  <a:lnTo>
                    <a:pt x="570" y="104"/>
                  </a:lnTo>
                  <a:lnTo>
                    <a:pt x="578" y="105"/>
                  </a:lnTo>
                  <a:lnTo>
                    <a:pt x="582" y="108"/>
                  </a:lnTo>
                  <a:lnTo>
                    <a:pt x="587" y="111"/>
                  </a:lnTo>
                  <a:lnTo>
                    <a:pt x="591" y="111"/>
                  </a:lnTo>
                  <a:lnTo>
                    <a:pt x="594" y="113"/>
                  </a:lnTo>
                  <a:lnTo>
                    <a:pt x="598" y="115"/>
                  </a:lnTo>
                  <a:lnTo>
                    <a:pt x="601" y="117"/>
                  </a:lnTo>
                  <a:lnTo>
                    <a:pt x="602" y="120"/>
                  </a:lnTo>
                  <a:lnTo>
                    <a:pt x="603" y="127"/>
                  </a:lnTo>
                  <a:lnTo>
                    <a:pt x="606" y="134"/>
                  </a:lnTo>
                  <a:lnTo>
                    <a:pt x="606" y="147"/>
                  </a:lnTo>
                  <a:lnTo>
                    <a:pt x="603" y="150"/>
                  </a:lnTo>
                  <a:lnTo>
                    <a:pt x="598" y="151"/>
                  </a:lnTo>
                  <a:lnTo>
                    <a:pt x="590" y="155"/>
                  </a:lnTo>
                  <a:lnTo>
                    <a:pt x="577" y="166"/>
                  </a:lnTo>
                  <a:lnTo>
                    <a:pt x="574" y="171"/>
                  </a:lnTo>
                  <a:lnTo>
                    <a:pt x="571" y="179"/>
                  </a:lnTo>
                  <a:lnTo>
                    <a:pt x="567" y="190"/>
                  </a:lnTo>
                  <a:lnTo>
                    <a:pt x="562" y="200"/>
                  </a:lnTo>
                  <a:lnTo>
                    <a:pt x="554" y="208"/>
                  </a:lnTo>
                  <a:lnTo>
                    <a:pt x="548" y="214"/>
                  </a:lnTo>
                  <a:lnTo>
                    <a:pt x="542" y="221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2" y="237"/>
                  </a:lnTo>
                  <a:lnTo>
                    <a:pt x="534" y="244"/>
                  </a:lnTo>
                  <a:lnTo>
                    <a:pt x="536" y="249"/>
                  </a:lnTo>
                  <a:lnTo>
                    <a:pt x="542" y="255"/>
                  </a:lnTo>
                  <a:lnTo>
                    <a:pt x="546" y="256"/>
                  </a:lnTo>
                  <a:lnTo>
                    <a:pt x="551" y="262"/>
                  </a:lnTo>
                  <a:lnTo>
                    <a:pt x="552" y="266"/>
                  </a:lnTo>
                  <a:lnTo>
                    <a:pt x="552" y="272"/>
                  </a:lnTo>
                  <a:lnTo>
                    <a:pt x="551" y="282"/>
                  </a:lnTo>
                  <a:lnTo>
                    <a:pt x="548" y="291"/>
                  </a:lnTo>
                  <a:lnTo>
                    <a:pt x="544" y="297"/>
                  </a:lnTo>
                  <a:lnTo>
                    <a:pt x="539" y="301"/>
                  </a:lnTo>
                  <a:lnTo>
                    <a:pt x="531" y="307"/>
                  </a:lnTo>
                  <a:lnTo>
                    <a:pt x="521" y="315"/>
                  </a:lnTo>
                  <a:lnTo>
                    <a:pt x="515" y="321"/>
                  </a:lnTo>
                  <a:lnTo>
                    <a:pt x="509" y="325"/>
                  </a:lnTo>
                  <a:lnTo>
                    <a:pt x="507" y="326"/>
                  </a:lnTo>
                  <a:lnTo>
                    <a:pt x="504" y="329"/>
                  </a:lnTo>
                  <a:lnTo>
                    <a:pt x="500" y="330"/>
                  </a:lnTo>
                  <a:lnTo>
                    <a:pt x="492" y="334"/>
                  </a:lnTo>
                  <a:lnTo>
                    <a:pt x="491" y="341"/>
                  </a:lnTo>
                  <a:lnTo>
                    <a:pt x="488" y="349"/>
                  </a:lnTo>
                  <a:lnTo>
                    <a:pt x="485" y="356"/>
                  </a:lnTo>
                  <a:lnTo>
                    <a:pt x="482" y="361"/>
                  </a:lnTo>
                  <a:lnTo>
                    <a:pt x="472" y="369"/>
                  </a:lnTo>
                  <a:lnTo>
                    <a:pt x="468" y="372"/>
                  </a:lnTo>
                  <a:lnTo>
                    <a:pt x="465" y="376"/>
                  </a:lnTo>
                  <a:lnTo>
                    <a:pt x="465" y="379"/>
                  </a:lnTo>
                  <a:lnTo>
                    <a:pt x="464" y="383"/>
                  </a:lnTo>
                  <a:lnTo>
                    <a:pt x="464" y="390"/>
                  </a:lnTo>
                  <a:lnTo>
                    <a:pt x="461" y="395"/>
                  </a:lnTo>
                  <a:lnTo>
                    <a:pt x="460" y="396"/>
                  </a:lnTo>
                  <a:lnTo>
                    <a:pt x="457" y="396"/>
                  </a:lnTo>
                  <a:lnTo>
                    <a:pt x="449" y="395"/>
                  </a:lnTo>
                  <a:lnTo>
                    <a:pt x="442" y="394"/>
                  </a:lnTo>
                  <a:lnTo>
                    <a:pt x="435" y="394"/>
                  </a:lnTo>
                  <a:lnTo>
                    <a:pt x="430" y="398"/>
                  </a:lnTo>
                  <a:lnTo>
                    <a:pt x="425" y="404"/>
                  </a:lnTo>
                  <a:lnTo>
                    <a:pt x="417" y="410"/>
                  </a:lnTo>
                  <a:lnTo>
                    <a:pt x="410" y="414"/>
                  </a:lnTo>
                  <a:lnTo>
                    <a:pt x="403" y="414"/>
                  </a:lnTo>
                  <a:lnTo>
                    <a:pt x="400" y="412"/>
                  </a:lnTo>
                  <a:lnTo>
                    <a:pt x="398" y="412"/>
                  </a:lnTo>
                  <a:lnTo>
                    <a:pt x="392" y="415"/>
                  </a:lnTo>
                  <a:lnTo>
                    <a:pt x="388" y="418"/>
                  </a:lnTo>
                  <a:lnTo>
                    <a:pt x="387" y="419"/>
                  </a:lnTo>
                  <a:lnTo>
                    <a:pt x="382" y="419"/>
                  </a:lnTo>
                  <a:lnTo>
                    <a:pt x="380" y="418"/>
                  </a:lnTo>
                  <a:lnTo>
                    <a:pt x="379" y="418"/>
                  </a:lnTo>
                  <a:lnTo>
                    <a:pt x="376" y="420"/>
                  </a:lnTo>
                  <a:lnTo>
                    <a:pt x="376" y="426"/>
                  </a:lnTo>
                  <a:lnTo>
                    <a:pt x="382" y="437"/>
                  </a:lnTo>
                  <a:lnTo>
                    <a:pt x="380" y="442"/>
                  </a:lnTo>
                  <a:lnTo>
                    <a:pt x="378" y="446"/>
                  </a:lnTo>
                  <a:lnTo>
                    <a:pt x="375" y="449"/>
                  </a:lnTo>
                  <a:lnTo>
                    <a:pt x="374" y="451"/>
                  </a:lnTo>
                  <a:lnTo>
                    <a:pt x="374" y="458"/>
                  </a:lnTo>
                  <a:lnTo>
                    <a:pt x="372" y="461"/>
                  </a:lnTo>
                  <a:lnTo>
                    <a:pt x="372" y="464"/>
                  </a:lnTo>
                  <a:lnTo>
                    <a:pt x="371" y="466"/>
                  </a:lnTo>
                  <a:lnTo>
                    <a:pt x="371" y="470"/>
                  </a:lnTo>
                  <a:lnTo>
                    <a:pt x="384" y="470"/>
                  </a:lnTo>
                  <a:lnTo>
                    <a:pt x="388" y="472"/>
                  </a:lnTo>
                  <a:lnTo>
                    <a:pt x="391" y="472"/>
                  </a:lnTo>
                  <a:lnTo>
                    <a:pt x="394" y="473"/>
                  </a:lnTo>
                  <a:lnTo>
                    <a:pt x="395" y="474"/>
                  </a:lnTo>
                  <a:lnTo>
                    <a:pt x="395" y="476"/>
                  </a:lnTo>
                  <a:lnTo>
                    <a:pt x="392" y="477"/>
                  </a:lnTo>
                  <a:lnTo>
                    <a:pt x="388" y="481"/>
                  </a:lnTo>
                  <a:lnTo>
                    <a:pt x="382" y="489"/>
                  </a:lnTo>
                  <a:lnTo>
                    <a:pt x="375" y="500"/>
                  </a:lnTo>
                  <a:lnTo>
                    <a:pt x="367" y="513"/>
                  </a:lnTo>
                  <a:lnTo>
                    <a:pt x="365" y="513"/>
                  </a:lnTo>
                  <a:lnTo>
                    <a:pt x="363" y="515"/>
                  </a:lnTo>
                  <a:lnTo>
                    <a:pt x="356" y="515"/>
                  </a:lnTo>
                  <a:lnTo>
                    <a:pt x="353" y="513"/>
                  </a:lnTo>
                  <a:lnTo>
                    <a:pt x="352" y="513"/>
                  </a:lnTo>
                  <a:lnTo>
                    <a:pt x="348" y="509"/>
                  </a:lnTo>
                  <a:lnTo>
                    <a:pt x="344" y="507"/>
                  </a:lnTo>
                  <a:lnTo>
                    <a:pt x="336" y="504"/>
                  </a:lnTo>
                  <a:lnTo>
                    <a:pt x="333" y="503"/>
                  </a:lnTo>
                  <a:lnTo>
                    <a:pt x="331" y="503"/>
                  </a:lnTo>
                  <a:lnTo>
                    <a:pt x="329" y="504"/>
                  </a:lnTo>
                  <a:lnTo>
                    <a:pt x="329" y="505"/>
                  </a:lnTo>
                  <a:lnTo>
                    <a:pt x="325" y="509"/>
                  </a:lnTo>
                  <a:lnTo>
                    <a:pt x="322" y="511"/>
                  </a:lnTo>
                  <a:lnTo>
                    <a:pt x="321" y="511"/>
                  </a:lnTo>
                  <a:lnTo>
                    <a:pt x="318" y="508"/>
                  </a:lnTo>
                  <a:lnTo>
                    <a:pt x="317" y="505"/>
                  </a:lnTo>
                  <a:lnTo>
                    <a:pt x="309" y="501"/>
                  </a:lnTo>
                  <a:lnTo>
                    <a:pt x="302" y="503"/>
                  </a:lnTo>
                  <a:lnTo>
                    <a:pt x="294" y="505"/>
                  </a:lnTo>
                  <a:lnTo>
                    <a:pt x="288" y="507"/>
                  </a:lnTo>
                  <a:lnTo>
                    <a:pt x="271" y="511"/>
                  </a:lnTo>
                  <a:lnTo>
                    <a:pt x="254" y="518"/>
                  </a:lnTo>
                  <a:lnTo>
                    <a:pt x="242" y="526"/>
                  </a:lnTo>
                  <a:lnTo>
                    <a:pt x="228" y="532"/>
                  </a:lnTo>
                  <a:lnTo>
                    <a:pt x="219" y="534"/>
                  </a:lnTo>
                  <a:lnTo>
                    <a:pt x="211" y="531"/>
                  </a:lnTo>
                  <a:lnTo>
                    <a:pt x="201" y="532"/>
                  </a:lnTo>
                  <a:lnTo>
                    <a:pt x="193" y="532"/>
                  </a:lnTo>
                  <a:lnTo>
                    <a:pt x="184" y="530"/>
                  </a:lnTo>
                  <a:lnTo>
                    <a:pt x="175" y="524"/>
                  </a:lnTo>
                  <a:lnTo>
                    <a:pt x="168" y="519"/>
                  </a:lnTo>
                  <a:lnTo>
                    <a:pt x="165" y="513"/>
                  </a:lnTo>
                  <a:lnTo>
                    <a:pt x="162" y="504"/>
                  </a:lnTo>
                  <a:lnTo>
                    <a:pt x="161" y="495"/>
                  </a:lnTo>
                  <a:lnTo>
                    <a:pt x="158" y="485"/>
                  </a:lnTo>
                  <a:lnTo>
                    <a:pt x="154" y="477"/>
                  </a:lnTo>
                  <a:lnTo>
                    <a:pt x="145" y="472"/>
                  </a:lnTo>
                  <a:lnTo>
                    <a:pt x="124" y="472"/>
                  </a:lnTo>
                  <a:lnTo>
                    <a:pt x="114" y="470"/>
                  </a:lnTo>
                  <a:lnTo>
                    <a:pt x="106" y="466"/>
                  </a:lnTo>
                  <a:lnTo>
                    <a:pt x="97" y="462"/>
                  </a:lnTo>
                  <a:lnTo>
                    <a:pt x="82" y="461"/>
                  </a:lnTo>
                  <a:lnTo>
                    <a:pt x="66" y="462"/>
                  </a:lnTo>
                  <a:lnTo>
                    <a:pt x="58" y="461"/>
                  </a:lnTo>
                  <a:lnTo>
                    <a:pt x="50" y="456"/>
                  </a:lnTo>
                  <a:lnTo>
                    <a:pt x="44" y="454"/>
                  </a:lnTo>
                  <a:lnTo>
                    <a:pt x="35" y="453"/>
                  </a:lnTo>
                  <a:lnTo>
                    <a:pt x="25" y="449"/>
                  </a:lnTo>
                  <a:lnTo>
                    <a:pt x="20" y="447"/>
                  </a:lnTo>
                  <a:lnTo>
                    <a:pt x="19" y="447"/>
                  </a:lnTo>
                  <a:lnTo>
                    <a:pt x="17" y="449"/>
                  </a:lnTo>
                  <a:lnTo>
                    <a:pt x="9" y="443"/>
                  </a:lnTo>
                  <a:lnTo>
                    <a:pt x="0" y="434"/>
                  </a:lnTo>
                  <a:lnTo>
                    <a:pt x="0" y="431"/>
                  </a:lnTo>
                  <a:lnTo>
                    <a:pt x="4" y="423"/>
                  </a:lnTo>
                  <a:lnTo>
                    <a:pt x="4" y="408"/>
                  </a:lnTo>
                  <a:lnTo>
                    <a:pt x="8" y="402"/>
                  </a:lnTo>
                  <a:lnTo>
                    <a:pt x="17" y="395"/>
                  </a:lnTo>
                  <a:lnTo>
                    <a:pt x="25" y="388"/>
                  </a:lnTo>
                  <a:lnTo>
                    <a:pt x="29" y="384"/>
                  </a:lnTo>
                  <a:lnTo>
                    <a:pt x="32" y="380"/>
                  </a:lnTo>
                  <a:lnTo>
                    <a:pt x="35" y="377"/>
                  </a:lnTo>
                  <a:lnTo>
                    <a:pt x="37" y="376"/>
                  </a:lnTo>
                  <a:lnTo>
                    <a:pt x="40" y="373"/>
                  </a:lnTo>
                  <a:lnTo>
                    <a:pt x="47" y="373"/>
                  </a:lnTo>
                  <a:lnTo>
                    <a:pt x="52" y="379"/>
                  </a:lnTo>
                  <a:lnTo>
                    <a:pt x="55" y="384"/>
                  </a:lnTo>
                  <a:lnTo>
                    <a:pt x="56" y="388"/>
                  </a:lnTo>
                  <a:lnTo>
                    <a:pt x="59" y="391"/>
                  </a:lnTo>
                  <a:lnTo>
                    <a:pt x="62" y="392"/>
                  </a:lnTo>
                  <a:lnTo>
                    <a:pt x="68" y="395"/>
                  </a:lnTo>
                  <a:lnTo>
                    <a:pt x="79" y="399"/>
                  </a:lnTo>
                  <a:lnTo>
                    <a:pt x="90" y="404"/>
                  </a:lnTo>
                  <a:lnTo>
                    <a:pt x="99" y="410"/>
                  </a:lnTo>
                  <a:lnTo>
                    <a:pt x="107" y="415"/>
                  </a:lnTo>
                  <a:lnTo>
                    <a:pt x="113" y="419"/>
                  </a:lnTo>
                  <a:lnTo>
                    <a:pt x="117" y="423"/>
                  </a:lnTo>
                  <a:lnTo>
                    <a:pt x="125" y="426"/>
                  </a:lnTo>
                  <a:lnTo>
                    <a:pt x="128" y="426"/>
                  </a:lnTo>
                  <a:lnTo>
                    <a:pt x="132" y="425"/>
                  </a:lnTo>
                  <a:lnTo>
                    <a:pt x="134" y="423"/>
                  </a:lnTo>
                  <a:lnTo>
                    <a:pt x="141" y="423"/>
                  </a:lnTo>
                  <a:lnTo>
                    <a:pt x="146" y="429"/>
                  </a:lnTo>
                  <a:lnTo>
                    <a:pt x="149" y="433"/>
                  </a:lnTo>
                  <a:lnTo>
                    <a:pt x="152" y="435"/>
                  </a:lnTo>
                  <a:lnTo>
                    <a:pt x="160" y="441"/>
                  </a:lnTo>
                  <a:lnTo>
                    <a:pt x="168" y="443"/>
                  </a:lnTo>
                  <a:lnTo>
                    <a:pt x="171" y="445"/>
                  </a:lnTo>
                  <a:lnTo>
                    <a:pt x="172" y="447"/>
                  </a:lnTo>
                  <a:lnTo>
                    <a:pt x="172" y="458"/>
                  </a:lnTo>
                  <a:lnTo>
                    <a:pt x="173" y="460"/>
                  </a:lnTo>
                  <a:lnTo>
                    <a:pt x="173" y="462"/>
                  </a:lnTo>
                  <a:lnTo>
                    <a:pt x="175" y="464"/>
                  </a:lnTo>
                  <a:lnTo>
                    <a:pt x="181" y="464"/>
                  </a:lnTo>
                  <a:lnTo>
                    <a:pt x="187" y="461"/>
                  </a:lnTo>
                  <a:lnTo>
                    <a:pt x="192" y="461"/>
                  </a:lnTo>
                  <a:lnTo>
                    <a:pt x="195" y="462"/>
                  </a:lnTo>
                  <a:lnTo>
                    <a:pt x="200" y="468"/>
                  </a:lnTo>
                  <a:lnTo>
                    <a:pt x="203" y="472"/>
                  </a:lnTo>
                  <a:lnTo>
                    <a:pt x="204" y="474"/>
                  </a:lnTo>
                  <a:lnTo>
                    <a:pt x="208" y="478"/>
                  </a:lnTo>
                  <a:lnTo>
                    <a:pt x="211" y="478"/>
                  </a:lnTo>
                  <a:lnTo>
                    <a:pt x="214" y="477"/>
                  </a:lnTo>
                  <a:lnTo>
                    <a:pt x="222" y="469"/>
                  </a:lnTo>
                  <a:lnTo>
                    <a:pt x="227" y="466"/>
                  </a:lnTo>
                  <a:lnTo>
                    <a:pt x="228" y="466"/>
                  </a:lnTo>
                  <a:lnTo>
                    <a:pt x="230" y="465"/>
                  </a:lnTo>
                  <a:lnTo>
                    <a:pt x="230" y="453"/>
                  </a:lnTo>
                  <a:lnTo>
                    <a:pt x="232" y="453"/>
                  </a:lnTo>
                  <a:lnTo>
                    <a:pt x="234" y="451"/>
                  </a:lnTo>
                  <a:lnTo>
                    <a:pt x="240" y="449"/>
                  </a:lnTo>
                  <a:lnTo>
                    <a:pt x="259" y="438"/>
                  </a:lnTo>
                  <a:lnTo>
                    <a:pt x="267" y="433"/>
                  </a:lnTo>
                  <a:lnTo>
                    <a:pt x="273" y="429"/>
                  </a:lnTo>
                  <a:lnTo>
                    <a:pt x="275" y="423"/>
                  </a:lnTo>
                  <a:lnTo>
                    <a:pt x="278" y="414"/>
                  </a:lnTo>
                  <a:lnTo>
                    <a:pt x="281" y="402"/>
                  </a:lnTo>
                  <a:lnTo>
                    <a:pt x="283" y="391"/>
                  </a:lnTo>
                  <a:lnTo>
                    <a:pt x="285" y="384"/>
                  </a:lnTo>
                  <a:lnTo>
                    <a:pt x="288" y="381"/>
                  </a:lnTo>
                  <a:lnTo>
                    <a:pt x="294" y="381"/>
                  </a:lnTo>
                  <a:lnTo>
                    <a:pt x="298" y="379"/>
                  </a:lnTo>
                  <a:lnTo>
                    <a:pt x="304" y="372"/>
                  </a:lnTo>
                  <a:lnTo>
                    <a:pt x="309" y="364"/>
                  </a:lnTo>
                  <a:lnTo>
                    <a:pt x="313" y="359"/>
                  </a:lnTo>
                  <a:lnTo>
                    <a:pt x="321" y="353"/>
                  </a:lnTo>
                  <a:lnTo>
                    <a:pt x="325" y="352"/>
                  </a:lnTo>
                  <a:lnTo>
                    <a:pt x="331" y="350"/>
                  </a:lnTo>
                  <a:lnTo>
                    <a:pt x="335" y="345"/>
                  </a:lnTo>
                  <a:lnTo>
                    <a:pt x="339" y="336"/>
                  </a:lnTo>
                  <a:lnTo>
                    <a:pt x="343" y="325"/>
                  </a:lnTo>
                  <a:lnTo>
                    <a:pt x="347" y="315"/>
                  </a:lnTo>
                  <a:lnTo>
                    <a:pt x="351" y="311"/>
                  </a:lnTo>
                  <a:lnTo>
                    <a:pt x="353" y="310"/>
                  </a:lnTo>
                  <a:lnTo>
                    <a:pt x="357" y="306"/>
                  </a:lnTo>
                  <a:lnTo>
                    <a:pt x="359" y="303"/>
                  </a:lnTo>
                  <a:lnTo>
                    <a:pt x="359" y="301"/>
                  </a:lnTo>
                  <a:lnTo>
                    <a:pt x="360" y="299"/>
                  </a:lnTo>
                  <a:lnTo>
                    <a:pt x="360" y="298"/>
                  </a:lnTo>
                  <a:lnTo>
                    <a:pt x="357" y="292"/>
                  </a:lnTo>
                  <a:lnTo>
                    <a:pt x="352" y="290"/>
                  </a:lnTo>
                  <a:lnTo>
                    <a:pt x="351" y="288"/>
                  </a:lnTo>
                  <a:lnTo>
                    <a:pt x="352" y="287"/>
                  </a:lnTo>
                  <a:lnTo>
                    <a:pt x="352" y="284"/>
                  </a:lnTo>
                  <a:lnTo>
                    <a:pt x="355" y="279"/>
                  </a:lnTo>
                  <a:lnTo>
                    <a:pt x="357" y="276"/>
                  </a:lnTo>
                  <a:lnTo>
                    <a:pt x="359" y="274"/>
                  </a:lnTo>
                  <a:lnTo>
                    <a:pt x="363" y="267"/>
                  </a:lnTo>
                  <a:lnTo>
                    <a:pt x="365" y="260"/>
                  </a:lnTo>
                  <a:lnTo>
                    <a:pt x="368" y="255"/>
                  </a:lnTo>
                  <a:lnTo>
                    <a:pt x="368" y="248"/>
                  </a:lnTo>
                  <a:lnTo>
                    <a:pt x="367" y="245"/>
                  </a:lnTo>
                  <a:lnTo>
                    <a:pt x="364" y="241"/>
                  </a:lnTo>
                  <a:lnTo>
                    <a:pt x="360" y="221"/>
                  </a:lnTo>
                  <a:lnTo>
                    <a:pt x="359" y="205"/>
                  </a:lnTo>
                  <a:lnTo>
                    <a:pt x="357" y="187"/>
                  </a:lnTo>
                  <a:lnTo>
                    <a:pt x="356" y="171"/>
                  </a:lnTo>
                  <a:lnTo>
                    <a:pt x="355" y="159"/>
                  </a:lnTo>
                  <a:lnTo>
                    <a:pt x="355" y="152"/>
                  </a:lnTo>
                  <a:lnTo>
                    <a:pt x="353" y="151"/>
                  </a:lnTo>
                  <a:lnTo>
                    <a:pt x="349" y="151"/>
                  </a:lnTo>
                  <a:lnTo>
                    <a:pt x="347" y="154"/>
                  </a:lnTo>
                  <a:lnTo>
                    <a:pt x="345" y="156"/>
                  </a:lnTo>
                  <a:lnTo>
                    <a:pt x="343" y="159"/>
                  </a:lnTo>
                  <a:lnTo>
                    <a:pt x="340" y="163"/>
                  </a:lnTo>
                  <a:lnTo>
                    <a:pt x="337" y="171"/>
                  </a:lnTo>
                  <a:lnTo>
                    <a:pt x="337" y="181"/>
                  </a:lnTo>
                  <a:lnTo>
                    <a:pt x="339" y="191"/>
                  </a:lnTo>
                  <a:lnTo>
                    <a:pt x="337" y="202"/>
                  </a:lnTo>
                  <a:lnTo>
                    <a:pt x="336" y="209"/>
                  </a:lnTo>
                  <a:lnTo>
                    <a:pt x="333" y="220"/>
                  </a:lnTo>
                  <a:lnTo>
                    <a:pt x="331" y="233"/>
                  </a:lnTo>
                  <a:lnTo>
                    <a:pt x="329" y="224"/>
                  </a:lnTo>
                  <a:lnTo>
                    <a:pt x="327" y="212"/>
                  </a:lnTo>
                  <a:lnTo>
                    <a:pt x="325" y="200"/>
                  </a:lnTo>
                  <a:lnTo>
                    <a:pt x="317" y="175"/>
                  </a:lnTo>
                  <a:lnTo>
                    <a:pt x="316" y="166"/>
                  </a:lnTo>
                  <a:lnTo>
                    <a:pt x="316" y="160"/>
                  </a:lnTo>
                  <a:lnTo>
                    <a:pt x="317" y="159"/>
                  </a:lnTo>
                  <a:lnTo>
                    <a:pt x="325" y="155"/>
                  </a:lnTo>
                  <a:lnTo>
                    <a:pt x="328" y="152"/>
                  </a:lnTo>
                  <a:lnTo>
                    <a:pt x="328" y="150"/>
                  </a:lnTo>
                  <a:lnTo>
                    <a:pt x="321" y="143"/>
                  </a:lnTo>
                  <a:lnTo>
                    <a:pt x="313" y="138"/>
                  </a:lnTo>
                  <a:lnTo>
                    <a:pt x="306" y="131"/>
                  </a:lnTo>
                  <a:lnTo>
                    <a:pt x="304" y="123"/>
                  </a:lnTo>
                  <a:lnTo>
                    <a:pt x="306" y="113"/>
                  </a:lnTo>
                  <a:lnTo>
                    <a:pt x="313" y="105"/>
                  </a:lnTo>
                  <a:lnTo>
                    <a:pt x="322" y="100"/>
                  </a:lnTo>
                  <a:lnTo>
                    <a:pt x="329" y="97"/>
                  </a:lnTo>
                  <a:lnTo>
                    <a:pt x="332" y="96"/>
                  </a:lnTo>
                  <a:lnTo>
                    <a:pt x="333" y="94"/>
                  </a:lnTo>
                  <a:lnTo>
                    <a:pt x="339" y="84"/>
                  </a:lnTo>
                  <a:lnTo>
                    <a:pt x="341" y="81"/>
                  </a:lnTo>
                  <a:lnTo>
                    <a:pt x="345" y="81"/>
                  </a:lnTo>
                  <a:lnTo>
                    <a:pt x="348" y="82"/>
                  </a:lnTo>
                  <a:lnTo>
                    <a:pt x="357" y="82"/>
                  </a:lnTo>
                  <a:lnTo>
                    <a:pt x="364" y="81"/>
                  </a:lnTo>
                  <a:lnTo>
                    <a:pt x="371" y="81"/>
                  </a:lnTo>
                  <a:lnTo>
                    <a:pt x="376" y="78"/>
                  </a:lnTo>
                  <a:lnTo>
                    <a:pt x="379" y="74"/>
                  </a:lnTo>
                  <a:lnTo>
                    <a:pt x="379" y="70"/>
                  </a:lnTo>
                  <a:lnTo>
                    <a:pt x="380" y="66"/>
                  </a:lnTo>
                  <a:lnTo>
                    <a:pt x="380" y="62"/>
                  </a:lnTo>
                  <a:lnTo>
                    <a:pt x="382" y="61"/>
                  </a:lnTo>
                  <a:lnTo>
                    <a:pt x="384" y="59"/>
                  </a:lnTo>
                  <a:lnTo>
                    <a:pt x="391" y="62"/>
                  </a:lnTo>
                  <a:lnTo>
                    <a:pt x="400" y="63"/>
                  </a:lnTo>
                  <a:lnTo>
                    <a:pt x="410" y="63"/>
                  </a:lnTo>
                  <a:lnTo>
                    <a:pt x="414" y="62"/>
                  </a:lnTo>
                  <a:lnTo>
                    <a:pt x="418" y="58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5" y="57"/>
                  </a:lnTo>
                  <a:lnTo>
                    <a:pt x="426" y="59"/>
                  </a:lnTo>
                  <a:lnTo>
                    <a:pt x="434" y="63"/>
                  </a:lnTo>
                  <a:lnTo>
                    <a:pt x="439" y="65"/>
                  </a:lnTo>
                  <a:lnTo>
                    <a:pt x="448" y="65"/>
                  </a:lnTo>
                  <a:lnTo>
                    <a:pt x="453" y="62"/>
                  </a:lnTo>
                  <a:lnTo>
                    <a:pt x="454" y="61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68" y="62"/>
                  </a:lnTo>
                  <a:lnTo>
                    <a:pt x="470" y="62"/>
                  </a:lnTo>
                  <a:lnTo>
                    <a:pt x="473" y="63"/>
                  </a:lnTo>
                  <a:lnTo>
                    <a:pt x="474" y="63"/>
                  </a:lnTo>
                  <a:lnTo>
                    <a:pt x="474" y="53"/>
                  </a:lnTo>
                  <a:lnTo>
                    <a:pt x="477" y="53"/>
                  </a:lnTo>
                  <a:lnTo>
                    <a:pt x="480" y="51"/>
                  </a:lnTo>
                  <a:lnTo>
                    <a:pt x="492" y="47"/>
                  </a:lnTo>
                  <a:lnTo>
                    <a:pt x="493" y="45"/>
                  </a:lnTo>
                  <a:lnTo>
                    <a:pt x="495" y="41"/>
                  </a:lnTo>
                  <a:lnTo>
                    <a:pt x="495" y="32"/>
                  </a:lnTo>
                  <a:lnTo>
                    <a:pt x="496" y="24"/>
                  </a:lnTo>
                  <a:lnTo>
                    <a:pt x="499" y="19"/>
                  </a:lnTo>
                  <a:lnTo>
                    <a:pt x="503" y="16"/>
                  </a:lnTo>
                  <a:lnTo>
                    <a:pt x="507" y="15"/>
                  </a:lnTo>
                  <a:lnTo>
                    <a:pt x="511" y="12"/>
                  </a:lnTo>
                  <a:lnTo>
                    <a:pt x="513" y="10"/>
                  </a:lnTo>
                  <a:lnTo>
                    <a:pt x="516" y="4"/>
                  </a:lnTo>
                  <a:lnTo>
                    <a:pt x="519" y="1"/>
                  </a:lnTo>
                  <a:lnTo>
                    <a:pt x="521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8" name="Freeform 94"/>
            <p:cNvSpPr>
              <a:spLocks/>
            </p:cNvSpPr>
            <p:nvPr/>
          </p:nvSpPr>
          <p:spPr bwMode="auto">
            <a:xfrm>
              <a:off x="5662526" y="5196664"/>
              <a:ext cx="206038" cy="154942"/>
            </a:xfrm>
            <a:custGeom>
              <a:avLst/>
              <a:gdLst/>
              <a:ahLst/>
              <a:cxnLst>
                <a:cxn ang="0">
                  <a:pos x="98" y="0"/>
                </a:cxn>
                <a:cxn ang="0">
                  <a:pos x="108" y="1"/>
                </a:cxn>
                <a:cxn ang="0">
                  <a:pos x="115" y="5"/>
                </a:cxn>
                <a:cxn ang="0">
                  <a:pos x="118" y="10"/>
                </a:cxn>
                <a:cxn ang="0">
                  <a:pos x="115" y="17"/>
                </a:cxn>
                <a:cxn ang="0">
                  <a:pos x="112" y="22"/>
                </a:cxn>
                <a:cxn ang="0">
                  <a:pos x="112" y="29"/>
                </a:cxn>
                <a:cxn ang="0">
                  <a:pos x="115" y="35"/>
                </a:cxn>
                <a:cxn ang="0">
                  <a:pos x="121" y="37"/>
                </a:cxn>
                <a:cxn ang="0">
                  <a:pos x="125" y="41"/>
                </a:cxn>
                <a:cxn ang="0">
                  <a:pos x="125" y="45"/>
                </a:cxn>
                <a:cxn ang="0">
                  <a:pos x="123" y="49"/>
                </a:cxn>
                <a:cxn ang="0">
                  <a:pos x="118" y="55"/>
                </a:cxn>
                <a:cxn ang="0">
                  <a:pos x="107" y="63"/>
                </a:cxn>
                <a:cxn ang="0">
                  <a:pos x="94" y="71"/>
                </a:cxn>
                <a:cxn ang="0">
                  <a:pos x="80" y="80"/>
                </a:cxn>
                <a:cxn ang="0">
                  <a:pos x="65" y="87"/>
                </a:cxn>
                <a:cxn ang="0">
                  <a:pos x="53" y="93"/>
                </a:cxn>
                <a:cxn ang="0">
                  <a:pos x="44" y="94"/>
                </a:cxn>
                <a:cxn ang="0">
                  <a:pos x="36" y="93"/>
                </a:cxn>
                <a:cxn ang="0">
                  <a:pos x="24" y="90"/>
                </a:cxn>
                <a:cxn ang="0">
                  <a:pos x="12" y="86"/>
                </a:cxn>
                <a:cxn ang="0">
                  <a:pos x="2" y="82"/>
                </a:cxn>
                <a:cxn ang="0">
                  <a:pos x="0" y="76"/>
                </a:cxn>
                <a:cxn ang="0">
                  <a:pos x="1" y="70"/>
                </a:cxn>
                <a:cxn ang="0">
                  <a:pos x="5" y="63"/>
                </a:cxn>
                <a:cxn ang="0">
                  <a:pos x="9" y="58"/>
                </a:cxn>
                <a:cxn ang="0">
                  <a:pos x="12" y="58"/>
                </a:cxn>
                <a:cxn ang="0">
                  <a:pos x="13" y="60"/>
                </a:cxn>
                <a:cxn ang="0">
                  <a:pos x="16" y="62"/>
                </a:cxn>
                <a:cxn ang="0">
                  <a:pos x="17" y="64"/>
                </a:cxn>
                <a:cxn ang="0">
                  <a:pos x="20" y="67"/>
                </a:cxn>
                <a:cxn ang="0">
                  <a:pos x="25" y="70"/>
                </a:cxn>
                <a:cxn ang="0">
                  <a:pos x="28" y="68"/>
                </a:cxn>
                <a:cxn ang="0">
                  <a:pos x="34" y="60"/>
                </a:cxn>
                <a:cxn ang="0">
                  <a:pos x="45" y="39"/>
                </a:cxn>
                <a:cxn ang="0">
                  <a:pos x="49" y="32"/>
                </a:cxn>
                <a:cxn ang="0">
                  <a:pos x="52" y="31"/>
                </a:cxn>
                <a:cxn ang="0">
                  <a:pos x="57" y="31"/>
                </a:cxn>
                <a:cxn ang="0">
                  <a:pos x="59" y="32"/>
                </a:cxn>
                <a:cxn ang="0">
                  <a:pos x="61" y="31"/>
                </a:cxn>
                <a:cxn ang="0">
                  <a:pos x="63" y="29"/>
                </a:cxn>
                <a:cxn ang="0">
                  <a:pos x="64" y="27"/>
                </a:cxn>
                <a:cxn ang="0">
                  <a:pos x="65" y="18"/>
                </a:cxn>
                <a:cxn ang="0">
                  <a:pos x="68" y="12"/>
                </a:cxn>
                <a:cxn ang="0">
                  <a:pos x="73" y="5"/>
                </a:cxn>
                <a:cxn ang="0">
                  <a:pos x="84" y="1"/>
                </a:cxn>
                <a:cxn ang="0">
                  <a:pos x="98" y="0"/>
                </a:cxn>
              </a:cxnLst>
              <a:rect l="0" t="0" r="r" b="b"/>
              <a:pathLst>
                <a:path w="125" h="94">
                  <a:moveTo>
                    <a:pt x="98" y="0"/>
                  </a:moveTo>
                  <a:lnTo>
                    <a:pt x="108" y="1"/>
                  </a:lnTo>
                  <a:lnTo>
                    <a:pt x="115" y="5"/>
                  </a:lnTo>
                  <a:lnTo>
                    <a:pt x="118" y="10"/>
                  </a:lnTo>
                  <a:lnTo>
                    <a:pt x="115" y="17"/>
                  </a:lnTo>
                  <a:lnTo>
                    <a:pt x="112" y="22"/>
                  </a:lnTo>
                  <a:lnTo>
                    <a:pt x="112" y="29"/>
                  </a:lnTo>
                  <a:lnTo>
                    <a:pt x="115" y="35"/>
                  </a:lnTo>
                  <a:lnTo>
                    <a:pt x="121" y="37"/>
                  </a:lnTo>
                  <a:lnTo>
                    <a:pt x="125" y="41"/>
                  </a:lnTo>
                  <a:lnTo>
                    <a:pt x="125" y="45"/>
                  </a:lnTo>
                  <a:lnTo>
                    <a:pt x="123" y="49"/>
                  </a:lnTo>
                  <a:lnTo>
                    <a:pt x="118" y="55"/>
                  </a:lnTo>
                  <a:lnTo>
                    <a:pt x="107" y="63"/>
                  </a:lnTo>
                  <a:lnTo>
                    <a:pt x="94" y="71"/>
                  </a:lnTo>
                  <a:lnTo>
                    <a:pt x="80" y="80"/>
                  </a:lnTo>
                  <a:lnTo>
                    <a:pt x="65" y="87"/>
                  </a:lnTo>
                  <a:lnTo>
                    <a:pt x="53" y="93"/>
                  </a:lnTo>
                  <a:lnTo>
                    <a:pt x="44" y="94"/>
                  </a:lnTo>
                  <a:lnTo>
                    <a:pt x="36" y="93"/>
                  </a:lnTo>
                  <a:lnTo>
                    <a:pt x="24" y="90"/>
                  </a:lnTo>
                  <a:lnTo>
                    <a:pt x="12" y="86"/>
                  </a:lnTo>
                  <a:lnTo>
                    <a:pt x="2" y="82"/>
                  </a:lnTo>
                  <a:lnTo>
                    <a:pt x="0" y="76"/>
                  </a:lnTo>
                  <a:lnTo>
                    <a:pt x="1" y="70"/>
                  </a:lnTo>
                  <a:lnTo>
                    <a:pt x="5" y="63"/>
                  </a:lnTo>
                  <a:lnTo>
                    <a:pt x="9" y="58"/>
                  </a:lnTo>
                  <a:lnTo>
                    <a:pt x="12" y="58"/>
                  </a:lnTo>
                  <a:lnTo>
                    <a:pt x="13" y="60"/>
                  </a:lnTo>
                  <a:lnTo>
                    <a:pt x="16" y="62"/>
                  </a:lnTo>
                  <a:lnTo>
                    <a:pt x="17" y="64"/>
                  </a:lnTo>
                  <a:lnTo>
                    <a:pt x="20" y="67"/>
                  </a:lnTo>
                  <a:lnTo>
                    <a:pt x="25" y="70"/>
                  </a:lnTo>
                  <a:lnTo>
                    <a:pt x="28" y="68"/>
                  </a:lnTo>
                  <a:lnTo>
                    <a:pt x="34" y="60"/>
                  </a:lnTo>
                  <a:lnTo>
                    <a:pt x="45" y="39"/>
                  </a:lnTo>
                  <a:lnTo>
                    <a:pt x="49" y="32"/>
                  </a:lnTo>
                  <a:lnTo>
                    <a:pt x="52" y="31"/>
                  </a:lnTo>
                  <a:lnTo>
                    <a:pt x="57" y="31"/>
                  </a:lnTo>
                  <a:lnTo>
                    <a:pt x="59" y="32"/>
                  </a:lnTo>
                  <a:lnTo>
                    <a:pt x="61" y="31"/>
                  </a:lnTo>
                  <a:lnTo>
                    <a:pt x="63" y="29"/>
                  </a:lnTo>
                  <a:lnTo>
                    <a:pt x="64" y="27"/>
                  </a:lnTo>
                  <a:lnTo>
                    <a:pt x="65" y="18"/>
                  </a:lnTo>
                  <a:lnTo>
                    <a:pt x="68" y="12"/>
                  </a:lnTo>
                  <a:lnTo>
                    <a:pt x="73" y="5"/>
                  </a:lnTo>
                  <a:lnTo>
                    <a:pt x="84" y="1"/>
                  </a:lnTo>
                  <a:lnTo>
                    <a:pt x="98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9" name="Freeform 95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0" name="Freeform 96"/>
            <p:cNvSpPr>
              <a:spLocks/>
            </p:cNvSpPr>
            <p:nvPr/>
          </p:nvSpPr>
          <p:spPr bwMode="auto">
            <a:xfrm>
              <a:off x="5858676" y="4356027"/>
              <a:ext cx="1002172" cy="665916"/>
            </a:xfrm>
            <a:custGeom>
              <a:avLst/>
              <a:gdLst/>
              <a:ahLst/>
              <a:cxnLst>
                <a:cxn ang="0">
                  <a:pos x="433" y="12"/>
                </a:cxn>
                <a:cxn ang="0">
                  <a:pos x="429" y="25"/>
                </a:cxn>
                <a:cxn ang="0">
                  <a:pos x="425" y="38"/>
                </a:cxn>
                <a:cxn ang="0">
                  <a:pos x="421" y="62"/>
                </a:cxn>
                <a:cxn ang="0">
                  <a:pos x="424" y="89"/>
                </a:cxn>
                <a:cxn ang="0">
                  <a:pos x="412" y="107"/>
                </a:cxn>
                <a:cxn ang="0">
                  <a:pos x="441" y="126"/>
                </a:cxn>
                <a:cxn ang="0">
                  <a:pos x="446" y="116"/>
                </a:cxn>
                <a:cxn ang="0">
                  <a:pos x="475" y="144"/>
                </a:cxn>
                <a:cxn ang="0">
                  <a:pos x="511" y="116"/>
                </a:cxn>
                <a:cxn ang="0">
                  <a:pos x="542" y="82"/>
                </a:cxn>
                <a:cxn ang="0">
                  <a:pos x="550" y="65"/>
                </a:cxn>
                <a:cxn ang="0">
                  <a:pos x="573" y="70"/>
                </a:cxn>
                <a:cxn ang="0">
                  <a:pos x="590" y="104"/>
                </a:cxn>
                <a:cxn ang="0">
                  <a:pos x="576" y="128"/>
                </a:cxn>
                <a:cxn ang="0">
                  <a:pos x="551" y="139"/>
                </a:cxn>
                <a:cxn ang="0">
                  <a:pos x="565" y="155"/>
                </a:cxn>
                <a:cxn ang="0">
                  <a:pos x="549" y="181"/>
                </a:cxn>
                <a:cxn ang="0">
                  <a:pos x="530" y="221"/>
                </a:cxn>
                <a:cxn ang="0">
                  <a:pos x="527" y="252"/>
                </a:cxn>
                <a:cxn ang="0">
                  <a:pos x="541" y="293"/>
                </a:cxn>
                <a:cxn ang="0">
                  <a:pos x="574" y="305"/>
                </a:cxn>
                <a:cxn ang="0">
                  <a:pos x="588" y="330"/>
                </a:cxn>
                <a:cxn ang="0">
                  <a:pos x="605" y="353"/>
                </a:cxn>
                <a:cxn ang="0">
                  <a:pos x="601" y="367"/>
                </a:cxn>
                <a:cxn ang="0">
                  <a:pos x="593" y="386"/>
                </a:cxn>
                <a:cxn ang="0">
                  <a:pos x="546" y="375"/>
                </a:cxn>
                <a:cxn ang="0">
                  <a:pos x="538" y="387"/>
                </a:cxn>
                <a:cxn ang="0">
                  <a:pos x="508" y="384"/>
                </a:cxn>
                <a:cxn ang="0">
                  <a:pos x="476" y="402"/>
                </a:cxn>
                <a:cxn ang="0">
                  <a:pos x="451" y="367"/>
                </a:cxn>
                <a:cxn ang="0">
                  <a:pos x="420" y="349"/>
                </a:cxn>
                <a:cxn ang="0">
                  <a:pos x="366" y="301"/>
                </a:cxn>
                <a:cxn ang="0">
                  <a:pos x="312" y="262"/>
                </a:cxn>
                <a:cxn ang="0">
                  <a:pos x="268" y="272"/>
                </a:cxn>
                <a:cxn ang="0">
                  <a:pos x="188" y="287"/>
                </a:cxn>
                <a:cxn ang="0">
                  <a:pos x="141" y="283"/>
                </a:cxn>
                <a:cxn ang="0">
                  <a:pos x="128" y="260"/>
                </a:cxn>
                <a:cxn ang="0">
                  <a:pos x="132" y="245"/>
                </a:cxn>
                <a:cxn ang="0">
                  <a:pos x="113" y="236"/>
                </a:cxn>
                <a:cxn ang="0">
                  <a:pos x="108" y="197"/>
                </a:cxn>
                <a:cxn ang="0">
                  <a:pos x="89" y="202"/>
                </a:cxn>
                <a:cxn ang="0">
                  <a:pos x="67" y="179"/>
                </a:cxn>
                <a:cxn ang="0">
                  <a:pos x="34" y="197"/>
                </a:cxn>
                <a:cxn ang="0">
                  <a:pos x="38" y="182"/>
                </a:cxn>
                <a:cxn ang="0">
                  <a:pos x="30" y="170"/>
                </a:cxn>
                <a:cxn ang="0">
                  <a:pos x="0" y="157"/>
                </a:cxn>
                <a:cxn ang="0">
                  <a:pos x="35" y="126"/>
                </a:cxn>
                <a:cxn ang="0">
                  <a:pos x="65" y="126"/>
                </a:cxn>
                <a:cxn ang="0">
                  <a:pos x="88" y="126"/>
                </a:cxn>
                <a:cxn ang="0">
                  <a:pos x="122" y="120"/>
                </a:cxn>
                <a:cxn ang="0">
                  <a:pos x="174" y="131"/>
                </a:cxn>
                <a:cxn ang="0">
                  <a:pos x="202" y="120"/>
                </a:cxn>
                <a:cxn ang="0">
                  <a:pos x="219" y="115"/>
                </a:cxn>
                <a:cxn ang="0">
                  <a:pos x="234" y="120"/>
                </a:cxn>
                <a:cxn ang="0">
                  <a:pos x="253" y="109"/>
                </a:cxn>
                <a:cxn ang="0">
                  <a:pos x="270" y="101"/>
                </a:cxn>
                <a:cxn ang="0">
                  <a:pos x="289" y="82"/>
                </a:cxn>
                <a:cxn ang="0">
                  <a:pos x="320" y="69"/>
                </a:cxn>
                <a:cxn ang="0">
                  <a:pos x="327" y="53"/>
                </a:cxn>
                <a:cxn ang="0">
                  <a:pos x="381" y="29"/>
                </a:cxn>
              </a:cxnLst>
              <a:rect l="0" t="0" r="r" b="b"/>
              <a:pathLst>
                <a:path w="608" h="404">
                  <a:moveTo>
                    <a:pt x="412" y="0"/>
                  </a:moveTo>
                  <a:lnTo>
                    <a:pt x="418" y="0"/>
                  </a:lnTo>
                  <a:lnTo>
                    <a:pt x="426" y="3"/>
                  </a:lnTo>
                  <a:lnTo>
                    <a:pt x="430" y="6"/>
                  </a:lnTo>
                  <a:lnTo>
                    <a:pt x="433" y="10"/>
                  </a:lnTo>
                  <a:lnTo>
                    <a:pt x="433" y="12"/>
                  </a:lnTo>
                  <a:lnTo>
                    <a:pt x="432" y="14"/>
                  </a:lnTo>
                  <a:lnTo>
                    <a:pt x="430" y="16"/>
                  </a:lnTo>
                  <a:lnTo>
                    <a:pt x="429" y="18"/>
                  </a:lnTo>
                  <a:lnTo>
                    <a:pt x="428" y="20"/>
                  </a:lnTo>
                  <a:lnTo>
                    <a:pt x="428" y="22"/>
                  </a:lnTo>
                  <a:lnTo>
                    <a:pt x="429" y="25"/>
                  </a:lnTo>
                  <a:lnTo>
                    <a:pt x="434" y="30"/>
                  </a:lnTo>
                  <a:lnTo>
                    <a:pt x="434" y="31"/>
                  </a:lnTo>
                  <a:lnTo>
                    <a:pt x="432" y="34"/>
                  </a:lnTo>
                  <a:lnTo>
                    <a:pt x="429" y="35"/>
                  </a:lnTo>
                  <a:lnTo>
                    <a:pt x="428" y="35"/>
                  </a:lnTo>
                  <a:lnTo>
                    <a:pt x="425" y="38"/>
                  </a:lnTo>
                  <a:lnTo>
                    <a:pt x="425" y="41"/>
                  </a:lnTo>
                  <a:lnTo>
                    <a:pt x="426" y="43"/>
                  </a:lnTo>
                  <a:lnTo>
                    <a:pt x="430" y="47"/>
                  </a:lnTo>
                  <a:lnTo>
                    <a:pt x="430" y="51"/>
                  </a:lnTo>
                  <a:lnTo>
                    <a:pt x="428" y="54"/>
                  </a:lnTo>
                  <a:lnTo>
                    <a:pt x="421" y="62"/>
                  </a:lnTo>
                  <a:lnTo>
                    <a:pt x="417" y="70"/>
                  </a:lnTo>
                  <a:lnTo>
                    <a:pt x="416" y="78"/>
                  </a:lnTo>
                  <a:lnTo>
                    <a:pt x="417" y="81"/>
                  </a:lnTo>
                  <a:lnTo>
                    <a:pt x="420" y="84"/>
                  </a:lnTo>
                  <a:lnTo>
                    <a:pt x="421" y="86"/>
                  </a:lnTo>
                  <a:lnTo>
                    <a:pt x="424" y="89"/>
                  </a:lnTo>
                  <a:lnTo>
                    <a:pt x="425" y="92"/>
                  </a:lnTo>
                  <a:lnTo>
                    <a:pt x="422" y="97"/>
                  </a:lnTo>
                  <a:lnTo>
                    <a:pt x="418" y="100"/>
                  </a:lnTo>
                  <a:lnTo>
                    <a:pt x="416" y="103"/>
                  </a:lnTo>
                  <a:lnTo>
                    <a:pt x="413" y="104"/>
                  </a:lnTo>
                  <a:lnTo>
                    <a:pt x="412" y="107"/>
                  </a:lnTo>
                  <a:lnTo>
                    <a:pt x="412" y="124"/>
                  </a:lnTo>
                  <a:lnTo>
                    <a:pt x="414" y="127"/>
                  </a:lnTo>
                  <a:lnTo>
                    <a:pt x="418" y="127"/>
                  </a:lnTo>
                  <a:lnTo>
                    <a:pt x="429" y="128"/>
                  </a:lnTo>
                  <a:lnTo>
                    <a:pt x="436" y="127"/>
                  </a:lnTo>
                  <a:lnTo>
                    <a:pt x="441" y="126"/>
                  </a:lnTo>
                  <a:lnTo>
                    <a:pt x="442" y="124"/>
                  </a:lnTo>
                  <a:lnTo>
                    <a:pt x="442" y="122"/>
                  </a:lnTo>
                  <a:lnTo>
                    <a:pt x="444" y="119"/>
                  </a:lnTo>
                  <a:lnTo>
                    <a:pt x="444" y="117"/>
                  </a:lnTo>
                  <a:lnTo>
                    <a:pt x="445" y="117"/>
                  </a:lnTo>
                  <a:lnTo>
                    <a:pt x="446" y="116"/>
                  </a:lnTo>
                  <a:lnTo>
                    <a:pt x="452" y="119"/>
                  </a:lnTo>
                  <a:lnTo>
                    <a:pt x="457" y="124"/>
                  </a:lnTo>
                  <a:lnTo>
                    <a:pt x="463" y="132"/>
                  </a:lnTo>
                  <a:lnTo>
                    <a:pt x="467" y="139"/>
                  </a:lnTo>
                  <a:lnTo>
                    <a:pt x="471" y="144"/>
                  </a:lnTo>
                  <a:lnTo>
                    <a:pt x="475" y="144"/>
                  </a:lnTo>
                  <a:lnTo>
                    <a:pt x="480" y="139"/>
                  </a:lnTo>
                  <a:lnTo>
                    <a:pt x="483" y="138"/>
                  </a:lnTo>
                  <a:lnTo>
                    <a:pt x="485" y="138"/>
                  </a:lnTo>
                  <a:lnTo>
                    <a:pt x="491" y="135"/>
                  </a:lnTo>
                  <a:lnTo>
                    <a:pt x="498" y="130"/>
                  </a:lnTo>
                  <a:lnTo>
                    <a:pt x="511" y="116"/>
                  </a:lnTo>
                  <a:lnTo>
                    <a:pt x="515" y="111"/>
                  </a:lnTo>
                  <a:lnTo>
                    <a:pt x="519" y="103"/>
                  </a:lnTo>
                  <a:lnTo>
                    <a:pt x="519" y="99"/>
                  </a:lnTo>
                  <a:lnTo>
                    <a:pt x="523" y="91"/>
                  </a:lnTo>
                  <a:lnTo>
                    <a:pt x="528" y="88"/>
                  </a:lnTo>
                  <a:lnTo>
                    <a:pt x="542" y="82"/>
                  </a:lnTo>
                  <a:lnTo>
                    <a:pt x="545" y="78"/>
                  </a:lnTo>
                  <a:lnTo>
                    <a:pt x="545" y="76"/>
                  </a:lnTo>
                  <a:lnTo>
                    <a:pt x="546" y="73"/>
                  </a:lnTo>
                  <a:lnTo>
                    <a:pt x="546" y="70"/>
                  </a:lnTo>
                  <a:lnTo>
                    <a:pt x="547" y="68"/>
                  </a:lnTo>
                  <a:lnTo>
                    <a:pt x="550" y="65"/>
                  </a:lnTo>
                  <a:lnTo>
                    <a:pt x="554" y="64"/>
                  </a:lnTo>
                  <a:lnTo>
                    <a:pt x="558" y="64"/>
                  </a:lnTo>
                  <a:lnTo>
                    <a:pt x="563" y="65"/>
                  </a:lnTo>
                  <a:lnTo>
                    <a:pt x="566" y="65"/>
                  </a:lnTo>
                  <a:lnTo>
                    <a:pt x="570" y="68"/>
                  </a:lnTo>
                  <a:lnTo>
                    <a:pt x="573" y="70"/>
                  </a:lnTo>
                  <a:lnTo>
                    <a:pt x="574" y="74"/>
                  </a:lnTo>
                  <a:lnTo>
                    <a:pt x="576" y="85"/>
                  </a:lnTo>
                  <a:lnTo>
                    <a:pt x="580" y="95"/>
                  </a:lnTo>
                  <a:lnTo>
                    <a:pt x="585" y="100"/>
                  </a:lnTo>
                  <a:lnTo>
                    <a:pt x="588" y="101"/>
                  </a:lnTo>
                  <a:lnTo>
                    <a:pt x="590" y="104"/>
                  </a:lnTo>
                  <a:lnTo>
                    <a:pt x="592" y="108"/>
                  </a:lnTo>
                  <a:lnTo>
                    <a:pt x="593" y="111"/>
                  </a:lnTo>
                  <a:lnTo>
                    <a:pt x="594" y="115"/>
                  </a:lnTo>
                  <a:lnTo>
                    <a:pt x="592" y="120"/>
                  </a:lnTo>
                  <a:lnTo>
                    <a:pt x="585" y="124"/>
                  </a:lnTo>
                  <a:lnTo>
                    <a:pt x="576" y="128"/>
                  </a:lnTo>
                  <a:lnTo>
                    <a:pt x="566" y="131"/>
                  </a:lnTo>
                  <a:lnTo>
                    <a:pt x="559" y="132"/>
                  </a:lnTo>
                  <a:lnTo>
                    <a:pt x="549" y="132"/>
                  </a:lnTo>
                  <a:lnTo>
                    <a:pt x="547" y="134"/>
                  </a:lnTo>
                  <a:lnTo>
                    <a:pt x="547" y="135"/>
                  </a:lnTo>
                  <a:lnTo>
                    <a:pt x="551" y="139"/>
                  </a:lnTo>
                  <a:lnTo>
                    <a:pt x="554" y="140"/>
                  </a:lnTo>
                  <a:lnTo>
                    <a:pt x="557" y="143"/>
                  </a:lnTo>
                  <a:lnTo>
                    <a:pt x="561" y="146"/>
                  </a:lnTo>
                  <a:lnTo>
                    <a:pt x="563" y="147"/>
                  </a:lnTo>
                  <a:lnTo>
                    <a:pt x="566" y="153"/>
                  </a:lnTo>
                  <a:lnTo>
                    <a:pt x="565" y="155"/>
                  </a:lnTo>
                  <a:lnTo>
                    <a:pt x="561" y="161"/>
                  </a:lnTo>
                  <a:lnTo>
                    <a:pt x="558" y="165"/>
                  </a:lnTo>
                  <a:lnTo>
                    <a:pt x="554" y="167"/>
                  </a:lnTo>
                  <a:lnTo>
                    <a:pt x="551" y="170"/>
                  </a:lnTo>
                  <a:lnTo>
                    <a:pt x="550" y="174"/>
                  </a:lnTo>
                  <a:lnTo>
                    <a:pt x="549" y="181"/>
                  </a:lnTo>
                  <a:lnTo>
                    <a:pt x="549" y="189"/>
                  </a:lnTo>
                  <a:lnTo>
                    <a:pt x="547" y="196"/>
                  </a:lnTo>
                  <a:lnTo>
                    <a:pt x="546" y="200"/>
                  </a:lnTo>
                  <a:lnTo>
                    <a:pt x="542" y="204"/>
                  </a:lnTo>
                  <a:lnTo>
                    <a:pt x="535" y="212"/>
                  </a:lnTo>
                  <a:lnTo>
                    <a:pt x="530" y="221"/>
                  </a:lnTo>
                  <a:lnTo>
                    <a:pt x="527" y="228"/>
                  </a:lnTo>
                  <a:lnTo>
                    <a:pt x="527" y="231"/>
                  </a:lnTo>
                  <a:lnTo>
                    <a:pt x="533" y="236"/>
                  </a:lnTo>
                  <a:lnTo>
                    <a:pt x="533" y="240"/>
                  </a:lnTo>
                  <a:lnTo>
                    <a:pt x="531" y="243"/>
                  </a:lnTo>
                  <a:lnTo>
                    <a:pt x="527" y="252"/>
                  </a:lnTo>
                  <a:lnTo>
                    <a:pt x="524" y="263"/>
                  </a:lnTo>
                  <a:lnTo>
                    <a:pt x="523" y="270"/>
                  </a:lnTo>
                  <a:lnTo>
                    <a:pt x="524" y="276"/>
                  </a:lnTo>
                  <a:lnTo>
                    <a:pt x="527" y="286"/>
                  </a:lnTo>
                  <a:lnTo>
                    <a:pt x="533" y="291"/>
                  </a:lnTo>
                  <a:lnTo>
                    <a:pt x="541" y="293"/>
                  </a:lnTo>
                  <a:lnTo>
                    <a:pt x="550" y="295"/>
                  </a:lnTo>
                  <a:lnTo>
                    <a:pt x="559" y="299"/>
                  </a:lnTo>
                  <a:lnTo>
                    <a:pt x="563" y="302"/>
                  </a:lnTo>
                  <a:lnTo>
                    <a:pt x="566" y="303"/>
                  </a:lnTo>
                  <a:lnTo>
                    <a:pt x="572" y="303"/>
                  </a:lnTo>
                  <a:lnTo>
                    <a:pt x="574" y="305"/>
                  </a:lnTo>
                  <a:lnTo>
                    <a:pt x="578" y="313"/>
                  </a:lnTo>
                  <a:lnTo>
                    <a:pt x="581" y="316"/>
                  </a:lnTo>
                  <a:lnTo>
                    <a:pt x="584" y="316"/>
                  </a:lnTo>
                  <a:lnTo>
                    <a:pt x="586" y="318"/>
                  </a:lnTo>
                  <a:lnTo>
                    <a:pt x="586" y="326"/>
                  </a:lnTo>
                  <a:lnTo>
                    <a:pt x="588" y="330"/>
                  </a:lnTo>
                  <a:lnTo>
                    <a:pt x="593" y="336"/>
                  </a:lnTo>
                  <a:lnTo>
                    <a:pt x="598" y="336"/>
                  </a:lnTo>
                  <a:lnTo>
                    <a:pt x="604" y="341"/>
                  </a:lnTo>
                  <a:lnTo>
                    <a:pt x="606" y="347"/>
                  </a:lnTo>
                  <a:lnTo>
                    <a:pt x="608" y="352"/>
                  </a:lnTo>
                  <a:lnTo>
                    <a:pt x="605" y="353"/>
                  </a:lnTo>
                  <a:lnTo>
                    <a:pt x="601" y="357"/>
                  </a:lnTo>
                  <a:lnTo>
                    <a:pt x="600" y="360"/>
                  </a:lnTo>
                  <a:lnTo>
                    <a:pt x="598" y="361"/>
                  </a:lnTo>
                  <a:lnTo>
                    <a:pt x="600" y="363"/>
                  </a:lnTo>
                  <a:lnTo>
                    <a:pt x="600" y="364"/>
                  </a:lnTo>
                  <a:lnTo>
                    <a:pt x="601" y="367"/>
                  </a:lnTo>
                  <a:lnTo>
                    <a:pt x="602" y="368"/>
                  </a:lnTo>
                  <a:lnTo>
                    <a:pt x="602" y="375"/>
                  </a:lnTo>
                  <a:lnTo>
                    <a:pt x="600" y="383"/>
                  </a:lnTo>
                  <a:lnTo>
                    <a:pt x="597" y="383"/>
                  </a:lnTo>
                  <a:lnTo>
                    <a:pt x="596" y="384"/>
                  </a:lnTo>
                  <a:lnTo>
                    <a:pt x="593" y="386"/>
                  </a:lnTo>
                  <a:lnTo>
                    <a:pt x="580" y="388"/>
                  </a:lnTo>
                  <a:lnTo>
                    <a:pt x="567" y="386"/>
                  </a:lnTo>
                  <a:lnTo>
                    <a:pt x="554" y="378"/>
                  </a:lnTo>
                  <a:lnTo>
                    <a:pt x="550" y="376"/>
                  </a:lnTo>
                  <a:lnTo>
                    <a:pt x="549" y="375"/>
                  </a:lnTo>
                  <a:lnTo>
                    <a:pt x="546" y="375"/>
                  </a:lnTo>
                  <a:lnTo>
                    <a:pt x="545" y="376"/>
                  </a:lnTo>
                  <a:lnTo>
                    <a:pt x="545" y="378"/>
                  </a:lnTo>
                  <a:lnTo>
                    <a:pt x="543" y="380"/>
                  </a:lnTo>
                  <a:lnTo>
                    <a:pt x="542" y="382"/>
                  </a:lnTo>
                  <a:lnTo>
                    <a:pt x="541" y="384"/>
                  </a:lnTo>
                  <a:lnTo>
                    <a:pt x="538" y="387"/>
                  </a:lnTo>
                  <a:lnTo>
                    <a:pt x="533" y="390"/>
                  </a:lnTo>
                  <a:lnTo>
                    <a:pt x="527" y="390"/>
                  </a:lnTo>
                  <a:lnTo>
                    <a:pt x="522" y="386"/>
                  </a:lnTo>
                  <a:lnTo>
                    <a:pt x="516" y="383"/>
                  </a:lnTo>
                  <a:lnTo>
                    <a:pt x="511" y="383"/>
                  </a:lnTo>
                  <a:lnTo>
                    <a:pt x="508" y="384"/>
                  </a:lnTo>
                  <a:lnTo>
                    <a:pt x="506" y="390"/>
                  </a:lnTo>
                  <a:lnTo>
                    <a:pt x="504" y="394"/>
                  </a:lnTo>
                  <a:lnTo>
                    <a:pt x="502" y="398"/>
                  </a:lnTo>
                  <a:lnTo>
                    <a:pt x="495" y="403"/>
                  </a:lnTo>
                  <a:lnTo>
                    <a:pt x="485" y="404"/>
                  </a:lnTo>
                  <a:lnTo>
                    <a:pt x="476" y="402"/>
                  </a:lnTo>
                  <a:lnTo>
                    <a:pt x="468" y="398"/>
                  </a:lnTo>
                  <a:lnTo>
                    <a:pt x="460" y="391"/>
                  </a:lnTo>
                  <a:lnTo>
                    <a:pt x="456" y="382"/>
                  </a:lnTo>
                  <a:lnTo>
                    <a:pt x="453" y="372"/>
                  </a:lnTo>
                  <a:lnTo>
                    <a:pt x="453" y="369"/>
                  </a:lnTo>
                  <a:lnTo>
                    <a:pt x="451" y="367"/>
                  </a:lnTo>
                  <a:lnTo>
                    <a:pt x="442" y="363"/>
                  </a:lnTo>
                  <a:lnTo>
                    <a:pt x="438" y="361"/>
                  </a:lnTo>
                  <a:lnTo>
                    <a:pt x="436" y="360"/>
                  </a:lnTo>
                  <a:lnTo>
                    <a:pt x="434" y="359"/>
                  </a:lnTo>
                  <a:lnTo>
                    <a:pt x="428" y="353"/>
                  </a:lnTo>
                  <a:lnTo>
                    <a:pt x="420" y="349"/>
                  </a:lnTo>
                  <a:lnTo>
                    <a:pt x="410" y="344"/>
                  </a:lnTo>
                  <a:lnTo>
                    <a:pt x="403" y="336"/>
                  </a:lnTo>
                  <a:lnTo>
                    <a:pt x="394" y="326"/>
                  </a:lnTo>
                  <a:lnTo>
                    <a:pt x="382" y="317"/>
                  </a:lnTo>
                  <a:lnTo>
                    <a:pt x="373" y="310"/>
                  </a:lnTo>
                  <a:lnTo>
                    <a:pt x="366" y="301"/>
                  </a:lnTo>
                  <a:lnTo>
                    <a:pt x="360" y="293"/>
                  </a:lnTo>
                  <a:lnTo>
                    <a:pt x="356" y="287"/>
                  </a:lnTo>
                  <a:lnTo>
                    <a:pt x="338" y="278"/>
                  </a:lnTo>
                  <a:lnTo>
                    <a:pt x="330" y="271"/>
                  </a:lnTo>
                  <a:lnTo>
                    <a:pt x="323" y="266"/>
                  </a:lnTo>
                  <a:lnTo>
                    <a:pt x="312" y="262"/>
                  </a:lnTo>
                  <a:lnTo>
                    <a:pt x="300" y="259"/>
                  </a:lnTo>
                  <a:lnTo>
                    <a:pt x="289" y="258"/>
                  </a:lnTo>
                  <a:lnTo>
                    <a:pt x="282" y="259"/>
                  </a:lnTo>
                  <a:lnTo>
                    <a:pt x="278" y="263"/>
                  </a:lnTo>
                  <a:lnTo>
                    <a:pt x="274" y="268"/>
                  </a:lnTo>
                  <a:lnTo>
                    <a:pt x="268" y="272"/>
                  </a:lnTo>
                  <a:lnTo>
                    <a:pt x="257" y="274"/>
                  </a:lnTo>
                  <a:lnTo>
                    <a:pt x="243" y="272"/>
                  </a:lnTo>
                  <a:lnTo>
                    <a:pt x="229" y="271"/>
                  </a:lnTo>
                  <a:lnTo>
                    <a:pt x="217" y="272"/>
                  </a:lnTo>
                  <a:lnTo>
                    <a:pt x="202" y="279"/>
                  </a:lnTo>
                  <a:lnTo>
                    <a:pt x="188" y="287"/>
                  </a:lnTo>
                  <a:lnTo>
                    <a:pt x="170" y="306"/>
                  </a:lnTo>
                  <a:lnTo>
                    <a:pt x="163" y="312"/>
                  </a:lnTo>
                  <a:lnTo>
                    <a:pt x="153" y="293"/>
                  </a:lnTo>
                  <a:lnTo>
                    <a:pt x="149" y="287"/>
                  </a:lnTo>
                  <a:lnTo>
                    <a:pt x="145" y="286"/>
                  </a:lnTo>
                  <a:lnTo>
                    <a:pt x="141" y="283"/>
                  </a:lnTo>
                  <a:lnTo>
                    <a:pt x="137" y="282"/>
                  </a:lnTo>
                  <a:lnTo>
                    <a:pt x="133" y="278"/>
                  </a:lnTo>
                  <a:lnTo>
                    <a:pt x="132" y="275"/>
                  </a:lnTo>
                  <a:lnTo>
                    <a:pt x="132" y="271"/>
                  </a:lnTo>
                  <a:lnTo>
                    <a:pt x="129" y="263"/>
                  </a:lnTo>
                  <a:lnTo>
                    <a:pt x="128" y="260"/>
                  </a:lnTo>
                  <a:lnTo>
                    <a:pt x="131" y="258"/>
                  </a:lnTo>
                  <a:lnTo>
                    <a:pt x="132" y="258"/>
                  </a:lnTo>
                  <a:lnTo>
                    <a:pt x="136" y="254"/>
                  </a:lnTo>
                  <a:lnTo>
                    <a:pt x="136" y="252"/>
                  </a:lnTo>
                  <a:lnTo>
                    <a:pt x="135" y="250"/>
                  </a:lnTo>
                  <a:lnTo>
                    <a:pt x="132" y="245"/>
                  </a:lnTo>
                  <a:lnTo>
                    <a:pt x="129" y="243"/>
                  </a:lnTo>
                  <a:lnTo>
                    <a:pt x="125" y="240"/>
                  </a:lnTo>
                  <a:lnTo>
                    <a:pt x="122" y="239"/>
                  </a:lnTo>
                  <a:lnTo>
                    <a:pt x="118" y="237"/>
                  </a:lnTo>
                  <a:lnTo>
                    <a:pt x="114" y="237"/>
                  </a:lnTo>
                  <a:lnTo>
                    <a:pt x="113" y="236"/>
                  </a:lnTo>
                  <a:lnTo>
                    <a:pt x="117" y="232"/>
                  </a:lnTo>
                  <a:lnTo>
                    <a:pt x="118" y="229"/>
                  </a:lnTo>
                  <a:lnTo>
                    <a:pt x="118" y="223"/>
                  </a:lnTo>
                  <a:lnTo>
                    <a:pt x="116" y="214"/>
                  </a:lnTo>
                  <a:lnTo>
                    <a:pt x="112" y="205"/>
                  </a:lnTo>
                  <a:lnTo>
                    <a:pt x="108" y="197"/>
                  </a:lnTo>
                  <a:lnTo>
                    <a:pt x="104" y="193"/>
                  </a:lnTo>
                  <a:lnTo>
                    <a:pt x="101" y="193"/>
                  </a:lnTo>
                  <a:lnTo>
                    <a:pt x="98" y="194"/>
                  </a:lnTo>
                  <a:lnTo>
                    <a:pt x="96" y="197"/>
                  </a:lnTo>
                  <a:lnTo>
                    <a:pt x="93" y="198"/>
                  </a:lnTo>
                  <a:lnTo>
                    <a:pt x="89" y="202"/>
                  </a:lnTo>
                  <a:lnTo>
                    <a:pt x="86" y="202"/>
                  </a:lnTo>
                  <a:lnTo>
                    <a:pt x="85" y="201"/>
                  </a:lnTo>
                  <a:lnTo>
                    <a:pt x="81" y="196"/>
                  </a:lnTo>
                  <a:lnTo>
                    <a:pt x="78" y="189"/>
                  </a:lnTo>
                  <a:lnTo>
                    <a:pt x="74" y="182"/>
                  </a:lnTo>
                  <a:lnTo>
                    <a:pt x="67" y="179"/>
                  </a:lnTo>
                  <a:lnTo>
                    <a:pt x="62" y="181"/>
                  </a:lnTo>
                  <a:lnTo>
                    <a:pt x="58" y="185"/>
                  </a:lnTo>
                  <a:lnTo>
                    <a:pt x="55" y="190"/>
                  </a:lnTo>
                  <a:lnTo>
                    <a:pt x="50" y="196"/>
                  </a:lnTo>
                  <a:lnTo>
                    <a:pt x="45" y="197"/>
                  </a:lnTo>
                  <a:lnTo>
                    <a:pt x="34" y="197"/>
                  </a:lnTo>
                  <a:lnTo>
                    <a:pt x="31" y="196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2" y="186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40" y="181"/>
                  </a:lnTo>
                  <a:lnTo>
                    <a:pt x="42" y="178"/>
                  </a:lnTo>
                  <a:lnTo>
                    <a:pt x="43" y="177"/>
                  </a:lnTo>
                  <a:lnTo>
                    <a:pt x="43" y="174"/>
                  </a:lnTo>
                  <a:lnTo>
                    <a:pt x="40" y="173"/>
                  </a:lnTo>
                  <a:lnTo>
                    <a:pt x="30" y="170"/>
                  </a:lnTo>
                  <a:lnTo>
                    <a:pt x="19" y="169"/>
                  </a:lnTo>
                  <a:lnTo>
                    <a:pt x="10" y="165"/>
                  </a:lnTo>
                  <a:lnTo>
                    <a:pt x="6" y="162"/>
                  </a:lnTo>
                  <a:lnTo>
                    <a:pt x="3" y="161"/>
                  </a:lnTo>
                  <a:lnTo>
                    <a:pt x="2" y="159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3" y="151"/>
                  </a:lnTo>
                  <a:lnTo>
                    <a:pt x="6" y="144"/>
                  </a:lnTo>
                  <a:lnTo>
                    <a:pt x="11" y="138"/>
                  </a:lnTo>
                  <a:lnTo>
                    <a:pt x="19" y="132"/>
                  </a:lnTo>
                  <a:lnTo>
                    <a:pt x="35" y="126"/>
                  </a:lnTo>
                  <a:lnTo>
                    <a:pt x="47" y="122"/>
                  </a:lnTo>
                  <a:lnTo>
                    <a:pt x="50" y="123"/>
                  </a:lnTo>
                  <a:lnTo>
                    <a:pt x="57" y="130"/>
                  </a:lnTo>
                  <a:lnTo>
                    <a:pt x="58" y="130"/>
                  </a:lnTo>
                  <a:lnTo>
                    <a:pt x="61" y="128"/>
                  </a:lnTo>
                  <a:lnTo>
                    <a:pt x="65" y="126"/>
                  </a:lnTo>
                  <a:lnTo>
                    <a:pt x="67" y="123"/>
                  </a:lnTo>
                  <a:lnTo>
                    <a:pt x="70" y="122"/>
                  </a:lnTo>
                  <a:lnTo>
                    <a:pt x="73" y="122"/>
                  </a:lnTo>
                  <a:lnTo>
                    <a:pt x="75" y="120"/>
                  </a:lnTo>
                  <a:lnTo>
                    <a:pt x="84" y="123"/>
                  </a:lnTo>
                  <a:lnTo>
                    <a:pt x="88" y="126"/>
                  </a:lnTo>
                  <a:lnTo>
                    <a:pt x="96" y="128"/>
                  </a:lnTo>
                  <a:lnTo>
                    <a:pt x="98" y="128"/>
                  </a:lnTo>
                  <a:lnTo>
                    <a:pt x="102" y="124"/>
                  </a:lnTo>
                  <a:lnTo>
                    <a:pt x="104" y="122"/>
                  </a:lnTo>
                  <a:lnTo>
                    <a:pt x="105" y="120"/>
                  </a:lnTo>
                  <a:lnTo>
                    <a:pt x="122" y="120"/>
                  </a:lnTo>
                  <a:lnTo>
                    <a:pt x="136" y="116"/>
                  </a:lnTo>
                  <a:lnTo>
                    <a:pt x="143" y="117"/>
                  </a:lnTo>
                  <a:lnTo>
                    <a:pt x="149" y="122"/>
                  </a:lnTo>
                  <a:lnTo>
                    <a:pt x="157" y="127"/>
                  </a:lnTo>
                  <a:lnTo>
                    <a:pt x="166" y="131"/>
                  </a:lnTo>
                  <a:lnTo>
                    <a:pt x="174" y="131"/>
                  </a:lnTo>
                  <a:lnTo>
                    <a:pt x="182" y="127"/>
                  </a:lnTo>
                  <a:lnTo>
                    <a:pt x="188" y="123"/>
                  </a:lnTo>
                  <a:lnTo>
                    <a:pt x="192" y="119"/>
                  </a:lnTo>
                  <a:lnTo>
                    <a:pt x="198" y="119"/>
                  </a:lnTo>
                  <a:lnTo>
                    <a:pt x="200" y="120"/>
                  </a:lnTo>
                  <a:lnTo>
                    <a:pt x="202" y="120"/>
                  </a:lnTo>
                  <a:lnTo>
                    <a:pt x="203" y="122"/>
                  </a:lnTo>
                  <a:lnTo>
                    <a:pt x="206" y="122"/>
                  </a:lnTo>
                  <a:lnTo>
                    <a:pt x="211" y="119"/>
                  </a:lnTo>
                  <a:lnTo>
                    <a:pt x="213" y="116"/>
                  </a:lnTo>
                  <a:lnTo>
                    <a:pt x="215" y="115"/>
                  </a:lnTo>
                  <a:lnTo>
                    <a:pt x="219" y="115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2" y="119"/>
                  </a:lnTo>
                  <a:lnTo>
                    <a:pt x="225" y="122"/>
                  </a:lnTo>
                  <a:lnTo>
                    <a:pt x="231" y="122"/>
                  </a:lnTo>
                  <a:lnTo>
                    <a:pt x="234" y="120"/>
                  </a:lnTo>
                  <a:lnTo>
                    <a:pt x="237" y="117"/>
                  </a:lnTo>
                  <a:lnTo>
                    <a:pt x="237" y="116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41" y="109"/>
                  </a:lnTo>
                  <a:lnTo>
                    <a:pt x="253" y="109"/>
                  </a:lnTo>
                  <a:lnTo>
                    <a:pt x="254" y="108"/>
                  </a:lnTo>
                  <a:lnTo>
                    <a:pt x="257" y="107"/>
                  </a:lnTo>
                  <a:lnTo>
                    <a:pt x="260" y="104"/>
                  </a:lnTo>
                  <a:lnTo>
                    <a:pt x="264" y="103"/>
                  </a:lnTo>
                  <a:lnTo>
                    <a:pt x="266" y="101"/>
                  </a:lnTo>
                  <a:lnTo>
                    <a:pt x="270" y="101"/>
                  </a:lnTo>
                  <a:lnTo>
                    <a:pt x="273" y="99"/>
                  </a:lnTo>
                  <a:lnTo>
                    <a:pt x="273" y="92"/>
                  </a:lnTo>
                  <a:lnTo>
                    <a:pt x="274" y="92"/>
                  </a:lnTo>
                  <a:lnTo>
                    <a:pt x="276" y="91"/>
                  </a:lnTo>
                  <a:lnTo>
                    <a:pt x="284" y="88"/>
                  </a:lnTo>
                  <a:lnTo>
                    <a:pt x="289" y="82"/>
                  </a:lnTo>
                  <a:lnTo>
                    <a:pt x="291" y="82"/>
                  </a:lnTo>
                  <a:lnTo>
                    <a:pt x="293" y="81"/>
                  </a:lnTo>
                  <a:lnTo>
                    <a:pt x="316" y="81"/>
                  </a:lnTo>
                  <a:lnTo>
                    <a:pt x="321" y="78"/>
                  </a:lnTo>
                  <a:lnTo>
                    <a:pt x="323" y="74"/>
                  </a:lnTo>
                  <a:lnTo>
                    <a:pt x="320" y="69"/>
                  </a:lnTo>
                  <a:lnTo>
                    <a:pt x="316" y="65"/>
                  </a:lnTo>
                  <a:lnTo>
                    <a:pt x="317" y="62"/>
                  </a:lnTo>
                  <a:lnTo>
                    <a:pt x="321" y="58"/>
                  </a:lnTo>
                  <a:lnTo>
                    <a:pt x="323" y="56"/>
                  </a:lnTo>
                  <a:lnTo>
                    <a:pt x="325" y="54"/>
                  </a:lnTo>
                  <a:lnTo>
                    <a:pt x="327" y="53"/>
                  </a:lnTo>
                  <a:lnTo>
                    <a:pt x="332" y="50"/>
                  </a:lnTo>
                  <a:lnTo>
                    <a:pt x="343" y="46"/>
                  </a:lnTo>
                  <a:lnTo>
                    <a:pt x="354" y="41"/>
                  </a:lnTo>
                  <a:lnTo>
                    <a:pt x="364" y="34"/>
                  </a:lnTo>
                  <a:lnTo>
                    <a:pt x="374" y="30"/>
                  </a:lnTo>
                  <a:lnTo>
                    <a:pt x="381" y="29"/>
                  </a:lnTo>
                  <a:lnTo>
                    <a:pt x="387" y="26"/>
                  </a:lnTo>
                  <a:lnTo>
                    <a:pt x="393" y="20"/>
                  </a:lnTo>
                  <a:lnTo>
                    <a:pt x="398" y="14"/>
                  </a:lnTo>
                  <a:lnTo>
                    <a:pt x="405" y="6"/>
                  </a:lnTo>
                  <a:lnTo>
                    <a:pt x="412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1" name="Freeform 97"/>
            <p:cNvSpPr>
              <a:spLocks/>
            </p:cNvSpPr>
            <p:nvPr/>
          </p:nvSpPr>
          <p:spPr bwMode="auto">
            <a:xfrm>
              <a:off x="7080072" y="4726897"/>
              <a:ext cx="329661" cy="824154"/>
            </a:xfrm>
            <a:custGeom>
              <a:avLst/>
              <a:gdLst/>
              <a:ahLst/>
              <a:cxnLst>
                <a:cxn ang="0">
                  <a:pos x="149" y="11"/>
                </a:cxn>
                <a:cxn ang="0">
                  <a:pos x="160" y="37"/>
                </a:cxn>
                <a:cxn ang="0">
                  <a:pos x="172" y="38"/>
                </a:cxn>
                <a:cxn ang="0">
                  <a:pos x="184" y="58"/>
                </a:cxn>
                <a:cxn ang="0">
                  <a:pos x="196" y="100"/>
                </a:cxn>
                <a:cxn ang="0">
                  <a:pos x="199" y="135"/>
                </a:cxn>
                <a:cxn ang="0">
                  <a:pos x="196" y="217"/>
                </a:cxn>
                <a:cxn ang="0">
                  <a:pos x="199" y="289"/>
                </a:cxn>
                <a:cxn ang="0">
                  <a:pos x="198" y="330"/>
                </a:cxn>
                <a:cxn ang="0">
                  <a:pos x="183" y="367"/>
                </a:cxn>
                <a:cxn ang="0">
                  <a:pos x="180" y="378"/>
                </a:cxn>
                <a:cxn ang="0">
                  <a:pos x="160" y="409"/>
                </a:cxn>
                <a:cxn ang="0">
                  <a:pos x="149" y="421"/>
                </a:cxn>
                <a:cxn ang="0">
                  <a:pos x="126" y="423"/>
                </a:cxn>
                <a:cxn ang="0">
                  <a:pos x="116" y="430"/>
                </a:cxn>
                <a:cxn ang="0">
                  <a:pos x="107" y="421"/>
                </a:cxn>
                <a:cxn ang="0">
                  <a:pos x="99" y="418"/>
                </a:cxn>
                <a:cxn ang="0">
                  <a:pos x="97" y="434"/>
                </a:cxn>
                <a:cxn ang="0">
                  <a:pos x="89" y="425"/>
                </a:cxn>
                <a:cxn ang="0">
                  <a:pos x="83" y="441"/>
                </a:cxn>
                <a:cxn ang="0">
                  <a:pos x="82" y="475"/>
                </a:cxn>
                <a:cxn ang="0">
                  <a:pos x="71" y="481"/>
                </a:cxn>
                <a:cxn ang="0">
                  <a:pos x="71" y="500"/>
                </a:cxn>
                <a:cxn ang="0">
                  <a:pos x="58" y="479"/>
                </a:cxn>
                <a:cxn ang="0">
                  <a:pos x="66" y="461"/>
                </a:cxn>
                <a:cxn ang="0">
                  <a:pos x="60" y="430"/>
                </a:cxn>
                <a:cxn ang="0">
                  <a:pos x="29" y="384"/>
                </a:cxn>
                <a:cxn ang="0">
                  <a:pos x="0" y="359"/>
                </a:cxn>
                <a:cxn ang="0">
                  <a:pos x="7" y="349"/>
                </a:cxn>
                <a:cxn ang="0">
                  <a:pos x="16" y="333"/>
                </a:cxn>
                <a:cxn ang="0">
                  <a:pos x="23" y="314"/>
                </a:cxn>
                <a:cxn ang="0">
                  <a:pos x="31" y="324"/>
                </a:cxn>
                <a:cxn ang="0">
                  <a:pos x="42" y="332"/>
                </a:cxn>
                <a:cxn ang="0">
                  <a:pos x="54" y="340"/>
                </a:cxn>
                <a:cxn ang="0">
                  <a:pos x="63" y="326"/>
                </a:cxn>
                <a:cxn ang="0">
                  <a:pos x="55" y="310"/>
                </a:cxn>
                <a:cxn ang="0">
                  <a:pos x="68" y="302"/>
                </a:cxn>
                <a:cxn ang="0">
                  <a:pos x="66" y="287"/>
                </a:cxn>
                <a:cxn ang="0">
                  <a:pos x="78" y="259"/>
                </a:cxn>
                <a:cxn ang="0">
                  <a:pos x="71" y="247"/>
                </a:cxn>
                <a:cxn ang="0">
                  <a:pos x="66" y="223"/>
                </a:cxn>
                <a:cxn ang="0">
                  <a:pos x="56" y="179"/>
                </a:cxn>
                <a:cxn ang="0">
                  <a:pos x="51" y="166"/>
                </a:cxn>
                <a:cxn ang="0">
                  <a:pos x="60" y="144"/>
                </a:cxn>
                <a:cxn ang="0">
                  <a:pos x="110" y="136"/>
                </a:cxn>
                <a:cxn ang="0">
                  <a:pos x="133" y="111"/>
                </a:cxn>
                <a:cxn ang="0">
                  <a:pos x="125" y="89"/>
                </a:cxn>
                <a:cxn ang="0">
                  <a:pos x="141" y="76"/>
                </a:cxn>
                <a:cxn ang="0">
                  <a:pos x="142" y="45"/>
                </a:cxn>
                <a:cxn ang="0">
                  <a:pos x="121" y="49"/>
                </a:cxn>
                <a:cxn ang="0">
                  <a:pos x="107" y="45"/>
                </a:cxn>
                <a:cxn ang="0">
                  <a:pos x="105" y="37"/>
                </a:cxn>
                <a:cxn ang="0">
                  <a:pos x="118" y="26"/>
                </a:cxn>
                <a:cxn ang="0">
                  <a:pos x="118" y="12"/>
                </a:cxn>
              </a:cxnLst>
              <a:rect l="0" t="0" r="r" b="b"/>
              <a:pathLst>
                <a:path w="200" h="500">
                  <a:moveTo>
                    <a:pt x="125" y="0"/>
                  </a:moveTo>
                  <a:lnTo>
                    <a:pt x="132" y="2"/>
                  </a:lnTo>
                  <a:lnTo>
                    <a:pt x="141" y="6"/>
                  </a:lnTo>
                  <a:lnTo>
                    <a:pt x="149" y="11"/>
                  </a:lnTo>
                  <a:lnTo>
                    <a:pt x="156" y="14"/>
                  </a:lnTo>
                  <a:lnTo>
                    <a:pt x="159" y="18"/>
                  </a:lnTo>
                  <a:lnTo>
                    <a:pt x="159" y="31"/>
                  </a:lnTo>
                  <a:lnTo>
                    <a:pt x="160" y="37"/>
                  </a:lnTo>
                  <a:lnTo>
                    <a:pt x="161" y="39"/>
                  </a:lnTo>
                  <a:lnTo>
                    <a:pt x="164" y="39"/>
                  </a:lnTo>
                  <a:lnTo>
                    <a:pt x="167" y="38"/>
                  </a:lnTo>
                  <a:lnTo>
                    <a:pt x="172" y="38"/>
                  </a:lnTo>
                  <a:lnTo>
                    <a:pt x="176" y="37"/>
                  </a:lnTo>
                  <a:lnTo>
                    <a:pt x="181" y="34"/>
                  </a:lnTo>
                  <a:lnTo>
                    <a:pt x="181" y="49"/>
                  </a:lnTo>
                  <a:lnTo>
                    <a:pt x="184" y="58"/>
                  </a:lnTo>
                  <a:lnTo>
                    <a:pt x="188" y="69"/>
                  </a:lnTo>
                  <a:lnTo>
                    <a:pt x="191" y="80"/>
                  </a:lnTo>
                  <a:lnTo>
                    <a:pt x="193" y="89"/>
                  </a:lnTo>
                  <a:lnTo>
                    <a:pt x="196" y="100"/>
                  </a:lnTo>
                  <a:lnTo>
                    <a:pt x="199" y="109"/>
                  </a:lnTo>
                  <a:lnTo>
                    <a:pt x="200" y="116"/>
                  </a:lnTo>
                  <a:lnTo>
                    <a:pt x="200" y="122"/>
                  </a:lnTo>
                  <a:lnTo>
                    <a:pt x="199" y="135"/>
                  </a:lnTo>
                  <a:lnTo>
                    <a:pt x="199" y="154"/>
                  </a:lnTo>
                  <a:lnTo>
                    <a:pt x="198" y="174"/>
                  </a:lnTo>
                  <a:lnTo>
                    <a:pt x="196" y="197"/>
                  </a:lnTo>
                  <a:lnTo>
                    <a:pt x="196" y="217"/>
                  </a:lnTo>
                  <a:lnTo>
                    <a:pt x="195" y="236"/>
                  </a:lnTo>
                  <a:lnTo>
                    <a:pt x="195" y="263"/>
                  </a:lnTo>
                  <a:lnTo>
                    <a:pt x="196" y="275"/>
                  </a:lnTo>
                  <a:lnTo>
                    <a:pt x="199" y="289"/>
                  </a:lnTo>
                  <a:lnTo>
                    <a:pt x="200" y="302"/>
                  </a:lnTo>
                  <a:lnTo>
                    <a:pt x="200" y="310"/>
                  </a:lnTo>
                  <a:lnTo>
                    <a:pt x="199" y="318"/>
                  </a:lnTo>
                  <a:lnTo>
                    <a:pt x="198" y="330"/>
                  </a:lnTo>
                  <a:lnTo>
                    <a:pt x="193" y="344"/>
                  </a:lnTo>
                  <a:lnTo>
                    <a:pt x="189" y="356"/>
                  </a:lnTo>
                  <a:lnTo>
                    <a:pt x="185" y="364"/>
                  </a:lnTo>
                  <a:lnTo>
                    <a:pt x="183" y="367"/>
                  </a:lnTo>
                  <a:lnTo>
                    <a:pt x="181" y="369"/>
                  </a:lnTo>
                  <a:lnTo>
                    <a:pt x="181" y="372"/>
                  </a:lnTo>
                  <a:lnTo>
                    <a:pt x="180" y="375"/>
                  </a:lnTo>
                  <a:lnTo>
                    <a:pt x="180" y="378"/>
                  </a:lnTo>
                  <a:lnTo>
                    <a:pt x="179" y="380"/>
                  </a:lnTo>
                  <a:lnTo>
                    <a:pt x="171" y="392"/>
                  </a:lnTo>
                  <a:lnTo>
                    <a:pt x="165" y="402"/>
                  </a:lnTo>
                  <a:lnTo>
                    <a:pt x="160" y="409"/>
                  </a:lnTo>
                  <a:lnTo>
                    <a:pt x="156" y="414"/>
                  </a:lnTo>
                  <a:lnTo>
                    <a:pt x="155" y="417"/>
                  </a:lnTo>
                  <a:lnTo>
                    <a:pt x="152" y="418"/>
                  </a:lnTo>
                  <a:lnTo>
                    <a:pt x="149" y="421"/>
                  </a:lnTo>
                  <a:lnTo>
                    <a:pt x="146" y="421"/>
                  </a:lnTo>
                  <a:lnTo>
                    <a:pt x="141" y="422"/>
                  </a:lnTo>
                  <a:lnTo>
                    <a:pt x="130" y="422"/>
                  </a:lnTo>
                  <a:lnTo>
                    <a:pt x="126" y="423"/>
                  </a:lnTo>
                  <a:lnTo>
                    <a:pt x="121" y="426"/>
                  </a:lnTo>
                  <a:lnTo>
                    <a:pt x="120" y="427"/>
                  </a:lnTo>
                  <a:lnTo>
                    <a:pt x="117" y="429"/>
                  </a:lnTo>
                  <a:lnTo>
                    <a:pt x="116" y="430"/>
                  </a:lnTo>
                  <a:lnTo>
                    <a:pt x="114" y="430"/>
                  </a:lnTo>
                  <a:lnTo>
                    <a:pt x="111" y="427"/>
                  </a:lnTo>
                  <a:lnTo>
                    <a:pt x="110" y="425"/>
                  </a:lnTo>
                  <a:lnTo>
                    <a:pt x="107" y="421"/>
                  </a:lnTo>
                  <a:lnTo>
                    <a:pt x="106" y="418"/>
                  </a:lnTo>
                  <a:lnTo>
                    <a:pt x="103" y="417"/>
                  </a:lnTo>
                  <a:lnTo>
                    <a:pt x="102" y="417"/>
                  </a:lnTo>
                  <a:lnTo>
                    <a:pt x="99" y="418"/>
                  </a:lnTo>
                  <a:lnTo>
                    <a:pt x="98" y="421"/>
                  </a:lnTo>
                  <a:lnTo>
                    <a:pt x="98" y="425"/>
                  </a:lnTo>
                  <a:lnTo>
                    <a:pt x="97" y="429"/>
                  </a:lnTo>
                  <a:lnTo>
                    <a:pt x="97" y="434"/>
                  </a:lnTo>
                  <a:lnTo>
                    <a:pt x="95" y="435"/>
                  </a:lnTo>
                  <a:lnTo>
                    <a:pt x="95" y="434"/>
                  </a:lnTo>
                  <a:lnTo>
                    <a:pt x="91" y="430"/>
                  </a:lnTo>
                  <a:lnTo>
                    <a:pt x="89" y="425"/>
                  </a:lnTo>
                  <a:lnTo>
                    <a:pt x="85" y="421"/>
                  </a:lnTo>
                  <a:lnTo>
                    <a:pt x="82" y="421"/>
                  </a:lnTo>
                  <a:lnTo>
                    <a:pt x="82" y="434"/>
                  </a:lnTo>
                  <a:lnTo>
                    <a:pt x="83" y="441"/>
                  </a:lnTo>
                  <a:lnTo>
                    <a:pt x="83" y="456"/>
                  </a:lnTo>
                  <a:lnTo>
                    <a:pt x="85" y="464"/>
                  </a:lnTo>
                  <a:lnTo>
                    <a:pt x="83" y="472"/>
                  </a:lnTo>
                  <a:lnTo>
                    <a:pt x="82" y="475"/>
                  </a:lnTo>
                  <a:lnTo>
                    <a:pt x="79" y="477"/>
                  </a:lnTo>
                  <a:lnTo>
                    <a:pt x="77" y="479"/>
                  </a:lnTo>
                  <a:lnTo>
                    <a:pt x="74" y="479"/>
                  </a:lnTo>
                  <a:lnTo>
                    <a:pt x="71" y="481"/>
                  </a:lnTo>
                  <a:lnTo>
                    <a:pt x="71" y="483"/>
                  </a:lnTo>
                  <a:lnTo>
                    <a:pt x="73" y="487"/>
                  </a:lnTo>
                  <a:lnTo>
                    <a:pt x="73" y="495"/>
                  </a:lnTo>
                  <a:lnTo>
                    <a:pt x="71" y="500"/>
                  </a:lnTo>
                  <a:lnTo>
                    <a:pt x="55" y="500"/>
                  </a:lnTo>
                  <a:lnTo>
                    <a:pt x="59" y="492"/>
                  </a:lnTo>
                  <a:lnTo>
                    <a:pt x="59" y="484"/>
                  </a:lnTo>
                  <a:lnTo>
                    <a:pt x="58" y="479"/>
                  </a:lnTo>
                  <a:lnTo>
                    <a:pt x="56" y="476"/>
                  </a:lnTo>
                  <a:lnTo>
                    <a:pt x="56" y="472"/>
                  </a:lnTo>
                  <a:lnTo>
                    <a:pt x="58" y="469"/>
                  </a:lnTo>
                  <a:lnTo>
                    <a:pt x="66" y="461"/>
                  </a:lnTo>
                  <a:lnTo>
                    <a:pt x="67" y="454"/>
                  </a:lnTo>
                  <a:lnTo>
                    <a:pt x="67" y="445"/>
                  </a:lnTo>
                  <a:lnTo>
                    <a:pt x="64" y="437"/>
                  </a:lnTo>
                  <a:lnTo>
                    <a:pt x="60" y="430"/>
                  </a:lnTo>
                  <a:lnTo>
                    <a:pt x="55" y="423"/>
                  </a:lnTo>
                  <a:lnTo>
                    <a:pt x="39" y="404"/>
                  </a:lnTo>
                  <a:lnTo>
                    <a:pt x="35" y="394"/>
                  </a:lnTo>
                  <a:lnTo>
                    <a:pt x="29" y="384"/>
                  </a:lnTo>
                  <a:lnTo>
                    <a:pt x="21" y="376"/>
                  </a:lnTo>
                  <a:lnTo>
                    <a:pt x="11" y="368"/>
                  </a:lnTo>
                  <a:lnTo>
                    <a:pt x="3" y="361"/>
                  </a:lnTo>
                  <a:lnTo>
                    <a:pt x="0" y="359"/>
                  </a:lnTo>
                  <a:lnTo>
                    <a:pt x="0" y="356"/>
                  </a:lnTo>
                  <a:lnTo>
                    <a:pt x="1" y="353"/>
                  </a:lnTo>
                  <a:lnTo>
                    <a:pt x="4" y="351"/>
                  </a:lnTo>
                  <a:lnTo>
                    <a:pt x="7" y="349"/>
                  </a:lnTo>
                  <a:lnTo>
                    <a:pt x="9" y="347"/>
                  </a:lnTo>
                  <a:lnTo>
                    <a:pt x="12" y="345"/>
                  </a:lnTo>
                  <a:lnTo>
                    <a:pt x="15" y="341"/>
                  </a:lnTo>
                  <a:lnTo>
                    <a:pt x="16" y="333"/>
                  </a:lnTo>
                  <a:lnTo>
                    <a:pt x="16" y="325"/>
                  </a:lnTo>
                  <a:lnTo>
                    <a:pt x="17" y="317"/>
                  </a:lnTo>
                  <a:lnTo>
                    <a:pt x="20" y="314"/>
                  </a:lnTo>
                  <a:lnTo>
                    <a:pt x="23" y="314"/>
                  </a:lnTo>
                  <a:lnTo>
                    <a:pt x="25" y="313"/>
                  </a:lnTo>
                  <a:lnTo>
                    <a:pt x="27" y="317"/>
                  </a:lnTo>
                  <a:lnTo>
                    <a:pt x="28" y="320"/>
                  </a:lnTo>
                  <a:lnTo>
                    <a:pt x="31" y="324"/>
                  </a:lnTo>
                  <a:lnTo>
                    <a:pt x="34" y="326"/>
                  </a:lnTo>
                  <a:lnTo>
                    <a:pt x="36" y="328"/>
                  </a:lnTo>
                  <a:lnTo>
                    <a:pt x="39" y="330"/>
                  </a:lnTo>
                  <a:lnTo>
                    <a:pt x="42" y="332"/>
                  </a:lnTo>
                  <a:lnTo>
                    <a:pt x="44" y="336"/>
                  </a:lnTo>
                  <a:lnTo>
                    <a:pt x="47" y="337"/>
                  </a:lnTo>
                  <a:lnTo>
                    <a:pt x="51" y="340"/>
                  </a:lnTo>
                  <a:lnTo>
                    <a:pt x="54" y="340"/>
                  </a:lnTo>
                  <a:lnTo>
                    <a:pt x="56" y="338"/>
                  </a:lnTo>
                  <a:lnTo>
                    <a:pt x="62" y="333"/>
                  </a:lnTo>
                  <a:lnTo>
                    <a:pt x="63" y="329"/>
                  </a:lnTo>
                  <a:lnTo>
                    <a:pt x="63" y="326"/>
                  </a:lnTo>
                  <a:lnTo>
                    <a:pt x="62" y="322"/>
                  </a:lnTo>
                  <a:lnTo>
                    <a:pt x="59" y="318"/>
                  </a:lnTo>
                  <a:lnTo>
                    <a:pt x="58" y="314"/>
                  </a:lnTo>
                  <a:lnTo>
                    <a:pt x="55" y="310"/>
                  </a:lnTo>
                  <a:lnTo>
                    <a:pt x="54" y="305"/>
                  </a:lnTo>
                  <a:lnTo>
                    <a:pt x="58" y="303"/>
                  </a:lnTo>
                  <a:lnTo>
                    <a:pt x="67" y="303"/>
                  </a:lnTo>
                  <a:lnTo>
                    <a:pt x="68" y="302"/>
                  </a:lnTo>
                  <a:lnTo>
                    <a:pt x="70" y="299"/>
                  </a:lnTo>
                  <a:lnTo>
                    <a:pt x="70" y="297"/>
                  </a:lnTo>
                  <a:lnTo>
                    <a:pt x="68" y="293"/>
                  </a:lnTo>
                  <a:lnTo>
                    <a:pt x="66" y="287"/>
                  </a:lnTo>
                  <a:lnTo>
                    <a:pt x="64" y="279"/>
                  </a:lnTo>
                  <a:lnTo>
                    <a:pt x="68" y="270"/>
                  </a:lnTo>
                  <a:lnTo>
                    <a:pt x="74" y="263"/>
                  </a:lnTo>
                  <a:lnTo>
                    <a:pt x="78" y="259"/>
                  </a:lnTo>
                  <a:lnTo>
                    <a:pt x="78" y="255"/>
                  </a:lnTo>
                  <a:lnTo>
                    <a:pt x="75" y="254"/>
                  </a:lnTo>
                  <a:lnTo>
                    <a:pt x="74" y="251"/>
                  </a:lnTo>
                  <a:lnTo>
                    <a:pt x="71" y="247"/>
                  </a:lnTo>
                  <a:lnTo>
                    <a:pt x="68" y="244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6" y="223"/>
                  </a:lnTo>
                  <a:lnTo>
                    <a:pt x="66" y="215"/>
                  </a:lnTo>
                  <a:lnTo>
                    <a:pt x="64" y="202"/>
                  </a:lnTo>
                  <a:lnTo>
                    <a:pt x="60" y="190"/>
                  </a:lnTo>
                  <a:lnTo>
                    <a:pt x="56" y="179"/>
                  </a:lnTo>
                  <a:lnTo>
                    <a:pt x="55" y="175"/>
                  </a:lnTo>
                  <a:lnTo>
                    <a:pt x="52" y="173"/>
                  </a:lnTo>
                  <a:lnTo>
                    <a:pt x="51" y="169"/>
                  </a:lnTo>
                  <a:lnTo>
                    <a:pt x="51" y="166"/>
                  </a:lnTo>
                  <a:lnTo>
                    <a:pt x="54" y="158"/>
                  </a:lnTo>
                  <a:lnTo>
                    <a:pt x="55" y="151"/>
                  </a:lnTo>
                  <a:lnTo>
                    <a:pt x="58" y="147"/>
                  </a:lnTo>
                  <a:lnTo>
                    <a:pt x="60" y="144"/>
                  </a:lnTo>
                  <a:lnTo>
                    <a:pt x="64" y="142"/>
                  </a:lnTo>
                  <a:lnTo>
                    <a:pt x="67" y="140"/>
                  </a:lnTo>
                  <a:lnTo>
                    <a:pt x="98" y="140"/>
                  </a:lnTo>
                  <a:lnTo>
                    <a:pt x="110" y="136"/>
                  </a:lnTo>
                  <a:lnTo>
                    <a:pt x="118" y="132"/>
                  </a:lnTo>
                  <a:lnTo>
                    <a:pt x="128" y="126"/>
                  </a:lnTo>
                  <a:lnTo>
                    <a:pt x="133" y="119"/>
                  </a:lnTo>
                  <a:lnTo>
                    <a:pt x="133" y="111"/>
                  </a:lnTo>
                  <a:lnTo>
                    <a:pt x="129" y="103"/>
                  </a:lnTo>
                  <a:lnTo>
                    <a:pt x="125" y="97"/>
                  </a:lnTo>
                  <a:lnTo>
                    <a:pt x="122" y="93"/>
                  </a:lnTo>
                  <a:lnTo>
                    <a:pt x="125" y="89"/>
                  </a:lnTo>
                  <a:lnTo>
                    <a:pt x="133" y="87"/>
                  </a:lnTo>
                  <a:lnTo>
                    <a:pt x="138" y="84"/>
                  </a:lnTo>
                  <a:lnTo>
                    <a:pt x="140" y="81"/>
                  </a:lnTo>
                  <a:lnTo>
                    <a:pt x="141" y="76"/>
                  </a:lnTo>
                  <a:lnTo>
                    <a:pt x="145" y="66"/>
                  </a:lnTo>
                  <a:lnTo>
                    <a:pt x="146" y="57"/>
                  </a:lnTo>
                  <a:lnTo>
                    <a:pt x="145" y="47"/>
                  </a:lnTo>
                  <a:lnTo>
                    <a:pt x="142" y="45"/>
                  </a:lnTo>
                  <a:lnTo>
                    <a:pt x="138" y="46"/>
                  </a:lnTo>
                  <a:lnTo>
                    <a:pt x="132" y="49"/>
                  </a:lnTo>
                  <a:lnTo>
                    <a:pt x="126" y="50"/>
                  </a:lnTo>
                  <a:lnTo>
                    <a:pt x="121" y="49"/>
                  </a:lnTo>
                  <a:lnTo>
                    <a:pt x="117" y="46"/>
                  </a:lnTo>
                  <a:lnTo>
                    <a:pt x="114" y="46"/>
                  </a:lnTo>
                  <a:lnTo>
                    <a:pt x="110" y="45"/>
                  </a:lnTo>
                  <a:lnTo>
                    <a:pt x="107" y="45"/>
                  </a:lnTo>
                  <a:lnTo>
                    <a:pt x="105" y="43"/>
                  </a:lnTo>
                  <a:lnTo>
                    <a:pt x="102" y="43"/>
                  </a:lnTo>
                  <a:lnTo>
                    <a:pt x="102" y="39"/>
                  </a:lnTo>
                  <a:lnTo>
                    <a:pt x="105" y="37"/>
                  </a:lnTo>
                  <a:lnTo>
                    <a:pt x="107" y="33"/>
                  </a:lnTo>
                  <a:lnTo>
                    <a:pt x="111" y="31"/>
                  </a:lnTo>
                  <a:lnTo>
                    <a:pt x="116" y="29"/>
                  </a:lnTo>
                  <a:lnTo>
                    <a:pt x="118" y="26"/>
                  </a:lnTo>
                  <a:lnTo>
                    <a:pt x="120" y="23"/>
                  </a:lnTo>
                  <a:lnTo>
                    <a:pt x="120" y="20"/>
                  </a:lnTo>
                  <a:lnTo>
                    <a:pt x="118" y="16"/>
                  </a:lnTo>
                  <a:lnTo>
                    <a:pt x="118" y="12"/>
                  </a:lnTo>
                  <a:lnTo>
                    <a:pt x="121" y="4"/>
                  </a:lnTo>
                  <a:lnTo>
                    <a:pt x="122" y="2"/>
                  </a:lnTo>
                  <a:lnTo>
                    <a:pt x="12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2" name="Freeform 98"/>
            <p:cNvSpPr>
              <a:spLocks/>
            </p:cNvSpPr>
            <p:nvPr/>
          </p:nvSpPr>
          <p:spPr bwMode="auto">
            <a:xfrm>
              <a:off x="6844364" y="4853816"/>
              <a:ext cx="260433" cy="217577"/>
            </a:xfrm>
            <a:custGeom>
              <a:avLst/>
              <a:gdLst/>
              <a:ahLst/>
              <a:cxnLst>
                <a:cxn ang="0">
                  <a:pos x="150" y="0"/>
                </a:cxn>
                <a:cxn ang="0">
                  <a:pos x="156" y="4"/>
                </a:cxn>
                <a:cxn ang="0">
                  <a:pos x="158" y="11"/>
                </a:cxn>
                <a:cxn ang="0">
                  <a:pos x="154" y="12"/>
                </a:cxn>
                <a:cxn ang="0">
                  <a:pos x="144" y="27"/>
                </a:cxn>
                <a:cxn ang="0">
                  <a:pos x="132" y="46"/>
                </a:cxn>
                <a:cxn ang="0">
                  <a:pos x="123" y="57"/>
                </a:cxn>
                <a:cxn ang="0">
                  <a:pos x="116" y="66"/>
                </a:cxn>
                <a:cxn ang="0">
                  <a:pos x="109" y="74"/>
                </a:cxn>
                <a:cxn ang="0">
                  <a:pos x="108" y="82"/>
                </a:cxn>
                <a:cxn ang="0">
                  <a:pos x="109" y="89"/>
                </a:cxn>
                <a:cxn ang="0">
                  <a:pos x="103" y="100"/>
                </a:cxn>
                <a:cxn ang="0">
                  <a:pos x="90" y="112"/>
                </a:cxn>
                <a:cxn ang="0">
                  <a:pos x="78" y="116"/>
                </a:cxn>
                <a:cxn ang="0">
                  <a:pos x="64" y="128"/>
                </a:cxn>
                <a:cxn ang="0">
                  <a:pos x="58" y="131"/>
                </a:cxn>
                <a:cxn ang="0">
                  <a:pos x="54" y="129"/>
                </a:cxn>
                <a:cxn ang="0">
                  <a:pos x="49" y="123"/>
                </a:cxn>
                <a:cxn ang="0">
                  <a:pos x="39" y="116"/>
                </a:cxn>
                <a:cxn ang="0">
                  <a:pos x="31" y="102"/>
                </a:cxn>
                <a:cxn ang="0">
                  <a:pos x="27" y="97"/>
                </a:cxn>
                <a:cxn ang="0">
                  <a:pos x="22" y="93"/>
                </a:cxn>
                <a:cxn ang="0">
                  <a:pos x="14" y="86"/>
                </a:cxn>
                <a:cxn ang="0">
                  <a:pos x="2" y="81"/>
                </a:cxn>
                <a:cxn ang="0">
                  <a:pos x="4" y="66"/>
                </a:cxn>
                <a:cxn ang="0">
                  <a:pos x="2" y="62"/>
                </a:cxn>
                <a:cxn ang="0">
                  <a:pos x="0" y="59"/>
                </a:cxn>
                <a:cxn ang="0">
                  <a:pos x="3" y="55"/>
                </a:cxn>
                <a:cxn ang="0">
                  <a:pos x="15" y="46"/>
                </a:cxn>
                <a:cxn ang="0">
                  <a:pos x="27" y="34"/>
                </a:cxn>
                <a:cxn ang="0">
                  <a:pos x="29" y="27"/>
                </a:cxn>
                <a:cxn ang="0">
                  <a:pos x="33" y="24"/>
                </a:cxn>
                <a:cxn ang="0">
                  <a:pos x="60" y="15"/>
                </a:cxn>
                <a:cxn ang="0">
                  <a:pos x="76" y="14"/>
                </a:cxn>
                <a:cxn ang="0">
                  <a:pos x="80" y="18"/>
                </a:cxn>
                <a:cxn ang="0">
                  <a:pos x="85" y="22"/>
                </a:cxn>
                <a:cxn ang="0">
                  <a:pos x="92" y="24"/>
                </a:cxn>
                <a:cxn ang="0">
                  <a:pos x="108" y="20"/>
                </a:cxn>
                <a:cxn ang="0">
                  <a:pos x="123" y="12"/>
                </a:cxn>
                <a:cxn ang="0">
                  <a:pos x="136" y="4"/>
                </a:cxn>
              </a:cxnLst>
              <a:rect l="0" t="0" r="r" b="b"/>
              <a:pathLst>
                <a:path w="158" h="132">
                  <a:moveTo>
                    <a:pt x="143" y="0"/>
                  </a:moveTo>
                  <a:lnTo>
                    <a:pt x="150" y="0"/>
                  </a:lnTo>
                  <a:lnTo>
                    <a:pt x="154" y="1"/>
                  </a:lnTo>
                  <a:lnTo>
                    <a:pt x="156" y="4"/>
                  </a:lnTo>
                  <a:lnTo>
                    <a:pt x="158" y="7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4" y="12"/>
                  </a:lnTo>
                  <a:lnTo>
                    <a:pt x="150" y="18"/>
                  </a:lnTo>
                  <a:lnTo>
                    <a:pt x="144" y="27"/>
                  </a:lnTo>
                  <a:lnTo>
                    <a:pt x="138" y="36"/>
                  </a:lnTo>
                  <a:lnTo>
                    <a:pt x="132" y="46"/>
                  </a:lnTo>
                  <a:lnTo>
                    <a:pt x="128" y="51"/>
                  </a:lnTo>
                  <a:lnTo>
                    <a:pt x="123" y="57"/>
                  </a:lnTo>
                  <a:lnTo>
                    <a:pt x="120" y="62"/>
                  </a:lnTo>
                  <a:lnTo>
                    <a:pt x="116" y="66"/>
                  </a:lnTo>
                  <a:lnTo>
                    <a:pt x="112" y="71"/>
                  </a:lnTo>
                  <a:lnTo>
                    <a:pt x="109" y="74"/>
                  </a:lnTo>
                  <a:lnTo>
                    <a:pt x="108" y="78"/>
                  </a:lnTo>
                  <a:lnTo>
                    <a:pt x="108" y="82"/>
                  </a:lnTo>
                  <a:lnTo>
                    <a:pt x="109" y="85"/>
                  </a:lnTo>
                  <a:lnTo>
                    <a:pt x="109" y="89"/>
                  </a:lnTo>
                  <a:lnTo>
                    <a:pt x="108" y="94"/>
                  </a:lnTo>
                  <a:lnTo>
                    <a:pt x="103" y="100"/>
                  </a:lnTo>
                  <a:lnTo>
                    <a:pt x="97" y="107"/>
                  </a:lnTo>
                  <a:lnTo>
                    <a:pt x="90" y="112"/>
                  </a:lnTo>
                  <a:lnTo>
                    <a:pt x="85" y="115"/>
                  </a:lnTo>
                  <a:lnTo>
                    <a:pt x="78" y="116"/>
                  </a:lnTo>
                  <a:lnTo>
                    <a:pt x="72" y="121"/>
                  </a:lnTo>
                  <a:lnTo>
                    <a:pt x="64" y="128"/>
                  </a:lnTo>
                  <a:lnTo>
                    <a:pt x="61" y="131"/>
                  </a:lnTo>
                  <a:lnTo>
                    <a:pt x="58" y="131"/>
                  </a:lnTo>
                  <a:lnTo>
                    <a:pt x="57" y="132"/>
                  </a:lnTo>
                  <a:lnTo>
                    <a:pt x="54" y="129"/>
                  </a:lnTo>
                  <a:lnTo>
                    <a:pt x="53" y="127"/>
                  </a:lnTo>
                  <a:lnTo>
                    <a:pt x="49" y="123"/>
                  </a:lnTo>
                  <a:lnTo>
                    <a:pt x="43" y="119"/>
                  </a:lnTo>
                  <a:lnTo>
                    <a:pt x="39" y="116"/>
                  </a:lnTo>
                  <a:lnTo>
                    <a:pt x="34" y="111"/>
                  </a:lnTo>
                  <a:lnTo>
                    <a:pt x="31" y="102"/>
                  </a:lnTo>
                  <a:lnTo>
                    <a:pt x="30" y="100"/>
                  </a:lnTo>
                  <a:lnTo>
                    <a:pt x="27" y="97"/>
                  </a:lnTo>
                  <a:lnTo>
                    <a:pt x="25" y="96"/>
                  </a:lnTo>
                  <a:lnTo>
                    <a:pt x="22" y="93"/>
                  </a:lnTo>
                  <a:lnTo>
                    <a:pt x="19" y="92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2" y="81"/>
                  </a:lnTo>
                  <a:lnTo>
                    <a:pt x="4" y="73"/>
                  </a:lnTo>
                  <a:lnTo>
                    <a:pt x="4" y="66"/>
                  </a:lnTo>
                  <a:lnTo>
                    <a:pt x="3" y="65"/>
                  </a:lnTo>
                  <a:lnTo>
                    <a:pt x="2" y="62"/>
                  </a:lnTo>
                  <a:lnTo>
                    <a:pt x="2" y="61"/>
                  </a:lnTo>
                  <a:lnTo>
                    <a:pt x="0" y="59"/>
                  </a:lnTo>
                  <a:lnTo>
                    <a:pt x="2" y="58"/>
                  </a:lnTo>
                  <a:lnTo>
                    <a:pt x="3" y="55"/>
                  </a:lnTo>
                  <a:lnTo>
                    <a:pt x="8" y="51"/>
                  </a:lnTo>
                  <a:lnTo>
                    <a:pt x="15" y="46"/>
                  </a:lnTo>
                  <a:lnTo>
                    <a:pt x="23" y="39"/>
                  </a:lnTo>
                  <a:lnTo>
                    <a:pt x="27" y="34"/>
                  </a:lnTo>
                  <a:lnTo>
                    <a:pt x="29" y="30"/>
                  </a:lnTo>
                  <a:lnTo>
                    <a:pt x="29" y="27"/>
                  </a:lnTo>
                  <a:lnTo>
                    <a:pt x="30" y="24"/>
                  </a:lnTo>
                  <a:lnTo>
                    <a:pt x="33" y="24"/>
                  </a:lnTo>
                  <a:lnTo>
                    <a:pt x="35" y="23"/>
                  </a:lnTo>
                  <a:lnTo>
                    <a:pt x="60" y="15"/>
                  </a:lnTo>
                  <a:lnTo>
                    <a:pt x="69" y="12"/>
                  </a:lnTo>
                  <a:lnTo>
                    <a:pt x="76" y="14"/>
                  </a:lnTo>
                  <a:lnTo>
                    <a:pt x="78" y="15"/>
                  </a:lnTo>
                  <a:lnTo>
                    <a:pt x="80" y="18"/>
                  </a:lnTo>
                  <a:lnTo>
                    <a:pt x="82" y="19"/>
                  </a:lnTo>
                  <a:lnTo>
                    <a:pt x="85" y="22"/>
                  </a:lnTo>
                  <a:lnTo>
                    <a:pt x="88" y="23"/>
                  </a:lnTo>
                  <a:lnTo>
                    <a:pt x="92" y="24"/>
                  </a:lnTo>
                  <a:lnTo>
                    <a:pt x="99" y="23"/>
                  </a:lnTo>
                  <a:lnTo>
                    <a:pt x="108" y="20"/>
                  </a:lnTo>
                  <a:lnTo>
                    <a:pt x="116" y="16"/>
                  </a:lnTo>
                  <a:lnTo>
                    <a:pt x="123" y="12"/>
                  </a:lnTo>
                  <a:lnTo>
                    <a:pt x="128" y="8"/>
                  </a:lnTo>
                  <a:lnTo>
                    <a:pt x="136" y="4"/>
                  </a:lnTo>
                  <a:lnTo>
                    <a:pt x="14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3" name="Freeform 99"/>
            <p:cNvSpPr>
              <a:spLocks/>
            </p:cNvSpPr>
            <p:nvPr/>
          </p:nvSpPr>
          <p:spPr bwMode="auto">
            <a:xfrm>
              <a:off x="7472369" y="3007710"/>
              <a:ext cx="451636" cy="660972"/>
            </a:xfrm>
            <a:custGeom>
              <a:avLst/>
              <a:gdLst/>
              <a:ahLst/>
              <a:cxnLst>
                <a:cxn ang="0">
                  <a:pos x="87" y="11"/>
                </a:cxn>
                <a:cxn ang="0">
                  <a:pos x="107" y="8"/>
                </a:cxn>
                <a:cxn ang="0">
                  <a:pos x="129" y="19"/>
                </a:cxn>
                <a:cxn ang="0">
                  <a:pos x="140" y="33"/>
                </a:cxn>
                <a:cxn ang="0">
                  <a:pos x="118" y="37"/>
                </a:cxn>
                <a:cxn ang="0">
                  <a:pos x="114" y="27"/>
                </a:cxn>
                <a:cxn ang="0">
                  <a:pos x="114" y="37"/>
                </a:cxn>
                <a:cxn ang="0">
                  <a:pos x="117" y="57"/>
                </a:cxn>
                <a:cxn ang="0">
                  <a:pos x="134" y="80"/>
                </a:cxn>
                <a:cxn ang="0">
                  <a:pos x="158" y="96"/>
                </a:cxn>
                <a:cxn ang="0">
                  <a:pos x="189" y="110"/>
                </a:cxn>
                <a:cxn ang="0">
                  <a:pos x="189" y="128"/>
                </a:cxn>
                <a:cxn ang="0">
                  <a:pos x="176" y="143"/>
                </a:cxn>
                <a:cxn ang="0">
                  <a:pos x="185" y="193"/>
                </a:cxn>
                <a:cxn ang="0">
                  <a:pos x="197" y="204"/>
                </a:cxn>
                <a:cxn ang="0">
                  <a:pos x="214" y="215"/>
                </a:cxn>
                <a:cxn ang="0">
                  <a:pos x="231" y="220"/>
                </a:cxn>
                <a:cxn ang="0">
                  <a:pos x="226" y="224"/>
                </a:cxn>
                <a:cxn ang="0">
                  <a:pos x="218" y="227"/>
                </a:cxn>
                <a:cxn ang="0">
                  <a:pos x="215" y="267"/>
                </a:cxn>
                <a:cxn ang="0">
                  <a:pos x="235" y="287"/>
                </a:cxn>
                <a:cxn ang="0">
                  <a:pos x="258" y="322"/>
                </a:cxn>
                <a:cxn ang="0">
                  <a:pos x="265" y="356"/>
                </a:cxn>
                <a:cxn ang="0">
                  <a:pos x="273" y="390"/>
                </a:cxn>
                <a:cxn ang="0">
                  <a:pos x="273" y="401"/>
                </a:cxn>
                <a:cxn ang="0">
                  <a:pos x="255" y="391"/>
                </a:cxn>
                <a:cxn ang="0">
                  <a:pos x="245" y="390"/>
                </a:cxn>
                <a:cxn ang="0">
                  <a:pos x="215" y="368"/>
                </a:cxn>
                <a:cxn ang="0">
                  <a:pos x="181" y="352"/>
                </a:cxn>
                <a:cxn ang="0">
                  <a:pos x="141" y="333"/>
                </a:cxn>
                <a:cxn ang="0">
                  <a:pos x="95" y="312"/>
                </a:cxn>
                <a:cxn ang="0">
                  <a:pos x="55" y="293"/>
                </a:cxn>
                <a:cxn ang="0">
                  <a:pos x="21" y="267"/>
                </a:cxn>
                <a:cxn ang="0">
                  <a:pos x="32" y="242"/>
                </a:cxn>
                <a:cxn ang="0">
                  <a:pos x="31" y="229"/>
                </a:cxn>
                <a:cxn ang="0">
                  <a:pos x="46" y="215"/>
                </a:cxn>
                <a:cxn ang="0">
                  <a:pos x="55" y="192"/>
                </a:cxn>
                <a:cxn ang="0">
                  <a:pos x="44" y="172"/>
                </a:cxn>
                <a:cxn ang="0">
                  <a:pos x="27" y="180"/>
                </a:cxn>
                <a:cxn ang="0">
                  <a:pos x="8" y="176"/>
                </a:cxn>
                <a:cxn ang="0">
                  <a:pos x="4" y="155"/>
                </a:cxn>
                <a:cxn ang="0">
                  <a:pos x="38" y="135"/>
                </a:cxn>
                <a:cxn ang="0">
                  <a:pos x="42" y="108"/>
                </a:cxn>
                <a:cxn ang="0">
                  <a:pos x="25" y="76"/>
                </a:cxn>
                <a:cxn ang="0">
                  <a:pos x="19" y="57"/>
                </a:cxn>
                <a:cxn ang="0">
                  <a:pos x="40" y="39"/>
                </a:cxn>
                <a:cxn ang="0">
                  <a:pos x="58" y="10"/>
                </a:cxn>
                <a:cxn ang="0">
                  <a:pos x="70" y="0"/>
                </a:cxn>
              </a:cxnLst>
              <a:rect l="0" t="0" r="r" b="b"/>
              <a:pathLst>
                <a:path w="274" h="401">
                  <a:moveTo>
                    <a:pt x="70" y="0"/>
                  </a:moveTo>
                  <a:lnTo>
                    <a:pt x="71" y="0"/>
                  </a:lnTo>
                  <a:lnTo>
                    <a:pt x="87" y="11"/>
                  </a:lnTo>
                  <a:lnTo>
                    <a:pt x="95" y="15"/>
                  </a:lnTo>
                  <a:lnTo>
                    <a:pt x="101" y="15"/>
                  </a:lnTo>
                  <a:lnTo>
                    <a:pt x="107" y="8"/>
                  </a:lnTo>
                  <a:lnTo>
                    <a:pt x="113" y="10"/>
                  </a:lnTo>
                  <a:lnTo>
                    <a:pt x="120" y="14"/>
                  </a:lnTo>
                  <a:lnTo>
                    <a:pt x="129" y="19"/>
                  </a:lnTo>
                  <a:lnTo>
                    <a:pt x="136" y="25"/>
                  </a:lnTo>
                  <a:lnTo>
                    <a:pt x="140" y="30"/>
                  </a:lnTo>
                  <a:lnTo>
                    <a:pt x="140" y="33"/>
                  </a:lnTo>
                  <a:lnTo>
                    <a:pt x="138" y="35"/>
                  </a:lnTo>
                  <a:lnTo>
                    <a:pt x="137" y="37"/>
                  </a:lnTo>
                  <a:lnTo>
                    <a:pt x="118" y="37"/>
                  </a:lnTo>
                  <a:lnTo>
                    <a:pt x="115" y="34"/>
                  </a:lnTo>
                  <a:lnTo>
                    <a:pt x="115" y="29"/>
                  </a:lnTo>
                  <a:lnTo>
                    <a:pt x="114" y="27"/>
                  </a:lnTo>
                  <a:lnTo>
                    <a:pt x="111" y="27"/>
                  </a:lnTo>
                  <a:lnTo>
                    <a:pt x="111" y="31"/>
                  </a:lnTo>
                  <a:lnTo>
                    <a:pt x="114" y="37"/>
                  </a:lnTo>
                  <a:lnTo>
                    <a:pt x="114" y="39"/>
                  </a:lnTo>
                  <a:lnTo>
                    <a:pt x="117" y="45"/>
                  </a:lnTo>
                  <a:lnTo>
                    <a:pt x="117" y="57"/>
                  </a:lnTo>
                  <a:lnTo>
                    <a:pt x="120" y="64"/>
                  </a:lnTo>
                  <a:lnTo>
                    <a:pt x="126" y="72"/>
                  </a:lnTo>
                  <a:lnTo>
                    <a:pt x="134" y="80"/>
                  </a:lnTo>
                  <a:lnTo>
                    <a:pt x="144" y="88"/>
                  </a:lnTo>
                  <a:lnTo>
                    <a:pt x="150" y="93"/>
                  </a:lnTo>
                  <a:lnTo>
                    <a:pt x="158" y="96"/>
                  </a:lnTo>
                  <a:lnTo>
                    <a:pt x="177" y="99"/>
                  </a:lnTo>
                  <a:lnTo>
                    <a:pt x="184" y="101"/>
                  </a:lnTo>
                  <a:lnTo>
                    <a:pt x="189" y="110"/>
                  </a:lnTo>
                  <a:lnTo>
                    <a:pt x="192" y="120"/>
                  </a:lnTo>
                  <a:lnTo>
                    <a:pt x="192" y="126"/>
                  </a:lnTo>
                  <a:lnTo>
                    <a:pt x="189" y="128"/>
                  </a:lnTo>
                  <a:lnTo>
                    <a:pt x="181" y="132"/>
                  </a:lnTo>
                  <a:lnTo>
                    <a:pt x="177" y="136"/>
                  </a:lnTo>
                  <a:lnTo>
                    <a:pt x="176" y="143"/>
                  </a:lnTo>
                  <a:lnTo>
                    <a:pt x="176" y="176"/>
                  </a:lnTo>
                  <a:lnTo>
                    <a:pt x="180" y="185"/>
                  </a:lnTo>
                  <a:lnTo>
                    <a:pt x="185" y="193"/>
                  </a:lnTo>
                  <a:lnTo>
                    <a:pt x="192" y="200"/>
                  </a:lnTo>
                  <a:lnTo>
                    <a:pt x="195" y="201"/>
                  </a:lnTo>
                  <a:lnTo>
                    <a:pt x="197" y="204"/>
                  </a:lnTo>
                  <a:lnTo>
                    <a:pt x="206" y="207"/>
                  </a:lnTo>
                  <a:lnTo>
                    <a:pt x="211" y="209"/>
                  </a:lnTo>
                  <a:lnTo>
                    <a:pt x="214" y="215"/>
                  </a:lnTo>
                  <a:lnTo>
                    <a:pt x="219" y="217"/>
                  </a:lnTo>
                  <a:lnTo>
                    <a:pt x="226" y="217"/>
                  </a:lnTo>
                  <a:lnTo>
                    <a:pt x="231" y="220"/>
                  </a:lnTo>
                  <a:lnTo>
                    <a:pt x="231" y="223"/>
                  </a:lnTo>
                  <a:lnTo>
                    <a:pt x="228" y="224"/>
                  </a:lnTo>
                  <a:lnTo>
                    <a:pt x="226" y="224"/>
                  </a:lnTo>
                  <a:lnTo>
                    <a:pt x="223" y="225"/>
                  </a:lnTo>
                  <a:lnTo>
                    <a:pt x="220" y="225"/>
                  </a:lnTo>
                  <a:lnTo>
                    <a:pt x="218" y="227"/>
                  </a:lnTo>
                  <a:lnTo>
                    <a:pt x="216" y="227"/>
                  </a:lnTo>
                  <a:lnTo>
                    <a:pt x="215" y="228"/>
                  </a:lnTo>
                  <a:lnTo>
                    <a:pt x="215" y="267"/>
                  </a:lnTo>
                  <a:lnTo>
                    <a:pt x="219" y="273"/>
                  </a:lnTo>
                  <a:lnTo>
                    <a:pt x="226" y="279"/>
                  </a:lnTo>
                  <a:lnTo>
                    <a:pt x="235" y="287"/>
                  </a:lnTo>
                  <a:lnTo>
                    <a:pt x="249" y="301"/>
                  </a:lnTo>
                  <a:lnTo>
                    <a:pt x="254" y="310"/>
                  </a:lnTo>
                  <a:lnTo>
                    <a:pt x="258" y="322"/>
                  </a:lnTo>
                  <a:lnTo>
                    <a:pt x="262" y="336"/>
                  </a:lnTo>
                  <a:lnTo>
                    <a:pt x="263" y="347"/>
                  </a:lnTo>
                  <a:lnTo>
                    <a:pt x="265" y="356"/>
                  </a:lnTo>
                  <a:lnTo>
                    <a:pt x="267" y="367"/>
                  </a:lnTo>
                  <a:lnTo>
                    <a:pt x="270" y="379"/>
                  </a:lnTo>
                  <a:lnTo>
                    <a:pt x="273" y="390"/>
                  </a:lnTo>
                  <a:lnTo>
                    <a:pt x="274" y="397"/>
                  </a:lnTo>
                  <a:lnTo>
                    <a:pt x="274" y="401"/>
                  </a:lnTo>
                  <a:lnTo>
                    <a:pt x="273" y="401"/>
                  </a:lnTo>
                  <a:lnTo>
                    <a:pt x="265" y="392"/>
                  </a:lnTo>
                  <a:lnTo>
                    <a:pt x="262" y="391"/>
                  </a:lnTo>
                  <a:lnTo>
                    <a:pt x="255" y="391"/>
                  </a:lnTo>
                  <a:lnTo>
                    <a:pt x="253" y="392"/>
                  </a:lnTo>
                  <a:lnTo>
                    <a:pt x="250" y="392"/>
                  </a:lnTo>
                  <a:lnTo>
                    <a:pt x="245" y="390"/>
                  </a:lnTo>
                  <a:lnTo>
                    <a:pt x="238" y="384"/>
                  </a:lnTo>
                  <a:lnTo>
                    <a:pt x="227" y="376"/>
                  </a:lnTo>
                  <a:lnTo>
                    <a:pt x="215" y="368"/>
                  </a:lnTo>
                  <a:lnTo>
                    <a:pt x="204" y="361"/>
                  </a:lnTo>
                  <a:lnTo>
                    <a:pt x="195" y="357"/>
                  </a:lnTo>
                  <a:lnTo>
                    <a:pt x="181" y="352"/>
                  </a:lnTo>
                  <a:lnTo>
                    <a:pt x="165" y="347"/>
                  </a:lnTo>
                  <a:lnTo>
                    <a:pt x="150" y="339"/>
                  </a:lnTo>
                  <a:lnTo>
                    <a:pt x="141" y="333"/>
                  </a:lnTo>
                  <a:lnTo>
                    <a:pt x="128" y="328"/>
                  </a:lnTo>
                  <a:lnTo>
                    <a:pt x="113" y="320"/>
                  </a:lnTo>
                  <a:lnTo>
                    <a:pt x="95" y="312"/>
                  </a:lnTo>
                  <a:lnTo>
                    <a:pt x="79" y="304"/>
                  </a:lnTo>
                  <a:lnTo>
                    <a:pt x="64" y="297"/>
                  </a:lnTo>
                  <a:lnTo>
                    <a:pt x="55" y="293"/>
                  </a:lnTo>
                  <a:lnTo>
                    <a:pt x="46" y="287"/>
                  </a:lnTo>
                  <a:lnTo>
                    <a:pt x="33" y="278"/>
                  </a:lnTo>
                  <a:lnTo>
                    <a:pt x="21" y="267"/>
                  </a:lnTo>
                  <a:lnTo>
                    <a:pt x="11" y="255"/>
                  </a:lnTo>
                  <a:lnTo>
                    <a:pt x="29" y="246"/>
                  </a:lnTo>
                  <a:lnTo>
                    <a:pt x="32" y="242"/>
                  </a:lnTo>
                  <a:lnTo>
                    <a:pt x="32" y="235"/>
                  </a:lnTo>
                  <a:lnTo>
                    <a:pt x="31" y="232"/>
                  </a:lnTo>
                  <a:lnTo>
                    <a:pt x="31" y="229"/>
                  </a:lnTo>
                  <a:lnTo>
                    <a:pt x="33" y="224"/>
                  </a:lnTo>
                  <a:lnTo>
                    <a:pt x="36" y="221"/>
                  </a:lnTo>
                  <a:lnTo>
                    <a:pt x="46" y="215"/>
                  </a:lnTo>
                  <a:lnTo>
                    <a:pt x="54" y="207"/>
                  </a:lnTo>
                  <a:lnTo>
                    <a:pt x="56" y="198"/>
                  </a:lnTo>
                  <a:lnTo>
                    <a:pt x="55" y="192"/>
                  </a:lnTo>
                  <a:lnTo>
                    <a:pt x="54" y="184"/>
                  </a:lnTo>
                  <a:lnTo>
                    <a:pt x="51" y="177"/>
                  </a:lnTo>
                  <a:lnTo>
                    <a:pt x="44" y="172"/>
                  </a:lnTo>
                  <a:lnTo>
                    <a:pt x="36" y="172"/>
                  </a:lnTo>
                  <a:lnTo>
                    <a:pt x="32" y="176"/>
                  </a:lnTo>
                  <a:lnTo>
                    <a:pt x="27" y="180"/>
                  </a:lnTo>
                  <a:lnTo>
                    <a:pt x="23" y="182"/>
                  </a:lnTo>
                  <a:lnTo>
                    <a:pt x="16" y="180"/>
                  </a:lnTo>
                  <a:lnTo>
                    <a:pt x="8" y="176"/>
                  </a:lnTo>
                  <a:lnTo>
                    <a:pt x="1" y="167"/>
                  </a:lnTo>
                  <a:lnTo>
                    <a:pt x="0" y="161"/>
                  </a:lnTo>
                  <a:lnTo>
                    <a:pt x="4" y="155"/>
                  </a:lnTo>
                  <a:lnTo>
                    <a:pt x="20" y="147"/>
                  </a:lnTo>
                  <a:lnTo>
                    <a:pt x="29" y="143"/>
                  </a:lnTo>
                  <a:lnTo>
                    <a:pt x="38" y="135"/>
                  </a:lnTo>
                  <a:lnTo>
                    <a:pt x="42" y="124"/>
                  </a:lnTo>
                  <a:lnTo>
                    <a:pt x="43" y="115"/>
                  </a:lnTo>
                  <a:lnTo>
                    <a:pt x="42" y="108"/>
                  </a:lnTo>
                  <a:lnTo>
                    <a:pt x="38" y="99"/>
                  </a:lnTo>
                  <a:lnTo>
                    <a:pt x="31" y="87"/>
                  </a:lnTo>
                  <a:lnTo>
                    <a:pt x="25" y="76"/>
                  </a:lnTo>
                  <a:lnTo>
                    <a:pt x="20" y="68"/>
                  </a:lnTo>
                  <a:lnTo>
                    <a:pt x="17" y="62"/>
                  </a:lnTo>
                  <a:lnTo>
                    <a:pt x="19" y="57"/>
                  </a:lnTo>
                  <a:lnTo>
                    <a:pt x="24" y="52"/>
                  </a:lnTo>
                  <a:lnTo>
                    <a:pt x="32" y="46"/>
                  </a:lnTo>
                  <a:lnTo>
                    <a:pt x="40" y="39"/>
                  </a:lnTo>
                  <a:lnTo>
                    <a:pt x="47" y="29"/>
                  </a:lnTo>
                  <a:lnTo>
                    <a:pt x="52" y="18"/>
                  </a:lnTo>
                  <a:lnTo>
                    <a:pt x="58" y="10"/>
                  </a:lnTo>
                  <a:lnTo>
                    <a:pt x="59" y="7"/>
                  </a:lnTo>
                  <a:lnTo>
                    <a:pt x="62" y="6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4" name="Freeform 100"/>
            <p:cNvSpPr>
              <a:spLocks/>
            </p:cNvSpPr>
            <p:nvPr/>
          </p:nvSpPr>
          <p:spPr bwMode="auto">
            <a:xfrm>
              <a:off x="6933374" y="2264323"/>
              <a:ext cx="654378" cy="1163706"/>
            </a:xfrm>
            <a:custGeom>
              <a:avLst/>
              <a:gdLst/>
              <a:ahLst/>
              <a:cxnLst>
                <a:cxn ang="0">
                  <a:pos x="274" y="8"/>
                </a:cxn>
                <a:cxn ang="0">
                  <a:pos x="296" y="1"/>
                </a:cxn>
                <a:cxn ang="0">
                  <a:pos x="303" y="30"/>
                </a:cxn>
                <a:cxn ang="0">
                  <a:pos x="315" y="62"/>
                </a:cxn>
                <a:cxn ang="0">
                  <a:pos x="335" y="132"/>
                </a:cxn>
                <a:cxn ang="0">
                  <a:pos x="360" y="170"/>
                </a:cxn>
                <a:cxn ang="0">
                  <a:pos x="301" y="201"/>
                </a:cxn>
                <a:cxn ang="0">
                  <a:pos x="307" y="267"/>
                </a:cxn>
                <a:cxn ang="0">
                  <a:pos x="285" y="263"/>
                </a:cxn>
                <a:cxn ang="0">
                  <a:pos x="278" y="291"/>
                </a:cxn>
                <a:cxn ang="0">
                  <a:pos x="291" y="309"/>
                </a:cxn>
                <a:cxn ang="0">
                  <a:pos x="274" y="317"/>
                </a:cxn>
                <a:cxn ang="0">
                  <a:pos x="277" y="331"/>
                </a:cxn>
                <a:cxn ang="0">
                  <a:pos x="269" y="349"/>
                </a:cxn>
                <a:cxn ang="0">
                  <a:pos x="304" y="389"/>
                </a:cxn>
                <a:cxn ang="0">
                  <a:pos x="340" y="453"/>
                </a:cxn>
                <a:cxn ang="0">
                  <a:pos x="359" y="446"/>
                </a:cxn>
                <a:cxn ang="0">
                  <a:pos x="375" y="427"/>
                </a:cxn>
                <a:cxn ang="0">
                  <a:pos x="389" y="457"/>
                </a:cxn>
                <a:cxn ang="0">
                  <a:pos x="359" y="497"/>
                </a:cxn>
                <a:cxn ang="0">
                  <a:pos x="358" y="538"/>
                </a:cxn>
                <a:cxn ang="0">
                  <a:pos x="356" y="594"/>
                </a:cxn>
                <a:cxn ang="0">
                  <a:pos x="343" y="631"/>
                </a:cxn>
                <a:cxn ang="0">
                  <a:pos x="378" y="628"/>
                </a:cxn>
                <a:cxn ang="0">
                  <a:pos x="363" y="672"/>
                </a:cxn>
                <a:cxn ang="0">
                  <a:pos x="356" y="697"/>
                </a:cxn>
                <a:cxn ang="0">
                  <a:pos x="303" y="674"/>
                </a:cxn>
                <a:cxn ang="0">
                  <a:pos x="284" y="623"/>
                </a:cxn>
                <a:cxn ang="0">
                  <a:pos x="258" y="601"/>
                </a:cxn>
                <a:cxn ang="0">
                  <a:pos x="269" y="574"/>
                </a:cxn>
                <a:cxn ang="0">
                  <a:pos x="273" y="544"/>
                </a:cxn>
                <a:cxn ang="0">
                  <a:pos x="252" y="481"/>
                </a:cxn>
                <a:cxn ang="0">
                  <a:pos x="235" y="423"/>
                </a:cxn>
                <a:cxn ang="0">
                  <a:pos x="219" y="384"/>
                </a:cxn>
                <a:cxn ang="0">
                  <a:pos x="213" y="353"/>
                </a:cxn>
                <a:cxn ang="0">
                  <a:pos x="209" y="315"/>
                </a:cxn>
                <a:cxn ang="0">
                  <a:pos x="179" y="290"/>
                </a:cxn>
                <a:cxn ang="0">
                  <a:pos x="148" y="253"/>
                </a:cxn>
                <a:cxn ang="0">
                  <a:pos x="149" y="229"/>
                </a:cxn>
                <a:cxn ang="0">
                  <a:pos x="131" y="239"/>
                </a:cxn>
                <a:cxn ang="0">
                  <a:pos x="123" y="272"/>
                </a:cxn>
                <a:cxn ang="0">
                  <a:pos x="166" y="309"/>
                </a:cxn>
                <a:cxn ang="0">
                  <a:pos x="152" y="319"/>
                </a:cxn>
                <a:cxn ang="0">
                  <a:pos x="139" y="309"/>
                </a:cxn>
                <a:cxn ang="0">
                  <a:pos x="128" y="302"/>
                </a:cxn>
                <a:cxn ang="0">
                  <a:pos x="98" y="283"/>
                </a:cxn>
                <a:cxn ang="0">
                  <a:pos x="81" y="270"/>
                </a:cxn>
                <a:cxn ang="0">
                  <a:pos x="66" y="247"/>
                </a:cxn>
                <a:cxn ang="0">
                  <a:pos x="32" y="239"/>
                </a:cxn>
                <a:cxn ang="0">
                  <a:pos x="31" y="218"/>
                </a:cxn>
                <a:cxn ang="0">
                  <a:pos x="0" y="195"/>
                </a:cxn>
                <a:cxn ang="0">
                  <a:pos x="30" y="171"/>
                </a:cxn>
                <a:cxn ang="0">
                  <a:pos x="24" y="158"/>
                </a:cxn>
                <a:cxn ang="0">
                  <a:pos x="54" y="139"/>
                </a:cxn>
                <a:cxn ang="0">
                  <a:pos x="90" y="104"/>
                </a:cxn>
                <a:cxn ang="0">
                  <a:pos x="116" y="92"/>
                </a:cxn>
                <a:cxn ang="0">
                  <a:pos x="144" y="90"/>
                </a:cxn>
                <a:cxn ang="0">
                  <a:pos x="175" y="120"/>
                </a:cxn>
                <a:cxn ang="0">
                  <a:pos x="198" y="102"/>
                </a:cxn>
                <a:cxn ang="0">
                  <a:pos x="214" y="102"/>
                </a:cxn>
                <a:cxn ang="0">
                  <a:pos x="238" y="86"/>
                </a:cxn>
                <a:cxn ang="0">
                  <a:pos x="241" y="54"/>
                </a:cxn>
                <a:cxn ang="0">
                  <a:pos x="254" y="14"/>
                </a:cxn>
              </a:cxnLst>
              <a:rect l="0" t="0" r="r" b="b"/>
              <a:pathLst>
                <a:path w="397" h="706">
                  <a:moveTo>
                    <a:pt x="265" y="0"/>
                  </a:moveTo>
                  <a:lnTo>
                    <a:pt x="268" y="0"/>
                  </a:lnTo>
                  <a:lnTo>
                    <a:pt x="269" y="1"/>
                  </a:lnTo>
                  <a:lnTo>
                    <a:pt x="270" y="4"/>
                  </a:lnTo>
                  <a:lnTo>
                    <a:pt x="273" y="5"/>
                  </a:lnTo>
                  <a:lnTo>
                    <a:pt x="274" y="8"/>
                  </a:lnTo>
                  <a:lnTo>
                    <a:pt x="277" y="9"/>
                  </a:lnTo>
                  <a:lnTo>
                    <a:pt x="282" y="9"/>
                  </a:lnTo>
                  <a:lnTo>
                    <a:pt x="285" y="8"/>
                  </a:lnTo>
                  <a:lnTo>
                    <a:pt x="288" y="5"/>
                  </a:lnTo>
                  <a:lnTo>
                    <a:pt x="292" y="3"/>
                  </a:lnTo>
                  <a:lnTo>
                    <a:pt x="296" y="1"/>
                  </a:lnTo>
                  <a:lnTo>
                    <a:pt x="301" y="0"/>
                  </a:lnTo>
                  <a:lnTo>
                    <a:pt x="303" y="7"/>
                  </a:lnTo>
                  <a:lnTo>
                    <a:pt x="305" y="15"/>
                  </a:lnTo>
                  <a:lnTo>
                    <a:pt x="304" y="22"/>
                  </a:lnTo>
                  <a:lnTo>
                    <a:pt x="303" y="26"/>
                  </a:lnTo>
                  <a:lnTo>
                    <a:pt x="303" y="30"/>
                  </a:lnTo>
                  <a:lnTo>
                    <a:pt x="308" y="35"/>
                  </a:lnTo>
                  <a:lnTo>
                    <a:pt x="309" y="39"/>
                  </a:lnTo>
                  <a:lnTo>
                    <a:pt x="312" y="44"/>
                  </a:lnTo>
                  <a:lnTo>
                    <a:pt x="313" y="50"/>
                  </a:lnTo>
                  <a:lnTo>
                    <a:pt x="313" y="55"/>
                  </a:lnTo>
                  <a:lnTo>
                    <a:pt x="315" y="62"/>
                  </a:lnTo>
                  <a:lnTo>
                    <a:pt x="326" y="81"/>
                  </a:lnTo>
                  <a:lnTo>
                    <a:pt x="330" y="89"/>
                  </a:lnTo>
                  <a:lnTo>
                    <a:pt x="332" y="98"/>
                  </a:lnTo>
                  <a:lnTo>
                    <a:pt x="334" y="112"/>
                  </a:lnTo>
                  <a:lnTo>
                    <a:pt x="335" y="124"/>
                  </a:lnTo>
                  <a:lnTo>
                    <a:pt x="335" y="132"/>
                  </a:lnTo>
                  <a:lnTo>
                    <a:pt x="338" y="136"/>
                  </a:lnTo>
                  <a:lnTo>
                    <a:pt x="343" y="143"/>
                  </a:lnTo>
                  <a:lnTo>
                    <a:pt x="359" y="156"/>
                  </a:lnTo>
                  <a:lnTo>
                    <a:pt x="365" y="163"/>
                  </a:lnTo>
                  <a:lnTo>
                    <a:pt x="365" y="167"/>
                  </a:lnTo>
                  <a:lnTo>
                    <a:pt x="360" y="170"/>
                  </a:lnTo>
                  <a:lnTo>
                    <a:pt x="352" y="171"/>
                  </a:lnTo>
                  <a:lnTo>
                    <a:pt x="326" y="171"/>
                  </a:lnTo>
                  <a:lnTo>
                    <a:pt x="317" y="174"/>
                  </a:lnTo>
                  <a:lnTo>
                    <a:pt x="312" y="178"/>
                  </a:lnTo>
                  <a:lnTo>
                    <a:pt x="304" y="191"/>
                  </a:lnTo>
                  <a:lnTo>
                    <a:pt x="301" y="201"/>
                  </a:lnTo>
                  <a:lnTo>
                    <a:pt x="299" y="214"/>
                  </a:lnTo>
                  <a:lnTo>
                    <a:pt x="297" y="229"/>
                  </a:lnTo>
                  <a:lnTo>
                    <a:pt x="296" y="239"/>
                  </a:lnTo>
                  <a:lnTo>
                    <a:pt x="297" y="247"/>
                  </a:lnTo>
                  <a:lnTo>
                    <a:pt x="303" y="256"/>
                  </a:lnTo>
                  <a:lnTo>
                    <a:pt x="307" y="267"/>
                  </a:lnTo>
                  <a:lnTo>
                    <a:pt x="308" y="276"/>
                  </a:lnTo>
                  <a:lnTo>
                    <a:pt x="307" y="279"/>
                  </a:lnTo>
                  <a:lnTo>
                    <a:pt x="303" y="278"/>
                  </a:lnTo>
                  <a:lnTo>
                    <a:pt x="297" y="274"/>
                  </a:lnTo>
                  <a:lnTo>
                    <a:pt x="291" y="268"/>
                  </a:lnTo>
                  <a:lnTo>
                    <a:pt x="285" y="263"/>
                  </a:lnTo>
                  <a:lnTo>
                    <a:pt x="280" y="260"/>
                  </a:lnTo>
                  <a:lnTo>
                    <a:pt x="276" y="259"/>
                  </a:lnTo>
                  <a:lnTo>
                    <a:pt x="274" y="263"/>
                  </a:lnTo>
                  <a:lnTo>
                    <a:pt x="274" y="272"/>
                  </a:lnTo>
                  <a:lnTo>
                    <a:pt x="277" y="282"/>
                  </a:lnTo>
                  <a:lnTo>
                    <a:pt x="278" y="291"/>
                  </a:lnTo>
                  <a:lnTo>
                    <a:pt x="280" y="296"/>
                  </a:lnTo>
                  <a:lnTo>
                    <a:pt x="280" y="298"/>
                  </a:lnTo>
                  <a:lnTo>
                    <a:pt x="281" y="299"/>
                  </a:lnTo>
                  <a:lnTo>
                    <a:pt x="284" y="300"/>
                  </a:lnTo>
                  <a:lnTo>
                    <a:pt x="289" y="306"/>
                  </a:lnTo>
                  <a:lnTo>
                    <a:pt x="291" y="309"/>
                  </a:lnTo>
                  <a:lnTo>
                    <a:pt x="292" y="313"/>
                  </a:lnTo>
                  <a:lnTo>
                    <a:pt x="292" y="317"/>
                  </a:lnTo>
                  <a:lnTo>
                    <a:pt x="291" y="318"/>
                  </a:lnTo>
                  <a:lnTo>
                    <a:pt x="287" y="318"/>
                  </a:lnTo>
                  <a:lnTo>
                    <a:pt x="282" y="317"/>
                  </a:lnTo>
                  <a:lnTo>
                    <a:pt x="274" y="317"/>
                  </a:lnTo>
                  <a:lnTo>
                    <a:pt x="272" y="318"/>
                  </a:lnTo>
                  <a:lnTo>
                    <a:pt x="270" y="319"/>
                  </a:lnTo>
                  <a:lnTo>
                    <a:pt x="272" y="322"/>
                  </a:lnTo>
                  <a:lnTo>
                    <a:pt x="272" y="325"/>
                  </a:lnTo>
                  <a:lnTo>
                    <a:pt x="274" y="326"/>
                  </a:lnTo>
                  <a:lnTo>
                    <a:pt x="277" y="331"/>
                  </a:lnTo>
                  <a:lnTo>
                    <a:pt x="277" y="334"/>
                  </a:lnTo>
                  <a:lnTo>
                    <a:pt x="268" y="334"/>
                  </a:lnTo>
                  <a:lnTo>
                    <a:pt x="265" y="336"/>
                  </a:lnTo>
                  <a:lnTo>
                    <a:pt x="264" y="337"/>
                  </a:lnTo>
                  <a:lnTo>
                    <a:pt x="268" y="345"/>
                  </a:lnTo>
                  <a:lnTo>
                    <a:pt x="269" y="349"/>
                  </a:lnTo>
                  <a:lnTo>
                    <a:pt x="272" y="352"/>
                  </a:lnTo>
                  <a:lnTo>
                    <a:pt x="272" y="356"/>
                  </a:lnTo>
                  <a:lnTo>
                    <a:pt x="274" y="361"/>
                  </a:lnTo>
                  <a:lnTo>
                    <a:pt x="281" y="368"/>
                  </a:lnTo>
                  <a:lnTo>
                    <a:pt x="289" y="375"/>
                  </a:lnTo>
                  <a:lnTo>
                    <a:pt x="304" y="389"/>
                  </a:lnTo>
                  <a:lnTo>
                    <a:pt x="309" y="400"/>
                  </a:lnTo>
                  <a:lnTo>
                    <a:pt x="315" y="412"/>
                  </a:lnTo>
                  <a:lnTo>
                    <a:pt x="321" y="433"/>
                  </a:lnTo>
                  <a:lnTo>
                    <a:pt x="321" y="437"/>
                  </a:lnTo>
                  <a:lnTo>
                    <a:pt x="335" y="450"/>
                  </a:lnTo>
                  <a:lnTo>
                    <a:pt x="340" y="453"/>
                  </a:lnTo>
                  <a:lnTo>
                    <a:pt x="347" y="453"/>
                  </a:lnTo>
                  <a:lnTo>
                    <a:pt x="354" y="451"/>
                  </a:lnTo>
                  <a:lnTo>
                    <a:pt x="359" y="450"/>
                  </a:lnTo>
                  <a:lnTo>
                    <a:pt x="360" y="449"/>
                  </a:lnTo>
                  <a:lnTo>
                    <a:pt x="360" y="447"/>
                  </a:lnTo>
                  <a:lnTo>
                    <a:pt x="359" y="446"/>
                  </a:lnTo>
                  <a:lnTo>
                    <a:pt x="358" y="443"/>
                  </a:lnTo>
                  <a:lnTo>
                    <a:pt x="356" y="442"/>
                  </a:lnTo>
                  <a:lnTo>
                    <a:pt x="356" y="437"/>
                  </a:lnTo>
                  <a:lnTo>
                    <a:pt x="359" y="433"/>
                  </a:lnTo>
                  <a:lnTo>
                    <a:pt x="367" y="428"/>
                  </a:lnTo>
                  <a:lnTo>
                    <a:pt x="375" y="427"/>
                  </a:lnTo>
                  <a:lnTo>
                    <a:pt x="381" y="428"/>
                  </a:lnTo>
                  <a:lnTo>
                    <a:pt x="385" y="433"/>
                  </a:lnTo>
                  <a:lnTo>
                    <a:pt x="389" y="439"/>
                  </a:lnTo>
                  <a:lnTo>
                    <a:pt x="391" y="446"/>
                  </a:lnTo>
                  <a:lnTo>
                    <a:pt x="397" y="451"/>
                  </a:lnTo>
                  <a:lnTo>
                    <a:pt x="389" y="457"/>
                  </a:lnTo>
                  <a:lnTo>
                    <a:pt x="386" y="458"/>
                  </a:lnTo>
                  <a:lnTo>
                    <a:pt x="385" y="461"/>
                  </a:lnTo>
                  <a:lnTo>
                    <a:pt x="379" y="469"/>
                  </a:lnTo>
                  <a:lnTo>
                    <a:pt x="374" y="480"/>
                  </a:lnTo>
                  <a:lnTo>
                    <a:pt x="367" y="490"/>
                  </a:lnTo>
                  <a:lnTo>
                    <a:pt x="359" y="497"/>
                  </a:lnTo>
                  <a:lnTo>
                    <a:pt x="351" y="503"/>
                  </a:lnTo>
                  <a:lnTo>
                    <a:pt x="346" y="508"/>
                  </a:lnTo>
                  <a:lnTo>
                    <a:pt x="344" y="513"/>
                  </a:lnTo>
                  <a:lnTo>
                    <a:pt x="347" y="519"/>
                  </a:lnTo>
                  <a:lnTo>
                    <a:pt x="352" y="527"/>
                  </a:lnTo>
                  <a:lnTo>
                    <a:pt x="358" y="538"/>
                  </a:lnTo>
                  <a:lnTo>
                    <a:pt x="365" y="550"/>
                  </a:lnTo>
                  <a:lnTo>
                    <a:pt x="369" y="559"/>
                  </a:lnTo>
                  <a:lnTo>
                    <a:pt x="370" y="566"/>
                  </a:lnTo>
                  <a:lnTo>
                    <a:pt x="369" y="575"/>
                  </a:lnTo>
                  <a:lnTo>
                    <a:pt x="365" y="586"/>
                  </a:lnTo>
                  <a:lnTo>
                    <a:pt x="356" y="594"/>
                  </a:lnTo>
                  <a:lnTo>
                    <a:pt x="347" y="598"/>
                  </a:lnTo>
                  <a:lnTo>
                    <a:pt x="331" y="606"/>
                  </a:lnTo>
                  <a:lnTo>
                    <a:pt x="327" y="612"/>
                  </a:lnTo>
                  <a:lnTo>
                    <a:pt x="328" y="618"/>
                  </a:lnTo>
                  <a:lnTo>
                    <a:pt x="335" y="627"/>
                  </a:lnTo>
                  <a:lnTo>
                    <a:pt x="343" y="631"/>
                  </a:lnTo>
                  <a:lnTo>
                    <a:pt x="350" y="633"/>
                  </a:lnTo>
                  <a:lnTo>
                    <a:pt x="354" y="631"/>
                  </a:lnTo>
                  <a:lnTo>
                    <a:pt x="359" y="627"/>
                  </a:lnTo>
                  <a:lnTo>
                    <a:pt x="363" y="623"/>
                  </a:lnTo>
                  <a:lnTo>
                    <a:pt x="371" y="623"/>
                  </a:lnTo>
                  <a:lnTo>
                    <a:pt x="378" y="628"/>
                  </a:lnTo>
                  <a:lnTo>
                    <a:pt x="381" y="635"/>
                  </a:lnTo>
                  <a:lnTo>
                    <a:pt x="382" y="643"/>
                  </a:lnTo>
                  <a:lnTo>
                    <a:pt x="383" y="649"/>
                  </a:lnTo>
                  <a:lnTo>
                    <a:pt x="381" y="658"/>
                  </a:lnTo>
                  <a:lnTo>
                    <a:pt x="373" y="666"/>
                  </a:lnTo>
                  <a:lnTo>
                    <a:pt x="363" y="672"/>
                  </a:lnTo>
                  <a:lnTo>
                    <a:pt x="360" y="675"/>
                  </a:lnTo>
                  <a:lnTo>
                    <a:pt x="358" y="680"/>
                  </a:lnTo>
                  <a:lnTo>
                    <a:pt x="358" y="683"/>
                  </a:lnTo>
                  <a:lnTo>
                    <a:pt x="359" y="686"/>
                  </a:lnTo>
                  <a:lnTo>
                    <a:pt x="359" y="693"/>
                  </a:lnTo>
                  <a:lnTo>
                    <a:pt x="356" y="697"/>
                  </a:lnTo>
                  <a:lnTo>
                    <a:pt x="338" y="706"/>
                  </a:lnTo>
                  <a:lnTo>
                    <a:pt x="334" y="702"/>
                  </a:lnTo>
                  <a:lnTo>
                    <a:pt x="330" y="697"/>
                  </a:lnTo>
                  <a:lnTo>
                    <a:pt x="317" y="684"/>
                  </a:lnTo>
                  <a:lnTo>
                    <a:pt x="311" y="679"/>
                  </a:lnTo>
                  <a:lnTo>
                    <a:pt x="303" y="674"/>
                  </a:lnTo>
                  <a:lnTo>
                    <a:pt x="297" y="668"/>
                  </a:lnTo>
                  <a:lnTo>
                    <a:pt x="295" y="664"/>
                  </a:lnTo>
                  <a:lnTo>
                    <a:pt x="293" y="658"/>
                  </a:lnTo>
                  <a:lnTo>
                    <a:pt x="291" y="647"/>
                  </a:lnTo>
                  <a:lnTo>
                    <a:pt x="287" y="635"/>
                  </a:lnTo>
                  <a:lnTo>
                    <a:pt x="284" y="623"/>
                  </a:lnTo>
                  <a:lnTo>
                    <a:pt x="282" y="614"/>
                  </a:lnTo>
                  <a:lnTo>
                    <a:pt x="280" y="609"/>
                  </a:lnTo>
                  <a:lnTo>
                    <a:pt x="274" y="606"/>
                  </a:lnTo>
                  <a:lnTo>
                    <a:pt x="268" y="604"/>
                  </a:lnTo>
                  <a:lnTo>
                    <a:pt x="261" y="602"/>
                  </a:lnTo>
                  <a:lnTo>
                    <a:pt x="258" y="601"/>
                  </a:lnTo>
                  <a:lnTo>
                    <a:pt x="258" y="598"/>
                  </a:lnTo>
                  <a:lnTo>
                    <a:pt x="260" y="596"/>
                  </a:lnTo>
                  <a:lnTo>
                    <a:pt x="265" y="590"/>
                  </a:lnTo>
                  <a:lnTo>
                    <a:pt x="270" y="587"/>
                  </a:lnTo>
                  <a:lnTo>
                    <a:pt x="272" y="585"/>
                  </a:lnTo>
                  <a:lnTo>
                    <a:pt x="269" y="574"/>
                  </a:lnTo>
                  <a:lnTo>
                    <a:pt x="266" y="569"/>
                  </a:lnTo>
                  <a:lnTo>
                    <a:pt x="268" y="565"/>
                  </a:lnTo>
                  <a:lnTo>
                    <a:pt x="274" y="558"/>
                  </a:lnTo>
                  <a:lnTo>
                    <a:pt x="276" y="555"/>
                  </a:lnTo>
                  <a:lnTo>
                    <a:pt x="276" y="548"/>
                  </a:lnTo>
                  <a:lnTo>
                    <a:pt x="273" y="544"/>
                  </a:lnTo>
                  <a:lnTo>
                    <a:pt x="269" y="536"/>
                  </a:lnTo>
                  <a:lnTo>
                    <a:pt x="269" y="528"/>
                  </a:lnTo>
                  <a:lnTo>
                    <a:pt x="270" y="519"/>
                  </a:lnTo>
                  <a:lnTo>
                    <a:pt x="269" y="509"/>
                  </a:lnTo>
                  <a:lnTo>
                    <a:pt x="258" y="488"/>
                  </a:lnTo>
                  <a:lnTo>
                    <a:pt x="252" y="481"/>
                  </a:lnTo>
                  <a:lnTo>
                    <a:pt x="246" y="474"/>
                  </a:lnTo>
                  <a:lnTo>
                    <a:pt x="244" y="465"/>
                  </a:lnTo>
                  <a:lnTo>
                    <a:pt x="242" y="454"/>
                  </a:lnTo>
                  <a:lnTo>
                    <a:pt x="239" y="443"/>
                  </a:lnTo>
                  <a:lnTo>
                    <a:pt x="237" y="434"/>
                  </a:lnTo>
                  <a:lnTo>
                    <a:pt x="235" y="423"/>
                  </a:lnTo>
                  <a:lnTo>
                    <a:pt x="233" y="415"/>
                  </a:lnTo>
                  <a:lnTo>
                    <a:pt x="225" y="399"/>
                  </a:lnTo>
                  <a:lnTo>
                    <a:pt x="222" y="392"/>
                  </a:lnTo>
                  <a:lnTo>
                    <a:pt x="222" y="388"/>
                  </a:lnTo>
                  <a:lnTo>
                    <a:pt x="221" y="385"/>
                  </a:lnTo>
                  <a:lnTo>
                    <a:pt x="219" y="384"/>
                  </a:lnTo>
                  <a:lnTo>
                    <a:pt x="218" y="381"/>
                  </a:lnTo>
                  <a:lnTo>
                    <a:pt x="215" y="380"/>
                  </a:lnTo>
                  <a:lnTo>
                    <a:pt x="214" y="377"/>
                  </a:lnTo>
                  <a:lnTo>
                    <a:pt x="213" y="373"/>
                  </a:lnTo>
                  <a:lnTo>
                    <a:pt x="211" y="365"/>
                  </a:lnTo>
                  <a:lnTo>
                    <a:pt x="213" y="353"/>
                  </a:lnTo>
                  <a:lnTo>
                    <a:pt x="214" y="340"/>
                  </a:lnTo>
                  <a:lnTo>
                    <a:pt x="215" y="327"/>
                  </a:lnTo>
                  <a:lnTo>
                    <a:pt x="215" y="318"/>
                  </a:lnTo>
                  <a:lnTo>
                    <a:pt x="213" y="315"/>
                  </a:lnTo>
                  <a:lnTo>
                    <a:pt x="210" y="314"/>
                  </a:lnTo>
                  <a:lnTo>
                    <a:pt x="209" y="315"/>
                  </a:lnTo>
                  <a:lnTo>
                    <a:pt x="206" y="315"/>
                  </a:lnTo>
                  <a:lnTo>
                    <a:pt x="202" y="311"/>
                  </a:lnTo>
                  <a:lnTo>
                    <a:pt x="191" y="295"/>
                  </a:lnTo>
                  <a:lnTo>
                    <a:pt x="186" y="292"/>
                  </a:lnTo>
                  <a:lnTo>
                    <a:pt x="180" y="292"/>
                  </a:lnTo>
                  <a:lnTo>
                    <a:pt x="179" y="290"/>
                  </a:lnTo>
                  <a:lnTo>
                    <a:pt x="179" y="287"/>
                  </a:lnTo>
                  <a:lnTo>
                    <a:pt x="174" y="276"/>
                  </a:lnTo>
                  <a:lnTo>
                    <a:pt x="171" y="274"/>
                  </a:lnTo>
                  <a:lnTo>
                    <a:pt x="162" y="268"/>
                  </a:lnTo>
                  <a:lnTo>
                    <a:pt x="153" y="261"/>
                  </a:lnTo>
                  <a:lnTo>
                    <a:pt x="148" y="253"/>
                  </a:lnTo>
                  <a:lnTo>
                    <a:pt x="147" y="248"/>
                  </a:lnTo>
                  <a:lnTo>
                    <a:pt x="147" y="244"/>
                  </a:lnTo>
                  <a:lnTo>
                    <a:pt x="152" y="236"/>
                  </a:lnTo>
                  <a:lnTo>
                    <a:pt x="153" y="234"/>
                  </a:lnTo>
                  <a:lnTo>
                    <a:pt x="152" y="232"/>
                  </a:lnTo>
                  <a:lnTo>
                    <a:pt x="149" y="229"/>
                  </a:lnTo>
                  <a:lnTo>
                    <a:pt x="147" y="229"/>
                  </a:lnTo>
                  <a:lnTo>
                    <a:pt x="144" y="232"/>
                  </a:lnTo>
                  <a:lnTo>
                    <a:pt x="139" y="234"/>
                  </a:lnTo>
                  <a:lnTo>
                    <a:pt x="135" y="236"/>
                  </a:lnTo>
                  <a:lnTo>
                    <a:pt x="132" y="237"/>
                  </a:lnTo>
                  <a:lnTo>
                    <a:pt x="131" y="239"/>
                  </a:lnTo>
                  <a:lnTo>
                    <a:pt x="131" y="248"/>
                  </a:lnTo>
                  <a:lnTo>
                    <a:pt x="129" y="251"/>
                  </a:lnTo>
                  <a:lnTo>
                    <a:pt x="127" y="255"/>
                  </a:lnTo>
                  <a:lnTo>
                    <a:pt x="121" y="265"/>
                  </a:lnTo>
                  <a:lnTo>
                    <a:pt x="121" y="270"/>
                  </a:lnTo>
                  <a:lnTo>
                    <a:pt x="123" y="272"/>
                  </a:lnTo>
                  <a:lnTo>
                    <a:pt x="149" y="299"/>
                  </a:lnTo>
                  <a:lnTo>
                    <a:pt x="153" y="300"/>
                  </a:lnTo>
                  <a:lnTo>
                    <a:pt x="159" y="303"/>
                  </a:lnTo>
                  <a:lnTo>
                    <a:pt x="168" y="303"/>
                  </a:lnTo>
                  <a:lnTo>
                    <a:pt x="168" y="306"/>
                  </a:lnTo>
                  <a:lnTo>
                    <a:pt x="166" y="309"/>
                  </a:lnTo>
                  <a:lnTo>
                    <a:pt x="160" y="311"/>
                  </a:lnTo>
                  <a:lnTo>
                    <a:pt x="159" y="313"/>
                  </a:lnTo>
                  <a:lnTo>
                    <a:pt x="157" y="315"/>
                  </a:lnTo>
                  <a:lnTo>
                    <a:pt x="157" y="321"/>
                  </a:lnTo>
                  <a:lnTo>
                    <a:pt x="155" y="319"/>
                  </a:lnTo>
                  <a:lnTo>
                    <a:pt x="152" y="319"/>
                  </a:lnTo>
                  <a:lnTo>
                    <a:pt x="149" y="318"/>
                  </a:lnTo>
                  <a:lnTo>
                    <a:pt x="148" y="318"/>
                  </a:lnTo>
                  <a:lnTo>
                    <a:pt x="145" y="317"/>
                  </a:lnTo>
                  <a:lnTo>
                    <a:pt x="143" y="311"/>
                  </a:lnTo>
                  <a:lnTo>
                    <a:pt x="141" y="310"/>
                  </a:lnTo>
                  <a:lnTo>
                    <a:pt x="139" y="309"/>
                  </a:lnTo>
                  <a:lnTo>
                    <a:pt x="136" y="309"/>
                  </a:lnTo>
                  <a:lnTo>
                    <a:pt x="135" y="310"/>
                  </a:lnTo>
                  <a:lnTo>
                    <a:pt x="132" y="311"/>
                  </a:lnTo>
                  <a:lnTo>
                    <a:pt x="129" y="311"/>
                  </a:lnTo>
                  <a:lnTo>
                    <a:pt x="128" y="310"/>
                  </a:lnTo>
                  <a:lnTo>
                    <a:pt x="128" y="302"/>
                  </a:lnTo>
                  <a:lnTo>
                    <a:pt x="129" y="299"/>
                  </a:lnTo>
                  <a:lnTo>
                    <a:pt x="129" y="296"/>
                  </a:lnTo>
                  <a:lnTo>
                    <a:pt x="127" y="291"/>
                  </a:lnTo>
                  <a:lnTo>
                    <a:pt x="116" y="286"/>
                  </a:lnTo>
                  <a:lnTo>
                    <a:pt x="102" y="283"/>
                  </a:lnTo>
                  <a:lnTo>
                    <a:pt x="98" y="283"/>
                  </a:lnTo>
                  <a:lnTo>
                    <a:pt x="93" y="286"/>
                  </a:lnTo>
                  <a:lnTo>
                    <a:pt x="89" y="287"/>
                  </a:lnTo>
                  <a:lnTo>
                    <a:pt x="88" y="288"/>
                  </a:lnTo>
                  <a:lnTo>
                    <a:pt x="84" y="288"/>
                  </a:lnTo>
                  <a:lnTo>
                    <a:pt x="84" y="283"/>
                  </a:lnTo>
                  <a:lnTo>
                    <a:pt x="81" y="270"/>
                  </a:lnTo>
                  <a:lnTo>
                    <a:pt x="77" y="265"/>
                  </a:lnTo>
                  <a:lnTo>
                    <a:pt x="74" y="264"/>
                  </a:lnTo>
                  <a:lnTo>
                    <a:pt x="71" y="259"/>
                  </a:lnTo>
                  <a:lnTo>
                    <a:pt x="71" y="256"/>
                  </a:lnTo>
                  <a:lnTo>
                    <a:pt x="67" y="248"/>
                  </a:lnTo>
                  <a:lnTo>
                    <a:pt x="66" y="247"/>
                  </a:lnTo>
                  <a:lnTo>
                    <a:pt x="46" y="247"/>
                  </a:lnTo>
                  <a:lnTo>
                    <a:pt x="45" y="244"/>
                  </a:lnTo>
                  <a:lnTo>
                    <a:pt x="42" y="241"/>
                  </a:lnTo>
                  <a:lnTo>
                    <a:pt x="39" y="240"/>
                  </a:lnTo>
                  <a:lnTo>
                    <a:pt x="34" y="240"/>
                  </a:lnTo>
                  <a:lnTo>
                    <a:pt x="32" y="239"/>
                  </a:lnTo>
                  <a:lnTo>
                    <a:pt x="30" y="237"/>
                  </a:lnTo>
                  <a:lnTo>
                    <a:pt x="28" y="236"/>
                  </a:lnTo>
                  <a:lnTo>
                    <a:pt x="28" y="232"/>
                  </a:lnTo>
                  <a:lnTo>
                    <a:pt x="30" y="226"/>
                  </a:lnTo>
                  <a:lnTo>
                    <a:pt x="30" y="221"/>
                  </a:lnTo>
                  <a:lnTo>
                    <a:pt x="31" y="218"/>
                  </a:lnTo>
                  <a:lnTo>
                    <a:pt x="30" y="216"/>
                  </a:lnTo>
                  <a:lnTo>
                    <a:pt x="28" y="214"/>
                  </a:lnTo>
                  <a:lnTo>
                    <a:pt x="26" y="213"/>
                  </a:lnTo>
                  <a:lnTo>
                    <a:pt x="10" y="210"/>
                  </a:lnTo>
                  <a:lnTo>
                    <a:pt x="3" y="205"/>
                  </a:lnTo>
                  <a:lnTo>
                    <a:pt x="0" y="195"/>
                  </a:lnTo>
                  <a:lnTo>
                    <a:pt x="2" y="187"/>
                  </a:lnTo>
                  <a:lnTo>
                    <a:pt x="6" y="179"/>
                  </a:lnTo>
                  <a:lnTo>
                    <a:pt x="11" y="177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30" y="171"/>
                  </a:lnTo>
                  <a:lnTo>
                    <a:pt x="31" y="168"/>
                  </a:lnTo>
                  <a:lnTo>
                    <a:pt x="30" y="166"/>
                  </a:lnTo>
                  <a:lnTo>
                    <a:pt x="28" y="164"/>
                  </a:lnTo>
                  <a:lnTo>
                    <a:pt x="26" y="163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27" y="155"/>
                  </a:lnTo>
                  <a:lnTo>
                    <a:pt x="32" y="152"/>
                  </a:lnTo>
                  <a:lnTo>
                    <a:pt x="41" y="151"/>
                  </a:lnTo>
                  <a:lnTo>
                    <a:pt x="46" y="148"/>
                  </a:lnTo>
                  <a:lnTo>
                    <a:pt x="50" y="144"/>
                  </a:lnTo>
                  <a:lnTo>
                    <a:pt x="54" y="139"/>
                  </a:lnTo>
                  <a:lnTo>
                    <a:pt x="59" y="132"/>
                  </a:lnTo>
                  <a:lnTo>
                    <a:pt x="66" y="123"/>
                  </a:lnTo>
                  <a:lnTo>
                    <a:pt x="71" y="117"/>
                  </a:lnTo>
                  <a:lnTo>
                    <a:pt x="77" y="115"/>
                  </a:lnTo>
                  <a:lnTo>
                    <a:pt x="88" y="112"/>
                  </a:lnTo>
                  <a:lnTo>
                    <a:pt x="90" y="104"/>
                  </a:lnTo>
                  <a:lnTo>
                    <a:pt x="93" y="98"/>
                  </a:lnTo>
                  <a:lnTo>
                    <a:pt x="96" y="96"/>
                  </a:lnTo>
                  <a:lnTo>
                    <a:pt x="100" y="94"/>
                  </a:lnTo>
                  <a:lnTo>
                    <a:pt x="105" y="94"/>
                  </a:lnTo>
                  <a:lnTo>
                    <a:pt x="112" y="93"/>
                  </a:lnTo>
                  <a:lnTo>
                    <a:pt x="116" y="92"/>
                  </a:lnTo>
                  <a:lnTo>
                    <a:pt x="118" y="90"/>
                  </a:lnTo>
                  <a:lnTo>
                    <a:pt x="127" y="88"/>
                  </a:lnTo>
                  <a:lnTo>
                    <a:pt x="137" y="85"/>
                  </a:lnTo>
                  <a:lnTo>
                    <a:pt x="143" y="85"/>
                  </a:lnTo>
                  <a:lnTo>
                    <a:pt x="144" y="88"/>
                  </a:lnTo>
                  <a:lnTo>
                    <a:pt x="144" y="90"/>
                  </a:lnTo>
                  <a:lnTo>
                    <a:pt x="145" y="98"/>
                  </a:lnTo>
                  <a:lnTo>
                    <a:pt x="149" y="109"/>
                  </a:lnTo>
                  <a:lnTo>
                    <a:pt x="155" y="120"/>
                  </a:lnTo>
                  <a:lnTo>
                    <a:pt x="162" y="127"/>
                  </a:lnTo>
                  <a:lnTo>
                    <a:pt x="168" y="127"/>
                  </a:lnTo>
                  <a:lnTo>
                    <a:pt x="175" y="120"/>
                  </a:lnTo>
                  <a:lnTo>
                    <a:pt x="176" y="116"/>
                  </a:lnTo>
                  <a:lnTo>
                    <a:pt x="184" y="108"/>
                  </a:lnTo>
                  <a:lnTo>
                    <a:pt x="192" y="108"/>
                  </a:lnTo>
                  <a:lnTo>
                    <a:pt x="195" y="106"/>
                  </a:lnTo>
                  <a:lnTo>
                    <a:pt x="196" y="105"/>
                  </a:lnTo>
                  <a:lnTo>
                    <a:pt x="198" y="102"/>
                  </a:lnTo>
                  <a:lnTo>
                    <a:pt x="199" y="101"/>
                  </a:lnTo>
                  <a:lnTo>
                    <a:pt x="202" y="100"/>
                  </a:lnTo>
                  <a:lnTo>
                    <a:pt x="206" y="100"/>
                  </a:lnTo>
                  <a:lnTo>
                    <a:pt x="210" y="101"/>
                  </a:lnTo>
                  <a:lnTo>
                    <a:pt x="211" y="101"/>
                  </a:lnTo>
                  <a:lnTo>
                    <a:pt x="214" y="102"/>
                  </a:lnTo>
                  <a:lnTo>
                    <a:pt x="215" y="104"/>
                  </a:lnTo>
                  <a:lnTo>
                    <a:pt x="218" y="104"/>
                  </a:lnTo>
                  <a:lnTo>
                    <a:pt x="221" y="105"/>
                  </a:lnTo>
                  <a:lnTo>
                    <a:pt x="225" y="104"/>
                  </a:lnTo>
                  <a:lnTo>
                    <a:pt x="233" y="97"/>
                  </a:lnTo>
                  <a:lnTo>
                    <a:pt x="238" y="86"/>
                  </a:lnTo>
                  <a:lnTo>
                    <a:pt x="245" y="66"/>
                  </a:lnTo>
                  <a:lnTo>
                    <a:pt x="245" y="63"/>
                  </a:lnTo>
                  <a:lnTo>
                    <a:pt x="244" y="61"/>
                  </a:lnTo>
                  <a:lnTo>
                    <a:pt x="244" y="58"/>
                  </a:lnTo>
                  <a:lnTo>
                    <a:pt x="242" y="55"/>
                  </a:lnTo>
                  <a:lnTo>
                    <a:pt x="241" y="54"/>
                  </a:lnTo>
                  <a:lnTo>
                    <a:pt x="241" y="49"/>
                  </a:lnTo>
                  <a:lnTo>
                    <a:pt x="244" y="46"/>
                  </a:lnTo>
                  <a:lnTo>
                    <a:pt x="249" y="39"/>
                  </a:lnTo>
                  <a:lnTo>
                    <a:pt x="253" y="31"/>
                  </a:lnTo>
                  <a:lnTo>
                    <a:pt x="254" y="22"/>
                  </a:lnTo>
                  <a:lnTo>
                    <a:pt x="254" y="14"/>
                  </a:lnTo>
                  <a:lnTo>
                    <a:pt x="257" y="5"/>
                  </a:lnTo>
                  <a:lnTo>
                    <a:pt x="260" y="1"/>
                  </a:lnTo>
                  <a:lnTo>
                    <a:pt x="26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5" name="Freeform 101"/>
            <p:cNvSpPr>
              <a:spLocks/>
            </p:cNvSpPr>
            <p:nvPr/>
          </p:nvSpPr>
          <p:spPr bwMode="auto">
            <a:xfrm>
              <a:off x="6364705" y="3408250"/>
              <a:ext cx="1013710" cy="1597211"/>
            </a:xfrm>
            <a:custGeom>
              <a:avLst/>
              <a:gdLst/>
              <a:ahLst/>
              <a:cxnLst>
                <a:cxn ang="0">
                  <a:pos x="255" y="39"/>
                </a:cxn>
                <a:cxn ang="0">
                  <a:pos x="256" y="82"/>
                </a:cxn>
                <a:cxn ang="0">
                  <a:pos x="306" y="65"/>
                </a:cxn>
                <a:cxn ang="0">
                  <a:pos x="314" y="100"/>
                </a:cxn>
                <a:cxn ang="0">
                  <a:pos x="286" y="125"/>
                </a:cxn>
                <a:cxn ang="0">
                  <a:pos x="232" y="209"/>
                </a:cxn>
                <a:cxn ang="0">
                  <a:pos x="238" y="308"/>
                </a:cxn>
                <a:cxn ang="0">
                  <a:pos x="234" y="428"/>
                </a:cxn>
                <a:cxn ang="0">
                  <a:pos x="221" y="524"/>
                </a:cxn>
                <a:cxn ang="0">
                  <a:pos x="243" y="556"/>
                </a:cxn>
                <a:cxn ang="0">
                  <a:pos x="289" y="555"/>
                </a:cxn>
                <a:cxn ang="0">
                  <a:pos x="316" y="548"/>
                </a:cxn>
                <a:cxn ang="0">
                  <a:pos x="344" y="550"/>
                </a:cxn>
                <a:cxn ang="0">
                  <a:pos x="353" y="547"/>
                </a:cxn>
                <a:cxn ang="0">
                  <a:pos x="338" y="505"/>
                </a:cxn>
                <a:cxn ang="0">
                  <a:pos x="380" y="488"/>
                </a:cxn>
                <a:cxn ang="0">
                  <a:pos x="458" y="494"/>
                </a:cxn>
                <a:cxn ang="0">
                  <a:pos x="472" y="524"/>
                </a:cxn>
                <a:cxn ang="0">
                  <a:pos x="505" y="556"/>
                </a:cxn>
                <a:cxn ang="0">
                  <a:pos x="537" y="639"/>
                </a:cxn>
                <a:cxn ang="0">
                  <a:pos x="607" y="744"/>
                </a:cxn>
                <a:cxn ang="0">
                  <a:pos x="610" y="837"/>
                </a:cxn>
                <a:cxn ang="0">
                  <a:pos x="575" y="806"/>
                </a:cxn>
                <a:cxn ang="0">
                  <a:pos x="550" y="829"/>
                </a:cxn>
                <a:cxn ang="0">
                  <a:pos x="551" y="846"/>
                </a:cxn>
                <a:cxn ang="0">
                  <a:pos x="574" y="881"/>
                </a:cxn>
                <a:cxn ang="0">
                  <a:pos x="552" y="932"/>
                </a:cxn>
                <a:cxn ang="0">
                  <a:pos x="485" y="969"/>
                </a:cxn>
                <a:cxn ang="0">
                  <a:pos x="474" y="913"/>
                </a:cxn>
                <a:cxn ang="0">
                  <a:pos x="447" y="881"/>
                </a:cxn>
                <a:cxn ang="0">
                  <a:pos x="383" y="901"/>
                </a:cxn>
                <a:cxn ang="0">
                  <a:pos x="324" y="901"/>
                </a:cxn>
                <a:cxn ang="0">
                  <a:pos x="291" y="911"/>
                </a:cxn>
                <a:cxn ang="0">
                  <a:pos x="259" y="878"/>
                </a:cxn>
                <a:cxn ang="0">
                  <a:pos x="220" y="827"/>
                </a:cxn>
                <a:cxn ang="0">
                  <a:pos x="240" y="771"/>
                </a:cxn>
                <a:cxn ang="0">
                  <a:pos x="256" y="722"/>
                </a:cxn>
                <a:cxn ang="0">
                  <a:pos x="269" y="703"/>
                </a:cxn>
                <a:cxn ang="0">
                  <a:pos x="269" y="660"/>
                </a:cxn>
                <a:cxn ang="0">
                  <a:pos x="239" y="645"/>
                </a:cxn>
                <a:cxn ang="0">
                  <a:pos x="204" y="691"/>
                </a:cxn>
                <a:cxn ang="0">
                  <a:pos x="150" y="699"/>
                </a:cxn>
                <a:cxn ang="0">
                  <a:pos x="122" y="703"/>
                </a:cxn>
                <a:cxn ang="0">
                  <a:pos x="117" y="664"/>
                </a:cxn>
                <a:cxn ang="0">
                  <a:pos x="119" y="618"/>
                </a:cxn>
                <a:cxn ang="0">
                  <a:pos x="121" y="595"/>
                </a:cxn>
                <a:cxn ang="0">
                  <a:pos x="98" y="581"/>
                </a:cxn>
                <a:cxn ang="0">
                  <a:pos x="51" y="577"/>
                </a:cxn>
                <a:cxn ang="0">
                  <a:pos x="52" y="533"/>
                </a:cxn>
                <a:cxn ang="0">
                  <a:pos x="18" y="517"/>
                </a:cxn>
                <a:cxn ang="0">
                  <a:pos x="28" y="482"/>
                </a:cxn>
                <a:cxn ang="0">
                  <a:pos x="1" y="463"/>
                </a:cxn>
                <a:cxn ang="0">
                  <a:pos x="2" y="415"/>
                </a:cxn>
                <a:cxn ang="0">
                  <a:pos x="36" y="362"/>
                </a:cxn>
                <a:cxn ang="0">
                  <a:pos x="80" y="310"/>
                </a:cxn>
                <a:cxn ang="0">
                  <a:pos x="106" y="255"/>
                </a:cxn>
                <a:cxn ang="0">
                  <a:pos x="68" y="207"/>
                </a:cxn>
                <a:cxn ang="0">
                  <a:pos x="59" y="171"/>
                </a:cxn>
                <a:cxn ang="0">
                  <a:pos x="56" y="98"/>
                </a:cxn>
                <a:cxn ang="0">
                  <a:pos x="95" y="78"/>
                </a:cxn>
                <a:cxn ang="0">
                  <a:pos x="129" y="54"/>
                </a:cxn>
                <a:cxn ang="0">
                  <a:pos x="160" y="50"/>
                </a:cxn>
                <a:cxn ang="0">
                  <a:pos x="184" y="4"/>
                </a:cxn>
              </a:cxnLst>
              <a:rect l="0" t="0" r="r" b="b"/>
              <a:pathLst>
                <a:path w="615" h="969">
                  <a:moveTo>
                    <a:pt x="193" y="0"/>
                  </a:moveTo>
                  <a:lnTo>
                    <a:pt x="201" y="1"/>
                  </a:lnTo>
                  <a:lnTo>
                    <a:pt x="212" y="4"/>
                  </a:lnTo>
                  <a:lnTo>
                    <a:pt x="223" y="9"/>
                  </a:lnTo>
                  <a:lnTo>
                    <a:pt x="232" y="15"/>
                  </a:lnTo>
                  <a:lnTo>
                    <a:pt x="238" y="19"/>
                  </a:lnTo>
                  <a:lnTo>
                    <a:pt x="246" y="27"/>
                  </a:lnTo>
                  <a:lnTo>
                    <a:pt x="248" y="31"/>
                  </a:lnTo>
                  <a:lnTo>
                    <a:pt x="252" y="35"/>
                  </a:lnTo>
                  <a:lnTo>
                    <a:pt x="255" y="39"/>
                  </a:lnTo>
                  <a:lnTo>
                    <a:pt x="258" y="42"/>
                  </a:lnTo>
                  <a:lnTo>
                    <a:pt x="258" y="44"/>
                  </a:lnTo>
                  <a:lnTo>
                    <a:pt x="250" y="52"/>
                  </a:lnTo>
                  <a:lnTo>
                    <a:pt x="248" y="55"/>
                  </a:lnTo>
                  <a:lnTo>
                    <a:pt x="247" y="59"/>
                  </a:lnTo>
                  <a:lnTo>
                    <a:pt x="247" y="69"/>
                  </a:lnTo>
                  <a:lnTo>
                    <a:pt x="248" y="74"/>
                  </a:lnTo>
                  <a:lnTo>
                    <a:pt x="251" y="79"/>
                  </a:lnTo>
                  <a:lnTo>
                    <a:pt x="254" y="82"/>
                  </a:lnTo>
                  <a:lnTo>
                    <a:pt x="256" y="82"/>
                  </a:lnTo>
                  <a:lnTo>
                    <a:pt x="260" y="81"/>
                  </a:lnTo>
                  <a:lnTo>
                    <a:pt x="269" y="75"/>
                  </a:lnTo>
                  <a:lnTo>
                    <a:pt x="274" y="70"/>
                  </a:lnTo>
                  <a:lnTo>
                    <a:pt x="277" y="69"/>
                  </a:lnTo>
                  <a:lnTo>
                    <a:pt x="279" y="69"/>
                  </a:lnTo>
                  <a:lnTo>
                    <a:pt x="295" y="71"/>
                  </a:lnTo>
                  <a:lnTo>
                    <a:pt x="301" y="71"/>
                  </a:lnTo>
                  <a:lnTo>
                    <a:pt x="305" y="67"/>
                  </a:lnTo>
                  <a:lnTo>
                    <a:pt x="305" y="66"/>
                  </a:lnTo>
                  <a:lnTo>
                    <a:pt x="306" y="65"/>
                  </a:lnTo>
                  <a:lnTo>
                    <a:pt x="308" y="65"/>
                  </a:lnTo>
                  <a:lnTo>
                    <a:pt x="313" y="67"/>
                  </a:lnTo>
                  <a:lnTo>
                    <a:pt x="318" y="71"/>
                  </a:lnTo>
                  <a:lnTo>
                    <a:pt x="325" y="79"/>
                  </a:lnTo>
                  <a:lnTo>
                    <a:pt x="332" y="89"/>
                  </a:lnTo>
                  <a:lnTo>
                    <a:pt x="326" y="90"/>
                  </a:lnTo>
                  <a:lnTo>
                    <a:pt x="321" y="93"/>
                  </a:lnTo>
                  <a:lnTo>
                    <a:pt x="317" y="94"/>
                  </a:lnTo>
                  <a:lnTo>
                    <a:pt x="314" y="96"/>
                  </a:lnTo>
                  <a:lnTo>
                    <a:pt x="314" y="100"/>
                  </a:lnTo>
                  <a:lnTo>
                    <a:pt x="318" y="108"/>
                  </a:lnTo>
                  <a:lnTo>
                    <a:pt x="322" y="112"/>
                  </a:lnTo>
                  <a:lnTo>
                    <a:pt x="322" y="114"/>
                  </a:lnTo>
                  <a:lnTo>
                    <a:pt x="321" y="114"/>
                  </a:lnTo>
                  <a:lnTo>
                    <a:pt x="320" y="116"/>
                  </a:lnTo>
                  <a:lnTo>
                    <a:pt x="316" y="116"/>
                  </a:lnTo>
                  <a:lnTo>
                    <a:pt x="313" y="117"/>
                  </a:lnTo>
                  <a:lnTo>
                    <a:pt x="293" y="117"/>
                  </a:lnTo>
                  <a:lnTo>
                    <a:pt x="290" y="120"/>
                  </a:lnTo>
                  <a:lnTo>
                    <a:pt x="286" y="125"/>
                  </a:lnTo>
                  <a:lnTo>
                    <a:pt x="271" y="140"/>
                  </a:lnTo>
                  <a:lnTo>
                    <a:pt x="263" y="147"/>
                  </a:lnTo>
                  <a:lnTo>
                    <a:pt x="259" y="151"/>
                  </a:lnTo>
                  <a:lnTo>
                    <a:pt x="254" y="159"/>
                  </a:lnTo>
                  <a:lnTo>
                    <a:pt x="251" y="164"/>
                  </a:lnTo>
                  <a:lnTo>
                    <a:pt x="246" y="172"/>
                  </a:lnTo>
                  <a:lnTo>
                    <a:pt x="242" y="178"/>
                  </a:lnTo>
                  <a:lnTo>
                    <a:pt x="238" y="186"/>
                  </a:lnTo>
                  <a:lnTo>
                    <a:pt x="235" y="197"/>
                  </a:lnTo>
                  <a:lnTo>
                    <a:pt x="232" y="209"/>
                  </a:lnTo>
                  <a:lnTo>
                    <a:pt x="234" y="220"/>
                  </a:lnTo>
                  <a:lnTo>
                    <a:pt x="236" y="238"/>
                  </a:lnTo>
                  <a:lnTo>
                    <a:pt x="234" y="248"/>
                  </a:lnTo>
                  <a:lnTo>
                    <a:pt x="230" y="257"/>
                  </a:lnTo>
                  <a:lnTo>
                    <a:pt x="228" y="264"/>
                  </a:lnTo>
                  <a:lnTo>
                    <a:pt x="230" y="272"/>
                  </a:lnTo>
                  <a:lnTo>
                    <a:pt x="238" y="294"/>
                  </a:lnTo>
                  <a:lnTo>
                    <a:pt x="239" y="302"/>
                  </a:lnTo>
                  <a:lnTo>
                    <a:pt x="239" y="306"/>
                  </a:lnTo>
                  <a:lnTo>
                    <a:pt x="238" y="308"/>
                  </a:lnTo>
                  <a:lnTo>
                    <a:pt x="238" y="311"/>
                  </a:lnTo>
                  <a:lnTo>
                    <a:pt x="236" y="314"/>
                  </a:lnTo>
                  <a:lnTo>
                    <a:pt x="236" y="326"/>
                  </a:lnTo>
                  <a:lnTo>
                    <a:pt x="235" y="339"/>
                  </a:lnTo>
                  <a:lnTo>
                    <a:pt x="232" y="354"/>
                  </a:lnTo>
                  <a:lnTo>
                    <a:pt x="231" y="369"/>
                  </a:lnTo>
                  <a:lnTo>
                    <a:pt x="230" y="381"/>
                  </a:lnTo>
                  <a:lnTo>
                    <a:pt x="230" y="396"/>
                  </a:lnTo>
                  <a:lnTo>
                    <a:pt x="232" y="412"/>
                  </a:lnTo>
                  <a:lnTo>
                    <a:pt x="234" y="428"/>
                  </a:lnTo>
                  <a:lnTo>
                    <a:pt x="235" y="439"/>
                  </a:lnTo>
                  <a:lnTo>
                    <a:pt x="235" y="450"/>
                  </a:lnTo>
                  <a:lnTo>
                    <a:pt x="234" y="463"/>
                  </a:lnTo>
                  <a:lnTo>
                    <a:pt x="231" y="473"/>
                  </a:lnTo>
                  <a:lnTo>
                    <a:pt x="230" y="481"/>
                  </a:lnTo>
                  <a:lnTo>
                    <a:pt x="228" y="492"/>
                  </a:lnTo>
                  <a:lnTo>
                    <a:pt x="227" y="504"/>
                  </a:lnTo>
                  <a:lnTo>
                    <a:pt x="227" y="511"/>
                  </a:lnTo>
                  <a:lnTo>
                    <a:pt x="226" y="516"/>
                  </a:lnTo>
                  <a:lnTo>
                    <a:pt x="221" y="524"/>
                  </a:lnTo>
                  <a:lnTo>
                    <a:pt x="219" y="532"/>
                  </a:lnTo>
                  <a:lnTo>
                    <a:pt x="215" y="538"/>
                  </a:lnTo>
                  <a:lnTo>
                    <a:pt x="213" y="543"/>
                  </a:lnTo>
                  <a:lnTo>
                    <a:pt x="213" y="550"/>
                  </a:lnTo>
                  <a:lnTo>
                    <a:pt x="216" y="556"/>
                  </a:lnTo>
                  <a:lnTo>
                    <a:pt x="220" y="563"/>
                  </a:lnTo>
                  <a:lnTo>
                    <a:pt x="226" y="564"/>
                  </a:lnTo>
                  <a:lnTo>
                    <a:pt x="232" y="563"/>
                  </a:lnTo>
                  <a:lnTo>
                    <a:pt x="239" y="559"/>
                  </a:lnTo>
                  <a:lnTo>
                    <a:pt x="243" y="556"/>
                  </a:lnTo>
                  <a:lnTo>
                    <a:pt x="248" y="554"/>
                  </a:lnTo>
                  <a:lnTo>
                    <a:pt x="255" y="548"/>
                  </a:lnTo>
                  <a:lnTo>
                    <a:pt x="263" y="543"/>
                  </a:lnTo>
                  <a:lnTo>
                    <a:pt x="270" y="539"/>
                  </a:lnTo>
                  <a:lnTo>
                    <a:pt x="274" y="538"/>
                  </a:lnTo>
                  <a:lnTo>
                    <a:pt x="277" y="539"/>
                  </a:lnTo>
                  <a:lnTo>
                    <a:pt x="282" y="544"/>
                  </a:lnTo>
                  <a:lnTo>
                    <a:pt x="285" y="548"/>
                  </a:lnTo>
                  <a:lnTo>
                    <a:pt x="287" y="551"/>
                  </a:lnTo>
                  <a:lnTo>
                    <a:pt x="289" y="555"/>
                  </a:lnTo>
                  <a:lnTo>
                    <a:pt x="289" y="563"/>
                  </a:lnTo>
                  <a:lnTo>
                    <a:pt x="290" y="567"/>
                  </a:lnTo>
                  <a:lnTo>
                    <a:pt x="293" y="571"/>
                  </a:lnTo>
                  <a:lnTo>
                    <a:pt x="297" y="575"/>
                  </a:lnTo>
                  <a:lnTo>
                    <a:pt x="298" y="575"/>
                  </a:lnTo>
                  <a:lnTo>
                    <a:pt x="302" y="571"/>
                  </a:lnTo>
                  <a:lnTo>
                    <a:pt x="305" y="566"/>
                  </a:lnTo>
                  <a:lnTo>
                    <a:pt x="309" y="554"/>
                  </a:lnTo>
                  <a:lnTo>
                    <a:pt x="310" y="551"/>
                  </a:lnTo>
                  <a:lnTo>
                    <a:pt x="316" y="548"/>
                  </a:lnTo>
                  <a:lnTo>
                    <a:pt x="328" y="548"/>
                  </a:lnTo>
                  <a:lnTo>
                    <a:pt x="329" y="551"/>
                  </a:lnTo>
                  <a:lnTo>
                    <a:pt x="329" y="556"/>
                  </a:lnTo>
                  <a:lnTo>
                    <a:pt x="326" y="563"/>
                  </a:lnTo>
                  <a:lnTo>
                    <a:pt x="324" y="571"/>
                  </a:lnTo>
                  <a:lnTo>
                    <a:pt x="324" y="577"/>
                  </a:lnTo>
                  <a:lnTo>
                    <a:pt x="325" y="577"/>
                  </a:lnTo>
                  <a:lnTo>
                    <a:pt x="329" y="574"/>
                  </a:lnTo>
                  <a:lnTo>
                    <a:pt x="341" y="554"/>
                  </a:lnTo>
                  <a:lnTo>
                    <a:pt x="344" y="550"/>
                  </a:lnTo>
                  <a:lnTo>
                    <a:pt x="345" y="546"/>
                  </a:lnTo>
                  <a:lnTo>
                    <a:pt x="345" y="540"/>
                  </a:lnTo>
                  <a:lnTo>
                    <a:pt x="344" y="536"/>
                  </a:lnTo>
                  <a:lnTo>
                    <a:pt x="344" y="529"/>
                  </a:lnTo>
                  <a:lnTo>
                    <a:pt x="345" y="529"/>
                  </a:lnTo>
                  <a:lnTo>
                    <a:pt x="347" y="531"/>
                  </a:lnTo>
                  <a:lnTo>
                    <a:pt x="349" y="536"/>
                  </a:lnTo>
                  <a:lnTo>
                    <a:pt x="351" y="540"/>
                  </a:lnTo>
                  <a:lnTo>
                    <a:pt x="352" y="543"/>
                  </a:lnTo>
                  <a:lnTo>
                    <a:pt x="353" y="547"/>
                  </a:lnTo>
                  <a:lnTo>
                    <a:pt x="356" y="548"/>
                  </a:lnTo>
                  <a:lnTo>
                    <a:pt x="357" y="550"/>
                  </a:lnTo>
                  <a:lnTo>
                    <a:pt x="357" y="547"/>
                  </a:lnTo>
                  <a:lnTo>
                    <a:pt x="356" y="542"/>
                  </a:lnTo>
                  <a:lnTo>
                    <a:pt x="352" y="533"/>
                  </a:lnTo>
                  <a:lnTo>
                    <a:pt x="347" y="525"/>
                  </a:lnTo>
                  <a:lnTo>
                    <a:pt x="342" y="517"/>
                  </a:lnTo>
                  <a:lnTo>
                    <a:pt x="340" y="511"/>
                  </a:lnTo>
                  <a:lnTo>
                    <a:pt x="338" y="508"/>
                  </a:lnTo>
                  <a:lnTo>
                    <a:pt x="338" y="505"/>
                  </a:lnTo>
                  <a:lnTo>
                    <a:pt x="340" y="505"/>
                  </a:lnTo>
                  <a:lnTo>
                    <a:pt x="341" y="504"/>
                  </a:lnTo>
                  <a:lnTo>
                    <a:pt x="355" y="504"/>
                  </a:lnTo>
                  <a:lnTo>
                    <a:pt x="360" y="501"/>
                  </a:lnTo>
                  <a:lnTo>
                    <a:pt x="363" y="496"/>
                  </a:lnTo>
                  <a:lnTo>
                    <a:pt x="363" y="490"/>
                  </a:lnTo>
                  <a:lnTo>
                    <a:pt x="364" y="489"/>
                  </a:lnTo>
                  <a:lnTo>
                    <a:pt x="364" y="486"/>
                  </a:lnTo>
                  <a:lnTo>
                    <a:pt x="371" y="486"/>
                  </a:lnTo>
                  <a:lnTo>
                    <a:pt x="380" y="488"/>
                  </a:lnTo>
                  <a:lnTo>
                    <a:pt x="391" y="489"/>
                  </a:lnTo>
                  <a:lnTo>
                    <a:pt x="402" y="493"/>
                  </a:lnTo>
                  <a:lnTo>
                    <a:pt x="411" y="496"/>
                  </a:lnTo>
                  <a:lnTo>
                    <a:pt x="424" y="496"/>
                  </a:lnTo>
                  <a:lnTo>
                    <a:pt x="437" y="494"/>
                  </a:lnTo>
                  <a:lnTo>
                    <a:pt x="446" y="492"/>
                  </a:lnTo>
                  <a:lnTo>
                    <a:pt x="453" y="490"/>
                  </a:lnTo>
                  <a:lnTo>
                    <a:pt x="457" y="490"/>
                  </a:lnTo>
                  <a:lnTo>
                    <a:pt x="457" y="493"/>
                  </a:lnTo>
                  <a:lnTo>
                    <a:pt x="458" y="494"/>
                  </a:lnTo>
                  <a:lnTo>
                    <a:pt x="458" y="507"/>
                  </a:lnTo>
                  <a:lnTo>
                    <a:pt x="457" y="508"/>
                  </a:lnTo>
                  <a:lnTo>
                    <a:pt x="449" y="512"/>
                  </a:lnTo>
                  <a:lnTo>
                    <a:pt x="445" y="512"/>
                  </a:lnTo>
                  <a:lnTo>
                    <a:pt x="442" y="513"/>
                  </a:lnTo>
                  <a:lnTo>
                    <a:pt x="442" y="515"/>
                  </a:lnTo>
                  <a:lnTo>
                    <a:pt x="447" y="516"/>
                  </a:lnTo>
                  <a:lnTo>
                    <a:pt x="463" y="519"/>
                  </a:lnTo>
                  <a:lnTo>
                    <a:pt x="469" y="520"/>
                  </a:lnTo>
                  <a:lnTo>
                    <a:pt x="472" y="524"/>
                  </a:lnTo>
                  <a:lnTo>
                    <a:pt x="477" y="535"/>
                  </a:lnTo>
                  <a:lnTo>
                    <a:pt x="480" y="539"/>
                  </a:lnTo>
                  <a:lnTo>
                    <a:pt x="481" y="540"/>
                  </a:lnTo>
                  <a:lnTo>
                    <a:pt x="488" y="540"/>
                  </a:lnTo>
                  <a:lnTo>
                    <a:pt x="492" y="542"/>
                  </a:lnTo>
                  <a:lnTo>
                    <a:pt x="496" y="542"/>
                  </a:lnTo>
                  <a:lnTo>
                    <a:pt x="498" y="544"/>
                  </a:lnTo>
                  <a:lnTo>
                    <a:pt x="500" y="547"/>
                  </a:lnTo>
                  <a:lnTo>
                    <a:pt x="502" y="551"/>
                  </a:lnTo>
                  <a:lnTo>
                    <a:pt x="505" y="556"/>
                  </a:lnTo>
                  <a:lnTo>
                    <a:pt x="507" y="560"/>
                  </a:lnTo>
                  <a:lnTo>
                    <a:pt x="507" y="570"/>
                  </a:lnTo>
                  <a:lnTo>
                    <a:pt x="505" y="579"/>
                  </a:lnTo>
                  <a:lnTo>
                    <a:pt x="508" y="589"/>
                  </a:lnTo>
                  <a:lnTo>
                    <a:pt x="512" y="597"/>
                  </a:lnTo>
                  <a:lnTo>
                    <a:pt x="517" y="606"/>
                  </a:lnTo>
                  <a:lnTo>
                    <a:pt x="521" y="616"/>
                  </a:lnTo>
                  <a:lnTo>
                    <a:pt x="524" y="624"/>
                  </a:lnTo>
                  <a:lnTo>
                    <a:pt x="528" y="631"/>
                  </a:lnTo>
                  <a:lnTo>
                    <a:pt x="537" y="639"/>
                  </a:lnTo>
                  <a:lnTo>
                    <a:pt x="555" y="656"/>
                  </a:lnTo>
                  <a:lnTo>
                    <a:pt x="560" y="670"/>
                  </a:lnTo>
                  <a:lnTo>
                    <a:pt x="575" y="684"/>
                  </a:lnTo>
                  <a:lnTo>
                    <a:pt x="578" y="688"/>
                  </a:lnTo>
                  <a:lnTo>
                    <a:pt x="582" y="697"/>
                  </a:lnTo>
                  <a:lnTo>
                    <a:pt x="589" y="707"/>
                  </a:lnTo>
                  <a:lnTo>
                    <a:pt x="594" y="718"/>
                  </a:lnTo>
                  <a:lnTo>
                    <a:pt x="601" y="729"/>
                  </a:lnTo>
                  <a:lnTo>
                    <a:pt x="605" y="738"/>
                  </a:lnTo>
                  <a:lnTo>
                    <a:pt x="607" y="744"/>
                  </a:lnTo>
                  <a:lnTo>
                    <a:pt x="609" y="752"/>
                  </a:lnTo>
                  <a:lnTo>
                    <a:pt x="609" y="764"/>
                  </a:lnTo>
                  <a:lnTo>
                    <a:pt x="610" y="779"/>
                  </a:lnTo>
                  <a:lnTo>
                    <a:pt x="610" y="794"/>
                  </a:lnTo>
                  <a:lnTo>
                    <a:pt x="611" y="807"/>
                  </a:lnTo>
                  <a:lnTo>
                    <a:pt x="611" y="815"/>
                  </a:lnTo>
                  <a:lnTo>
                    <a:pt x="614" y="823"/>
                  </a:lnTo>
                  <a:lnTo>
                    <a:pt x="614" y="829"/>
                  </a:lnTo>
                  <a:lnTo>
                    <a:pt x="615" y="834"/>
                  </a:lnTo>
                  <a:lnTo>
                    <a:pt x="610" y="837"/>
                  </a:lnTo>
                  <a:lnTo>
                    <a:pt x="606" y="838"/>
                  </a:lnTo>
                  <a:lnTo>
                    <a:pt x="601" y="838"/>
                  </a:lnTo>
                  <a:lnTo>
                    <a:pt x="598" y="839"/>
                  </a:lnTo>
                  <a:lnTo>
                    <a:pt x="595" y="839"/>
                  </a:lnTo>
                  <a:lnTo>
                    <a:pt x="594" y="837"/>
                  </a:lnTo>
                  <a:lnTo>
                    <a:pt x="593" y="831"/>
                  </a:lnTo>
                  <a:lnTo>
                    <a:pt x="593" y="818"/>
                  </a:lnTo>
                  <a:lnTo>
                    <a:pt x="590" y="814"/>
                  </a:lnTo>
                  <a:lnTo>
                    <a:pt x="583" y="811"/>
                  </a:lnTo>
                  <a:lnTo>
                    <a:pt x="575" y="806"/>
                  </a:lnTo>
                  <a:lnTo>
                    <a:pt x="566" y="802"/>
                  </a:lnTo>
                  <a:lnTo>
                    <a:pt x="559" y="800"/>
                  </a:lnTo>
                  <a:lnTo>
                    <a:pt x="556" y="802"/>
                  </a:lnTo>
                  <a:lnTo>
                    <a:pt x="555" y="804"/>
                  </a:lnTo>
                  <a:lnTo>
                    <a:pt x="552" y="812"/>
                  </a:lnTo>
                  <a:lnTo>
                    <a:pt x="552" y="816"/>
                  </a:lnTo>
                  <a:lnTo>
                    <a:pt x="554" y="820"/>
                  </a:lnTo>
                  <a:lnTo>
                    <a:pt x="554" y="823"/>
                  </a:lnTo>
                  <a:lnTo>
                    <a:pt x="552" y="826"/>
                  </a:lnTo>
                  <a:lnTo>
                    <a:pt x="550" y="829"/>
                  </a:lnTo>
                  <a:lnTo>
                    <a:pt x="545" y="831"/>
                  </a:lnTo>
                  <a:lnTo>
                    <a:pt x="541" y="833"/>
                  </a:lnTo>
                  <a:lnTo>
                    <a:pt x="539" y="837"/>
                  </a:lnTo>
                  <a:lnTo>
                    <a:pt x="536" y="839"/>
                  </a:lnTo>
                  <a:lnTo>
                    <a:pt x="536" y="843"/>
                  </a:lnTo>
                  <a:lnTo>
                    <a:pt x="539" y="843"/>
                  </a:lnTo>
                  <a:lnTo>
                    <a:pt x="541" y="845"/>
                  </a:lnTo>
                  <a:lnTo>
                    <a:pt x="544" y="845"/>
                  </a:lnTo>
                  <a:lnTo>
                    <a:pt x="548" y="846"/>
                  </a:lnTo>
                  <a:lnTo>
                    <a:pt x="551" y="846"/>
                  </a:lnTo>
                  <a:lnTo>
                    <a:pt x="555" y="849"/>
                  </a:lnTo>
                  <a:lnTo>
                    <a:pt x="560" y="850"/>
                  </a:lnTo>
                  <a:lnTo>
                    <a:pt x="566" y="849"/>
                  </a:lnTo>
                  <a:lnTo>
                    <a:pt x="572" y="846"/>
                  </a:lnTo>
                  <a:lnTo>
                    <a:pt x="576" y="845"/>
                  </a:lnTo>
                  <a:lnTo>
                    <a:pt x="579" y="847"/>
                  </a:lnTo>
                  <a:lnTo>
                    <a:pt x="580" y="857"/>
                  </a:lnTo>
                  <a:lnTo>
                    <a:pt x="579" y="866"/>
                  </a:lnTo>
                  <a:lnTo>
                    <a:pt x="575" y="876"/>
                  </a:lnTo>
                  <a:lnTo>
                    <a:pt x="574" y="881"/>
                  </a:lnTo>
                  <a:lnTo>
                    <a:pt x="572" y="884"/>
                  </a:lnTo>
                  <a:lnTo>
                    <a:pt x="567" y="887"/>
                  </a:lnTo>
                  <a:lnTo>
                    <a:pt x="559" y="889"/>
                  </a:lnTo>
                  <a:lnTo>
                    <a:pt x="556" y="893"/>
                  </a:lnTo>
                  <a:lnTo>
                    <a:pt x="559" y="897"/>
                  </a:lnTo>
                  <a:lnTo>
                    <a:pt x="563" y="903"/>
                  </a:lnTo>
                  <a:lnTo>
                    <a:pt x="567" y="911"/>
                  </a:lnTo>
                  <a:lnTo>
                    <a:pt x="567" y="919"/>
                  </a:lnTo>
                  <a:lnTo>
                    <a:pt x="562" y="926"/>
                  </a:lnTo>
                  <a:lnTo>
                    <a:pt x="552" y="932"/>
                  </a:lnTo>
                  <a:lnTo>
                    <a:pt x="544" y="936"/>
                  </a:lnTo>
                  <a:lnTo>
                    <a:pt x="532" y="940"/>
                  </a:lnTo>
                  <a:lnTo>
                    <a:pt x="501" y="940"/>
                  </a:lnTo>
                  <a:lnTo>
                    <a:pt x="498" y="942"/>
                  </a:lnTo>
                  <a:lnTo>
                    <a:pt x="494" y="944"/>
                  </a:lnTo>
                  <a:lnTo>
                    <a:pt x="492" y="947"/>
                  </a:lnTo>
                  <a:lnTo>
                    <a:pt x="489" y="951"/>
                  </a:lnTo>
                  <a:lnTo>
                    <a:pt x="488" y="958"/>
                  </a:lnTo>
                  <a:lnTo>
                    <a:pt x="485" y="966"/>
                  </a:lnTo>
                  <a:lnTo>
                    <a:pt x="485" y="969"/>
                  </a:lnTo>
                  <a:lnTo>
                    <a:pt x="481" y="963"/>
                  </a:lnTo>
                  <a:lnTo>
                    <a:pt x="473" y="955"/>
                  </a:lnTo>
                  <a:lnTo>
                    <a:pt x="469" y="953"/>
                  </a:lnTo>
                  <a:lnTo>
                    <a:pt x="469" y="950"/>
                  </a:lnTo>
                  <a:lnTo>
                    <a:pt x="472" y="943"/>
                  </a:lnTo>
                  <a:lnTo>
                    <a:pt x="477" y="935"/>
                  </a:lnTo>
                  <a:lnTo>
                    <a:pt x="480" y="927"/>
                  </a:lnTo>
                  <a:lnTo>
                    <a:pt x="478" y="920"/>
                  </a:lnTo>
                  <a:lnTo>
                    <a:pt x="476" y="916"/>
                  </a:lnTo>
                  <a:lnTo>
                    <a:pt x="474" y="913"/>
                  </a:lnTo>
                  <a:lnTo>
                    <a:pt x="469" y="911"/>
                  </a:lnTo>
                  <a:lnTo>
                    <a:pt x="468" y="909"/>
                  </a:lnTo>
                  <a:lnTo>
                    <a:pt x="465" y="908"/>
                  </a:lnTo>
                  <a:lnTo>
                    <a:pt x="461" y="905"/>
                  </a:lnTo>
                  <a:lnTo>
                    <a:pt x="455" y="897"/>
                  </a:lnTo>
                  <a:lnTo>
                    <a:pt x="453" y="895"/>
                  </a:lnTo>
                  <a:lnTo>
                    <a:pt x="450" y="889"/>
                  </a:lnTo>
                  <a:lnTo>
                    <a:pt x="449" y="888"/>
                  </a:lnTo>
                  <a:lnTo>
                    <a:pt x="449" y="884"/>
                  </a:lnTo>
                  <a:lnTo>
                    <a:pt x="447" y="881"/>
                  </a:lnTo>
                  <a:lnTo>
                    <a:pt x="445" y="878"/>
                  </a:lnTo>
                  <a:lnTo>
                    <a:pt x="441" y="877"/>
                  </a:lnTo>
                  <a:lnTo>
                    <a:pt x="434" y="877"/>
                  </a:lnTo>
                  <a:lnTo>
                    <a:pt x="427" y="881"/>
                  </a:lnTo>
                  <a:lnTo>
                    <a:pt x="419" y="885"/>
                  </a:lnTo>
                  <a:lnTo>
                    <a:pt x="414" y="889"/>
                  </a:lnTo>
                  <a:lnTo>
                    <a:pt x="407" y="893"/>
                  </a:lnTo>
                  <a:lnTo>
                    <a:pt x="399" y="897"/>
                  </a:lnTo>
                  <a:lnTo>
                    <a:pt x="390" y="900"/>
                  </a:lnTo>
                  <a:lnTo>
                    <a:pt x="383" y="901"/>
                  </a:lnTo>
                  <a:lnTo>
                    <a:pt x="379" y="900"/>
                  </a:lnTo>
                  <a:lnTo>
                    <a:pt x="376" y="899"/>
                  </a:lnTo>
                  <a:lnTo>
                    <a:pt x="373" y="896"/>
                  </a:lnTo>
                  <a:lnTo>
                    <a:pt x="371" y="895"/>
                  </a:lnTo>
                  <a:lnTo>
                    <a:pt x="369" y="892"/>
                  </a:lnTo>
                  <a:lnTo>
                    <a:pt x="367" y="891"/>
                  </a:lnTo>
                  <a:lnTo>
                    <a:pt x="360" y="889"/>
                  </a:lnTo>
                  <a:lnTo>
                    <a:pt x="351" y="892"/>
                  </a:lnTo>
                  <a:lnTo>
                    <a:pt x="326" y="900"/>
                  </a:lnTo>
                  <a:lnTo>
                    <a:pt x="324" y="901"/>
                  </a:lnTo>
                  <a:lnTo>
                    <a:pt x="321" y="901"/>
                  </a:lnTo>
                  <a:lnTo>
                    <a:pt x="320" y="904"/>
                  </a:lnTo>
                  <a:lnTo>
                    <a:pt x="320" y="909"/>
                  </a:lnTo>
                  <a:lnTo>
                    <a:pt x="317" y="913"/>
                  </a:lnTo>
                  <a:lnTo>
                    <a:pt x="310" y="920"/>
                  </a:lnTo>
                  <a:lnTo>
                    <a:pt x="306" y="923"/>
                  </a:lnTo>
                  <a:lnTo>
                    <a:pt x="301" y="927"/>
                  </a:lnTo>
                  <a:lnTo>
                    <a:pt x="299" y="922"/>
                  </a:lnTo>
                  <a:lnTo>
                    <a:pt x="297" y="916"/>
                  </a:lnTo>
                  <a:lnTo>
                    <a:pt x="291" y="911"/>
                  </a:lnTo>
                  <a:lnTo>
                    <a:pt x="286" y="911"/>
                  </a:lnTo>
                  <a:lnTo>
                    <a:pt x="281" y="905"/>
                  </a:lnTo>
                  <a:lnTo>
                    <a:pt x="279" y="901"/>
                  </a:lnTo>
                  <a:lnTo>
                    <a:pt x="279" y="893"/>
                  </a:lnTo>
                  <a:lnTo>
                    <a:pt x="277" y="891"/>
                  </a:lnTo>
                  <a:lnTo>
                    <a:pt x="274" y="891"/>
                  </a:lnTo>
                  <a:lnTo>
                    <a:pt x="271" y="888"/>
                  </a:lnTo>
                  <a:lnTo>
                    <a:pt x="267" y="880"/>
                  </a:lnTo>
                  <a:lnTo>
                    <a:pt x="265" y="878"/>
                  </a:lnTo>
                  <a:lnTo>
                    <a:pt x="259" y="878"/>
                  </a:lnTo>
                  <a:lnTo>
                    <a:pt x="256" y="877"/>
                  </a:lnTo>
                  <a:lnTo>
                    <a:pt x="252" y="874"/>
                  </a:lnTo>
                  <a:lnTo>
                    <a:pt x="243" y="870"/>
                  </a:lnTo>
                  <a:lnTo>
                    <a:pt x="234" y="868"/>
                  </a:lnTo>
                  <a:lnTo>
                    <a:pt x="226" y="866"/>
                  </a:lnTo>
                  <a:lnTo>
                    <a:pt x="220" y="861"/>
                  </a:lnTo>
                  <a:lnTo>
                    <a:pt x="217" y="851"/>
                  </a:lnTo>
                  <a:lnTo>
                    <a:pt x="216" y="845"/>
                  </a:lnTo>
                  <a:lnTo>
                    <a:pt x="217" y="838"/>
                  </a:lnTo>
                  <a:lnTo>
                    <a:pt x="220" y="827"/>
                  </a:lnTo>
                  <a:lnTo>
                    <a:pt x="224" y="818"/>
                  </a:lnTo>
                  <a:lnTo>
                    <a:pt x="226" y="815"/>
                  </a:lnTo>
                  <a:lnTo>
                    <a:pt x="226" y="811"/>
                  </a:lnTo>
                  <a:lnTo>
                    <a:pt x="220" y="806"/>
                  </a:lnTo>
                  <a:lnTo>
                    <a:pt x="220" y="803"/>
                  </a:lnTo>
                  <a:lnTo>
                    <a:pt x="223" y="796"/>
                  </a:lnTo>
                  <a:lnTo>
                    <a:pt x="228" y="787"/>
                  </a:lnTo>
                  <a:lnTo>
                    <a:pt x="235" y="779"/>
                  </a:lnTo>
                  <a:lnTo>
                    <a:pt x="239" y="775"/>
                  </a:lnTo>
                  <a:lnTo>
                    <a:pt x="240" y="771"/>
                  </a:lnTo>
                  <a:lnTo>
                    <a:pt x="242" y="764"/>
                  </a:lnTo>
                  <a:lnTo>
                    <a:pt x="242" y="756"/>
                  </a:lnTo>
                  <a:lnTo>
                    <a:pt x="243" y="749"/>
                  </a:lnTo>
                  <a:lnTo>
                    <a:pt x="244" y="745"/>
                  </a:lnTo>
                  <a:lnTo>
                    <a:pt x="247" y="742"/>
                  </a:lnTo>
                  <a:lnTo>
                    <a:pt x="251" y="740"/>
                  </a:lnTo>
                  <a:lnTo>
                    <a:pt x="254" y="736"/>
                  </a:lnTo>
                  <a:lnTo>
                    <a:pt x="258" y="730"/>
                  </a:lnTo>
                  <a:lnTo>
                    <a:pt x="259" y="728"/>
                  </a:lnTo>
                  <a:lnTo>
                    <a:pt x="256" y="722"/>
                  </a:lnTo>
                  <a:lnTo>
                    <a:pt x="254" y="721"/>
                  </a:lnTo>
                  <a:lnTo>
                    <a:pt x="250" y="718"/>
                  </a:lnTo>
                  <a:lnTo>
                    <a:pt x="247" y="715"/>
                  </a:lnTo>
                  <a:lnTo>
                    <a:pt x="244" y="714"/>
                  </a:lnTo>
                  <a:lnTo>
                    <a:pt x="240" y="710"/>
                  </a:lnTo>
                  <a:lnTo>
                    <a:pt x="240" y="709"/>
                  </a:lnTo>
                  <a:lnTo>
                    <a:pt x="242" y="707"/>
                  </a:lnTo>
                  <a:lnTo>
                    <a:pt x="252" y="707"/>
                  </a:lnTo>
                  <a:lnTo>
                    <a:pt x="259" y="706"/>
                  </a:lnTo>
                  <a:lnTo>
                    <a:pt x="269" y="703"/>
                  </a:lnTo>
                  <a:lnTo>
                    <a:pt x="278" y="699"/>
                  </a:lnTo>
                  <a:lnTo>
                    <a:pt x="285" y="695"/>
                  </a:lnTo>
                  <a:lnTo>
                    <a:pt x="287" y="690"/>
                  </a:lnTo>
                  <a:lnTo>
                    <a:pt x="286" y="686"/>
                  </a:lnTo>
                  <a:lnTo>
                    <a:pt x="285" y="683"/>
                  </a:lnTo>
                  <a:lnTo>
                    <a:pt x="283" y="679"/>
                  </a:lnTo>
                  <a:lnTo>
                    <a:pt x="281" y="676"/>
                  </a:lnTo>
                  <a:lnTo>
                    <a:pt x="278" y="675"/>
                  </a:lnTo>
                  <a:lnTo>
                    <a:pt x="273" y="670"/>
                  </a:lnTo>
                  <a:lnTo>
                    <a:pt x="269" y="660"/>
                  </a:lnTo>
                  <a:lnTo>
                    <a:pt x="267" y="649"/>
                  </a:lnTo>
                  <a:lnTo>
                    <a:pt x="266" y="645"/>
                  </a:lnTo>
                  <a:lnTo>
                    <a:pt x="263" y="643"/>
                  </a:lnTo>
                  <a:lnTo>
                    <a:pt x="259" y="640"/>
                  </a:lnTo>
                  <a:lnTo>
                    <a:pt x="256" y="640"/>
                  </a:lnTo>
                  <a:lnTo>
                    <a:pt x="251" y="639"/>
                  </a:lnTo>
                  <a:lnTo>
                    <a:pt x="247" y="639"/>
                  </a:lnTo>
                  <a:lnTo>
                    <a:pt x="243" y="640"/>
                  </a:lnTo>
                  <a:lnTo>
                    <a:pt x="240" y="643"/>
                  </a:lnTo>
                  <a:lnTo>
                    <a:pt x="239" y="645"/>
                  </a:lnTo>
                  <a:lnTo>
                    <a:pt x="239" y="648"/>
                  </a:lnTo>
                  <a:lnTo>
                    <a:pt x="238" y="651"/>
                  </a:lnTo>
                  <a:lnTo>
                    <a:pt x="238" y="653"/>
                  </a:lnTo>
                  <a:lnTo>
                    <a:pt x="235" y="657"/>
                  </a:lnTo>
                  <a:lnTo>
                    <a:pt x="221" y="663"/>
                  </a:lnTo>
                  <a:lnTo>
                    <a:pt x="216" y="666"/>
                  </a:lnTo>
                  <a:lnTo>
                    <a:pt x="212" y="674"/>
                  </a:lnTo>
                  <a:lnTo>
                    <a:pt x="212" y="678"/>
                  </a:lnTo>
                  <a:lnTo>
                    <a:pt x="208" y="686"/>
                  </a:lnTo>
                  <a:lnTo>
                    <a:pt x="204" y="691"/>
                  </a:lnTo>
                  <a:lnTo>
                    <a:pt x="191" y="705"/>
                  </a:lnTo>
                  <a:lnTo>
                    <a:pt x="184" y="710"/>
                  </a:lnTo>
                  <a:lnTo>
                    <a:pt x="178" y="713"/>
                  </a:lnTo>
                  <a:lnTo>
                    <a:pt x="176" y="713"/>
                  </a:lnTo>
                  <a:lnTo>
                    <a:pt x="173" y="714"/>
                  </a:lnTo>
                  <a:lnTo>
                    <a:pt x="168" y="719"/>
                  </a:lnTo>
                  <a:lnTo>
                    <a:pt x="164" y="719"/>
                  </a:lnTo>
                  <a:lnTo>
                    <a:pt x="160" y="714"/>
                  </a:lnTo>
                  <a:lnTo>
                    <a:pt x="156" y="707"/>
                  </a:lnTo>
                  <a:lnTo>
                    <a:pt x="150" y="699"/>
                  </a:lnTo>
                  <a:lnTo>
                    <a:pt x="145" y="694"/>
                  </a:lnTo>
                  <a:lnTo>
                    <a:pt x="139" y="691"/>
                  </a:lnTo>
                  <a:lnTo>
                    <a:pt x="138" y="692"/>
                  </a:lnTo>
                  <a:lnTo>
                    <a:pt x="137" y="692"/>
                  </a:lnTo>
                  <a:lnTo>
                    <a:pt x="137" y="694"/>
                  </a:lnTo>
                  <a:lnTo>
                    <a:pt x="135" y="697"/>
                  </a:lnTo>
                  <a:lnTo>
                    <a:pt x="135" y="699"/>
                  </a:lnTo>
                  <a:lnTo>
                    <a:pt x="134" y="701"/>
                  </a:lnTo>
                  <a:lnTo>
                    <a:pt x="129" y="702"/>
                  </a:lnTo>
                  <a:lnTo>
                    <a:pt x="122" y="703"/>
                  </a:lnTo>
                  <a:lnTo>
                    <a:pt x="111" y="702"/>
                  </a:lnTo>
                  <a:lnTo>
                    <a:pt x="107" y="702"/>
                  </a:lnTo>
                  <a:lnTo>
                    <a:pt x="105" y="699"/>
                  </a:lnTo>
                  <a:lnTo>
                    <a:pt x="105" y="682"/>
                  </a:lnTo>
                  <a:lnTo>
                    <a:pt x="106" y="679"/>
                  </a:lnTo>
                  <a:lnTo>
                    <a:pt x="109" y="678"/>
                  </a:lnTo>
                  <a:lnTo>
                    <a:pt x="111" y="675"/>
                  </a:lnTo>
                  <a:lnTo>
                    <a:pt x="115" y="672"/>
                  </a:lnTo>
                  <a:lnTo>
                    <a:pt x="118" y="667"/>
                  </a:lnTo>
                  <a:lnTo>
                    <a:pt x="117" y="664"/>
                  </a:lnTo>
                  <a:lnTo>
                    <a:pt x="114" y="661"/>
                  </a:lnTo>
                  <a:lnTo>
                    <a:pt x="113" y="659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10" y="645"/>
                  </a:lnTo>
                  <a:lnTo>
                    <a:pt x="114" y="637"/>
                  </a:lnTo>
                  <a:lnTo>
                    <a:pt x="121" y="629"/>
                  </a:lnTo>
                  <a:lnTo>
                    <a:pt x="123" y="626"/>
                  </a:lnTo>
                  <a:lnTo>
                    <a:pt x="123" y="622"/>
                  </a:lnTo>
                  <a:lnTo>
                    <a:pt x="119" y="618"/>
                  </a:lnTo>
                  <a:lnTo>
                    <a:pt x="118" y="616"/>
                  </a:lnTo>
                  <a:lnTo>
                    <a:pt x="118" y="613"/>
                  </a:lnTo>
                  <a:lnTo>
                    <a:pt x="121" y="610"/>
                  </a:lnTo>
                  <a:lnTo>
                    <a:pt x="122" y="610"/>
                  </a:lnTo>
                  <a:lnTo>
                    <a:pt x="125" y="609"/>
                  </a:lnTo>
                  <a:lnTo>
                    <a:pt x="127" y="606"/>
                  </a:lnTo>
                  <a:lnTo>
                    <a:pt x="127" y="605"/>
                  </a:lnTo>
                  <a:lnTo>
                    <a:pt x="122" y="600"/>
                  </a:lnTo>
                  <a:lnTo>
                    <a:pt x="121" y="597"/>
                  </a:lnTo>
                  <a:lnTo>
                    <a:pt x="121" y="595"/>
                  </a:lnTo>
                  <a:lnTo>
                    <a:pt x="122" y="593"/>
                  </a:lnTo>
                  <a:lnTo>
                    <a:pt x="123" y="591"/>
                  </a:lnTo>
                  <a:lnTo>
                    <a:pt x="125" y="589"/>
                  </a:lnTo>
                  <a:lnTo>
                    <a:pt x="126" y="587"/>
                  </a:lnTo>
                  <a:lnTo>
                    <a:pt x="126" y="585"/>
                  </a:lnTo>
                  <a:lnTo>
                    <a:pt x="123" y="581"/>
                  </a:lnTo>
                  <a:lnTo>
                    <a:pt x="119" y="578"/>
                  </a:lnTo>
                  <a:lnTo>
                    <a:pt x="111" y="575"/>
                  </a:lnTo>
                  <a:lnTo>
                    <a:pt x="105" y="575"/>
                  </a:lnTo>
                  <a:lnTo>
                    <a:pt x="98" y="581"/>
                  </a:lnTo>
                  <a:lnTo>
                    <a:pt x="91" y="589"/>
                  </a:lnTo>
                  <a:lnTo>
                    <a:pt x="86" y="595"/>
                  </a:lnTo>
                  <a:lnTo>
                    <a:pt x="80" y="601"/>
                  </a:lnTo>
                  <a:lnTo>
                    <a:pt x="78" y="602"/>
                  </a:lnTo>
                  <a:lnTo>
                    <a:pt x="74" y="604"/>
                  </a:lnTo>
                  <a:lnTo>
                    <a:pt x="63" y="606"/>
                  </a:lnTo>
                  <a:lnTo>
                    <a:pt x="57" y="597"/>
                  </a:lnTo>
                  <a:lnTo>
                    <a:pt x="53" y="589"/>
                  </a:lnTo>
                  <a:lnTo>
                    <a:pt x="52" y="583"/>
                  </a:lnTo>
                  <a:lnTo>
                    <a:pt x="51" y="577"/>
                  </a:lnTo>
                  <a:lnTo>
                    <a:pt x="47" y="571"/>
                  </a:lnTo>
                  <a:lnTo>
                    <a:pt x="44" y="566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3" y="554"/>
                  </a:lnTo>
                  <a:lnTo>
                    <a:pt x="55" y="551"/>
                  </a:lnTo>
                  <a:lnTo>
                    <a:pt x="56" y="550"/>
                  </a:lnTo>
                  <a:lnTo>
                    <a:pt x="56" y="540"/>
                  </a:lnTo>
                  <a:lnTo>
                    <a:pt x="55" y="536"/>
                  </a:lnTo>
                  <a:lnTo>
                    <a:pt x="52" y="533"/>
                  </a:lnTo>
                  <a:lnTo>
                    <a:pt x="47" y="532"/>
                  </a:lnTo>
                  <a:lnTo>
                    <a:pt x="40" y="531"/>
                  </a:lnTo>
                  <a:lnTo>
                    <a:pt x="31" y="527"/>
                  </a:lnTo>
                  <a:lnTo>
                    <a:pt x="27" y="524"/>
                  </a:lnTo>
                  <a:lnTo>
                    <a:pt x="21" y="521"/>
                  </a:lnTo>
                  <a:lnTo>
                    <a:pt x="18" y="521"/>
                  </a:lnTo>
                  <a:lnTo>
                    <a:pt x="16" y="520"/>
                  </a:lnTo>
                  <a:lnTo>
                    <a:pt x="16" y="519"/>
                  </a:lnTo>
                  <a:lnTo>
                    <a:pt x="17" y="517"/>
                  </a:lnTo>
                  <a:lnTo>
                    <a:pt x="18" y="517"/>
                  </a:lnTo>
                  <a:lnTo>
                    <a:pt x="21" y="516"/>
                  </a:lnTo>
                  <a:lnTo>
                    <a:pt x="24" y="516"/>
                  </a:lnTo>
                  <a:lnTo>
                    <a:pt x="25" y="515"/>
                  </a:lnTo>
                  <a:lnTo>
                    <a:pt x="25" y="512"/>
                  </a:lnTo>
                  <a:lnTo>
                    <a:pt x="23" y="504"/>
                  </a:lnTo>
                  <a:lnTo>
                    <a:pt x="23" y="496"/>
                  </a:lnTo>
                  <a:lnTo>
                    <a:pt x="24" y="493"/>
                  </a:lnTo>
                  <a:lnTo>
                    <a:pt x="25" y="492"/>
                  </a:lnTo>
                  <a:lnTo>
                    <a:pt x="28" y="486"/>
                  </a:lnTo>
                  <a:lnTo>
                    <a:pt x="28" y="482"/>
                  </a:lnTo>
                  <a:lnTo>
                    <a:pt x="25" y="481"/>
                  </a:lnTo>
                  <a:lnTo>
                    <a:pt x="20" y="480"/>
                  </a:lnTo>
                  <a:lnTo>
                    <a:pt x="14" y="477"/>
                  </a:lnTo>
                  <a:lnTo>
                    <a:pt x="10" y="476"/>
                  </a:lnTo>
                  <a:lnTo>
                    <a:pt x="6" y="472"/>
                  </a:lnTo>
                  <a:lnTo>
                    <a:pt x="4" y="470"/>
                  </a:lnTo>
                  <a:lnTo>
                    <a:pt x="2" y="469"/>
                  </a:lnTo>
                  <a:lnTo>
                    <a:pt x="0" y="467"/>
                  </a:lnTo>
                  <a:lnTo>
                    <a:pt x="0" y="465"/>
                  </a:lnTo>
                  <a:lnTo>
                    <a:pt x="1" y="463"/>
                  </a:lnTo>
                  <a:lnTo>
                    <a:pt x="8" y="463"/>
                  </a:lnTo>
                  <a:lnTo>
                    <a:pt x="9" y="462"/>
                  </a:lnTo>
                  <a:lnTo>
                    <a:pt x="9" y="449"/>
                  </a:lnTo>
                  <a:lnTo>
                    <a:pt x="8" y="445"/>
                  </a:lnTo>
                  <a:lnTo>
                    <a:pt x="5" y="441"/>
                  </a:lnTo>
                  <a:lnTo>
                    <a:pt x="2" y="435"/>
                  </a:lnTo>
                  <a:lnTo>
                    <a:pt x="6" y="427"/>
                  </a:lnTo>
                  <a:lnTo>
                    <a:pt x="6" y="423"/>
                  </a:lnTo>
                  <a:lnTo>
                    <a:pt x="5" y="419"/>
                  </a:lnTo>
                  <a:lnTo>
                    <a:pt x="2" y="415"/>
                  </a:lnTo>
                  <a:lnTo>
                    <a:pt x="0" y="410"/>
                  </a:lnTo>
                  <a:lnTo>
                    <a:pt x="1" y="407"/>
                  </a:lnTo>
                  <a:lnTo>
                    <a:pt x="2" y="403"/>
                  </a:lnTo>
                  <a:lnTo>
                    <a:pt x="2" y="399"/>
                  </a:lnTo>
                  <a:lnTo>
                    <a:pt x="4" y="395"/>
                  </a:lnTo>
                  <a:lnTo>
                    <a:pt x="4" y="384"/>
                  </a:lnTo>
                  <a:lnTo>
                    <a:pt x="5" y="381"/>
                  </a:lnTo>
                  <a:lnTo>
                    <a:pt x="8" y="377"/>
                  </a:lnTo>
                  <a:lnTo>
                    <a:pt x="12" y="375"/>
                  </a:lnTo>
                  <a:lnTo>
                    <a:pt x="36" y="362"/>
                  </a:lnTo>
                  <a:lnTo>
                    <a:pt x="40" y="360"/>
                  </a:lnTo>
                  <a:lnTo>
                    <a:pt x="44" y="358"/>
                  </a:lnTo>
                  <a:lnTo>
                    <a:pt x="49" y="356"/>
                  </a:lnTo>
                  <a:lnTo>
                    <a:pt x="52" y="353"/>
                  </a:lnTo>
                  <a:lnTo>
                    <a:pt x="53" y="350"/>
                  </a:lnTo>
                  <a:lnTo>
                    <a:pt x="53" y="342"/>
                  </a:lnTo>
                  <a:lnTo>
                    <a:pt x="56" y="323"/>
                  </a:lnTo>
                  <a:lnTo>
                    <a:pt x="59" y="318"/>
                  </a:lnTo>
                  <a:lnTo>
                    <a:pt x="64" y="315"/>
                  </a:lnTo>
                  <a:lnTo>
                    <a:pt x="80" y="310"/>
                  </a:lnTo>
                  <a:lnTo>
                    <a:pt x="88" y="306"/>
                  </a:lnTo>
                  <a:lnTo>
                    <a:pt x="92" y="300"/>
                  </a:lnTo>
                  <a:lnTo>
                    <a:pt x="95" y="290"/>
                  </a:lnTo>
                  <a:lnTo>
                    <a:pt x="95" y="280"/>
                  </a:lnTo>
                  <a:lnTo>
                    <a:pt x="98" y="272"/>
                  </a:lnTo>
                  <a:lnTo>
                    <a:pt x="101" y="269"/>
                  </a:lnTo>
                  <a:lnTo>
                    <a:pt x="106" y="267"/>
                  </a:lnTo>
                  <a:lnTo>
                    <a:pt x="109" y="264"/>
                  </a:lnTo>
                  <a:lnTo>
                    <a:pt x="109" y="261"/>
                  </a:lnTo>
                  <a:lnTo>
                    <a:pt x="106" y="255"/>
                  </a:lnTo>
                  <a:lnTo>
                    <a:pt x="92" y="236"/>
                  </a:lnTo>
                  <a:lnTo>
                    <a:pt x="88" y="229"/>
                  </a:lnTo>
                  <a:lnTo>
                    <a:pt x="87" y="224"/>
                  </a:lnTo>
                  <a:lnTo>
                    <a:pt x="84" y="220"/>
                  </a:lnTo>
                  <a:lnTo>
                    <a:pt x="83" y="216"/>
                  </a:lnTo>
                  <a:lnTo>
                    <a:pt x="79" y="213"/>
                  </a:lnTo>
                  <a:lnTo>
                    <a:pt x="76" y="211"/>
                  </a:lnTo>
                  <a:lnTo>
                    <a:pt x="74" y="209"/>
                  </a:lnTo>
                  <a:lnTo>
                    <a:pt x="71" y="209"/>
                  </a:lnTo>
                  <a:lnTo>
                    <a:pt x="68" y="207"/>
                  </a:lnTo>
                  <a:lnTo>
                    <a:pt x="64" y="205"/>
                  </a:lnTo>
                  <a:lnTo>
                    <a:pt x="63" y="203"/>
                  </a:lnTo>
                  <a:lnTo>
                    <a:pt x="60" y="195"/>
                  </a:lnTo>
                  <a:lnTo>
                    <a:pt x="62" y="191"/>
                  </a:lnTo>
                  <a:lnTo>
                    <a:pt x="62" y="189"/>
                  </a:lnTo>
                  <a:lnTo>
                    <a:pt x="63" y="187"/>
                  </a:lnTo>
                  <a:lnTo>
                    <a:pt x="63" y="179"/>
                  </a:lnTo>
                  <a:lnTo>
                    <a:pt x="60" y="176"/>
                  </a:lnTo>
                  <a:lnTo>
                    <a:pt x="59" y="174"/>
                  </a:lnTo>
                  <a:lnTo>
                    <a:pt x="59" y="171"/>
                  </a:lnTo>
                  <a:lnTo>
                    <a:pt x="67" y="163"/>
                  </a:lnTo>
                  <a:lnTo>
                    <a:pt x="71" y="156"/>
                  </a:lnTo>
                  <a:lnTo>
                    <a:pt x="71" y="147"/>
                  </a:lnTo>
                  <a:lnTo>
                    <a:pt x="68" y="137"/>
                  </a:lnTo>
                  <a:lnTo>
                    <a:pt x="64" y="131"/>
                  </a:lnTo>
                  <a:lnTo>
                    <a:pt x="63" y="123"/>
                  </a:lnTo>
                  <a:lnTo>
                    <a:pt x="63" y="106"/>
                  </a:lnTo>
                  <a:lnTo>
                    <a:pt x="62" y="105"/>
                  </a:lnTo>
                  <a:lnTo>
                    <a:pt x="60" y="102"/>
                  </a:lnTo>
                  <a:lnTo>
                    <a:pt x="56" y="98"/>
                  </a:lnTo>
                  <a:lnTo>
                    <a:pt x="56" y="85"/>
                  </a:lnTo>
                  <a:lnTo>
                    <a:pt x="57" y="82"/>
                  </a:lnTo>
                  <a:lnTo>
                    <a:pt x="57" y="79"/>
                  </a:lnTo>
                  <a:lnTo>
                    <a:pt x="59" y="77"/>
                  </a:lnTo>
                  <a:lnTo>
                    <a:pt x="62" y="75"/>
                  </a:lnTo>
                  <a:lnTo>
                    <a:pt x="67" y="77"/>
                  </a:lnTo>
                  <a:lnTo>
                    <a:pt x="75" y="79"/>
                  </a:lnTo>
                  <a:lnTo>
                    <a:pt x="83" y="81"/>
                  </a:lnTo>
                  <a:lnTo>
                    <a:pt x="90" y="81"/>
                  </a:lnTo>
                  <a:lnTo>
                    <a:pt x="95" y="78"/>
                  </a:lnTo>
                  <a:lnTo>
                    <a:pt x="99" y="75"/>
                  </a:lnTo>
                  <a:lnTo>
                    <a:pt x="103" y="74"/>
                  </a:lnTo>
                  <a:lnTo>
                    <a:pt x="106" y="73"/>
                  </a:lnTo>
                  <a:lnTo>
                    <a:pt x="111" y="73"/>
                  </a:lnTo>
                  <a:lnTo>
                    <a:pt x="125" y="70"/>
                  </a:lnTo>
                  <a:lnTo>
                    <a:pt x="127" y="67"/>
                  </a:lnTo>
                  <a:lnTo>
                    <a:pt x="127" y="66"/>
                  </a:lnTo>
                  <a:lnTo>
                    <a:pt x="126" y="63"/>
                  </a:lnTo>
                  <a:lnTo>
                    <a:pt x="126" y="57"/>
                  </a:lnTo>
                  <a:lnTo>
                    <a:pt x="129" y="54"/>
                  </a:lnTo>
                  <a:lnTo>
                    <a:pt x="131" y="52"/>
                  </a:lnTo>
                  <a:lnTo>
                    <a:pt x="138" y="52"/>
                  </a:lnTo>
                  <a:lnTo>
                    <a:pt x="139" y="51"/>
                  </a:lnTo>
                  <a:lnTo>
                    <a:pt x="142" y="50"/>
                  </a:lnTo>
                  <a:lnTo>
                    <a:pt x="149" y="43"/>
                  </a:lnTo>
                  <a:lnTo>
                    <a:pt x="150" y="43"/>
                  </a:lnTo>
                  <a:lnTo>
                    <a:pt x="153" y="44"/>
                  </a:lnTo>
                  <a:lnTo>
                    <a:pt x="154" y="46"/>
                  </a:lnTo>
                  <a:lnTo>
                    <a:pt x="157" y="47"/>
                  </a:lnTo>
                  <a:lnTo>
                    <a:pt x="160" y="50"/>
                  </a:lnTo>
                  <a:lnTo>
                    <a:pt x="161" y="50"/>
                  </a:lnTo>
                  <a:lnTo>
                    <a:pt x="162" y="47"/>
                  </a:lnTo>
                  <a:lnTo>
                    <a:pt x="162" y="39"/>
                  </a:lnTo>
                  <a:lnTo>
                    <a:pt x="161" y="30"/>
                  </a:lnTo>
                  <a:lnTo>
                    <a:pt x="161" y="16"/>
                  </a:lnTo>
                  <a:lnTo>
                    <a:pt x="165" y="16"/>
                  </a:lnTo>
                  <a:lnTo>
                    <a:pt x="169" y="15"/>
                  </a:lnTo>
                  <a:lnTo>
                    <a:pt x="172" y="15"/>
                  </a:lnTo>
                  <a:lnTo>
                    <a:pt x="174" y="13"/>
                  </a:lnTo>
                  <a:lnTo>
                    <a:pt x="184" y="4"/>
                  </a:lnTo>
                  <a:lnTo>
                    <a:pt x="189" y="1"/>
                  </a:lnTo>
                  <a:lnTo>
                    <a:pt x="19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6" name="Freeform 102"/>
            <p:cNvSpPr>
              <a:spLocks/>
            </p:cNvSpPr>
            <p:nvPr/>
          </p:nvSpPr>
          <p:spPr bwMode="auto">
            <a:xfrm>
              <a:off x="6475143" y="1466542"/>
              <a:ext cx="980744" cy="1244473"/>
            </a:xfrm>
            <a:custGeom>
              <a:avLst/>
              <a:gdLst/>
              <a:ahLst/>
              <a:cxnLst>
                <a:cxn ang="0">
                  <a:pos x="460" y="23"/>
                </a:cxn>
                <a:cxn ang="0">
                  <a:pos x="456" y="42"/>
                </a:cxn>
                <a:cxn ang="0">
                  <a:pos x="458" y="72"/>
                </a:cxn>
                <a:cxn ang="0">
                  <a:pos x="489" y="73"/>
                </a:cxn>
                <a:cxn ang="0">
                  <a:pos x="524" y="84"/>
                </a:cxn>
                <a:cxn ang="0">
                  <a:pos x="526" y="108"/>
                </a:cxn>
                <a:cxn ang="0">
                  <a:pos x="526" y="119"/>
                </a:cxn>
                <a:cxn ang="0">
                  <a:pos x="487" y="149"/>
                </a:cxn>
                <a:cxn ang="0">
                  <a:pos x="446" y="165"/>
                </a:cxn>
                <a:cxn ang="0">
                  <a:pos x="421" y="224"/>
                </a:cxn>
                <a:cxn ang="0">
                  <a:pos x="387" y="221"/>
                </a:cxn>
                <a:cxn ang="0">
                  <a:pos x="380" y="227"/>
                </a:cxn>
                <a:cxn ang="0">
                  <a:pos x="376" y="247"/>
                </a:cxn>
                <a:cxn ang="0">
                  <a:pos x="429" y="259"/>
                </a:cxn>
                <a:cxn ang="0">
                  <a:pos x="440" y="339"/>
                </a:cxn>
                <a:cxn ang="0">
                  <a:pos x="440" y="355"/>
                </a:cxn>
                <a:cxn ang="0">
                  <a:pos x="464" y="345"/>
                </a:cxn>
                <a:cxn ang="0">
                  <a:pos x="483" y="332"/>
                </a:cxn>
                <a:cxn ang="0">
                  <a:pos x="513" y="334"/>
                </a:cxn>
                <a:cxn ang="0">
                  <a:pos x="560" y="329"/>
                </a:cxn>
                <a:cxn ang="0">
                  <a:pos x="595" y="347"/>
                </a:cxn>
                <a:cxn ang="0">
                  <a:pos x="565" y="387"/>
                </a:cxn>
                <a:cxn ang="0">
                  <a:pos x="566" y="400"/>
                </a:cxn>
                <a:cxn ang="0">
                  <a:pos x="575" y="456"/>
                </a:cxn>
                <a:cxn ang="0">
                  <a:pos x="579" y="484"/>
                </a:cxn>
                <a:cxn ang="0">
                  <a:pos x="548" y="488"/>
                </a:cxn>
                <a:cxn ang="0">
                  <a:pos x="527" y="523"/>
                </a:cxn>
                <a:cxn ang="0">
                  <a:pos x="516" y="570"/>
                </a:cxn>
                <a:cxn ang="0">
                  <a:pos x="484" y="584"/>
                </a:cxn>
                <a:cxn ang="0">
                  <a:pos x="453" y="604"/>
                </a:cxn>
                <a:cxn ang="0">
                  <a:pos x="415" y="569"/>
                </a:cxn>
                <a:cxn ang="0">
                  <a:pos x="368" y="588"/>
                </a:cxn>
                <a:cxn ang="0">
                  <a:pos x="319" y="635"/>
                </a:cxn>
                <a:cxn ang="0">
                  <a:pos x="308" y="655"/>
                </a:cxn>
                <a:cxn ang="0">
                  <a:pos x="277" y="702"/>
                </a:cxn>
                <a:cxn ang="0">
                  <a:pos x="227" y="725"/>
                </a:cxn>
                <a:cxn ang="0">
                  <a:pos x="179" y="749"/>
                </a:cxn>
                <a:cxn ang="0">
                  <a:pos x="122" y="741"/>
                </a:cxn>
                <a:cxn ang="0">
                  <a:pos x="70" y="717"/>
                </a:cxn>
                <a:cxn ang="0">
                  <a:pos x="55" y="696"/>
                </a:cxn>
                <a:cxn ang="0">
                  <a:pos x="46" y="644"/>
                </a:cxn>
                <a:cxn ang="0">
                  <a:pos x="66" y="603"/>
                </a:cxn>
                <a:cxn ang="0">
                  <a:pos x="48" y="568"/>
                </a:cxn>
                <a:cxn ang="0">
                  <a:pos x="35" y="568"/>
                </a:cxn>
                <a:cxn ang="0">
                  <a:pos x="15" y="561"/>
                </a:cxn>
                <a:cxn ang="0">
                  <a:pos x="9" y="526"/>
                </a:cxn>
                <a:cxn ang="0">
                  <a:pos x="50" y="477"/>
                </a:cxn>
                <a:cxn ang="0">
                  <a:pos x="77" y="441"/>
                </a:cxn>
                <a:cxn ang="0">
                  <a:pos x="125" y="431"/>
                </a:cxn>
                <a:cxn ang="0">
                  <a:pos x="99" y="387"/>
                </a:cxn>
                <a:cxn ang="0">
                  <a:pos x="74" y="356"/>
                </a:cxn>
                <a:cxn ang="0">
                  <a:pos x="99" y="317"/>
                </a:cxn>
                <a:cxn ang="0">
                  <a:pos x="136" y="258"/>
                </a:cxn>
                <a:cxn ang="0">
                  <a:pos x="200" y="204"/>
                </a:cxn>
                <a:cxn ang="0">
                  <a:pos x="224" y="178"/>
                </a:cxn>
                <a:cxn ang="0">
                  <a:pos x="277" y="149"/>
                </a:cxn>
                <a:cxn ang="0">
                  <a:pos x="331" y="114"/>
                </a:cxn>
                <a:cxn ang="0">
                  <a:pos x="384" y="115"/>
                </a:cxn>
                <a:cxn ang="0">
                  <a:pos x="360" y="99"/>
                </a:cxn>
                <a:cxn ang="0">
                  <a:pos x="363" y="77"/>
                </a:cxn>
                <a:cxn ang="0">
                  <a:pos x="376" y="43"/>
                </a:cxn>
              </a:cxnLst>
              <a:rect l="0" t="0" r="r" b="b"/>
              <a:pathLst>
                <a:path w="595" h="755">
                  <a:moveTo>
                    <a:pt x="438" y="0"/>
                  </a:moveTo>
                  <a:lnTo>
                    <a:pt x="441" y="3"/>
                  </a:lnTo>
                  <a:lnTo>
                    <a:pt x="441" y="11"/>
                  </a:lnTo>
                  <a:lnTo>
                    <a:pt x="442" y="15"/>
                  </a:lnTo>
                  <a:lnTo>
                    <a:pt x="445" y="18"/>
                  </a:lnTo>
                  <a:lnTo>
                    <a:pt x="448" y="19"/>
                  </a:lnTo>
                  <a:lnTo>
                    <a:pt x="450" y="19"/>
                  </a:lnTo>
                  <a:lnTo>
                    <a:pt x="454" y="21"/>
                  </a:lnTo>
                  <a:lnTo>
                    <a:pt x="460" y="23"/>
                  </a:lnTo>
                  <a:lnTo>
                    <a:pt x="461" y="25"/>
                  </a:lnTo>
                  <a:lnTo>
                    <a:pt x="461" y="27"/>
                  </a:lnTo>
                  <a:lnTo>
                    <a:pt x="460" y="31"/>
                  </a:lnTo>
                  <a:lnTo>
                    <a:pt x="458" y="34"/>
                  </a:lnTo>
                  <a:lnTo>
                    <a:pt x="454" y="38"/>
                  </a:lnTo>
                  <a:lnTo>
                    <a:pt x="453" y="41"/>
                  </a:lnTo>
                  <a:lnTo>
                    <a:pt x="453" y="42"/>
                  </a:lnTo>
                  <a:lnTo>
                    <a:pt x="454" y="43"/>
                  </a:lnTo>
                  <a:lnTo>
                    <a:pt x="456" y="42"/>
                  </a:lnTo>
                  <a:lnTo>
                    <a:pt x="461" y="42"/>
                  </a:lnTo>
                  <a:lnTo>
                    <a:pt x="462" y="45"/>
                  </a:lnTo>
                  <a:lnTo>
                    <a:pt x="462" y="56"/>
                  </a:lnTo>
                  <a:lnTo>
                    <a:pt x="460" y="61"/>
                  </a:lnTo>
                  <a:lnTo>
                    <a:pt x="457" y="65"/>
                  </a:lnTo>
                  <a:lnTo>
                    <a:pt x="454" y="68"/>
                  </a:lnTo>
                  <a:lnTo>
                    <a:pt x="453" y="70"/>
                  </a:lnTo>
                  <a:lnTo>
                    <a:pt x="453" y="72"/>
                  </a:lnTo>
                  <a:lnTo>
                    <a:pt x="458" y="72"/>
                  </a:lnTo>
                  <a:lnTo>
                    <a:pt x="464" y="69"/>
                  </a:lnTo>
                  <a:lnTo>
                    <a:pt x="466" y="69"/>
                  </a:lnTo>
                  <a:lnTo>
                    <a:pt x="468" y="68"/>
                  </a:lnTo>
                  <a:lnTo>
                    <a:pt x="472" y="68"/>
                  </a:lnTo>
                  <a:lnTo>
                    <a:pt x="480" y="76"/>
                  </a:lnTo>
                  <a:lnTo>
                    <a:pt x="481" y="76"/>
                  </a:lnTo>
                  <a:lnTo>
                    <a:pt x="484" y="74"/>
                  </a:lnTo>
                  <a:lnTo>
                    <a:pt x="487" y="74"/>
                  </a:lnTo>
                  <a:lnTo>
                    <a:pt x="489" y="73"/>
                  </a:lnTo>
                  <a:lnTo>
                    <a:pt x="493" y="73"/>
                  </a:lnTo>
                  <a:lnTo>
                    <a:pt x="496" y="76"/>
                  </a:lnTo>
                  <a:lnTo>
                    <a:pt x="497" y="78"/>
                  </a:lnTo>
                  <a:lnTo>
                    <a:pt x="505" y="91"/>
                  </a:lnTo>
                  <a:lnTo>
                    <a:pt x="508" y="93"/>
                  </a:lnTo>
                  <a:lnTo>
                    <a:pt x="515" y="93"/>
                  </a:lnTo>
                  <a:lnTo>
                    <a:pt x="520" y="88"/>
                  </a:lnTo>
                  <a:lnTo>
                    <a:pt x="522" y="85"/>
                  </a:lnTo>
                  <a:lnTo>
                    <a:pt x="524" y="84"/>
                  </a:lnTo>
                  <a:lnTo>
                    <a:pt x="526" y="84"/>
                  </a:lnTo>
                  <a:lnTo>
                    <a:pt x="526" y="89"/>
                  </a:lnTo>
                  <a:lnTo>
                    <a:pt x="524" y="92"/>
                  </a:lnTo>
                  <a:lnTo>
                    <a:pt x="524" y="97"/>
                  </a:lnTo>
                  <a:lnTo>
                    <a:pt x="527" y="100"/>
                  </a:lnTo>
                  <a:lnTo>
                    <a:pt x="528" y="103"/>
                  </a:lnTo>
                  <a:lnTo>
                    <a:pt x="532" y="107"/>
                  </a:lnTo>
                  <a:lnTo>
                    <a:pt x="531" y="108"/>
                  </a:lnTo>
                  <a:lnTo>
                    <a:pt x="526" y="108"/>
                  </a:lnTo>
                  <a:lnTo>
                    <a:pt x="523" y="107"/>
                  </a:lnTo>
                  <a:lnTo>
                    <a:pt x="515" y="107"/>
                  </a:lnTo>
                  <a:lnTo>
                    <a:pt x="515" y="108"/>
                  </a:lnTo>
                  <a:lnTo>
                    <a:pt x="516" y="108"/>
                  </a:lnTo>
                  <a:lnTo>
                    <a:pt x="517" y="109"/>
                  </a:lnTo>
                  <a:lnTo>
                    <a:pt x="520" y="111"/>
                  </a:lnTo>
                  <a:lnTo>
                    <a:pt x="524" y="115"/>
                  </a:lnTo>
                  <a:lnTo>
                    <a:pt x="526" y="118"/>
                  </a:lnTo>
                  <a:lnTo>
                    <a:pt x="526" y="119"/>
                  </a:lnTo>
                  <a:lnTo>
                    <a:pt x="523" y="122"/>
                  </a:lnTo>
                  <a:lnTo>
                    <a:pt x="520" y="127"/>
                  </a:lnTo>
                  <a:lnTo>
                    <a:pt x="516" y="130"/>
                  </a:lnTo>
                  <a:lnTo>
                    <a:pt x="509" y="130"/>
                  </a:lnTo>
                  <a:lnTo>
                    <a:pt x="499" y="132"/>
                  </a:lnTo>
                  <a:lnTo>
                    <a:pt x="495" y="136"/>
                  </a:lnTo>
                  <a:lnTo>
                    <a:pt x="492" y="140"/>
                  </a:lnTo>
                  <a:lnTo>
                    <a:pt x="489" y="143"/>
                  </a:lnTo>
                  <a:lnTo>
                    <a:pt x="487" y="149"/>
                  </a:lnTo>
                  <a:lnTo>
                    <a:pt x="488" y="151"/>
                  </a:lnTo>
                  <a:lnTo>
                    <a:pt x="488" y="157"/>
                  </a:lnTo>
                  <a:lnTo>
                    <a:pt x="485" y="161"/>
                  </a:lnTo>
                  <a:lnTo>
                    <a:pt x="483" y="163"/>
                  </a:lnTo>
                  <a:lnTo>
                    <a:pt x="480" y="165"/>
                  </a:lnTo>
                  <a:lnTo>
                    <a:pt x="478" y="166"/>
                  </a:lnTo>
                  <a:lnTo>
                    <a:pt x="472" y="166"/>
                  </a:lnTo>
                  <a:lnTo>
                    <a:pt x="453" y="163"/>
                  </a:lnTo>
                  <a:lnTo>
                    <a:pt x="446" y="165"/>
                  </a:lnTo>
                  <a:lnTo>
                    <a:pt x="441" y="170"/>
                  </a:lnTo>
                  <a:lnTo>
                    <a:pt x="435" y="177"/>
                  </a:lnTo>
                  <a:lnTo>
                    <a:pt x="430" y="185"/>
                  </a:lnTo>
                  <a:lnTo>
                    <a:pt x="429" y="192"/>
                  </a:lnTo>
                  <a:lnTo>
                    <a:pt x="430" y="201"/>
                  </a:lnTo>
                  <a:lnTo>
                    <a:pt x="429" y="213"/>
                  </a:lnTo>
                  <a:lnTo>
                    <a:pt x="426" y="221"/>
                  </a:lnTo>
                  <a:lnTo>
                    <a:pt x="425" y="224"/>
                  </a:lnTo>
                  <a:lnTo>
                    <a:pt x="421" y="224"/>
                  </a:lnTo>
                  <a:lnTo>
                    <a:pt x="418" y="223"/>
                  </a:lnTo>
                  <a:lnTo>
                    <a:pt x="415" y="223"/>
                  </a:lnTo>
                  <a:lnTo>
                    <a:pt x="413" y="221"/>
                  </a:lnTo>
                  <a:lnTo>
                    <a:pt x="411" y="220"/>
                  </a:lnTo>
                  <a:lnTo>
                    <a:pt x="407" y="220"/>
                  </a:lnTo>
                  <a:lnTo>
                    <a:pt x="403" y="224"/>
                  </a:lnTo>
                  <a:lnTo>
                    <a:pt x="398" y="227"/>
                  </a:lnTo>
                  <a:lnTo>
                    <a:pt x="392" y="225"/>
                  </a:lnTo>
                  <a:lnTo>
                    <a:pt x="387" y="221"/>
                  </a:lnTo>
                  <a:lnTo>
                    <a:pt x="380" y="217"/>
                  </a:lnTo>
                  <a:lnTo>
                    <a:pt x="375" y="215"/>
                  </a:lnTo>
                  <a:lnTo>
                    <a:pt x="374" y="215"/>
                  </a:lnTo>
                  <a:lnTo>
                    <a:pt x="374" y="217"/>
                  </a:lnTo>
                  <a:lnTo>
                    <a:pt x="375" y="219"/>
                  </a:lnTo>
                  <a:lnTo>
                    <a:pt x="378" y="220"/>
                  </a:lnTo>
                  <a:lnTo>
                    <a:pt x="379" y="223"/>
                  </a:lnTo>
                  <a:lnTo>
                    <a:pt x="380" y="224"/>
                  </a:lnTo>
                  <a:lnTo>
                    <a:pt x="380" y="227"/>
                  </a:lnTo>
                  <a:lnTo>
                    <a:pt x="379" y="228"/>
                  </a:lnTo>
                  <a:lnTo>
                    <a:pt x="378" y="228"/>
                  </a:lnTo>
                  <a:lnTo>
                    <a:pt x="374" y="232"/>
                  </a:lnTo>
                  <a:lnTo>
                    <a:pt x="374" y="233"/>
                  </a:lnTo>
                  <a:lnTo>
                    <a:pt x="375" y="235"/>
                  </a:lnTo>
                  <a:lnTo>
                    <a:pt x="376" y="237"/>
                  </a:lnTo>
                  <a:lnTo>
                    <a:pt x="379" y="240"/>
                  </a:lnTo>
                  <a:lnTo>
                    <a:pt x="379" y="242"/>
                  </a:lnTo>
                  <a:lnTo>
                    <a:pt x="376" y="247"/>
                  </a:lnTo>
                  <a:lnTo>
                    <a:pt x="382" y="252"/>
                  </a:lnTo>
                  <a:lnTo>
                    <a:pt x="384" y="252"/>
                  </a:lnTo>
                  <a:lnTo>
                    <a:pt x="388" y="254"/>
                  </a:lnTo>
                  <a:lnTo>
                    <a:pt x="391" y="254"/>
                  </a:lnTo>
                  <a:lnTo>
                    <a:pt x="396" y="252"/>
                  </a:lnTo>
                  <a:lnTo>
                    <a:pt x="410" y="247"/>
                  </a:lnTo>
                  <a:lnTo>
                    <a:pt x="415" y="247"/>
                  </a:lnTo>
                  <a:lnTo>
                    <a:pt x="421" y="251"/>
                  </a:lnTo>
                  <a:lnTo>
                    <a:pt x="429" y="259"/>
                  </a:lnTo>
                  <a:lnTo>
                    <a:pt x="437" y="268"/>
                  </a:lnTo>
                  <a:lnTo>
                    <a:pt x="442" y="277"/>
                  </a:lnTo>
                  <a:lnTo>
                    <a:pt x="446" y="285"/>
                  </a:lnTo>
                  <a:lnTo>
                    <a:pt x="450" y="295"/>
                  </a:lnTo>
                  <a:lnTo>
                    <a:pt x="453" y="306"/>
                  </a:lnTo>
                  <a:lnTo>
                    <a:pt x="454" y="316"/>
                  </a:lnTo>
                  <a:lnTo>
                    <a:pt x="452" y="321"/>
                  </a:lnTo>
                  <a:lnTo>
                    <a:pt x="446" y="329"/>
                  </a:lnTo>
                  <a:lnTo>
                    <a:pt x="440" y="339"/>
                  </a:lnTo>
                  <a:lnTo>
                    <a:pt x="431" y="349"/>
                  </a:lnTo>
                  <a:lnTo>
                    <a:pt x="423" y="357"/>
                  </a:lnTo>
                  <a:lnTo>
                    <a:pt x="418" y="364"/>
                  </a:lnTo>
                  <a:lnTo>
                    <a:pt x="415" y="368"/>
                  </a:lnTo>
                  <a:lnTo>
                    <a:pt x="415" y="370"/>
                  </a:lnTo>
                  <a:lnTo>
                    <a:pt x="417" y="371"/>
                  </a:lnTo>
                  <a:lnTo>
                    <a:pt x="431" y="371"/>
                  </a:lnTo>
                  <a:lnTo>
                    <a:pt x="434" y="368"/>
                  </a:lnTo>
                  <a:lnTo>
                    <a:pt x="440" y="355"/>
                  </a:lnTo>
                  <a:lnTo>
                    <a:pt x="441" y="349"/>
                  </a:lnTo>
                  <a:lnTo>
                    <a:pt x="442" y="348"/>
                  </a:lnTo>
                  <a:lnTo>
                    <a:pt x="445" y="347"/>
                  </a:lnTo>
                  <a:lnTo>
                    <a:pt x="448" y="347"/>
                  </a:lnTo>
                  <a:lnTo>
                    <a:pt x="452" y="348"/>
                  </a:lnTo>
                  <a:lnTo>
                    <a:pt x="454" y="349"/>
                  </a:lnTo>
                  <a:lnTo>
                    <a:pt x="457" y="349"/>
                  </a:lnTo>
                  <a:lnTo>
                    <a:pt x="458" y="348"/>
                  </a:lnTo>
                  <a:lnTo>
                    <a:pt x="464" y="345"/>
                  </a:lnTo>
                  <a:lnTo>
                    <a:pt x="469" y="345"/>
                  </a:lnTo>
                  <a:lnTo>
                    <a:pt x="470" y="344"/>
                  </a:lnTo>
                  <a:lnTo>
                    <a:pt x="472" y="341"/>
                  </a:lnTo>
                  <a:lnTo>
                    <a:pt x="472" y="336"/>
                  </a:lnTo>
                  <a:lnTo>
                    <a:pt x="473" y="334"/>
                  </a:lnTo>
                  <a:lnTo>
                    <a:pt x="473" y="332"/>
                  </a:lnTo>
                  <a:lnTo>
                    <a:pt x="474" y="330"/>
                  </a:lnTo>
                  <a:lnTo>
                    <a:pt x="478" y="330"/>
                  </a:lnTo>
                  <a:lnTo>
                    <a:pt x="483" y="332"/>
                  </a:lnTo>
                  <a:lnTo>
                    <a:pt x="487" y="332"/>
                  </a:lnTo>
                  <a:lnTo>
                    <a:pt x="491" y="330"/>
                  </a:lnTo>
                  <a:lnTo>
                    <a:pt x="493" y="329"/>
                  </a:lnTo>
                  <a:lnTo>
                    <a:pt x="495" y="328"/>
                  </a:lnTo>
                  <a:lnTo>
                    <a:pt x="497" y="326"/>
                  </a:lnTo>
                  <a:lnTo>
                    <a:pt x="500" y="326"/>
                  </a:lnTo>
                  <a:lnTo>
                    <a:pt x="503" y="328"/>
                  </a:lnTo>
                  <a:lnTo>
                    <a:pt x="508" y="333"/>
                  </a:lnTo>
                  <a:lnTo>
                    <a:pt x="513" y="334"/>
                  </a:lnTo>
                  <a:lnTo>
                    <a:pt x="530" y="332"/>
                  </a:lnTo>
                  <a:lnTo>
                    <a:pt x="536" y="332"/>
                  </a:lnTo>
                  <a:lnTo>
                    <a:pt x="540" y="330"/>
                  </a:lnTo>
                  <a:lnTo>
                    <a:pt x="548" y="325"/>
                  </a:lnTo>
                  <a:lnTo>
                    <a:pt x="551" y="324"/>
                  </a:lnTo>
                  <a:lnTo>
                    <a:pt x="554" y="324"/>
                  </a:lnTo>
                  <a:lnTo>
                    <a:pt x="556" y="326"/>
                  </a:lnTo>
                  <a:lnTo>
                    <a:pt x="559" y="328"/>
                  </a:lnTo>
                  <a:lnTo>
                    <a:pt x="560" y="329"/>
                  </a:lnTo>
                  <a:lnTo>
                    <a:pt x="563" y="329"/>
                  </a:lnTo>
                  <a:lnTo>
                    <a:pt x="566" y="328"/>
                  </a:lnTo>
                  <a:lnTo>
                    <a:pt x="567" y="326"/>
                  </a:lnTo>
                  <a:lnTo>
                    <a:pt x="570" y="325"/>
                  </a:lnTo>
                  <a:lnTo>
                    <a:pt x="575" y="325"/>
                  </a:lnTo>
                  <a:lnTo>
                    <a:pt x="581" y="329"/>
                  </a:lnTo>
                  <a:lnTo>
                    <a:pt x="587" y="334"/>
                  </a:lnTo>
                  <a:lnTo>
                    <a:pt x="593" y="340"/>
                  </a:lnTo>
                  <a:lnTo>
                    <a:pt x="595" y="347"/>
                  </a:lnTo>
                  <a:lnTo>
                    <a:pt x="595" y="351"/>
                  </a:lnTo>
                  <a:lnTo>
                    <a:pt x="590" y="356"/>
                  </a:lnTo>
                  <a:lnTo>
                    <a:pt x="585" y="363"/>
                  </a:lnTo>
                  <a:lnTo>
                    <a:pt x="577" y="371"/>
                  </a:lnTo>
                  <a:lnTo>
                    <a:pt x="571" y="378"/>
                  </a:lnTo>
                  <a:lnTo>
                    <a:pt x="569" y="382"/>
                  </a:lnTo>
                  <a:lnTo>
                    <a:pt x="567" y="383"/>
                  </a:lnTo>
                  <a:lnTo>
                    <a:pt x="567" y="384"/>
                  </a:lnTo>
                  <a:lnTo>
                    <a:pt x="565" y="387"/>
                  </a:lnTo>
                  <a:lnTo>
                    <a:pt x="559" y="390"/>
                  </a:lnTo>
                  <a:lnTo>
                    <a:pt x="555" y="392"/>
                  </a:lnTo>
                  <a:lnTo>
                    <a:pt x="552" y="394"/>
                  </a:lnTo>
                  <a:lnTo>
                    <a:pt x="551" y="395"/>
                  </a:lnTo>
                  <a:lnTo>
                    <a:pt x="551" y="396"/>
                  </a:lnTo>
                  <a:lnTo>
                    <a:pt x="556" y="396"/>
                  </a:lnTo>
                  <a:lnTo>
                    <a:pt x="558" y="398"/>
                  </a:lnTo>
                  <a:lnTo>
                    <a:pt x="563" y="398"/>
                  </a:lnTo>
                  <a:lnTo>
                    <a:pt x="566" y="400"/>
                  </a:lnTo>
                  <a:lnTo>
                    <a:pt x="567" y="403"/>
                  </a:lnTo>
                  <a:lnTo>
                    <a:pt x="567" y="405"/>
                  </a:lnTo>
                  <a:lnTo>
                    <a:pt x="569" y="407"/>
                  </a:lnTo>
                  <a:lnTo>
                    <a:pt x="569" y="411"/>
                  </a:lnTo>
                  <a:lnTo>
                    <a:pt x="570" y="418"/>
                  </a:lnTo>
                  <a:lnTo>
                    <a:pt x="571" y="433"/>
                  </a:lnTo>
                  <a:lnTo>
                    <a:pt x="573" y="444"/>
                  </a:lnTo>
                  <a:lnTo>
                    <a:pt x="574" y="453"/>
                  </a:lnTo>
                  <a:lnTo>
                    <a:pt x="575" y="456"/>
                  </a:lnTo>
                  <a:lnTo>
                    <a:pt x="578" y="458"/>
                  </a:lnTo>
                  <a:lnTo>
                    <a:pt x="578" y="461"/>
                  </a:lnTo>
                  <a:lnTo>
                    <a:pt x="579" y="464"/>
                  </a:lnTo>
                  <a:lnTo>
                    <a:pt x="579" y="468"/>
                  </a:lnTo>
                  <a:lnTo>
                    <a:pt x="578" y="472"/>
                  </a:lnTo>
                  <a:lnTo>
                    <a:pt x="577" y="475"/>
                  </a:lnTo>
                  <a:lnTo>
                    <a:pt x="577" y="477"/>
                  </a:lnTo>
                  <a:lnTo>
                    <a:pt x="578" y="480"/>
                  </a:lnTo>
                  <a:lnTo>
                    <a:pt x="579" y="484"/>
                  </a:lnTo>
                  <a:lnTo>
                    <a:pt x="574" y="485"/>
                  </a:lnTo>
                  <a:lnTo>
                    <a:pt x="570" y="487"/>
                  </a:lnTo>
                  <a:lnTo>
                    <a:pt x="566" y="489"/>
                  </a:lnTo>
                  <a:lnTo>
                    <a:pt x="563" y="492"/>
                  </a:lnTo>
                  <a:lnTo>
                    <a:pt x="560" y="493"/>
                  </a:lnTo>
                  <a:lnTo>
                    <a:pt x="555" y="493"/>
                  </a:lnTo>
                  <a:lnTo>
                    <a:pt x="552" y="492"/>
                  </a:lnTo>
                  <a:lnTo>
                    <a:pt x="551" y="489"/>
                  </a:lnTo>
                  <a:lnTo>
                    <a:pt x="548" y="488"/>
                  </a:lnTo>
                  <a:lnTo>
                    <a:pt x="547" y="485"/>
                  </a:lnTo>
                  <a:lnTo>
                    <a:pt x="546" y="484"/>
                  </a:lnTo>
                  <a:lnTo>
                    <a:pt x="543" y="484"/>
                  </a:lnTo>
                  <a:lnTo>
                    <a:pt x="538" y="485"/>
                  </a:lnTo>
                  <a:lnTo>
                    <a:pt x="535" y="489"/>
                  </a:lnTo>
                  <a:lnTo>
                    <a:pt x="532" y="498"/>
                  </a:lnTo>
                  <a:lnTo>
                    <a:pt x="532" y="506"/>
                  </a:lnTo>
                  <a:lnTo>
                    <a:pt x="531" y="515"/>
                  </a:lnTo>
                  <a:lnTo>
                    <a:pt x="527" y="523"/>
                  </a:lnTo>
                  <a:lnTo>
                    <a:pt x="522" y="530"/>
                  </a:lnTo>
                  <a:lnTo>
                    <a:pt x="519" y="533"/>
                  </a:lnTo>
                  <a:lnTo>
                    <a:pt x="519" y="538"/>
                  </a:lnTo>
                  <a:lnTo>
                    <a:pt x="520" y="539"/>
                  </a:lnTo>
                  <a:lnTo>
                    <a:pt x="522" y="542"/>
                  </a:lnTo>
                  <a:lnTo>
                    <a:pt x="522" y="545"/>
                  </a:lnTo>
                  <a:lnTo>
                    <a:pt x="523" y="547"/>
                  </a:lnTo>
                  <a:lnTo>
                    <a:pt x="523" y="550"/>
                  </a:lnTo>
                  <a:lnTo>
                    <a:pt x="516" y="570"/>
                  </a:lnTo>
                  <a:lnTo>
                    <a:pt x="511" y="581"/>
                  </a:lnTo>
                  <a:lnTo>
                    <a:pt x="503" y="588"/>
                  </a:lnTo>
                  <a:lnTo>
                    <a:pt x="499" y="589"/>
                  </a:lnTo>
                  <a:lnTo>
                    <a:pt x="496" y="588"/>
                  </a:lnTo>
                  <a:lnTo>
                    <a:pt x="493" y="588"/>
                  </a:lnTo>
                  <a:lnTo>
                    <a:pt x="492" y="586"/>
                  </a:lnTo>
                  <a:lnTo>
                    <a:pt x="489" y="585"/>
                  </a:lnTo>
                  <a:lnTo>
                    <a:pt x="488" y="585"/>
                  </a:lnTo>
                  <a:lnTo>
                    <a:pt x="484" y="584"/>
                  </a:lnTo>
                  <a:lnTo>
                    <a:pt x="480" y="584"/>
                  </a:lnTo>
                  <a:lnTo>
                    <a:pt x="477" y="585"/>
                  </a:lnTo>
                  <a:lnTo>
                    <a:pt x="476" y="586"/>
                  </a:lnTo>
                  <a:lnTo>
                    <a:pt x="474" y="589"/>
                  </a:lnTo>
                  <a:lnTo>
                    <a:pt x="473" y="590"/>
                  </a:lnTo>
                  <a:lnTo>
                    <a:pt x="470" y="592"/>
                  </a:lnTo>
                  <a:lnTo>
                    <a:pt x="462" y="592"/>
                  </a:lnTo>
                  <a:lnTo>
                    <a:pt x="454" y="600"/>
                  </a:lnTo>
                  <a:lnTo>
                    <a:pt x="453" y="604"/>
                  </a:lnTo>
                  <a:lnTo>
                    <a:pt x="446" y="611"/>
                  </a:lnTo>
                  <a:lnTo>
                    <a:pt x="440" y="611"/>
                  </a:lnTo>
                  <a:lnTo>
                    <a:pt x="433" y="604"/>
                  </a:lnTo>
                  <a:lnTo>
                    <a:pt x="427" y="593"/>
                  </a:lnTo>
                  <a:lnTo>
                    <a:pt x="423" y="582"/>
                  </a:lnTo>
                  <a:lnTo>
                    <a:pt x="422" y="574"/>
                  </a:lnTo>
                  <a:lnTo>
                    <a:pt x="422" y="572"/>
                  </a:lnTo>
                  <a:lnTo>
                    <a:pt x="421" y="569"/>
                  </a:lnTo>
                  <a:lnTo>
                    <a:pt x="415" y="569"/>
                  </a:lnTo>
                  <a:lnTo>
                    <a:pt x="405" y="572"/>
                  </a:lnTo>
                  <a:lnTo>
                    <a:pt x="396" y="574"/>
                  </a:lnTo>
                  <a:lnTo>
                    <a:pt x="394" y="576"/>
                  </a:lnTo>
                  <a:lnTo>
                    <a:pt x="390" y="577"/>
                  </a:lnTo>
                  <a:lnTo>
                    <a:pt x="383" y="578"/>
                  </a:lnTo>
                  <a:lnTo>
                    <a:pt x="378" y="578"/>
                  </a:lnTo>
                  <a:lnTo>
                    <a:pt x="374" y="580"/>
                  </a:lnTo>
                  <a:lnTo>
                    <a:pt x="371" y="582"/>
                  </a:lnTo>
                  <a:lnTo>
                    <a:pt x="368" y="588"/>
                  </a:lnTo>
                  <a:lnTo>
                    <a:pt x="366" y="596"/>
                  </a:lnTo>
                  <a:lnTo>
                    <a:pt x="355" y="599"/>
                  </a:lnTo>
                  <a:lnTo>
                    <a:pt x="349" y="601"/>
                  </a:lnTo>
                  <a:lnTo>
                    <a:pt x="344" y="607"/>
                  </a:lnTo>
                  <a:lnTo>
                    <a:pt x="337" y="616"/>
                  </a:lnTo>
                  <a:lnTo>
                    <a:pt x="332" y="623"/>
                  </a:lnTo>
                  <a:lnTo>
                    <a:pt x="328" y="628"/>
                  </a:lnTo>
                  <a:lnTo>
                    <a:pt x="324" y="632"/>
                  </a:lnTo>
                  <a:lnTo>
                    <a:pt x="319" y="635"/>
                  </a:lnTo>
                  <a:lnTo>
                    <a:pt x="310" y="636"/>
                  </a:lnTo>
                  <a:lnTo>
                    <a:pt x="305" y="639"/>
                  </a:lnTo>
                  <a:lnTo>
                    <a:pt x="302" y="642"/>
                  </a:lnTo>
                  <a:lnTo>
                    <a:pt x="302" y="644"/>
                  </a:lnTo>
                  <a:lnTo>
                    <a:pt x="304" y="647"/>
                  </a:lnTo>
                  <a:lnTo>
                    <a:pt x="306" y="648"/>
                  </a:lnTo>
                  <a:lnTo>
                    <a:pt x="308" y="650"/>
                  </a:lnTo>
                  <a:lnTo>
                    <a:pt x="309" y="652"/>
                  </a:lnTo>
                  <a:lnTo>
                    <a:pt x="308" y="655"/>
                  </a:lnTo>
                  <a:lnTo>
                    <a:pt x="302" y="658"/>
                  </a:lnTo>
                  <a:lnTo>
                    <a:pt x="296" y="658"/>
                  </a:lnTo>
                  <a:lnTo>
                    <a:pt x="289" y="661"/>
                  </a:lnTo>
                  <a:lnTo>
                    <a:pt x="284" y="663"/>
                  </a:lnTo>
                  <a:lnTo>
                    <a:pt x="280" y="671"/>
                  </a:lnTo>
                  <a:lnTo>
                    <a:pt x="278" y="679"/>
                  </a:lnTo>
                  <a:lnTo>
                    <a:pt x="281" y="689"/>
                  </a:lnTo>
                  <a:lnTo>
                    <a:pt x="285" y="693"/>
                  </a:lnTo>
                  <a:lnTo>
                    <a:pt x="277" y="702"/>
                  </a:lnTo>
                  <a:lnTo>
                    <a:pt x="270" y="710"/>
                  </a:lnTo>
                  <a:lnTo>
                    <a:pt x="266" y="718"/>
                  </a:lnTo>
                  <a:lnTo>
                    <a:pt x="262" y="721"/>
                  </a:lnTo>
                  <a:lnTo>
                    <a:pt x="258" y="721"/>
                  </a:lnTo>
                  <a:lnTo>
                    <a:pt x="254" y="720"/>
                  </a:lnTo>
                  <a:lnTo>
                    <a:pt x="238" y="720"/>
                  </a:lnTo>
                  <a:lnTo>
                    <a:pt x="232" y="721"/>
                  </a:lnTo>
                  <a:lnTo>
                    <a:pt x="230" y="723"/>
                  </a:lnTo>
                  <a:lnTo>
                    <a:pt x="227" y="725"/>
                  </a:lnTo>
                  <a:lnTo>
                    <a:pt x="227" y="727"/>
                  </a:lnTo>
                  <a:lnTo>
                    <a:pt x="226" y="729"/>
                  </a:lnTo>
                  <a:lnTo>
                    <a:pt x="226" y="732"/>
                  </a:lnTo>
                  <a:lnTo>
                    <a:pt x="224" y="733"/>
                  </a:lnTo>
                  <a:lnTo>
                    <a:pt x="223" y="736"/>
                  </a:lnTo>
                  <a:lnTo>
                    <a:pt x="218" y="739"/>
                  </a:lnTo>
                  <a:lnTo>
                    <a:pt x="193" y="739"/>
                  </a:lnTo>
                  <a:lnTo>
                    <a:pt x="185" y="744"/>
                  </a:lnTo>
                  <a:lnTo>
                    <a:pt x="179" y="749"/>
                  </a:lnTo>
                  <a:lnTo>
                    <a:pt x="171" y="755"/>
                  </a:lnTo>
                  <a:lnTo>
                    <a:pt x="165" y="752"/>
                  </a:lnTo>
                  <a:lnTo>
                    <a:pt x="160" y="747"/>
                  </a:lnTo>
                  <a:lnTo>
                    <a:pt x="154" y="739"/>
                  </a:lnTo>
                  <a:lnTo>
                    <a:pt x="149" y="733"/>
                  </a:lnTo>
                  <a:lnTo>
                    <a:pt x="145" y="731"/>
                  </a:lnTo>
                  <a:lnTo>
                    <a:pt x="140" y="733"/>
                  </a:lnTo>
                  <a:lnTo>
                    <a:pt x="132" y="736"/>
                  </a:lnTo>
                  <a:lnTo>
                    <a:pt x="122" y="741"/>
                  </a:lnTo>
                  <a:lnTo>
                    <a:pt x="118" y="737"/>
                  </a:lnTo>
                  <a:lnTo>
                    <a:pt x="114" y="728"/>
                  </a:lnTo>
                  <a:lnTo>
                    <a:pt x="111" y="721"/>
                  </a:lnTo>
                  <a:lnTo>
                    <a:pt x="105" y="716"/>
                  </a:lnTo>
                  <a:lnTo>
                    <a:pt x="97" y="714"/>
                  </a:lnTo>
                  <a:lnTo>
                    <a:pt x="87" y="717"/>
                  </a:lnTo>
                  <a:lnTo>
                    <a:pt x="79" y="720"/>
                  </a:lnTo>
                  <a:lnTo>
                    <a:pt x="74" y="720"/>
                  </a:lnTo>
                  <a:lnTo>
                    <a:pt x="70" y="717"/>
                  </a:lnTo>
                  <a:lnTo>
                    <a:pt x="59" y="712"/>
                  </a:lnTo>
                  <a:lnTo>
                    <a:pt x="55" y="709"/>
                  </a:lnTo>
                  <a:lnTo>
                    <a:pt x="54" y="708"/>
                  </a:lnTo>
                  <a:lnTo>
                    <a:pt x="54" y="705"/>
                  </a:lnTo>
                  <a:lnTo>
                    <a:pt x="55" y="702"/>
                  </a:lnTo>
                  <a:lnTo>
                    <a:pt x="55" y="700"/>
                  </a:lnTo>
                  <a:lnTo>
                    <a:pt x="56" y="698"/>
                  </a:lnTo>
                  <a:lnTo>
                    <a:pt x="56" y="697"/>
                  </a:lnTo>
                  <a:lnTo>
                    <a:pt x="55" y="696"/>
                  </a:lnTo>
                  <a:lnTo>
                    <a:pt x="50" y="693"/>
                  </a:lnTo>
                  <a:lnTo>
                    <a:pt x="46" y="692"/>
                  </a:lnTo>
                  <a:lnTo>
                    <a:pt x="43" y="690"/>
                  </a:lnTo>
                  <a:lnTo>
                    <a:pt x="40" y="687"/>
                  </a:lnTo>
                  <a:lnTo>
                    <a:pt x="38" y="682"/>
                  </a:lnTo>
                  <a:lnTo>
                    <a:pt x="39" y="674"/>
                  </a:lnTo>
                  <a:lnTo>
                    <a:pt x="40" y="663"/>
                  </a:lnTo>
                  <a:lnTo>
                    <a:pt x="43" y="652"/>
                  </a:lnTo>
                  <a:lnTo>
                    <a:pt x="46" y="644"/>
                  </a:lnTo>
                  <a:lnTo>
                    <a:pt x="48" y="639"/>
                  </a:lnTo>
                  <a:lnTo>
                    <a:pt x="52" y="635"/>
                  </a:lnTo>
                  <a:lnTo>
                    <a:pt x="55" y="631"/>
                  </a:lnTo>
                  <a:lnTo>
                    <a:pt x="56" y="627"/>
                  </a:lnTo>
                  <a:lnTo>
                    <a:pt x="56" y="621"/>
                  </a:lnTo>
                  <a:lnTo>
                    <a:pt x="55" y="619"/>
                  </a:lnTo>
                  <a:lnTo>
                    <a:pt x="55" y="616"/>
                  </a:lnTo>
                  <a:lnTo>
                    <a:pt x="58" y="611"/>
                  </a:lnTo>
                  <a:lnTo>
                    <a:pt x="66" y="603"/>
                  </a:lnTo>
                  <a:lnTo>
                    <a:pt x="71" y="595"/>
                  </a:lnTo>
                  <a:lnTo>
                    <a:pt x="72" y="590"/>
                  </a:lnTo>
                  <a:lnTo>
                    <a:pt x="71" y="586"/>
                  </a:lnTo>
                  <a:lnTo>
                    <a:pt x="68" y="582"/>
                  </a:lnTo>
                  <a:lnTo>
                    <a:pt x="64" y="580"/>
                  </a:lnTo>
                  <a:lnTo>
                    <a:pt x="51" y="573"/>
                  </a:lnTo>
                  <a:lnTo>
                    <a:pt x="50" y="572"/>
                  </a:lnTo>
                  <a:lnTo>
                    <a:pt x="48" y="569"/>
                  </a:lnTo>
                  <a:lnTo>
                    <a:pt x="48" y="568"/>
                  </a:lnTo>
                  <a:lnTo>
                    <a:pt x="47" y="566"/>
                  </a:lnTo>
                  <a:lnTo>
                    <a:pt x="47" y="565"/>
                  </a:lnTo>
                  <a:lnTo>
                    <a:pt x="46" y="565"/>
                  </a:lnTo>
                  <a:lnTo>
                    <a:pt x="43" y="566"/>
                  </a:lnTo>
                  <a:lnTo>
                    <a:pt x="42" y="568"/>
                  </a:lnTo>
                  <a:lnTo>
                    <a:pt x="39" y="568"/>
                  </a:lnTo>
                  <a:lnTo>
                    <a:pt x="38" y="569"/>
                  </a:lnTo>
                  <a:lnTo>
                    <a:pt x="36" y="569"/>
                  </a:lnTo>
                  <a:lnTo>
                    <a:pt x="35" y="568"/>
                  </a:lnTo>
                  <a:lnTo>
                    <a:pt x="35" y="561"/>
                  </a:lnTo>
                  <a:lnTo>
                    <a:pt x="32" y="558"/>
                  </a:lnTo>
                  <a:lnTo>
                    <a:pt x="28" y="558"/>
                  </a:lnTo>
                  <a:lnTo>
                    <a:pt x="25" y="559"/>
                  </a:lnTo>
                  <a:lnTo>
                    <a:pt x="24" y="561"/>
                  </a:lnTo>
                  <a:lnTo>
                    <a:pt x="23" y="561"/>
                  </a:lnTo>
                  <a:lnTo>
                    <a:pt x="20" y="562"/>
                  </a:lnTo>
                  <a:lnTo>
                    <a:pt x="17" y="562"/>
                  </a:lnTo>
                  <a:lnTo>
                    <a:pt x="15" y="561"/>
                  </a:lnTo>
                  <a:lnTo>
                    <a:pt x="12" y="558"/>
                  </a:lnTo>
                  <a:lnTo>
                    <a:pt x="9" y="557"/>
                  </a:lnTo>
                  <a:lnTo>
                    <a:pt x="4" y="551"/>
                  </a:lnTo>
                  <a:lnTo>
                    <a:pt x="0" y="549"/>
                  </a:lnTo>
                  <a:lnTo>
                    <a:pt x="1" y="547"/>
                  </a:lnTo>
                  <a:lnTo>
                    <a:pt x="1" y="546"/>
                  </a:lnTo>
                  <a:lnTo>
                    <a:pt x="3" y="546"/>
                  </a:lnTo>
                  <a:lnTo>
                    <a:pt x="7" y="537"/>
                  </a:lnTo>
                  <a:lnTo>
                    <a:pt x="9" y="526"/>
                  </a:lnTo>
                  <a:lnTo>
                    <a:pt x="12" y="516"/>
                  </a:lnTo>
                  <a:lnTo>
                    <a:pt x="15" y="514"/>
                  </a:lnTo>
                  <a:lnTo>
                    <a:pt x="20" y="511"/>
                  </a:lnTo>
                  <a:lnTo>
                    <a:pt x="24" y="508"/>
                  </a:lnTo>
                  <a:lnTo>
                    <a:pt x="29" y="506"/>
                  </a:lnTo>
                  <a:lnTo>
                    <a:pt x="31" y="503"/>
                  </a:lnTo>
                  <a:lnTo>
                    <a:pt x="35" y="496"/>
                  </a:lnTo>
                  <a:lnTo>
                    <a:pt x="42" y="487"/>
                  </a:lnTo>
                  <a:lnTo>
                    <a:pt x="50" y="477"/>
                  </a:lnTo>
                  <a:lnTo>
                    <a:pt x="56" y="469"/>
                  </a:lnTo>
                  <a:lnTo>
                    <a:pt x="60" y="464"/>
                  </a:lnTo>
                  <a:lnTo>
                    <a:pt x="60" y="460"/>
                  </a:lnTo>
                  <a:lnTo>
                    <a:pt x="58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9" y="437"/>
                  </a:lnTo>
                  <a:lnTo>
                    <a:pt x="68" y="438"/>
                  </a:lnTo>
                  <a:lnTo>
                    <a:pt x="77" y="441"/>
                  </a:lnTo>
                  <a:lnTo>
                    <a:pt x="85" y="442"/>
                  </a:lnTo>
                  <a:lnTo>
                    <a:pt x="89" y="442"/>
                  </a:lnTo>
                  <a:lnTo>
                    <a:pt x="91" y="441"/>
                  </a:lnTo>
                  <a:lnTo>
                    <a:pt x="95" y="440"/>
                  </a:lnTo>
                  <a:lnTo>
                    <a:pt x="101" y="434"/>
                  </a:lnTo>
                  <a:lnTo>
                    <a:pt x="102" y="431"/>
                  </a:lnTo>
                  <a:lnTo>
                    <a:pt x="105" y="430"/>
                  </a:lnTo>
                  <a:lnTo>
                    <a:pt x="120" y="430"/>
                  </a:lnTo>
                  <a:lnTo>
                    <a:pt x="125" y="431"/>
                  </a:lnTo>
                  <a:lnTo>
                    <a:pt x="129" y="429"/>
                  </a:lnTo>
                  <a:lnTo>
                    <a:pt x="130" y="422"/>
                  </a:lnTo>
                  <a:lnTo>
                    <a:pt x="133" y="414"/>
                  </a:lnTo>
                  <a:lnTo>
                    <a:pt x="133" y="406"/>
                  </a:lnTo>
                  <a:lnTo>
                    <a:pt x="132" y="400"/>
                  </a:lnTo>
                  <a:lnTo>
                    <a:pt x="125" y="394"/>
                  </a:lnTo>
                  <a:lnTo>
                    <a:pt x="114" y="388"/>
                  </a:lnTo>
                  <a:lnTo>
                    <a:pt x="106" y="386"/>
                  </a:lnTo>
                  <a:lnTo>
                    <a:pt x="99" y="387"/>
                  </a:lnTo>
                  <a:lnTo>
                    <a:pt x="91" y="390"/>
                  </a:lnTo>
                  <a:lnTo>
                    <a:pt x="83" y="391"/>
                  </a:lnTo>
                  <a:lnTo>
                    <a:pt x="79" y="390"/>
                  </a:lnTo>
                  <a:lnTo>
                    <a:pt x="78" y="387"/>
                  </a:lnTo>
                  <a:lnTo>
                    <a:pt x="67" y="376"/>
                  </a:lnTo>
                  <a:lnTo>
                    <a:pt x="64" y="371"/>
                  </a:lnTo>
                  <a:lnTo>
                    <a:pt x="66" y="370"/>
                  </a:lnTo>
                  <a:lnTo>
                    <a:pt x="68" y="364"/>
                  </a:lnTo>
                  <a:lnTo>
                    <a:pt x="74" y="356"/>
                  </a:lnTo>
                  <a:lnTo>
                    <a:pt x="79" y="347"/>
                  </a:lnTo>
                  <a:lnTo>
                    <a:pt x="82" y="340"/>
                  </a:lnTo>
                  <a:lnTo>
                    <a:pt x="85" y="336"/>
                  </a:lnTo>
                  <a:lnTo>
                    <a:pt x="97" y="328"/>
                  </a:lnTo>
                  <a:lnTo>
                    <a:pt x="99" y="326"/>
                  </a:lnTo>
                  <a:lnTo>
                    <a:pt x="99" y="321"/>
                  </a:lnTo>
                  <a:lnTo>
                    <a:pt x="98" y="320"/>
                  </a:lnTo>
                  <a:lnTo>
                    <a:pt x="98" y="318"/>
                  </a:lnTo>
                  <a:lnTo>
                    <a:pt x="99" y="317"/>
                  </a:lnTo>
                  <a:lnTo>
                    <a:pt x="102" y="313"/>
                  </a:lnTo>
                  <a:lnTo>
                    <a:pt x="106" y="306"/>
                  </a:lnTo>
                  <a:lnTo>
                    <a:pt x="109" y="297"/>
                  </a:lnTo>
                  <a:lnTo>
                    <a:pt x="113" y="287"/>
                  </a:lnTo>
                  <a:lnTo>
                    <a:pt x="116" y="281"/>
                  </a:lnTo>
                  <a:lnTo>
                    <a:pt x="120" y="268"/>
                  </a:lnTo>
                  <a:lnTo>
                    <a:pt x="125" y="263"/>
                  </a:lnTo>
                  <a:lnTo>
                    <a:pt x="129" y="262"/>
                  </a:lnTo>
                  <a:lnTo>
                    <a:pt x="136" y="258"/>
                  </a:lnTo>
                  <a:lnTo>
                    <a:pt x="144" y="251"/>
                  </a:lnTo>
                  <a:lnTo>
                    <a:pt x="152" y="243"/>
                  </a:lnTo>
                  <a:lnTo>
                    <a:pt x="159" y="235"/>
                  </a:lnTo>
                  <a:lnTo>
                    <a:pt x="165" y="228"/>
                  </a:lnTo>
                  <a:lnTo>
                    <a:pt x="168" y="224"/>
                  </a:lnTo>
                  <a:lnTo>
                    <a:pt x="172" y="220"/>
                  </a:lnTo>
                  <a:lnTo>
                    <a:pt x="188" y="209"/>
                  </a:lnTo>
                  <a:lnTo>
                    <a:pt x="195" y="206"/>
                  </a:lnTo>
                  <a:lnTo>
                    <a:pt x="200" y="204"/>
                  </a:lnTo>
                  <a:lnTo>
                    <a:pt x="203" y="201"/>
                  </a:lnTo>
                  <a:lnTo>
                    <a:pt x="204" y="198"/>
                  </a:lnTo>
                  <a:lnTo>
                    <a:pt x="207" y="196"/>
                  </a:lnTo>
                  <a:lnTo>
                    <a:pt x="208" y="193"/>
                  </a:lnTo>
                  <a:lnTo>
                    <a:pt x="210" y="192"/>
                  </a:lnTo>
                  <a:lnTo>
                    <a:pt x="218" y="188"/>
                  </a:lnTo>
                  <a:lnTo>
                    <a:pt x="220" y="185"/>
                  </a:lnTo>
                  <a:lnTo>
                    <a:pt x="223" y="181"/>
                  </a:lnTo>
                  <a:lnTo>
                    <a:pt x="224" y="178"/>
                  </a:lnTo>
                  <a:lnTo>
                    <a:pt x="227" y="177"/>
                  </a:lnTo>
                  <a:lnTo>
                    <a:pt x="241" y="177"/>
                  </a:lnTo>
                  <a:lnTo>
                    <a:pt x="245" y="175"/>
                  </a:lnTo>
                  <a:lnTo>
                    <a:pt x="250" y="170"/>
                  </a:lnTo>
                  <a:lnTo>
                    <a:pt x="257" y="165"/>
                  </a:lnTo>
                  <a:lnTo>
                    <a:pt x="261" y="159"/>
                  </a:lnTo>
                  <a:lnTo>
                    <a:pt x="265" y="158"/>
                  </a:lnTo>
                  <a:lnTo>
                    <a:pt x="269" y="155"/>
                  </a:lnTo>
                  <a:lnTo>
                    <a:pt x="277" y="149"/>
                  </a:lnTo>
                  <a:lnTo>
                    <a:pt x="286" y="140"/>
                  </a:lnTo>
                  <a:lnTo>
                    <a:pt x="294" y="131"/>
                  </a:lnTo>
                  <a:lnTo>
                    <a:pt x="306" y="119"/>
                  </a:lnTo>
                  <a:lnTo>
                    <a:pt x="309" y="118"/>
                  </a:lnTo>
                  <a:lnTo>
                    <a:pt x="320" y="118"/>
                  </a:lnTo>
                  <a:lnTo>
                    <a:pt x="324" y="119"/>
                  </a:lnTo>
                  <a:lnTo>
                    <a:pt x="327" y="119"/>
                  </a:lnTo>
                  <a:lnTo>
                    <a:pt x="329" y="116"/>
                  </a:lnTo>
                  <a:lnTo>
                    <a:pt x="331" y="114"/>
                  </a:lnTo>
                  <a:lnTo>
                    <a:pt x="331" y="111"/>
                  </a:lnTo>
                  <a:lnTo>
                    <a:pt x="332" y="109"/>
                  </a:lnTo>
                  <a:lnTo>
                    <a:pt x="332" y="107"/>
                  </a:lnTo>
                  <a:lnTo>
                    <a:pt x="335" y="107"/>
                  </a:lnTo>
                  <a:lnTo>
                    <a:pt x="355" y="114"/>
                  </a:lnTo>
                  <a:lnTo>
                    <a:pt x="367" y="116"/>
                  </a:lnTo>
                  <a:lnTo>
                    <a:pt x="374" y="119"/>
                  </a:lnTo>
                  <a:lnTo>
                    <a:pt x="378" y="119"/>
                  </a:lnTo>
                  <a:lnTo>
                    <a:pt x="384" y="115"/>
                  </a:lnTo>
                  <a:lnTo>
                    <a:pt x="390" y="111"/>
                  </a:lnTo>
                  <a:lnTo>
                    <a:pt x="395" y="109"/>
                  </a:lnTo>
                  <a:lnTo>
                    <a:pt x="396" y="109"/>
                  </a:lnTo>
                  <a:lnTo>
                    <a:pt x="396" y="108"/>
                  </a:lnTo>
                  <a:lnTo>
                    <a:pt x="395" y="107"/>
                  </a:lnTo>
                  <a:lnTo>
                    <a:pt x="384" y="101"/>
                  </a:lnTo>
                  <a:lnTo>
                    <a:pt x="378" y="100"/>
                  </a:lnTo>
                  <a:lnTo>
                    <a:pt x="370" y="99"/>
                  </a:lnTo>
                  <a:lnTo>
                    <a:pt x="360" y="99"/>
                  </a:lnTo>
                  <a:lnTo>
                    <a:pt x="355" y="100"/>
                  </a:lnTo>
                  <a:lnTo>
                    <a:pt x="353" y="101"/>
                  </a:lnTo>
                  <a:lnTo>
                    <a:pt x="352" y="100"/>
                  </a:lnTo>
                  <a:lnTo>
                    <a:pt x="352" y="93"/>
                  </a:lnTo>
                  <a:lnTo>
                    <a:pt x="353" y="91"/>
                  </a:lnTo>
                  <a:lnTo>
                    <a:pt x="355" y="87"/>
                  </a:lnTo>
                  <a:lnTo>
                    <a:pt x="356" y="84"/>
                  </a:lnTo>
                  <a:lnTo>
                    <a:pt x="359" y="80"/>
                  </a:lnTo>
                  <a:lnTo>
                    <a:pt x="363" y="77"/>
                  </a:lnTo>
                  <a:lnTo>
                    <a:pt x="366" y="77"/>
                  </a:lnTo>
                  <a:lnTo>
                    <a:pt x="368" y="76"/>
                  </a:lnTo>
                  <a:lnTo>
                    <a:pt x="368" y="70"/>
                  </a:lnTo>
                  <a:lnTo>
                    <a:pt x="367" y="69"/>
                  </a:lnTo>
                  <a:lnTo>
                    <a:pt x="367" y="66"/>
                  </a:lnTo>
                  <a:lnTo>
                    <a:pt x="368" y="65"/>
                  </a:lnTo>
                  <a:lnTo>
                    <a:pt x="371" y="61"/>
                  </a:lnTo>
                  <a:lnTo>
                    <a:pt x="374" y="53"/>
                  </a:lnTo>
                  <a:lnTo>
                    <a:pt x="376" y="43"/>
                  </a:lnTo>
                  <a:lnTo>
                    <a:pt x="380" y="39"/>
                  </a:lnTo>
                  <a:lnTo>
                    <a:pt x="384" y="37"/>
                  </a:lnTo>
                  <a:lnTo>
                    <a:pt x="394" y="31"/>
                  </a:lnTo>
                  <a:lnTo>
                    <a:pt x="405" y="25"/>
                  </a:lnTo>
                  <a:lnTo>
                    <a:pt x="426" y="8"/>
                  </a:lnTo>
                  <a:lnTo>
                    <a:pt x="438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7" name="Freeform 103"/>
            <p:cNvSpPr>
              <a:spLocks/>
            </p:cNvSpPr>
            <p:nvPr/>
          </p:nvSpPr>
          <p:spPr bwMode="auto">
            <a:xfrm>
              <a:off x="6527888" y="2608820"/>
              <a:ext cx="692290" cy="946129"/>
            </a:xfrm>
            <a:custGeom>
              <a:avLst/>
              <a:gdLst/>
              <a:ahLst/>
              <a:cxnLst>
                <a:cxn ang="0">
                  <a:pos x="277" y="9"/>
                </a:cxn>
                <a:cxn ang="0">
                  <a:pos x="280" y="31"/>
                </a:cxn>
                <a:cxn ang="0">
                  <a:pos x="317" y="47"/>
                </a:cxn>
                <a:cxn ang="0">
                  <a:pos x="334" y="79"/>
                </a:cxn>
                <a:cxn ang="0">
                  <a:pos x="375" y="87"/>
                </a:cxn>
                <a:cxn ang="0">
                  <a:pos x="382" y="100"/>
                </a:cxn>
                <a:cxn ang="0">
                  <a:pos x="398" y="110"/>
                </a:cxn>
                <a:cxn ang="0">
                  <a:pos x="417" y="170"/>
                </a:cxn>
                <a:cxn ang="0">
                  <a:pos x="412" y="199"/>
                </a:cxn>
                <a:cxn ang="0">
                  <a:pos x="393" y="194"/>
                </a:cxn>
                <a:cxn ang="0">
                  <a:pos x="377" y="178"/>
                </a:cxn>
                <a:cxn ang="0">
                  <a:pos x="355" y="182"/>
                </a:cxn>
                <a:cxn ang="0">
                  <a:pos x="328" y="217"/>
                </a:cxn>
                <a:cxn ang="0">
                  <a:pos x="316" y="259"/>
                </a:cxn>
                <a:cxn ang="0">
                  <a:pos x="343" y="346"/>
                </a:cxn>
                <a:cxn ang="0">
                  <a:pos x="352" y="381"/>
                </a:cxn>
                <a:cxn ang="0">
                  <a:pos x="373" y="399"/>
                </a:cxn>
                <a:cxn ang="0">
                  <a:pos x="390" y="377"/>
                </a:cxn>
                <a:cxn ang="0">
                  <a:pos x="391" y="400"/>
                </a:cxn>
                <a:cxn ang="0">
                  <a:pos x="371" y="420"/>
                </a:cxn>
                <a:cxn ang="0">
                  <a:pos x="362" y="459"/>
                </a:cxn>
                <a:cxn ang="0">
                  <a:pos x="331" y="488"/>
                </a:cxn>
                <a:cxn ang="0">
                  <a:pos x="336" y="461"/>
                </a:cxn>
                <a:cxn ang="0">
                  <a:pos x="303" y="474"/>
                </a:cxn>
                <a:cxn ang="0">
                  <a:pos x="261" y="504"/>
                </a:cxn>
                <a:cxn ang="0">
                  <a:pos x="265" y="519"/>
                </a:cxn>
                <a:cxn ang="0">
                  <a:pos x="265" y="542"/>
                </a:cxn>
                <a:cxn ang="0">
                  <a:pos x="233" y="574"/>
                </a:cxn>
                <a:cxn ang="0">
                  <a:pos x="206" y="552"/>
                </a:cxn>
                <a:cxn ang="0">
                  <a:pos x="161" y="566"/>
                </a:cxn>
                <a:cxn ang="0">
                  <a:pos x="149" y="540"/>
                </a:cxn>
                <a:cxn ang="0">
                  <a:pos x="147" y="512"/>
                </a:cxn>
                <a:cxn ang="0">
                  <a:pos x="90" y="486"/>
                </a:cxn>
                <a:cxn ang="0">
                  <a:pos x="62" y="489"/>
                </a:cxn>
                <a:cxn ang="0">
                  <a:pos x="51" y="473"/>
                </a:cxn>
                <a:cxn ang="0">
                  <a:pos x="12" y="418"/>
                </a:cxn>
                <a:cxn ang="0">
                  <a:pos x="2" y="405"/>
                </a:cxn>
                <a:cxn ang="0">
                  <a:pos x="6" y="387"/>
                </a:cxn>
                <a:cxn ang="0">
                  <a:pos x="12" y="373"/>
                </a:cxn>
                <a:cxn ang="0">
                  <a:pos x="36" y="360"/>
                </a:cxn>
                <a:cxn ang="0">
                  <a:pos x="22" y="333"/>
                </a:cxn>
                <a:cxn ang="0">
                  <a:pos x="42" y="318"/>
                </a:cxn>
                <a:cxn ang="0">
                  <a:pos x="58" y="295"/>
                </a:cxn>
                <a:cxn ang="0">
                  <a:pos x="77" y="290"/>
                </a:cxn>
                <a:cxn ang="0">
                  <a:pos x="88" y="257"/>
                </a:cxn>
                <a:cxn ang="0">
                  <a:pos x="92" y="237"/>
                </a:cxn>
                <a:cxn ang="0">
                  <a:pos x="73" y="224"/>
                </a:cxn>
                <a:cxn ang="0">
                  <a:pos x="63" y="182"/>
                </a:cxn>
                <a:cxn ang="0">
                  <a:pos x="50" y="167"/>
                </a:cxn>
                <a:cxn ang="0">
                  <a:pos x="51" y="147"/>
                </a:cxn>
                <a:cxn ang="0">
                  <a:pos x="71" y="113"/>
                </a:cxn>
                <a:cxn ang="0">
                  <a:pos x="78" y="91"/>
                </a:cxn>
                <a:cxn ang="0">
                  <a:pos x="98" y="82"/>
                </a:cxn>
                <a:cxn ang="0">
                  <a:pos x="102" y="55"/>
                </a:cxn>
                <a:cxn ang="0">
                  <a:pos x="108" y="40"/>
                </a:cxn>
                <a:cxn ang="0">
                  <a:pos x="147" y="56"/>
                </a:cxn>
                <a:cxn ang="0">
                  <a:pos x="194" y="36"/>
                </a:cxn>
                <a:cxn ang="0">
                  <a:pos x="226" y="28"/>
                </a:cxn>
              </a:cxnLst>
              <a:rect l="0" t="0" r="r" b="b"/>
              <a:pathLst>
                <a:path w="420" h="574">
                  <a:moveTo>
                    <a:pt x="253" y="0"/>
                  </a:moveTo>
                  <a:lnTo>
                    <a:pt x="257" y="3"/>
                  </a:lnTo>
                  <a:lnTo>
                    <a:pt x="262" y="4"/>
                  </a:lnTo>
                  <a:lnTo>
                    <a:pt x="272" y="4"/>
                  </a:lnTo>
                  <a:lnTo>
                    <a:pt x="274" y="5"/>
                  </a:lnTo>
                  <a:lnTo>
                    <a:pt x="276" y="7"/>
                  </a:lnTo>
                  <a:lnTo>
                    <a:pt x="277" y="9"/>
                  </a:lnTo>
                  <a:lnTo>
                    <a:pt x="276" y="12"/>
                  </a:lnTo>
                  <a:lnTo>
                    <a:pt x="276" y="17"/>
                  </a:lnTo>
                  <a:lnTo>
                    <a:pt x="274" y="23"/>
                  </a:lnTo>
                  <a:lnTo>
                    <a:pt x="274" y="27"/>
                  </a:lnTo>
                  <a:lnTo>
                    <a:pt x="276" y="28"/>
                  </a:lnTo>
                  <a:lnTo>
                    <a:pt x="278" y="30"/>
                  </a:lnTo>
                  <a:lnTo>
                    <a:pt x="280" y="31"/>
                  </a:lnTo>
                  <a:lnTo>
                    <a:pt x="285" y="31"/>
                  </a:lnTo>
                  <a:lnTo>
                    <a:pt x="288" y="32"/>
                  </a:lnTo>
                  <a:lnTo>
                    <a:pt x="291" y="35"/>
                  </a:lnTo>
                  <a:lnTo>
                    <a:pt x="292" y="38"/>
                  </a:lnTo>
                  <a:lnTo>
                    <a:pt x="312" y="38"/>
                  </a:lnTo>
                  <a:lnTo>
                    <a:pt x="313" y="39"/>
                  </a:lnTo>
                  <a:lnTo>
                    <a:pt x="317" y="47"/>
                  </a:lnTo>
                  <a:lnTo>
                    <a:pt x="317" y="50"/>
                  </a:lnTo>
                  <a:lnTo>
                    <a:pt x="320" y="55"/>
                  </a:lnTo>
                  <a:lnTo>
                    <a:pt x="323" y="56"/>
                  </a:lnTo>
                  <a:lnTo>
                    <a:pt x="327" y="61"/>
                  </a:lnTo>
                  <a:lnTo>
                    <a:pt x="330" y="74"/>
                  </a:lnTo>
                  <a:lnTo>
                    <a:pt x="330" y="79"/>
                  </a:lnTo>
                  <a:lnTo>
                    <a:pt x="334" y="79"/>
                  </a:lnTo>
                  <a:lnTo>
                    <a:pt x="335" y="78"/>
                  </a:lnTo>
                  <a:lnTo>
                    <a:pt x="339" y="77"/>
                  </a:lnTo>
                  <a:lnTo>
                    <a:pt x="344" y="74"/>
                  </a:lnTo>
                  <a:lnTo>
                    <a:pt x="348" y="74"/>
                  </a:lnTo>
                  <a:lnTo>
                    <a:pt x="362" y="77"/>
                  </a:lnTo>
                  <a:lnTo>
                    <a:pt x="373" y="82"/>
                  </a:lnTo>
                  <a:lnTo>
                    <a:pt x="375" y="87"/>
                  </a:lnTo>
                  <a:lnTo>
                    <a:pt x="375" y="90"/>
                  </a:lnTo>
                  <a:lnTo>
                    <a:pt x="374" y="93"/>
                  </a:lnTo>
                  <a:lnTo>
                    <a:pt x="374" y="101"/>
                  </a:lnTo>
                  <a:lnTo>
                    <a:pt x="375" y="102"/>
                  </a:lnTo>
                  <a:lnTo>
                    <a:pt x="378" y="102"/>
                  </a:lnTo>
                  <a:lnTo>
                    <a:pt x="381" y="101"/>
                  </a:lnTo>
                  <a:lnTo>
                    <a:pt x="382" y="100"/>
                  </a:lnTo>
                  <a:lnTo>
                    <a:pt x="385" y="100"/>
                  </a:lnTo>
                  <a:lnTo>
                    <a:pt x="387" y="101"/>
                  </a:lnTo>
                  <a:lnTo>
                    <a:pt x="389" y="102"/>
                  </a:lnTo>
                  <a:lnTo>
                    <a:pt x="391" y="108"/>
                  </a:lnTo>
                  <a:lnTo>
                    <a:pt x="394" y="109"/>
                  </a:lnTo>
                  <a:lnTo>
                    <a:pt x="395" y="109"/>
                  </a:lnTo>
                  <a:lnTo>
                    <a:pt x="398" y="110"/>
                  </a:lnTo>
                  <a:lnTo>
                    <a:pt x="401" y="110"/>
                  </a:lnTo>
                  <a:lnTo>
                    <a:pt x="403" y="112"/>
                  </a:lnTo>
                  <a:lnTo>
                    <a:pt x="406" y="128"/>
                  </a:lnTo>
                  <a:lnTo>
                    <a:pt x="408" y="135"/>
                  </a:lnTo>
                  <a:lnTo>
                    <a:pt x="410" y="145"/>
                  </a:lnTo>
                  <a:lnTo>
                    <a:pt x="414" y="158"/>
                  </a:lnTo>
                  <a:lnTo>
                    <a:pt x="417" y="170"/>
                  </a:lnTo>
                  <a:lnTo>
                    <a:pt x="420" y="179"/>
                  </a:lnTo>
                  <a:lnTo>
                    <a:pt x="420" y="190"/>
                  </a:lnTo>
                  <a:lnTo>
                    <a:pt x="418" y="191"/>
                  </a:lnTo>
                  <a:lnTo>
                    <a:pt x="417" y="194"/>
                  </a:lnTo>
                  <a:lnTo>
                    <a:pt x="414" y="195"/>
                  </a:lnTo>
                  <a:lnTo>
                    <a:pt x="413" y="198"/>
                  </a:lnTo>
                  <a:lnTo>
                    <a:pt x="412" y="199"/>
                  </a:lnTo>
                  <a:lnTo>
                    <a:pt x="410" y="199"/>
                  </a:lnTo>
                  <a:lnTo>
                    <a:pt x="405" y="194"/>
                  </a:lnTo>
                  <a:lnTo>
                    <a:pt x="403" y="191"/>
                  </a:lnTo>
                  <a:lnTo>
                    <a:pt x="398" y="189"/>
                  </a:lnTo>
                  <a:lnTo>
                    <a:pt x="395" y="191"/>
                  </a:lnTo>
                  <a:lnTo>
                    <a:pt x="393" y="193"/>
                  </a:lnTo>
                  <a:lnTo>
                    <a:pt x="393" y="194"/>
                  </a:lnTo>
                  <a:lnTo>
                    <a:pt x="391" y="195"/>
                  </a:lnTo>
                  <a:lnTo>
                    <a:pt x="391" y="193"/>
                  </a:lnTo>
                  <a:lnTo>
                    <a:pt x="386" y="190"/>
                  </a:lnTo>
                  <a:lnTo>
                    <a:pt x="385" y="189"/>
                  </a:lnTo>
                  <a:lnTo>
                    <a:pt x="379" y="186"/>
                  </a:lnTo>
                  <a:lnTo>
                    <a:pt x="379" y="183"/>
                  </a:lnTo>
                  <a:lnTo>
                    <a:pt x="377" y="178"/>
                  </a:lnTo>
                  <a:lnTo>
                    <a:pt x="371" y="172"/>
                  </a:lnTo>
                  <a:lnTo>
                    <a:pt x="358" y="162"/>
                  </a:lnTo>
                  <a:lnTo>
                    <a:pt x="354" y="158"/>
                  </a:lnTo>
                  <a:lnTo>
                    <a:pt x="352" y="158"/>
                  </a:lnTo>
                  <a:lnTo>
                    <a:pt x="352" y="168"/>
                  </a:lnTo>
                  <a:lnTo>
                    <a:pt x="355" y="175"/>
                  </a:lnTo>
                  <a:lnTo>
                    <a:pt x="355" y="182"/>
                  </a:lnTo>
                  <a:lnTo>
                    <a:pt x="351" y="186"/>
                  </a:lnTo>
                  <a:lnTo>
                    <a:pt x="348" y="184"/>
                  </a:lnTo>
                  <a:lnTo>
                    <a:pt x="336" y="184"/>
                  </a:lnTo>
                  <a:lnTo>
                    <a:pt x="336" y="198"/>
                  </a:lnTo>
                  <a:lnTo>
                    <a:pt x="331" y="206"/>
                  </a:lnTo>
                  <a:lnTo>
                    <a:pt x="330" y="213"/>
                  </a:lnTo>
                  <a:lnTo>
                    <a:pt x="328" y="217"/>
                  </a:lnTo>
                  <a:lnTo>
                    <a:pt x="325" y="222"/>
                  </a:lnTo>
                  <a:lnTo>
                    <a:pt x="323" y="225"/>
                  </a:lnTo>
                  <a:lnTo>
                    <a:pt x="320" y="226"/>
                  </a:lnTo>
                  <a:lnTo>
                    <a:pt x="317" y="230"/>
                  </a:lnTo>
                  <a:lnTo>
                    <a:pt x="315" y="238"/>
                  </a:lnTo>
                  <a:lnTo>
                    <a:pt x="315" y="248"/>
                  </a:lnTo>
                  <a:lnTo>
                    <a:pt x="316" y="259"/>
                  </a:lnTo>
                  <a:lnTo>
                    <a:pt x="327" y="280"/>
                  </a:lnTo>
                  <a:lnTo>
                    <a:pt x="332" y="292"/>
                  </a:lnTo>
                  <a:lnTo>
                    <a:pt x="335" y="302"/>
                  </a:lnTo>
                  <a:lnTo>
                    <a:pt x="338" y="315"/>
                  </a:lnTo>
                  <a:lnTo>
                    <a:pt x="339" y="326"/>
                  </a:lnTo>
                  <a:lnTo>
                    <a:pt x="340" y="335"/>
                  </a:lnTo>
                  <a:lnTo>
                    <a:pt x="343" y="346"/>
                  </a:lnTo>
                  <a:lnTo>
                    <a:pt x="347" y="357"/>
                  </a:lnTo>
                  <a:lnTo>
                    <a:pt x="351" y="369"/>
                  </a:lnTo>
                  <a:lnTo>
                    <a:pt x="352" y="372"/>
                  </a:lnTo>
                  <a:lnTo>
                    <a:pt x="352" y="376"/>
                  </a:lnTo>
                  <a:lnTo>
                    <a:pt x="351" y="378"/>
                  </a:lnTo>
                  <a:lnTo>
                    <a:pt x="351" y="380"/>
                  </a:lnTo>
                  <a:lnTo>
                    <a:pt x="352" y="381"/>
                  </a:lnTo>
                  <a:lnTo>
                    <a:pt x="355" y="383"/>
                  </a:lnTo>
                  <a:lnTo>
                    <a:pt x="363" y="385"/>
                  </a:lnTo>
                  <a:lnTo>
                    <a:pt x="369" y="388"/>
                  </a:lnTo>
                  <a:lnTo>
                    <a:pt x="370" y="389"/>
                  </a:lnTo>
                  <a:lnTo>
                    <a:pt x="370" y="393"/>
                  </a:lnTo>
                  <a:lnTo>
                    <a:pt x="371" y="397"/>
                  </a:lnTo>
                  <a:lnTo>
                    <a:pt x="373" y="399"/>
                  </a:lnTo>
                  <a:lnTo>
                    <a:pt x="374" y="399"/>
                  </a:lnTo>
                  <a:lnTo>
                    <a:pt x="374" y="396"/>
                  </a:lnTo>
                  <a:lnTo>
                    <a:pt x="377" y="391"/>
                  </a:lnTo>
                  <a:lnTo>
                    <a:pt x="378" y="387"/>
                  </a:lnTo>
                  <a:lnTo>
                    <a:pt x="381" y="381"/>
                  </a:lnTo>
                  <a:lnTo>
                    <a:pt x="386" y="378"/>
                  </a:lnTo>
                  <a:lnTo>
                    <a:pt x="390" y="377"/>
                  </a:lnTo>
                  <a:lnTo>
                    <a:pt x="393" y="377"/>
                  </a:lnTo>
                  <a:lnTo>
                    <a:pt x="397" y="378"/>
                  </a:lnTo>
                  <a:lnTo>
                    <a:pt x="398" y="380"/>
                  </a:lnTo>
                  <a:lnTo>
                    <a:pt x="399" y="383"/>
                  </a:lnTo>
                  <a:lnTo>
                    <a:pt x="398" y="385"/>
                  </a:lnTo>
                  <a:lnTo>
                    <a:pt x="394" y="397"/>
                  </a:lnTo>
                  <a:lnTo>
                    <a:pt x="391" y="400"/>
                  </a:lnTo>
                  <a:lnTo>
                    <a:pt x="390" y="404"/>
                  </a:lnTo>
                  <a:lnTo>
                    <a:pt x="389" y="407"/>
                  </a:lnTo>
                  <a:lnTo>
                    <a:pt x="389" y="414"/>
                  </a:lnTo>
                  <a:lnTo>
                    <a:pt x="387" y="415"/>
                  </a:lnTo>
                  <a:lnTo>
                    <a:pt x="385" y="415"/>
                  </a:lnTo>
                  <a:lnTo>
                    <a:pt x="377" y="418"/>
                  </a:lnTo>
                  <a:lnTo>
                    <a:pt x="371" y="420"/>
                  </a:lnTo>
                  <a:lnTo>
                    <a:pt x="370" y="427"/>
                  </a:lnTo>
                  <a:lnTo>
                    <a:pt x="369" y="438"/>
                  </a:lnTo>
                  <a:lnTo>
                    <a:pt x="370" y="447"/>
                  </a:lnTo>
                  <a:lnTo>
                    <a:pt x="370" y="453"/>
                  </a:lnTo>
                  <a:lnTo>
                    <a:pt x="367" y="455"/>
                  </a:lnTo>
                  <a:lnTo>
                    <a:pt x="364" y="457"/>
                  </a:lnTo>
                  <a:lnTo>
                    <a:pt x="362" y="459"/>
                  </a:lnTo>
                  <a:lnTo>
                    <a:pt x="359" y="461"/>
                  </a:lnTo>
                  <a:lnTo>
                    <a:pt x="358" y="463"/>
                  </a:lnTo>
                  <a:lnTo>
                    <a:pt x="356" y="467"/>
                  </a:lnTo>
                  <a:lnTo>
                    <a:pt x="351" y="481"/>
                  </a:lnTo>
                  <a:lnTo>
                    <a:pt x="347" y="486"/>
                  </a:lnTo>
                  <a:lnTo>
                    <a:pt x="343" y="488"/>
                  </a:lnTo>
                  <a:lnTo>
                    <a:pt x="331" y="488"/>
                  </a:lnTo>
                  <a:lnTo>
                    <a:pt x="328" y="486"/>
                  </a:lnTo>
                  <a:lnTo>
                    <a:pt x="328" y="482"/>
                  </a:lnTo>
                  <a:lnTo>
                    <a:pt x="332" y="47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3" y="454"/>
                  </a:lnTo>
                  <a:lnTo>
                    <a:pt x="336" y="461"/>
                  </a:lnTo>
                  <a:lnTo>
                    <a:pt x="331" y="463"/>
                  </a:lnTo>
                  <a:lnTo>
                    <a:pt x="320" y="463"/>
                  </a:lnTo>
                  <a:lnTo>
                    <a:pt x="317" y="462"/>
                  </a:lnTo>
                  <a:lnTo>
                    <a:pt x="309" y="465"/>
                  </a:lnTo>
                  <a:lnTo>
                    <a:pt x="307" y="467"/>
                  </a:lnTo>
                  <a:lnTo>
                    <a:pt x="305" y="470"/>
                  </a:lnTo>
                  <a:lnTo>
                    <a:pt x="303" y="474"/>
                  </a:lnTo>
                  <a:lnTo>
                    <a:pt x="301" y="477"/>
                  </a:lnTo>
                  <a:lnTo>
                    <a:pt x="299" y="481"/>
                  </a:lnTo>
                  <a:lnTo>
                    <a:pt x="292" y="486"/>
                  </a:lnTo>
                  <a:lnTo>
                    <a:pt x="281" y="490"/>
                  </a:lnTo>
                  <a:lnTo>
                    <a:pt x="269" y="496"/>
                  </a:lnTo>
                  <a:lnTo>
                    <a:pt x="262" y="501"/>
                  </a:lnTo>
                  <a:lnTo>
                    <a:pt x="261" y="504"/>
                  </a:lnTo>
                  <a:lnTo>
                    <a:pt x="260" y="505"/>
                  </a:lnTo>
                  <a:lnTo>
                    <a:pt x="262" y="511"/>
                  </a:lnTo>
                  <a:lnTo>
                    <a:pt x="264" y="512"/>
                  </a:lnTo>
                  <a:lnTo>
                    <a:pt x="265" y="515"/>
                  </a:lnTo>
                  <a:lnTo>
                    <a:pt x="266" y="516"/>
                  </a:lnTo>
                  <a:lnTo>
                    <a:pt x="266" y="519"/>
                  </a:lnTo>
                  <a:lnTo>
                    <a:pt x="265" y="519"/>
                  </a:lnTo>
                  <a:lnTo>
                    <a:pt x="260" y="524"/>
                  </a:lnTo>
                  <a:lnTo>
                    <a:pt x="262" y="527"/>
                  </a:lnTo>
                  <a:lnTo>
                    <a:pt x="265" y="527"/>
                  </a:lnTo>
                  <a:lnTo>
                    <a:pt x="270" y="529"/>
                  </a:lnTo>
                  <a:lnTo>
                    <a:pt x="273" y="532"/>
                  </a:lnTo>
                  <a:lnTo>
                    <a:pt x="270" y="537"/>
                  </a:lnTo>
                  <a:lnTo>
                    <a:pt x="265" y="542"/>
                  </a:lnTo>
                  <a:lnTo>
                    <a:pt x="257" y="544"/>
                  </a:lnTo>
                  <a:lnTo>
                    <a:pt x="252" y="547"/>
                  </a:lnTo>
                  <a:lnTo>
                    <a:pt x="249" y="550"/>
                  </a:lnTo>
                  <a:lnTo>
                    <a:pt x="249" y="560"/>
                  </a:lnTo>
                  <a:lnTo>
                    <a:pt x="246" y="566"/>
                  </a:lnTo>
                  <a:lnTo>
                    <a:pt x="238" y="571"/>
                  </a:lnTo>
                  <a:lnTo>
                    <a:pt x="233" y="574"/>
                  </a:lnTo>
                  <a:lnTo>
                    <a:pt x="226" y="564"/>
                  </a:lnTo>
                  <a:lnTo>
                    <a:pt x="219" y="556"/>
                  </a:lnTo>
                  <a:lnTo>
                    <a:pt x="214" y="552"/>
                  </a:lnTo>
                  <a:lnTo>
                    <a:pt x="209" y="550"/>
                  </a:lnTo>
                  <a:lnTo>
                    <a:pt x="207" y="550"/>
                  </a:lnTo>
                  <a:lnTo>
                    <a:pt x="206" y="551"/>
                  </a:lnTo>
                  <a:lnTo>
                    <a:pt x="206" y="552"/>
                  </a:lnTo>
                  <a:lnTo>
                    <a:pt x="202" y="556"/>
                  </a:lnTo>
                  <a:lnTo>
                    <a:pt x="196" y="556"/>
                  </a:lnTo>
                  <a:lnTo>
                    <a:pt x="180" y="554"/>
                  </a:lnTo>
                  <a:lnTo>
                    <a:pt x="178" y="554"/>
                  </a:lnTo>
                  <a:lnTo>
                    <a:pt x="175" y="555"/>
                  </a:lnTo>
                  <a:lnTo>
                    <a:pt x="170" y="560"/>
                  </a:lnTo>
                  <a:lnTo>
                    <a:pt x="161" y="566"/>
                  </a:lnTo>
                  <a:lnTo>
                    <a:pt x="157" y="567"/>
                  </a:lnTo>
                  <a:lnTo>
                    <a:pt x="155" y="567"/>
                  </a:lnTo>
                  <a:lnTo>
                    <a:pt x="152" y="564"/>
                  </a:lnTo>
                  <a:lnTo>
                    <a:pt x="149" y="559"/>
                  </a:lnTo>
                  <a:lnTo>
                    <a:pt x="148" y="554"/>
                  </a:lnTo>
                  <a:lnTo>
                    <a:pt x="148" y="544"/>
                  </a:lnTo>
                  <a:lnTo>
                    <a:pt x="149" y="540"/>
                  </a:lnTo>
                  <a:lnTo>
                    <a:pt x="151" y="537"/>
                  </a:lnTo>
                  <a:lnTo>
                    <a:pt x="159" y="529"/>
                  </a:lnTo>
                  <a:lnTo>
                    <a:pt x="159" y="527"/>
                  </a:lnTo>
                  <a:lnTo>
                    <a:pt x="156" y="524"/>
                  </a:lnTo>
                  <a:lnTo>
                    <a:pt x="153" y="520"/>
                  </a:lnTo>
                  <a:lnTo>
                    <a:pt x="149" y="516"/>
                  </a:lnTo>
                  <a:lnTo>
                    <a:pt x="147" y="512"/>
                  </a:lnTo>
                  <a:lnTo>
                    <a:pt x="139" y="504"/>
                  </a:lnTo>
                  <a:lnTo>
                    <a:pt x="133" y="500"/>
                  </a:lnTo>
                  <a:lnTo>
                    <a:pt x="124" y="494"/>
                  </a:lnTo>
                  <a:lnTo>
                    <a:pt x="113" y="489"/>
                  </a:lnTo>
                  <a:lnTo>
                    <a:pt x="102" y="486"/>
                  </a:lnTo>
                  <a:lnTo>
                    <a:pt x="94" y="485"/>
                  </a:lnTo>
                  <a:lnTo>
                    <a:pt x="90" y="486"/>
                  </a:lnTo>
                  <a:lnTo>
                    <a:pt x="85" y="489"/>
                  </a:lnTo>
                  <a:lnTo>
                    <a:pt x="75" y="498"/>
                  </a:lnTo>
                  <a:lnTo>
                    <a:pt x="73" y="500"/>
                  </a:lnTo>
                  <a:lnTo>
                    <a:pt x="70" y="500"/>
                  </a:lnTo>
                  <a:lnTo>
                    <a:pt x="66" y="501"/>
                  </a:lnTo>
                  <a:lnTo>
                    <a:pt x="62" y="501"/>
                  </a:lnTo>
                  <a:lnTo>
                    <a:pt x="62" y="489"/>
                  </a:lnTo>
                  <a:lnTo>
                    <a:pt x="59" y="486"/>
                  </a:lnTo>
                  <a:lnTo>
                    <a:pt x="58" y="484"/>
                  </a:lnTo>
                  <a:lnTo>
                    <a:pt x="55" y="482"/>
                  </a:lnTo>
                  <a:lnTo>
                    <a:pt x="54" y="481"/>
                  </a:lnTo>
                  <a:lnTo>
                    <a:pt x="53" y="478"/>
                  </a:lnTo>
                  <a:lnTo>
                    <a:pt x="51" y="477"/>
                  </a:lnTo>
                  <a:lnTo>
                    <a:pt x="51" y="473"/>
                  </a:lnTo>
                  <a:lnTo>
                    <a:pt x="49" y="466"/>
                  </a:lnTo>
                  <a:lnTo>
                    <a:pt x="40" y="461"/>
                  </a:lnTo>
                  <a:lnTo>
                    <a:pt x="31" y="454"/>
                  </a:lnTo>
                  <a:lnTo>
                    <a:pt x="24" y="446"/>
                  </a:lnTo>
                  <a:lnTo>
                    <a:pt x="15" y="432"/>
                  </a:lnTo>
                  <a:lnTo>
                    <a:pt x="12" y="420"/>
                  </a:lnTo>
                  <a:lnTo>
                    <a:pt x="12" y="418"/>
                  </a:lnTo>
                  <a:lnTo>
                    <a:pt x="11" y="416"/>
                  </a:lnTo>
                  <a:lnTo>
                    <a:pt x="6" y="414"/>
                  </a:lnTo>
                  <a:lnTo>
                    <a:pt x="4" y="412"/>
                  </a:lnTo>
                  <a:lnTo>
                    <a:pt x="2" y="411"/>
                  </a:lnTo>
                  <a:lnTo>
                    <a:pt x="0" y="409"/>
                  </a:lnTo>
                  <a:lnTo>
                    <a:pt x="0" y="408"/>
                  </a:lnTo>
                  <a:lnTo>
                    <a:pt x="2" y="405"/>
                  </a:lnTo>
                  <a:lnTo>
                    <a:pt x="4" y="403"/>
                  </a:lnTo>
                  <a:lnTo>
                    <a:pt x="6" y="400"/>
                  </a:lnTo>
                  <a:lnTo>
                    <a:pt x="7" y="400"/>
                  </a:lnTo>
                  <a:lnTo>
                    <a:pt x="10" y="397"/>
                  </a:lnTo>
                  <a:lnTo>
                    <a:pt x="10" y="396"/>
                  </a:lnTo>
                  <a:lnTo>
                    <a:pt x="7" y="391"/>
                  </a:lnTo>
                  <a:lnTo>
                    <a:pt x="6" y="387"/>
                  </a:lnTo>
                  <a:lnTo>
                    <a:pt x="4" y="384"/>
                  </a:lnTo>
                  <a:lnTo>
                    <a:pt x="2" y="381"/>
                  </a:lnTo>
                  <a:lnTo>
                    <a:pt x="2" y="378"/>
                  </a:lnTo>
                  <a:lnTo>
                    <a:pt x="3" y="376"/>
                  </a:lnTo>
                  <a:lnTo>
                    <a:pt x="6" y="374"/>
                  </a:lnTo>
                  <a:lnTo>
                    <a:pt x="10" y="374"/>
                  </a:lnTo>
                  <a:lnTo>
                    <a:pt x="12" y="373"/>
                  </a:lnTo>
                  <a:lnTo>
                    <a:pt x="16" y="372"/>
                  </a:lnTo>
                  <a:lnTo>
                    <a:pt x="19" y="370"/>
                  </a:lnTo>
                  <a:lnTo>
                    <a:pt x="22" y="365"/>
                  </a:lnTo>
                  <a:lnTo>
                    <a:pt x="22" y="362"/>
                  </a:lnTo>
                  <a:lnTo>
                    <a:pt x="23" y="361"/>
                  </a:lnTo>
                  <a:lnTo>
                    <a:pt x="23" y="360"/>
                  </a:lnTo>
                  <a:lnTo>
                    <a:pt x="36" y="360"/>
                  </a:lnTo>
                  <a:lnTo>
                    <a:pt x="38" y="358"/>
                  </a:lnTo>
                  <a:lnTo>
                    <a:pt x="38" y="356"/>
                  </a:lnTo>
                  <a:lnTo>
                    <a:pt x="35" y="347"/>
                  </a:lnTo>
                  <a:lnTo>
                    <a:pt x="32" y="345"/>
                  </a:lnTo>
                  <a:lnTo>
                    <a:pt x="27" y="342"/>
                  </a:lnTo>
                  <a:lnTo>
                    <a:pt x="26" y="341"/>
                  </a:lnTo>
                  <a:lnTo>
                    <a:pt x="22" y="333"/>
                  </a:lnTo>
                  <a:lnTo>
                    <a:pt x="22" y="330"/>
                  </a:lnTo>
                  <a:lnTo>
                    <a:pt x="23" y="327"/>
                  </a:lnTo>
                  <a:lnTo>
                    <a:pt x="26" y="326"/>
                  </a:lnTo>
                  <a:lnTo>
                    <a:pt x="30" y="323"/>
                  </a:lnTo>
                  <a:lnTo>
                    <a:pt x="35" y="322"/>
                  </a:lnTo>
                  <a:lnTo>
                    <a:pt x="39" y="319"/>
                  </a:lnTo>
                  <a:lnTo>
                    <a:pt x="42" y="318"/>
                  </a:lnTo>
                  <a:lnTo>
                    <a:pt x="45" y="315"/>
                  </a:lnTo>
                  <a:lnTo>
                    <a:pt x="46" y="312"/>
                  </a:lnTo>
                  <a:lnTo>
                    <a:pt x="46" y="302"/>
                  </a:lnTo>
                  <a:lnTo>
                    <a:pt x="47" y="299"/>
                  </a:lnTo>
                  <a:lnTo>
                    <a:pt x="50" y="296"/>
                  </a:lnTo>
                  <a:lnTo>
                    <a:pt x="53" y="295"/>
                  </a:lnTo>
                  <a:lnTo>
                    <a:pt x="58" y="295"/>
                  </a:lnTo>
                  <a:lnTo>
                    <a:pt x="59" y="296"/>
                  </a:lnTo>
                  <a:lnTo>
                    <a:pt x="59" y="298"/>
                  </a:lnTo>
                  <a:lnTo>
                    <a:pt x="62" y="300"/>
                  </a:lnTo>
                  <a:lnTo>
                    <a:pt x="78" y="300"/>
                  </a:lnTo>
                  <a:lnTo>
                    <a:pt x="79" y="299"/>
                  </a:lnTo>
                  <a:lnTo>
                    <a:pt x="79" y="295"/>
                  </a:lnTo>
                  <a:lnTo>
                    <a:pt x="77" y="290"/>
                  </a:lnTo>
                  <a:lnTo>
                    <a:pt x="73" y="286"/>
                  </a:lnTo>
                  <a:lnTo>
                    <a:pt x="73" y="283"/>
                  </a:lnTo>
                  <a:lnTo>
                    <a:pt x="75" y="281"/>
                  </a:lnTo>
                  <a:lnTo>
                    <a:pt x="81" y="277"/>
                  </a:lnTo>
                  <a:lnTo>
                    <a:pt x="84" y="269"/>
                  </a:lnTo>
                  <a:lnTo>
                    <a:pt x="86" y="260"/>
                  </a:lnTo>
                  <a:lnTo>
                    <a:pt x="88" y="257"/>
                  </a:lnTo>
                  <a:lnTo>
                    <a:pt x="90" y="256"/>
                  </a:lnTo>
                  <a:lnTo>
                    <a:pt x="97" y="256"/>
                  </a:lnTo>
                  <a:lnTo>
                    <a:pt x="98" y="255"/>
                  </a:lnTo>
                  <a:lnTo>
                    <a:pt x="98" y="252"/>
                  </a:lnTo>
                  <a:lnTo>
                    <a:pt x="96" y="244"/>
                  </a:lnTo>
                  <a:lnTo>
                    <a:pt x="93" y="240"/>
                  </a:lnTo>
                  <a:lnTo>
                    <a:pt x="92" y="237"/>
                  </a:lnTo>
                  <a:lnTo>
                    <a:pt x="92" y="234"/>
                  </a:lnTo>
                  <a:lnTo>
                    <a:pt x="90" y="233"/>
                  </a:lnTo>
                  <a:lnTo>
                    <a:pt x="85" y="233"/>
                  </a:lnTo>
                  <a:lnTo>
                    <a:pt x="81" y="232"/>
                  </a:lnTo>
                  <a:lnTo>
                    <a:pt x="78" y="230"/>
                  </a:lnTo>
                  <a:lnTo>
                    <a:pt x="75" y="228"/>
                  </a:lnTo>
                  <a:lnTo>
                    <a:pt x="73" y="224"/>
                  </a:lnTo>
                  <a:lnTo>
                    <a:pt x="67" y="218"/>
                  </a:lnTo>
                  <a:lnTo>
                    <a:pt x="67" y="211"/>
                  </a:lnTo>
                  <a:lnTo>
                    <a:pt x="69" y="203"/>
                  </a:lnTo>
                  <a:lnTo>
                    <a:pt x="69" y="194"/>
                  </a:lnTo>
                  <a:lnTo>
                    <a:pt x="67" y="186"/>
                  </a:lnTo>
                  <a:lnTo>
                    <a:pt x="66" y="183"/>
                  </a:lnTo>
                  <a:lnTo>
                    <a:pt x="63" y="182"/>
                  </a:lnTo>
                  <a:lnTo>
                    <a:pt x="61" y="179"/>
                  </a:lnTo>
                  <a:lnTo>
                    <a:pt x="57" y="178"/>
                  </a:lnTo>
                  <a:lnTo>
                    <a:pt x="54" y="175"/>
                  </a:lnTo>
                  <a:lnTo>
                    <a:pt x="51" y="174"/>
                  </a:lnTo>
                  <a:lnTo>
                    <a:pt x="50" y="171"/>
                  </a:lnTo>
                  <a:lnTo>
                    <a:pt x="49" y="170"/>
                  </a:lnTo>
                  <a:lnTo>
                    <a:pt x="50" y="167"/>
                  </a:lnTo>
                  <a:lnTo>
                    <a:pt x="54" y="163"/>
                  </a:lnTo>
                  <a:lnTo>
                    <a:pt x="57" y="162"/>
                  </a:lnTo>
                  <a:lnTo>
                    <a:pt x="58" y="162"/>
                  </a:lnTo>
                  <a:lnTo>
                    <a:pt x="59" y="160"/>
                  </a:lnTo>
                  <a:lnTo>
                    <a:pt x="59" y="155"/>
                  </a:lnTo>
                  <a:lnTo>
                    <a:pt x="57" y="149"/>
                  </a:lnTo>
                  <a:lnTo>
                    <a:pt x="51" y="147"/>
                  </a:lnTo>
                  <a:lnTo>
                    <a:pt x="50" y="145"/>
                  </a:lnTo>
                  <a:lnTo>
                    <a:pt x="47" y="140"/>
                  </a:lnTo>
                  <a:lnTo>
                    <a:pt x="50" y="131"/>
                  </a:lnTo>
                  <a:lnTo>
                    <a:pt x="57" y="124"/>
                  </a:lnTo>
                  <a:lnTo>
                    <a:pt x="65" y="117"/>
                  </a:lnTo>
                  <a:lnTo>
                    <a:pt x="69" y="116"/>
                  </a:lnTo>
                  <a:lnTo>
                    <a:pt x="71" y="113"/>
                  </a:lnTo>
                  <a:lnTo>
                    <a:pt x="74" y="113"/>
                  </a:lnTo>
                  <a:lnTo>
                    <a:pt x="77" y="112"/>
                  </a:lnTo>
                  <a:lnTo>
                    <a:pt x="81" y="108"/>
                  </a:lnTo>
                  <a:lnTo>
                    <a:pt x="81" y="100"/>
                  </a:lnTo>
                  <a:lnTo>
                    <a:pt x="79" y="97"/>
                  </a:lnTo>
                  <a:lnTo>
                    <a:pt x="79" y="94"/>
                  </a:lnTo>
                  <a:lnTo>
                    <a:pt x="78" y="91"/>
                  </a:lnTo>
                  <a:lnTo>
                    <a:pt x="78" y="90"/>
                  </a:lnTo>
                  <a:lnTo>
                    <a:pt x="79" y="89"/>
                  </a:lnTo>
                  <a:lnTo>
                    <a:pt x="86" y="89"/>
                  </a:lnTo>
                  <a:lnTo>
                    <a:pt x="94" y="93"/>
                  </a:lnTo>
                  <a:lnTo>
                    <a:pt x="97" y="93"/>
                  </a:lnTo>
                  <a:lnTo>
                    <a:pt x="98" y="91"/>
                  </a:lnTo>
                  <a:lnTo>
                    <a:pt x="98" y="82"/>
                  </a:lnTo>
                  <a:lnTo>
                    <a:pt x="97" y="81"/>
                  </a:lnTo>
                  <a:lnTo>
                    <a:pt x="97" y="77"/>
                  </a:lnTo>
                  <a:lnTo>
                    <a:pt x="101" y="69"/>
                  </a:lnTo>
                  <a:lnTo>
                    <a:pt x="104" y="66"/>
                  </a:lnTo>
                  <a:lnTo>
                    <a:pt x="104" y="63"/>
                  </a:lnTo>
                  <a:lnTo>
                    <a:pt x="105" y="61"/>
                  </a:lnTo>
                  <a:lnTo>
                    <a:pt x="102" y="55"/>
                  </a:lnTo>
                  <a:lnTo>
                    <a:pt x="100" y="54"/>
                  </a:lnTo>
                  <a:lnTo>
                    <a:pt x="98" y="52"/>
                  </a:lnTo>
                  <a:lnTo>
                    <a:pt x="96" y="51"/>
                  </a:lnTo>
                  <a:lnTo>
                    <a:pt x="93" y="51"/>
                  </a:lnTo>
                  <a:lnTo>
                    <a:pt x="90" y="48"/>
                  </a:lnTo>
                  <a:lnTo>
                    <a:pt x="100" y="43"/>
                  </a:lnTo>
                  <a:lnTo>
                    <a:pt x="108" y="40"/>
                  </a:lnTo>
                  <a:lnTo>
                    <a:pt x="113" y="38"/>
                  </a:lnTo>
                  <a:lnTo>
                    <a:pt x="117" y="40"/>
                  </a:lnTo>
                  <a:lnTo>
                    <a:pt x="122" y="46"/>
                  </a:lnTo>
                  <a:lnTo>
                    <a:pt x="128" y="54"/>
                  </a:lnTo>
                  <a:lnTo>
                    <a:pt x="133" y="59"/>
                  </a:lnTo>
                  <a:lnTo>
                    <a:pt x="139" y="62"/>
                  </a:lnTo>
                  <a:lnTo>
                    <a:pt x="147" y="56"/>
                  </a:lnTo>
                  <a:lnTo>
                    <a:pt x="153" y="51"/>
                  </a:lnTo>
                  <a:lnTo>
                    <a:pt x="161" y="46"/>
                  </a:lnTo>
                  <a:lnTo>
                    <a:pt x="186" y="46"/>
                  </a:lnTo>
                  <a:lnTo>
                    <a:pt x="191" y="43"/>
                  </a:lnTo>
                  <a:lnTo>
                    <a:pt x="192" y="40"/>
                  </a:lnTo>
                  <a:lnTo>
                    <a:pt x="194" y="39"/>
                  </a:lnTo>
                  <a:lnTo>
                    <a:pt x="194" y="36"/>
                  </a:lnTo>
                  <a:lnTo>
                    <a:pt x="195" y="34"/>
                  </a:lnTo>
                  <a:lnTo>
                    <a:pt x="195" y="32"/>
                  </a:lnTo>
                  <a:lnTo>
                    <a:pt x="198" y="30"/>
                  </a:lnTo>
                  <a:lnTo>
                    <a:pt x="200" y="28"/>
                  </a:lnTo>
                  <a:lnTo>
                    <a:pt x="206" y="27"/>
                  </a:lnTo>
                  <a:lnTo>
                    <a:pt x="222" y="27"/>
                  </a:lnTo>
                  <a:lnTo>
                    <a:pt x="226" y="28"/>
                  </a:lnTo>
                  <a:lnTo>
                    <a:pt x="230" y="28"/>
                  </a:lnTo>
                  <a:lnTo>
                    <a:pt x="234" y="25"/>
                  </a:lnTo>
                  <a:lnTo>
                    <a:pt x="238" y="17"/>
                  </a:lnTo>
                  <a:lnTo>
                    <a:pt x="245" y="9"/>
                  </a:lnTo>
                  <a:lnTo>
                    <a:pt x="25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8" name="Freeform 104"/>
            <p:cNvSpPr>
              <a:spLocks/>
            </p:cNvSpPr>
            <p:nvPr/>
          </p:nvSpPr>
          <p:spPr bwMode="auto">
            <a:xfrm>
              <a:off x="3880704" y="5369737"/>
              <a:ext cx="357682" cy="347794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25" y="9"/>
                </a:cxn>
                <a:cxn ang="0">
                  <a:pos x="137" y="10"/>
                </a:cxn>
                <a:cxn ang="0">
                  <a:pos x="154" y="12"/>
                </a:cxn>
                <a:cxn ang="0">
                  <a:pos x="161" y="16"/>
                </a:cxn>
                <a:cxn ang="0">
                  <a:pos x="161" y="29"/>
                </a:cxn>
                <a:cxn ang="0">
                  <a:pos x="153" y="37"/>
                </a:cxn>
                <a:cxn ang="0">
                  <a:pos x="143" y="44"/>
                </a:cxn>
                <a:cxn ang="0">
                  <a:pos x="143" y="52"/>
                </a:cxn>
                <a:cxn ang="0">
                  <a:pos x="148" y="63"/>
                </a:cxn>
                <a:cxn ang="0">
                  <a:pos x="148" y="72"/>
                </a:cxn>
                <a:cxn ang="0">
                  <a:pos x="158" y="79"/>
                </a:cxn>
                <a:cxn ang="0">
                  <a:pos x="169" y="71"/>
                </a:cxn>
                <a:cxn ang="0">
                  <a:pos x="180" y="68"/>
                </a:cxn>
                <a:cxn ang="0">
                  <a:pos x="191" y="105"/>
                </a:cxn>
                <a:cxn ang="0">
                  <a:pos x="211" y="129"/>
                </a:cxn>
                <a:cxn ang="0">
                  <a:pos x="217" y="141"/>
                </a:cxn>
                <a:cxn ang="0">
                  <a:pos x="209" y="144"/>
                </a:cxn>
                <a:cxn ang="0">
                  <a:pos x="203" y="152"/>
                </a:cxn>
                <a:cxn ang="0">
                  <a:pos x="217" y="169"/>
                </a:cxn>
                <a:cxn ang="0">
                  <a:pos x="213" y="179"/>
                </a:cxn>
                <a:cxn ang="0">
                  <a:pos x="205" y="180"/>
                </a:cxn>
                <a:cxn ang="0">
                  <a:pos x="173" y="191"/>
                </a:cxn>
                <a:cxn ang="0">
                  <a:pos x="160" y="195"/>
                </a:cxn>
                <a:cxn ang="0">
                  <a:pos x="157" y="204"/>
                </a:cxn>
                <a:cxn ang="0">
                  <a:pos x="139" y="210"/>
                </a:cxn>
                <a:cxn ang="0">
                  <a:pos x="125" y="210"/>
                </a:cxn>
                <a:cxn ang="0">
                  <a:pos x="111" y="202"/>
                </a:cxn>
                <a:cxn ang="0">
                  <a:pos x="110" y="192"/>
                </a:cxn>
                <a:cxn ang="0">
                  <a:pos x="102" y="183"/>
                </a:cxn>
                <a:cxn ang="0">
                  <a:pos x="98" y="169"/>
                </a:cxn>
                <a:cxn ang="0">
                  <a:pos x="80" y="180"/>
                </a:cxn>
                <a:cxn ang="0">
                  <a:pos x="67" y="186"/>
                </a:cxn>
                <a:cxn ang="0">
                  <a:pos x="61" y="180"/>
                </a:cxn>
                <a:cxn ang="0">
                  <a:pos x="55" y="173"/>
                </a:cxn>
                <a:cxn ang="0">
                  <a:pos x="49" y="176"/>
                </a:cxn>
                <a:cxn ang="0">
                  <a:pos x="43" y="179"/>
                </a:cxn>
                <a:cxn ang="0">
                  <a:pos x="33" y="160"/>
                </a:cxn>
                <a:cxn ang="0">
                  <a:pos x="20" y="142"/>
                </a:cxn>
                <a:cxn ang="0">
                  <a:pos x="2" y="126"/>
                </a:cxn>
                <a:cxn ang="0">
                  <a:pos x="4" y="117"/>
                </a:cxn>
                <a:cxn ang="0">
                  <a:pos x="10" y="110"/>
                </a:cxn>
                <a:cxn ang="0">
                  <a:pos x="13" y="106"/>
                </a:cxn>
                <a:cxn ang="0">
                  <a:pos x="9" y="98"/>
                </a:cxn>
                <a:cxn ang="0">
                  <a:pos x="2" y="91"/>
                </a:cxn>
                <a:cxn ang="0">
                  <a:pos x="2" y="83"/>
                </a:cxn>
                <a:cxn ang="0">
                  <a:pos x="29" y="70"/>
                </a:cxn>
                <a:cxn ang="0">
                  <a:pos x="48" y="62"/>
                </a:cxn>
                <a:cxn ang="0">
                  <a:pos x="55" y="56"/>
                </a:cxn>
                <a:cxn ang="0">
                  <a:pos x="66" y="36"/>
                </a:cxn>
                <a:cxn ang="0">
                  <a:pos x="75" y="39"/>
                </a:cxn>
                <a:cxn ang="0">
                  <a:pos x="79" y="41"/>
                </a:cxn>
                <a:cxn ang="0">
                  <a:pos x="102" y="32"/>
                </a:cxn>
                <a:cxn ang="0">
                  <a:pos x="98" y="20"/>
                </a:cxn>
                <a:cxn ang="0">
                  <a:pos x="96" y="8"/>
                </a:cxn>
                <a:cxn ang="0">
                  <a:pos x="102" y="1"/>
                </a:cxn>
              </a:cxnLst>
              <a:rect l="0" t="0" r="r" b="b"/>
              <a:pathLst>
                <a:path w="217" h="211">
                  <a:moveTo>
                    <a:pt x="104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5" y="9"/>
                  </a:lnTo>
                  <a:lnTo>
                    <a:pt x="127" y="12"/>
                  </a:lnTo>
                  <a:lnTo>
                    <a:pt x="134" y="12"/>
                  </a:lnTo>
                  <a:lnTo>
                    <a:pt x="137" y="10"/>
                  </a:lnTo>
                  <a:lnTo>
                    <a:pt x="146" y="10"/>
                  </a:lnTo>
                  <a:lnTo>
                    <a:pt x="150" y="12"/>
                  </a:lnTo>
                  <a:lnTo>
                    <a:pt x="154" y="12"/>
                  </a:lnTo>
                  <a:lnTo>
                    <a:pt x="157" y="13"/>
                  </a:lnTo>
                  <a:lnTo>
                    <a:pt x="160" y="13"/>
                  </a:lnTo>
                  <a:lnTo>
                    <a:pt x="161" y="16"/>
                  </a:lnTo>
                  <a:lnTo>
                    <a:pt x="162" y="17"/>
                  </a:lnTo>
                  <a:lnTo>
                    <a:pt x="162" y="25"/>
                  </a:lnTo>
                  <a:lnTo>
                    <a:pt x="161" y="29"/>
                  </a:lnTo>
                  <a:lnTo>
                    <a:pt x="158" y="33"/>
                  </a:lnTo>
                  <a:lnTo>
                    <a:pt x="156" y="35"/>
                  </a:lnTo>
                  <a:lnTo>
                    <a:pt x="153" y="37"/>
                  </a:lnTo>
                  <a:lnTo>
                    <a:pt x="149" y="40"/>
                  </a:lnTo>
                  <a:lnTo>
                    <a:pt x="146" y="43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42" y="50"/>
                  </a:lnTo>
                  <a:lnTo>
                    <a:pt x="143" y="52"/>
                  </a:lnTo>
                  <a:lnTo>
                    <a:pt x="145" y="56"/>
                  </a:lnTo>
                  <a:lnTo>
                    <a:pt x="146" y="59"/>
                  </a:lnTo>
                  <a:lnTo>
                    <a:pt x="148" y="63"/>
                  </a:lnTo>
                  <a:lnTo>
                    <a:pt x="146" y="66"/>
                  </a:lnTo>
                  <a:lnTo>
                    <a:pt x="145" y="67"/>
                  </a:lnTo>
                  <a:lnTo>
                    <a:pt x="148" y="72"/>
                  </a:lnTo>
                  <a:lnTo>
                    <a:pt x="150" y="75"/>
                  </a:lnTo>
                  <a:lnTo>
                    <a:pt x="154" y="78"/>
                  </a:lnTo>
                  <a:lnTo>
                    <a:pt x="158" y="79"/>
                  </a:lnTo>
                  <a:lnTo>
                    <a:pt x="164" y="79"/>
                  </a:lnTo>
                  <a:lnTo>
                    <a:pt x="166" y="76"/>
                  </a:lnTo>
                  <a:lnTo>
                    <a:pt x="169" y="71"/>
                  </a:lnTo>
                  <a:lnTo>
                    <a:pt x="170" y="70"/>
                  </a:lnTo>
                  <a:lnTo>
                    <a:pt x="173" y="68"/>
                  </a:lnTo>
                  <a:lnTo>
                    <a:pt x="180" y="68"/>
                  </a:lnTo>
                  <a:lnTo>
                    <a:pt x="182" y="79"/>
                  </a:lnTo>
                  <a:lnTo>
                    <a:pt x="189" y="99"/>
                  </a:lnTo>
                  <a:lnTo>
                    <a:pt x="191" y="105"/>
                  </a:lnTo>
                  <a:lnTo>
                    <a:pt x="196" y="111"/>
                  </a:lnTo>
                  <a:lnTo>
                    <a:pt x="204" y="121"/>
                  </a:lnTo>
                  <a:lnTo>
                    <a:pt x="211" y="129"/>
                  </a:lnTo>
                  <a:lnTo>
                    <a:pt x="216" y="136"/>
                  </a:lnTo>
                  <a:lnTo>
                    <a:pt x="217" y="138"/>
                  </a:lnTo>
                  <a:lnTo>
                    <a:pt x="217" y="141"/>
                  </a:lnTo>
                  <a:lnTo>
                    <a:pt x="216" y="141"/>
                  </a:lnTo>
                  <a:lnTo>
                    <a:pt x="213" y="142"/>
                  </a:lnTo>
                  <a:lnTo>
                    <a:pt x="209" y="144"/>
                  </a:lnTo>
                  <a:lnTo>
                    <a:pt x="204" y="144"/>
                  </a:lnTo>
                  <a:lnTo>
                    <a:pt x="203" y="147"/>
                  </a:lnTo>
                  <a:lnTo>
                    <a:pt x="203" y="152"/>
                  </a:lnTo>
                  <a:lnTo>
                    <a:pt x="204" y="156"/>
                  </a:lnTo>
                  <a:lnTo>
                    <a:pt x="209" y="164"/>
                  </a:lnTo>
                  <a:lnTo>
                    <a:pt x="217" y="169"/>
                  </a:lnTo>
                  <a:lnTo>
                    <a:pt x="217" y="176"/>
                  </a:lnTo>
                  <a:lnTo>
                    <a:pt x="216" y="178"/>
                  </a:lnTo>
                  <a:lnTo>
                    <a:pt x="213" y="179"/>
                  </a:lnTo>
                  <a:lnTo>
                    <a:pt x="212" y="179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195" y="191"/>
                  </a:lnTo>
                  <a:lnTo>
                    <a:pt x="189" y="194"/>
                  </a:lnTo>
                  <a:lnTo>
                    <a:pt x="173" y="191"/>
                  </a:lnTo>
                  <a:lnTo>
                    <a:pt x="166" y="190"/>
                  </a:lnTo>
                  <a:lnTo>
                    <a:pt x="161" y="192"/>
                  </a:lnTo>
                  <a:lnTo>
                    <a:pt x="160" y="195"/>
                  </a:lnTo>
                  <a:lnTo>
                    <a:pt x="160" y="198"/>
                  </a:lnTo>
                  <a:lnTo>
                    <a:pt x="158" y="202"/>
                  </a:lnTo>
                  <a:lnTo>
                    <a:pt x="157" y="204"/>
                  </a:lnTo>
                  <a:lnTo>
                    <a:pt x="153" y="207"/>
                  </a:lnTo>
                  <a:lnTo>
                    <a:pt x="146" y="210"/>
                  </a:lnTo>
                  <a:lnTo>
                    <a:pt x="139" y="210"/>
                  </a:lnTo>
                  <a:lnTo>
                    <a:pt x="133" y="211"/>
                  </a:lnTo>
                  <a:lnTo>
                    <a:pt x="129" y="211"/>
                  </a:lnTo>
                  <a:lnTo>
                    <a:pt x="125" y="210"/>
                  </a:lnTo>
                  <a:lnTo>
                    <a:pt x="122" y="209"/>
                  </a:lnTo>
                  <a:lnTo>
                    <a:pt x="114" y="203"/>
                  </a:lnTo>
                  <a:lnTo>
                    <a:pt x="111" y="202"/>
                  </a:lnTo>
                  <a:lnTo>
                    <a:pt x="111" y="199"/>
                  </a:lnTo>
                  <a:lnTo>
                    <a:pt x="110" y="198"/>
                  </a:lnTo>
                  <a:lnTo>
                    <a:pt x="110" y="192"/>
                  </a:lnTo>
                  <a:lnTo>
                    <a:pt x="107" y="190"/>
                  </a:lnTo>
                  <a:lnTo>
                    <a:pt x="104" y="186"/>
                  </a:lnTo>
                  <a:lnTo>
                    <a:pt x="102" y="183"/>
                  </a:lnTo>
                  <a:lnTo>
                    <a:pt x="100" y="179"/>
                  </a:lnTo>
                  <a:lnTo>
                    <a:pt x="100" y="172"/>
                  </a:lnTo>
                  <a:lnTo>
                    <a:pt x="98" y="169"/>
                  </a:lnTo>
                  <a:lnTo>
                    <a:pt x="92" y="169"/>
                  </a:lnTo>
                  <a:lnTo>
                    <a:pt x="87" y="175"/>
                  </a:lnTo>
                  <a:lnTo>
                    <a:pt x="80" y="180"/>
                  </a:lnTo>
                  <a:lnTo>
                    <a:pt x="74" y="184"/>
                  </a:lnTo>
                  <a:lnTo>
                    <a:pt x="70" y="186"/>
                  </a:lnTo>
                  <a:lnTo>
                    <a:pt x="67" y="186"/>
                  </a:lnTo>
                  <a:lnTo>
                    <a:pt x="66" y="184"/>
                  </a:lnTo>
                  <a:lnTo>
                    <a:pt x="64" y="182"/>
                  </a:lnTo>
                  <a:lnTo>
                    <a:pt x="61" y="180"/>
                  </a:lnTo>
                  <a:lnTo>
                    <a:pt x="60" y="178"/>
                  </a:lnTo>
                  <a:lnTo>
                    <a:pt x="57" y="175"/>
                  </a:lnTo>
                  <a:lnTo>
                    <a:pt x="55" y="173"/>
                  </a:lnTo>
                  <a:lnTo>
                    <a:pt x="53" y="173"/>
                  </a:lnTo>
                  <a:lnTo>
                    <a:pt x="52" y="175"/>
                  </a:lnTo>
                  <a:lnTo>
                    <a:pt x="49" y="176"/>
                  </a:lnTo>
                  <a:lnTo>
                    <a:pt x="48" y="178"/>
                  </a:lnTo>
                  <a:lnTo>
                    <a:pt x="45" y="179"/>
                  </a:lnTo>
                  <a:lnTo>
                    <a:pt x="43" y="179"/>
                  </a:lnTo>
                  <a:lnTo>
                    <a:pt x="39" y="176"/>
                  </a:lnTo>
                  <a:lnTo>
                    <a:pt x="36" y="169"/>
                  </a:lnTo>
                  <a:lnTo>
                    <a:pt x="33" y="160"/>
                  </a:lnTo>
                  <a:lnTo>
                    <a:pt x="29" y="152"/>
                  </a:lnTo>
                  <a:lnTo>
                    <a:pt x="25" y="145"/>
                  </a:lnTo>
                  <a:lnTo>
                    <a:pt x="20" y="142"/>
                  </a:lnTo>
                  <a:lnTo>
                    <a:pt x="14" y="138"/>
                  </a:lnTo>
                  <a:lnTo>
                    <a:pt x="8" y="134"/>
                  </a:lnTo>
                  <a:lnTo>
                    <a:pt x="2" y="126"/>
                  </a:lnTo>
                  <a:lnTo>
                    <a:pt x="1" y="122"/>
                  </a:lnTo>
                  <a:lnTo>
                    <a:pt x="0" y="117"/>
                  </a:lnTo>
                  <a:lnTo>
                    <a:pt x="4" y="117"/>
                  </a:lnTo>
                  <a:lnTo>
                    <a:pt x="9" y="114"/>
                  </a:lnTo>
                  <a:lnTo>
                    <a:pt x="10" y="113"/>
                  </a:lnTo>
                  <a:lnTo>
                    <a:pt x="10" y="110"/>
                  </a:lnTo>
                  <a:lnTo>
                    <a:pt x="12" y="109"/>
                  </a:lnTo>
                  <a:lnTo>
                    <a:pt x="12" y="107"/>
                  </a:lnTo>
                  <a:lnTo>
                    <a:pt x="13" y="106"/>
                  </a:lnTo>
                  <a:lnTo>
                    <a:pt x="13" y="103"/>
                  </a:lnTo>
                  <a:lnTo>
                    <a:pt x="12" y="101"/>
                  </a:lnTo>
                  <a:lnTo>
                    <a:pt x="9" y="98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1"/>
                  </a:lnTo>
                  <a:lnTo>
                    <a:pt x="1" y="90"/>
                  </a:lnTo>
                  <a:lnTo>
                    <a:pt x="1" y="87"/>
                  </a:lnTo>
                  <a:lnTo>
                    <a:pt x="2" y="83"/>
                  </a:lnTo>
                  <a:lnTo>
                    <a:pt x="5" y="81"/>
                  </a:lnTo>
                  <a:lnTo>
                    <a:pt x="21" y="75"/>
                  </a:lnTo>
                  <a:lnTo>
                    <a:pt x="29" y="70"/>
                  </a:lnTo>
                  <a:lnTo>
                    <a:pt x="41" y="66"/>
                  </a:lnTo>
                  <a:lnTo>
                    <a:pt x="44" y="64"/>
                  </a:lnTo>
                  <a:lnTo>
                    <a:pt x="48" y="62"/>
                  </a:lnTo>
                  <a:lnTo>
                    <a:pt x="51" y="60"/>
                  </a:lnTo>
                  <a:lnTo>
                    <a:pt x="52" y="58"/>
                  </a:lnTo>
                  <a:lnTo>
                    <a:pt x="55" y="56"/>
                  </a:lnTo>
                  <a:lnTo>
                    <a:pt x="59" y="52"/>
                  </a:lnTo>
                  <a:lnTo>
                    <a:pt x="61" y="44"/>
                  </a:lnTo>
                  <a:lnTo>
                    <a:pt x="66" y="36"/>
                  </a:lnTo>
                  <a:lnTo>
                    <a:pt x="71" y="33"/>
                  </a:lnTo>
                  <a:lnTo>
                    <a:pt x="75" y="37"/>
                  </a:lnTo>
                  <a:lnTo>
                    <a:pt x="75" y="39"/>
                  </a:lnTo>
                  <a:lnTo>
                    <a:pt x="76" y="40"/>
                  </a:lnTo>
                  <a:lnTo>
                    <a:pt x="76" y="41"/>
                  </a:lnTo>
                  <a:lnTo>
                    <a:pt x="79" y="41"/>
                  </a:lnTo>
                  <a:lnTo>
                    <a:pt x="82" y="40"/>
                  </a:lnTo>
                  <a:lnTo>
                    <a:pt x="94" y="36"/>
                  </a:lnTo>
                  <a:lnTo>
                    <a:pt x="102" y="32"/>
                  </a:lnTo>
                  <a:lnTo>
                    <a:pt x="102" y="27"/>
                  </a:lnTo>
                  <a:lnTo>
                    <a:pt x="100" y="24"/>
                  </a:lnTo>
                  <a:lnTo>
                    <a:pt x="98" y="20"/>
                  </a:lnTo>
                  <a:lnTo>
                    <a:pt x="95" y="14"/>
                  </a:lnTo>
                  <a:lnTo>
                    <a:pt x="95" y="10"/>
                  </a:lnTo>
                  <a:lnTo>
                    <a:pt x="96" y="8"/>
                  </a:lnTo>
                  <a:lnTo>
                    <a:pt x="98" y="6"/>
                  </a:lnTo>
                  <a:lnTo>
                    <a:pt x="99" y="4"/>
                  </a:lnTo>
                  <a:lnTo>
                    <a:pt x="102" y="1"/>
                  </a:lnTo>
                  <a:lnTo>
                    <a:pt x="10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59" name="Freeform 105"/>
            <p:cNvSpPr>
              <a:spLocks/>
            </p:cNvSpPr>
            <p:nvPr/>
          </p:nvSpPr>
          <p:spPr bwMode="auto">
            <a:xfrm>
              <a:off x="4177400" y="5247762"/>
              <a:ext cx="639544" cy="400540"/>
            </a:xfrm>
            <a:custGeom>
              <a:avLst/>
              <a:gdLst/>
              <a:ahLst/>
              <a:cxnLst>
                <a:cxn ang="0">
                  <a:pos x="312" y="9"/>
                </a:cxn>
                <a:cxn ang="0">
                  <a:pos x="345" y="24"/>
                </a:cxn>
                <a:cxn ang="0">
                  <a:pos x="363" y="25"/>
                </a:cxn>
                <a:cxn ang="0">
                  <a:pos x="375" y="25"/>
                </a:cxn>
                <a:cxn ang="0">
                  <a:pos x="375" y="45"/>
                </a:cxn>
                <a:cxn ang="0">
                  <a:pos x="380" y="80"/>
                </a:cxn>
                <a:cxn ang="0">
                  <a:pos x="386" y="102"/>
                </a:cxn>
                <a:cxn ang="0">
                  <a:pos x="378" y="106"/>
                </a:cxn>
                <a:cxn ang="0">
                  <a:pos x="364" y="130"/>
                </a:cxn>
                <a:cxn ang="0">
                  <a:pos x="364" y="169"/>
                </a:cxn>
                <a:cxn ang="0">
                  <a:pos x="379" y="200"/>
                </a:cxn>
                <a:cxn ang="0">
                  <a:pos x="355" y="226"/>
                </a:cxn>
                <a:cxn ang="0">
                  <a:pos x="337" y="230"/>
                </a:cxn>
                <a:cxn ang="0">
                  <a:pos x="306" y="227"/>
                </a:cxn>
                <a:cxn ang="0">
                  <a:pos x="277" y="229"/>
                </a:cxn>
                <a:cxn ang="0">
                  <a:pos x="248" y="225"/>
                </a:cxn>
                <a:cxn ang="0">
                  <a:pos x="222" y="206"/>
                </a:cxn>
                <a:cxn ang="0">
                  <a:pos x="197" y="191"/>
                </a:cxn>
                <a:cxn ang="0">
                  <a:pos x="173" y="190"/>
                </a:cxn>
                <a:cxn ang="0">
                  <a:pos x="164" y="179"/>
                </a:cxn>
                <a:cxn ang="0">
                  <a:pos x="152" y="187"/>
                </a:cxn>
                <a:cxn ang="0">
                  <a:pos x="150" y="181"/>
                </a:cxn>
                <a:cxn ang="0">
                  <a:pos x="140" y="184"/>
                </a:cxn>
                <a:cxn ang="0">
                  <a:pos x="142" y="192"/>
                </a:cxn>
                <a:cxn ang="0">
                  <a:pos x="132" y="192"/>
                </a:cxn>
                <a:cxn ang="0">
                  <a:pos x="117" y="198"/>
                </a:cxn>
                <a:cxn ang="0">
                  <a:pos x="107" y="204"/>
                </a:cxn>
                <a:cxn ang="0">
                  <a:pos x="72" y="221"/>
                </a:cxn>
                <a:cxn ang="0">
                  <a:pos x="40" y="239"/>
                </a:cxn>
                <a:cxn ang="0">
                  <a:pos x="29" y="238"/>
                </a:cxn>
                <a:cxn ang="0">
                  <a:pos x="24" y="218"/>
                </a:cxn>
                <a:cxn ang="0">
                  <a:pos x="37" y="215"/>
                </a:cxn>
                <a:cxn ang="0">
                  <a:pos x="24" y="195"/>
                </a:cxn>
                <a:cxn ang="0">
                  <a:pos x="2" y="153"/>
                </a:cxn>
                <a:cxn ang="0">
                  <a:pos x="24" y="142"/>
                </a:cxn>
                <a:cxn ang="0">
                  <a:pos x="37" y="136"/>
                </a:cxn>
                <a:cxn ang="0">
                  <a:pos x="44" y="115"/>
                </a:cxn>
                <a:cxn ang="0">
                  <a:pos x="54" y="109"/>
                </a:cxn>
                <a:cxn ang="0">
                  <a:pos x="86" y="119"/>
                </a:cxn>
                <a:cxn ang="0">
                  <a:pos x="119" y="125"/>
                </a:cxn>
                <a:cxn ang="0">
                  <a:pos x="148" y="122"/>
                </a:cxn>
                <a:cxn ang="0">
                  <a:pos x="177" y="102"/>
                </a:cxn>
                <a:cxn ang="0">
                  <a:pos x="180" y="91"/>
                </a:cxn>
                <a:cxn ang="0">
                  <a:pos x="196" y="67"/>
                </a:cxn>
                <a:cxn ang="0">
                  <a:pos x="201" y="56"/>
                </a:cxn>
                <a:cxn ang="0">
                  <a:pos x="212" y="33"/>
                </a:cxn>
                <a:cxn ang="0">
                  <a:pos x="243" y="24"/>
                </a:cxn>
                <a:cxn ang="0">
                  <a:pos x="265" y="16"/>
                </a:cxn>
                <a:cxn ang="0">
                  <a:pos x="286" y="9"/>
                </a:cxn>
              </a:cxnLst>
              <a:rect l="0" t="0" r="r" b="b"/>
              <a:pathLst>
                <a:path w="388" h="243">
                  <a:moveTo>
                    <a:pt x="297" y="0"/>
                  </a:moveTo>
                  <a:lnTo>
                    <a:pt x="301" y="0"/>
                  </a:lnTo>
                  <a:lnTo>
                    <a:pt x="305" y="2"/>
                  </a:lnTo>
                  <a:lnTo>
                    <a:pt x="312" y="9"/>
                  </a:lnTo>
                  <a:lnTo>
                    <a:pt x="320" y="14"/>
                  </a:lnTo>
                  <a:lnTo>
                    <a:pt x="330" y="18"/>
                  </a:lnTo>
                  <a:lnTo>
                    <a:pt x="340" y="21"/>
                  </a:lnTo>
                  <a:lnTo>
                    <a:pt x="345" y="24"/>
                  </a:lnTo>
                  <a:lnTo>
                    <a:pt x="349" y="27"/>
                  </a:lnTo>
                  <a:lnTo>
                    <a:pt x="356" y="27"/>
                  </a:lnTo>
                  <a:lnTo>
                    <a:pt x="360" y="25"/>
                  </a:lnTo>
                  <a:lnTo>
                    <a:pt x="363" y="25"/>
                  </a:lnTo>
                  <a:lnTo>
                    <a:pt x="365" y="24"/>
                  </a:lnTo>
                  <a:lnTo>
                    <a:pt x="367" y="22"/>
                  </a:lnTo>
                  <a:lnTo>
                    <a:pt x="369" y="22"/>
                  </a:lnTo>
                  <a:lnTo>
                    <a:pt x="375" y="25"/>
                  </a:lnTo>
                  <a:lnTo>
                    <a:pt x="380" y="31"/>
                  </a:lnTo>
                  <a:lnTo>
                    <a:pt x="384" y="36"/>
                  </a:lnTo>
                  <a:lnTo>
                    <a:pt x="376" y="41"/>
                  </a:lnTo>
                  <a:lnTo>
                    <a:pt x="375" y="45"/>
                  </a:lnTo>
                  <a:lnTo>
                    <a:pt x="375" y="60"/>
                  </a:lnTo>
                  <a:lnTo>
                    <a:pt x="371" y="68"/>
                  </a:lnTo>
                  <a:lnTo>
                    <a:pt x="371" y="71"/>
                  </a:lnTo>
                  <a:lnTo>
                    <a:pt x="380" y="80"/>
                  </a:lnTo>
                  <a:lnTo>
                    <a:pt x="388" y="86"/>
                  </a:lnTo>
                  <a:lnTo>
                    <a:pt x="387" y="88"/>
                  </a:lnTo>
                  <a:lnTo>
                    <a:pt x="387" y="101"/>
                  </a:lnTo>
                  <a:lnTo>
                    <a:pt x="386" y="102"/>
                  </a:lnTo>
                  <a:lnTo>
                    <a:pt x="383" y="103"/>
                  </a:lnTo>
                  <a:lnTo>
                    <a:pt x="382" y="105"/>
                  </a:lnTo>
                  <a:lnTo>
                    <a:pt x="379" y="106"/>
                  </a:lnTo>
                  <a:lnTo>
                    <a:pt x="378" y="106"/>
                  </a:lnTo>
                  <a:lnTo>
                    <a:pt x="376" y="107"/>
                  </a:lnTo>
                  <a:lnTo>
                    <a:pt x="374" y="113"/>
                  </a:lnTo>
                  <a:lnTo>
                    <a:pt x="368" y="122"/>
                  </a:lnTo>
                  <a:lnTo>
                    <a:pt x="364" y="130"/>
                  </a:lnTo>
                  <a:lnTo>
                    <a:pt x="360" y="137"/>
                  </a:lnTo>
                  <a:lnTo>
                    <a:pt x="359" y="145"/>
                  </a:lnTo>
                  <a:lnTo>
                    <a:pt x="361" y="156"/>
                  </a:lnTo>
                  <a:lnTo>
                    <a:pt x="364" y="169"/>
                  </a:lnTo>
                  <a:lnTo>
                    <a:pt x="367" y="177"/>
                  </a:lnTo>
                  <a:lnTo>
                    <a:pt x="372" y="184"/>
                  </a:lnTo>
                  <a:lnTo>
                    <a:pt x="376" y="191"/>
                  </a:lnTo>
                  <a:lnTo>
                    <a:pt x="379" y="200"/>
                  </a:lnTo>
                  <a:lnTo>
                    <a:pt x="376" y="208"/>
                  </a:lnTo>
                  <a:lnTo>
                    <a:pt x="368" y="215"/>
                  </a:lnTo>
                  <a:lnTo>
                    <a:pt x="360" y="221"/>
                  </a:lnTo>
                  <a:lnTo>
                    <a:pt x="355" y="226"/>
                  </a:lnTo>
                  <a:lnTo>
                    <a:pt x="353" y="229"/>
                  </a:lnTo>
                  <a:lnTo>
                    <a:pt x="348" y="231"/>
                  </a:lnTo>
                  <a:lnTo>
                    <a:pt x="341" y="231"/>
                  </a:lnTo>
                  <a:lnTo>
                    <a:pt x="337" y="230"/>
                  </a:lnTo>
                  <a:lnTo>
                    <a:pt x="329" y="230"/>
                  </a:lnTo>
                  <a:lnTo>
                    <a:pt x="322" y="231"/>
                  </a:lnTo>
                  <a:lnTo>
                    <a:pt x="316" y="231"/>
                  </a:lnTo>
                  <a:lnTo>
                    <a:pt x="306" y="227"/>
                  </a:lnTo>
                  <a:lnTo>
                    <a:pt x="297" y="222"/>
                  </a:lnTo>
                  <a:lnTo>
                    <a:pt x="290" y="222"/>
                  </a:lnTo>
                  <a:lnTo>
                    <a:pt x="283" y="223"/>
                  </a:lnTo>
                  <a:lnTo>
                    <a:pt x="277" y="229"/>
                  </a:lnTo>
                  <a:lnTo>
                    <a:pt x="269" y="230"/>
                  </a:lnTo>
                  <a:lnTo>
                    <a:pt x="261" y="229"/>
                  </a:lnTo>
                  <a:lnTo>
                    <a:pt x="254" y="225"/>
                  </a:lnTo>
                  <a:lnTo>
                    <a:pt x="248" y="225"/>
                  </a:lnTo>
                  <a:lnTo>
                    <a:pt x="243" y="226"/>
                  </a:lnTo>
                  <a:lnTo>
                    <a:pt x="235" y="223"/>
                  </a:lnTo>
                  <a:lnTo>
                    <a:pt x="227" y="215"/>
                  </a:lnTo>
                  <a:lnTo>
                    <a:pt x="222" y="206"/>
                  </a:lnTo>
                  <a:lnTo>
                    <a:pt x="218" y="198"/>
                  </a:lnTo>
                  <a:lnTo>
                    <a:pt x="214" y="192"/>
                  </a:lnTo>
                  <a:lnTo>
                    <a:pt x="207" y="191"/>
                  </a:lnTo>
                  <a:lnTo>
                    <a:pt x="197" y="191"/>
                  </a:lnTo>
                  <a:lnTo>
                    <a:pt x="188" y="192"/>
                  </a:lnTo>
                  <a:lnTo>
                    <a:pt x="177" y="192"/>
                  </a:lnTo>
                  <a:lnTo>
                    <a:pt x="176" y="191"/>
                  </a:lnTo>
                  <a:lnTo>
                    <a:pt x="173" y="190"/>
                  </a:lnTo>
                  <a:lnTo>
                    <a:pt x="171" y="184"/>
                  </a:lnTo>
                  <a:lnTo>
                    <a:pt x="168" y="180"/>
                  </a:lnTo>
                  <a:lnTo>
                    <a:pt x="165" y="179"/>
                  </a:lnTo>
                  <a:lnTo>
                    <a:pt x="164" y="179"/>
                  </a:lnTo>
                  <a:lnTo>
                    <a:pt x="161" y="180"/>
                  </a:lnTo>
                  <a:lnTo>
                    <a:pt x="156" y="185"/>
                  </a:lnTo>
                  <a:lnTo>
                    <a:pt x="153" y="187"/>
                  </a:lnTo>
                  <a:lnTo>
                    <a:pt x="152" y="187"/>
                  </a:lnTo>
                  <a:lnTo>
                    <a:pt x="150" y="185"/>
                  </a:lnTo>
                  <a:lnTo>
                    <a:pt x="152" y="184"/>
                  </a:lnTo>
                  <a:lnTo>
                    <a:pt x="150" y="183"/>
                  </a:lnTo>
                  <a:lnTo>
                    <a:pt x="150" y="181"/>
                  </a:lnTo>
                  <a:lnTo>
                    <a:pt x="148" y="181"/>
                  </a:lnTo>
                  <a:lnTo>
                    <a:pt x="145" y="180"/>
                  </a:lnTo>
                  <a:lnTo>
                    <a:pt x="140" y="180"/>
                  </a:lnTo>
                  <a:lnTo>
                    <a:pt x="140" y="184"/>
                  </a:lnTo>
                  <a:lnTo>
                    <a:pt x="141" y="185"/>
                  </a:lnTo>
                  <a:lnTo>
                    <a:pt x="141" y="187"/>
                  </a:lnTo>
                  <a:lnTo>
                    <a:pt x="142" y="190"/>
                  </a:lnTo>
                  <a:lnTo>
                    <a:pt x="142" y="192"/>
                  </a:lnTo>
                  <a:lnTo>
                    <a:pt x="141" y="194"/>
                  </a:lnTo>
                  <a:lnTo>
                    <a:pt x="138" y="194"/>
                  </a:lnTo>
                  <a:lnTo>
                    <a:pt x="136" y="192"/>
                  </a:lnTo>
                  <a:lnTo>
                    <a:pt x="132" y="192"/>
                  </a:lnTo>
                  <a:lnTo>
                    <a:pt x="130" y="191"/>
                  </a:lnTo>
                  <a:lnTo>
                    <a:pt x="129" y="191"/>
                  </a:lnTo>
                  <a:lnTo>
                    <a:pt x="125" y="192"/>
                  </a:lnTo>
                  <a:lnTo>
                    <a:pt x="117" y="198"/>
                  </a:lnTo>
                  <a:lnTo>
                    <a:pt x="114" y="202"/>
                  </a:lnTo>
                  <a:lnTo>
                    <a:pt x="113" y="203"/>
                  </a:lnTo>
                  <a:lnTo>
                    <a:pt x="110" y="203"/>
                  </a:lnTo>
                  <a:lnTo>
                    <a:pt x="107" y="204"/>
                  </a:lnTo>
                  <a:lnTo>
                    <a:pt x="102" y="204"/>
                  </a:lnTo>
                  <a:lnTo>
                    <a:pt x="97" y="207"/>
                  </a:lnTo>
                  <a:lnTo>
                    <a:pt x="91" y="212"/>
                  </a:lnTo>
                  <a:lnTo>
                    <a:pt x="72" y="221"/>
                  </a:lnTo>
                  <a:lnTo>
                    <a:pt x="67" y="225"/>
                  </a:lnTo>
                  <a:lnTo>
                    <a:pt x="60" y="230"/>
                  </a:lnTo>
                  <a:lnTo>
                    <a:pt x="50" y="234"/>
                  </a:lnTo>
                  <a:lnTo>
                    <a:pt x="40" y="239"/>
                  </a:lnTo>
                  <a:lnTo>
                    <a:pt x="37" y="241"/>
                  </a:lnTo>
                  <a:lnTo>
                    <a:pt x="36" y="242"/>
                  </a:lnTo>
                  <a:lnTo>
                    <a:pt x="37" y="243"/>
                  </a:lnTo>
                  <a:lnTo>
                    <a:pt x="29" y="238"/>
                  </a:lnTo>
                  <a:lnTo>
                    <a:pt x="24" y="230"/>
                  </a:lnTo>
                  <a:lnTo>
                    <a:pt x="23" y="226"/>
                  </a:lnTo>
                  <a:lnTo>
                    <a:pt x="23" y="221"/>
                  </a:lnTo>
                  <a:lnTo>
                    <a:pt x="24" y="218"/>
                  </a:lnTo>
                  <a:lnTo>
                    <a:pt x="29" y="218"/>
                  </a:lnTo>
                  <a:lnTo>
                    <a:pt x="33" y="216"/>
                  </a:lnTo>
                  <a:lnTo>
                    <a:pt x="36" y="215"/>
                  </a:lnTo>
                  <a:lnTo>
                    <a:pt x="37" y="215"/>
                  </a:lnTo>
                  <a:lnTo>
                    <a:pt x="37" y="212"/>
                  </a:lnTo>
                  <a:lnTo>
                    <a:pt x="36" y="210"/>
                  </a:lnTo>
                  <a:lnTo>
                    <a:pt x="31" y="203"/>
                  </a:lnTo>
                  <a:lnTo>
                    <a:pt x="24" y="195"/>
                  </a:lnTo>
                  <a:lnTo>
                    <a:pt x="16" y="185"/>
                  </a:lnTo>
                  <a:lnTo>
                    <a:pt x="11" y="179"/>
                  </a:lnTo>
                  <a:lnTo>
                    <a:pt x="9" y="173"/>
                  </a:lnTo>
                  <a:lnTo>
                    <a:pt x="2" y="153"/>
                  </a:lnTo>
                  <a:lnTo>
                    <a:pt x="0" y="142"/>
                  </a:lnTo>
                  <a:lnTo>
                    <a:pt x="8" y="142"/>
                  </a:lnTo>
                  <a:lnTo>
                    <a:pt x="17" y="144"/>
                  </a:lnTo>
                  <a:lnTo>
                    <a:pt x="24" y="142"/>
                  </a:lnTo>
                  <a:lnTo>
                    <a:pt x="29" y="141"/>
                  </a:lnTo>
                  <a:lnTo>
                    <a:pt x="32" y="140"/>
                  </a:lnTo>
                  <a:lnTo>
                    <a:pt x="33" y="138"/>
                  </a:lnTo>
                  <a:lnTo>
                    <a:pt x="37" y="136"/>
                  </a:lnTo>
                  <a:lnTo>
                    <a:pt x="40" y="134"/>
                  </a:lnTo>
                  <a:lnTo>
                    <a:pt x="41" y="132"/>
                  </a:lnTo>
                  <a:lnTo>
                    <a:pt x="44" y="128"/>
                  </a:lnTo>
                  <a:lnTo>
                    <a:pt x="44" y="115"/>
                  </a:lnTo>
                  <a:lnTo>
                    <a:pt x="45" y="113"/>
                  </a:lnTo>
                  <a:lnTo>
                    <a:pt x="47" y="111"/>
                  </a:lnTo>
                  <a:lnTo>
                    <a:pt x="50" y="110"/>
                  </a:lnTo>
                  <a:lnTo>
                    <a:pt x="54" y="109"/>
                  </a:lnTo>
                  <a:lnTo>
                    <a:pt x="59" y="110"/>
                  </a:lnTo>
                  <a:lnTo>
                    <a:pt x="70" y="118"/>
                  </a:lnTo>
                  <a:lnTo>
                    <a:pt x="76" y="119"/>
                  </a:lnTo>
                  <a:lnTo>
                    <a:pt x="86" y="119"/>
                  </a:lnTo>
                  <a:lnTo>
                    <a:pt x="97" y="121"/>
                  </a:lnTo>
                  <a:lnTo>
                    <a:pt x="106" y="122"/>
                  </a:lnTo>
                  <a:lnTo>
                    <a:pt x="114" y="124"/>
                  </a:lnTo>
                  <a:lnTo>
                    <a:pt x="119" y="125"/>
                  </a:lnTo>
                  <a:lnTo>
                    <a:pt x="127" y="128"/>
                  </a:lnTo>
                  <a:lnTo>
                    <a:pt x="136" y="128"/>
                  </a:lnTo>
                  <a:lnTo>
                    <a:pt x="142" y="126"/>
                  </a:lnTo>
                  <a:lnTo>
                    <a:pt x="148" y="122"/>
                  </a:lnTo>
                  <a:lnTo>
                    <a:pt x="154" y="117"/>
                  </a:lnTo>
                  <a:lnTo>
                    <a:pt x="162" y="110"/>
                  </a:lnTo>
                  <a:lnTo>
                    <a:pt x="169" y="106"/>
                  </a:lnTo>
                  <a:lnTo>
                    <a:pt x="177" y="102"/>
                  </a:lnTo>
                  <a:lnTo>
                    <a:pt x="179" y="101"/>
                  </a:lnTo>
                  <a:lnTo>
                    <a:pt x="179" y="98"/>
                  </a:lnTo>
                  <a:lnTo>
                    <a:pt x="180" y="94"/>
                  </a:lnTo>
                  <a:lnTo>
                    <a:pt x="180" y="91"/>
                  </a:lnTo>
                  <a:lnTo>
                    <a:pt x="183" y="86"/>
                  </a:lnTo>
                  <a:lnTo>
                    <a:pt x="187" y="80"/>
                  </a:lnTo>
                  <a:lnTo>
                    <a:pt x="192" y="74"/>
                  </a:lnTo>
                  <a:lnTo>
                    <a:pt x="196" y="67"/>
                  </a:lnTo>
                  <a:lnTo>
                    <a:pt x="197" y="60"/>
                  </a:lnTo>
                  <a:lnTo>
                    <a:pt x="197" y="59"/>
                  </a:lnTo>
                  <a:lnTo>
                    <a:pt x="200" y="57"/>
                  </a:lnTo>
                  <a:lnTo>
                    <a:pt x="201" y="56"/>
                  </a:lnTo>
                  <a:lnTo>
                    <a:pt x="207" y="56"/>
                  </a:lnTo>
                  <a:lnTo>
                    <a:pt x="210" y="55"/>
                  </a:lnTo>
                  <a:lnTo>
                    <a:pt x="212" y="52"/>
                  </a:lnTo>
                  <a:lnTo>
                    <a:pt x="212" y="33"/>
                  </a:lnTo>
                  <a:lnTo>
                    <a:pt x="215" y="31"/>
                  </a:lnTo>
                  <a:lnTo>
                    <a:pt x="222" y="28"/>
                  </a:lnTo>
                  <a:lnTo>
                    <a:pt x="232" y="27"/>
                  </a:lnTo>
                  <a:lnTo>
                    <a:pt x="243" y="24"/>
                  </a:lnTo>
                  <a:lnTo>
                    <a:pt x="251" y="20"/>
                  </a:lnTo>
                  <a:lnTo>
                    <a:pt x="255" y="17"/>
                  </a:lnTo>
                  <a:lnTo>
                    <a:pt x="258" y="16"/>
                  </a:lnTo>
                  <a:lnTo>
                    <a:pt x="265" y="16"/>
                  </a:lnTo>
                  <a:lnTo>
                    <a:pt x="269" y="14"/>
                  </a:lnTo>
                  <a:lnTo>
                    <a:pt x="277" y="10"/>
                  </a:lnTo>
                  <a:lnTo>
                    <a:pt x="283" y="10"/>
                  </a:lnTo>
                  <a:lnTo>
                    <a:pt x="286" y="9"/>
                  </a:lnTo>
                  <a:lnTo>
                    <a:pt x="294" y="1"/>
                  </a:lnTo>
                  <a:lnTo>
                    <a:pt x="297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0" name="Freeform 106"/>
            <p:cNvSpPr>
              <a:spLocks/>
            </p:cNvSpPr>
            <p:nvPr/>
          </p:nvSpPr>
          <p:spPr bwMode="auto">
            <a:xfrm>
              <a:off x="4849910" y="2371463"/>
              <a:ext cx="1851051" cy="2225217"/>
            </a:xfrm>
            <a:custGeom>
              <a:avLst/>
              <a:gdLst/>
              <a:ahLst/>
              <a:cxnLst>
                <a:cxn ang="0">
                  <a:pos x="1028" y="19"/>
                </a:cxn>
                <a:cxn ang="0">
                  <a:pos x="1042" y="72"/>
                </a:cxn>
                <a:cxn ang="0">
                  <a:pos x="1041" y="153"/>
                </a:cxn>
                <a:cxn ang="0">
                  <a:pos x="1118" y="198"/>
                </a:cxn>
                <a:cxn ang="0">
                  <a:pos x="1099" y="244"/>
                </a:cxn>
                <a:cxn ang="0">
                  <a:pos x="1068" y="311"/>
                </a:cxn>
                <a:cxn ang="0">
                  <a:pos x="1103" y="377"/>
                </a:cxn>
                <a:cxn ang="0">
                  <a:pos x="1097" y="439"/>
                </a:cxn>
                <a:cxn ang="0">
                  <a:pos x="1041" y="471"/>
                </a:cxn>
                <a:cxn ang="0">
                  <a:pos x="1024" y="518"/>
                </a:cxn>
                <a:cxn ang="0">
                  <a:pos x="1029" y="560"/>
                </a:cxn>
                <a:cxn ang="0">
                  <a:pos x="1081" y="676"/>
                </a:cxn>
                <a:cxn ang="0">
                  <a:pos x="1030" y="702"/>
                </a:cxn>
                <a:cxn ang="0">
                  <a:pos x="982" y="752"/>
                </a:cxn>
                <a:cxn ang="0">
                  <a:pos x="993" y="838"/>
                </a:cxn>
                <a:cxn ang="0">
                  <a:pos x="999" y="939"/>
                </a:cxn>
                <a:cxn ang="0">
                  <a:pos x="920" y="1036"/>
                </a:cxn>
                <a:cxn ang="0">
                  <a:pos x="929" y="1105"/>
                </a:cxn>
                <a:cxn ang="0">
                  <a:pos x="937" y="1150"/>
                </a:cxn>
                <a:cxn ang="0">
                  <a:pos x="972" y="1218"/>
                </a:cxn>
                <a:cxn ang="0">
                  <a:pos x="928" y="1285"/>
                </a:cxn>
                <a:cxn ang="0">
                  <a:pos x="850" y="1317"/>
                </a:cxn>
                <a:cxn ang="0">
                  <a:pos x="804" y="1323"/>
                </a:cxn>
                <a:cxn ang="0">
                  <a:pos x="685" y="1326"/>
                </a:cxn>
                <a:cxn ang="0">
                  <a:pos x="585" y="1319"/>
                </a:cxn>
                <a:cxn ang="0">
                  <a:pos x="522" y="1237"/>
                </a:cxn>
                <a:cxn ang="0">
                  <a:pos x="455" y="1204"/>
                </a:cxn>
                <a:cxn ang="0">
                  <a:pos x="378" y="1245"/>
                </a:cxn>
                <a:cxn ang="0">
                  <a:pos x="342" y="1321"/>
                </a:cxn>
                <a:cxn ang="0">
                  <a:pos x="288" y="1317"/>
                </a:cxn>
                <a:cxn ang="0">
                  <a:pos x="237" y="1327"/>
                </a:cxn>
                <a:cxn ang="0">
                  <a:pos x="242" y="1231"/>
                </a:cxn>
                <a:cxn ang="0">
                  <a:pos x="209" y="1142"/>
                </a:cxn>
                <a:cxn ang="0">
                  <a:pos x="154" y="1076"/>
                </a:cxn>
                <a:cxn ang="0">
                  <a:pos x="96" y="1039"/>
                </a:cxn>
                <a:cxn ang="0">
                  <a:pos x="66" y="966"/>
                </a:cxn>
                <a:cxn ang="0">
                  <a:pos x="43" y="863"/>
                </a:cxn>
                <a:cxn ang="0">
                  <a:pos x="34" y="707"/>
                </a:cxn>
                <a:cxn ang="0">
                  <a:pos x="72" y="649"/>
                </a:cxn>
                <a:cxn ang="0">
                  <a:pos x="88" y="571"/>
                </a:cxn>
                <a:cxn ang="0">
                  <a:pos x="35" y="473"/>
                </a:cxn>
                <a:cxn ang="0">
                  <a:pos x="29" y="424"/>
                </a:cxn>
                <a:cxn ang="0">
                  <a:pos x="62" y="413"/>
                </a:cxn>
                <a:cxn ang="0">
                  <a:pos x="128" y="405"/>
                </a:cxn>
                <a:cxn ang="0">
                  <a:pos x="194" y="416"/>
                </a:cxn>
                <a:cxn ang="0">
                  <a:pos x="244" y="350"/>
                </a:cxn>
                <a:cxn ang="0">
                  <a:pos x="298" y="341"/>
                </a:cxn>
                <a:cxn ang="0">
                  <a:pos x="350" y="331"/>
                </a:cxn>
                <a:cxn ang="0">
                  <a:pos x="376" y="368"/>
                </a:cxn>
                <a:cxn ang="0">
                  <a:pos x="402" y="413"/>
                </a:cxn>
                <a:cxn ang="0">
                  <a:pos x="456" y="369"/>
                </a:cxn>
                <a:cxn ang="0">
                  <a:pos x="564" y="333"/>
                </a:cxn>
                <a:cxn ang="0">
                  <a:pos x="569" y="300"/>
                </a:cxn>
                <a:cxn ang="0">
                  <a:pos x="554" y="253"/>
                </a:cxn>
                <a:cxn ang="0">
                  <a:pos x="549" y="218"/>
                </a:cxn>
                <a:cxn ang="0">
                  <a:pos x="644" y="161"/>
                </a:cxn>
                <a:cxn ang="0">
                  <a:pos x="654" y="192"/>
                </a:cxn>
                <a:cxn ang="0">
                  <a:pos x="666" y="190"/>
                </a:cxn>
                <a:cxn ang="0">
                  <a:pos x="709" y="148"/>
                </a:cxn>
                <a:cxn ang="0">
                  <a:pos x="753" y="140"/>
                </a:cxn>
                <a:cxn ang="0">
                  <a:pos x="841" y="59"/>
                </a:cxn>
                <a:cxn ang="0">
                  <a:pos x="982" y="10"/>
                </a:cxn>
              </a:cxnLst>
              <a:rect l="0" t="0" r="r" b="b"/>
              <a:pathLst>
                <a:path w="1123" h="1350">
                  <a:moveTo>
                    <a:pt x="986" y="0"/>
                  </a:moveTo>
                  <a:lnTo>
                    <a:pt x="990" y="2"/>
                  </a:lnTo>
                  <a:lnTo>
                    <a:pt x="995" y="8"/>
                  </a:lnTo>
                  <a:lnTo>
                    <a:pt x="998" y="9"/>
                  </a:lnTo>
                  <a:lnTo>
                    <a:pt x="1001" y="12"/>
                  </a:lnTo>
                  <a:lnTo>
                    <a:pt x="1003" y="13"/>
                  </a:lnTo>
                  <a:lnTo>
                    <a:pt x="1006" y="13"/>
                  </a:lnTo>
                  <a:lnTo>
                    <a:pt x="1009" y="12"/>
                  </a:lnTo>
                  <a:lnTo>
                    <a:pt x="1010" y="12"/>
                  </a:lnTo>
                  <a:lnTo>
                    <a:pt x="1011" y="10"/>
                  </a:lnTo>
                  <a:lnTo>
                    <a:pt x="1014" y="9"/>
                  </a:lnTo>
                  <a:lnTo>
                    <a:pt x="1018" y="9"/>
                  </a:lnTo>
                  <a:lnTo>
                    <a:pt x="1021" y="12"/>
                  </a:lnTo>
                  <a:lnTo>
                    <a:pt x="1021" y="19"/>
                  </a:lnTo>
                  <a:lnTo>
                    <a:pt x="1022" y="20"/>
                  </a:lnTo>
                  <a:lnTo>
                    <a:pt x="1024" y="20"/>
                  </a:lnTo>
                  <a:lnTo>
                    <a:pt x="1025" y="19"/>
                  </a:lnTo>
                  <a:lnTo>
                    <a:pt x="1028" y="19"/>
                  </a:lnTo>
                  <a:lnTo>
                    <a:pt x="1029" y="17"/>
                  </a:lnTo>
                  <a:lnTo>
                    <a:pt x="1032" y="16"/>
                  </a:lnTo>
                  <a:lnTo>
                    <a:pt x="1033" y="16"/>
                  </a:lnTo>
                  <a:lnTo>
                    <a:pt x="1033" y="17"/>
                  </a:lnTo>
                  <a:lnTo>
                    <a:pt x="1034" y="19"/>
                  </a:lnTo>
                  <a:lnTo>
                    <a:pt x="1034" y="20"/>
                  </a:lnTo>
                  <a:lnTo>
                    <a:pt x="1036" y="23"/>
                  </a:lnTo>
                  <a:lnTo>
                    <a:pt x="1037" y="24"/>
                  </a:lnTo>
                  <a:lnTo>
                    <a:pt x="1050" y="31"/>
                  </a:lnTo>
                  <a:lnTo>
                    <a:pt x="1054" y="33"/>
                  </a:lnTo>
                  <a:lnTo>
                    <a:pt x="1057" y="37"/>
                  </a:lnTo>
                  <a:lnTo>
                    <a:pt x="1058" y="41"/>
                  </a:lnTo>
                  <a:lnTo>
                    <a:pt x="1057" y="46"/>
                  </a:lnTo>
                  <a:lnTo>
                    <a:pt x="1052" y="54"/>
                  </a:lnTo>
                  <a:lnTo>
                    <a:pt x="1044" y="62"/>
                  </a:lnTo>
                  <a:lnTo>
                    <a:pt x="1041" y="67"/>
                  </a:lnTo>
                  <a:lnTo>
                    <a:pt x="1041" y="70"/>
                  </a:lnTo>
                  <a:lnTo>
                    <a:pt x="1042" y="72"/>
                  </a:lnTo>
                  <a:lnTo>
                    <a:pt x="1042" y="78"/>
                  </a:lnTo>
                  <a:lnTo>
                    <a:pt x="1041" y="82"/>
                  </a:lnTo>
                  <a:lnTo>
                    <a:pt x="1038" y="86"/>
                  </a:lnTo>
                  <a:lnTo>
                    <a:pt x="1034" y="90"/>
                  </a:lnTo>
                  <a:lnTo>
                    <a:pt x="1032" y="95"/>
                  </a:lnTo>
                  <a:lnTo>
                    <a:pt x="1029" y="103"/>
                  </a:lnTo>
                  <a:lnTo>
                    <a:pt x="1026" y="114"/>
                  </a:lnTo>
                  <a:lnTo>
                    <a:pt x="1025" y="125"/>
                  </a:lnTo>
                  <a:lnTo>
                    <a:pt x="1024" y="133"/>
                  </a:lnTo>
                  <a:lnTo>
                    <a:pt x="1026" y="138"/>
                  </a:lnTo>
                  <a:lnTo>
                    <a:pt x="1029" y="141"/>
                  </a:lnTo>
                  <a:lnTo>
                    <a:pt x="1032" y="143"/>
                  </a:lnTo>
                  <a:lnTo>
                    <a:pt x="1036" y="144"/>
                  </a:lnTo>
                  <a:lnTo>
                    <a:pt x="1041" y="147"/>
                  </a:lnTo>
                  <a:lnTo>
                    <a:pt x="1042" y="148"/>
                  </a:lnTo>
                  <a:lnTo>
                    <a:pt x="1042" y="149"/>
                  </a:lnTo>
                  <a:lnTo>
                    <a:pt x="1041" y="151"/>
                  </a:lnTo>
                  <a:lnTo>
                    <a:pt x="1041" y="153"/>
                  </a:lnTo>
                  <a:lnTo>
                    <a:pt x="1040" y="156"/>
                  </a:lnTo>
                  <a:lnTo>
                    <a:pt x="1040" y="159"/>
                  </a:lnTo>
                  <a:lnTo>
                    <a:pt x="1041" y="160"/>
                  </a:lnTo>
                  <a:lnTo>
                    <a:pt x="1045" y="163"/>
                  </a:lnTo>
                  <a:lnTo>
                    <a:pt x="1056" y="168"/>
                  </a:lnTo>
                  <a:lnTo>
                    <a:pt x="1060" y="171"/>
                  </a:lnTo>
                  <a:lnTo>
                    <a:pt x="1065" y="171"/>
                  </a:lnTo>
                  <a:lnTo>
                    <a:pt x="1073" y="168"/>
                  </a:lnTo>
                  <a:lnTo>
                    <a:pt x="1083" y="165"/>
                  </a:lnTo>
                  <a:lnTo>
                    <a:pt x="1091" y="167"/>
                  </a:lnTo>
                  <a:lnTo>
                    <a:pt x="1097" y="172"/>
                  </a:lnTo>
                  <a:lnTo>
                    <a:pt x="1100" y="179"/>
                  </a:lnTo>
                  <a:lnTo>
                    <a:pt x="1104" y="188"/>
                  </a:lnTo>
                  <a:lnTo>
                    <a:pt x="1107" y="192"/>
                  </a:lnTo>
                  <a:lnTo>
                    <a:pt x="1110" y="194"/>
                  </a:lnTo>
                  <a:lnTo>
                    <a:pt x="1114" y="195"/>
                  </a:lnTo>
                  <a:lnTo>
                    <a:pt x="1116" y="196"/>
                  </a:lnTo>
                  <a:lnTo>
                    <a:pt x="1118" y="198"/>
                  </a:lnTo>
                  <a:lnTo>
                    <a:pt x="1120" y="199"/>
                  </a:lnTo>
                  <a:lnTo>
                    <a:pt x="1123" y="205"/>
                  </a:lnTo>
                  <a:lnTo>
                    <a:pt x="1122" y="207"/>
                  </a:lnTo>
                  <a:lnTo>
                    <a:pt x="1122" y="210"/>
                  </a:lnTo>
                  <a:lnTo>
                    <a:pt x="1119" y="213"/>
                  </a:lnTo>
                  <a:lnTo>
                    <a:pt x="1115" y="221"/>
                  </a:lnTo>
                  <a:lnTo>
                    <a:pt x="1115" y="225"/>
                  </a:lnTo>
                  <a:lnTo>
                    <a:pt x="1116" y="226"/>
                  </a:lnTo>
                  <a:lnTo>
                    <a:pt x="1116" y="235"/>
                  </a:lnTo>
                  <a:lnTo>
                    <a:pt x="1115" y="237"/>
                  </a:lnTo>
                  <a:lnTo>
                    <a:pt x="1112" y="237"/>
                  </a:lnTo>
                  <a:lnTo>
                    <a:pt x="1104" y="233"/>
                  </a:lnTo>
                  <a:lnTo>
                    <a:pt x="1097" y="233"/>
                  </a:lnTo>
                  <a:lnTo>
                    <a:pt x="1096" y="234"/>
                  </a:lnTo>
                  <a:lnTo>
                    <a:pt x="1096" y="235"/>
                  </a:lnTo>
                  <a:lnTo>
                    <a:pt x="1097" y="238"/>
                  </a:lnTo>
                  <a:lnTo>
                    <a:pt x="1097" y="241"/>
                  </a:lnTo>
                  <a:lnTo>
                    <a:pt x="1099" y="244"/>
                  </a:lnTo>
                  <a:lnTo>
                    <a:pt x="1099" y="252"/>
                  </a:lnTo>
                  <a:lnTo>
                    <a:pt x="1095" y="256"/>
                  </a:lnTo>
                  <a:lnTo>
                    <a:pt x="1092" y="257"/>
                  </a:lnTo>
                  <a:lnTo>
                    <a:pt x="1089" y="257"/>
                  </a:lnTo>
                  <a:lnTo>
                    <a:pt x="1087" y="260"/>
                  </a:lnTo>
                  <a:lnTo>
                    <a:pt x="1083" y="261"/>
                  </a:lnTo>
                  <a:lnTo>
                    <a:pt x="1075" y="268"/>
                  </a:lnTo>
                  <a:lnTo>
                    <a:pt x="1068" y="275"/>
                  </a:lnTo>
                  <a:lnTo>
                    <a:pt x="1065" y="284"/>
                  </a:lnTo>
                  <a:lnTo>
                    <a:pt x="1068" y="289"/>
                  </a:lnTo>
                  <a:lnTo>
                    <a:pt x="1069" y="291"/>
                  </a:lnTo>
                  <a:lnTo>
                    <a:pt x="1075" y="293"/>
                  </a:lnTo>
                  <a:lnTo>
                    <a:pt x="1077" y="299"/>
                  </a:lnTo>
                  <a:lnTo>
                    <a:pt x="1077" y="304"/>
                  </a:lnTo>
                  <a:lnTo>
                    <a:pt x="1076" y="306"/>
                  </a:lnTo>
                  <a:lnTo>
                    <a:pt x="1075" y="306"/>
                  </a:lnTo>
                  <a:lnTo>
                    <a:pt x="1072" y="307"/>
                  </a:lnTo>
                  <a:lnTo>
                    <a:pt x="1068" y="311"/>
                  </a:lnTo>
                  <a:lnTo>
                    <a:pt x="1067" y="314"/>
                  </a:lnTo>
                  <a:lnTo>
                    <a:pt x="1068" y="315"/>
                  </a:lnTo>
                  <a:lnTo>
                    <a:pt x="1069" y="318"/>
                  </a:lnTo>
                  <a:lnTo>
                    <a:pt x="1072" y="319"/>
                  </a:lnTo>
                  <a:lnTo>
                    <a:pt x="1075" y="322"/>
                  </a:lnTo>
                  <a:lnTo>
                    <a:pt x="1079" y="323"/>
                  </a:lnTo>
                  <a:lnTo>
                    <a:pt x="1081" y="326"/>
                  </a:lnTo>
                  <a:lnTo>
                    <a:pt x="1084" y="327"/>
                  </a:lnTo>
                  <a:lnTo>
                    <a:pt x="1085" y="330"/>
                  </a:lnTo>
                  <a:lnTo>
                    <a:pt x="1087" y="338"/>
                  </a:lnTo>
                  <a:lnTo>
                    <a:pt x="1087" y="347"/>
                  </a:lnTo>
                  <a:lnTo>
                    <a:pt x="1085" y="355"/>
                  </a:lnTo>
                  <a:lnTo>
                    <a:pt x="1085" y="362"/>
                  </a:lnTo>
                  <a:lnTo>
                    <a:pt x="1091" y="368"/>
                  </a:lnTo>
                  <a:lnTo>
                    <a:pt x="1093" y="372"/>
                  </a:lnTo>
                  <a:lnTo>
                    <a:pt x="1096" y="374"/>
                  </a:lnTo>
                  <a:lnTo>
                    <a:pt x="1099" y="376"/>
                  </a:lnTo>
                  <a:lnTo>
                    <a:pt x="1103" y="377"/>
                  </a:lnTo>
                  <a:lnTo>
                    <a:pt x="1108" y="377"/>
                  </a:lnTo>
                  <a:lnTo>
                    <a:pt x="1110" y="378"/>
                  </a:lnTo>
                  <a:lnTo>
                    <a:pt x="1110" y="381"/>
                  </a:lnTo>
                  <a:lnTo>
                    <a:pt x="1111" y="384"/>
                  </a:lnTo>
                  <a:lnTo>
                    <a:pt x="1114" y="388"/>
                  </a:lnTo>
                  <a:lnTo>
                    <a:pt x="1116" y="396"/>
                  </a:lnTo>
                  <a:lnTo>
                    <a:pt x="1116" y="399"/>
                  </a:lnTo>
                  <a:lnTo>
                    <a:pt x="1115" y="400"/>
                  </a:lnTo>
                  <a:lnTo>
                    <a:pt x="1108" y="400"/>
                  </a:lnTo>
                  <a:lnTo>
                    <a:pt x="1106" y="401"/>
                  </a:lnTo>
                  <a:lnTo>
                    <a:pt x="1104" y="404"/>
                  </a:lnTo>
                  <a:lnTo>
                    <a:pt x="1102" y="413"/>
                  </a:lnTo>
                  <a:lnTo>
                    <a:pt x="1099" y="421"/>
                  </a:lnTo>
                  <a:lnTo>
                    <a:pt x="1093" y="425"/>
                  </a:lnTo>
                  <a:lnTo>
                    <a:pt x="1091" y="427"/>
                  </a:lnTo>
                  <a:lnTo>
                    <a:pt x="1091" y="430"/>
                  </a:lnTo>
                  <a:lnTo>
                    <a:pt x="1095" y="434"/>
                  </a:lnTo>
                  <a:lnTo>
                    <a:pt x="1097" y="439"/>
                  </a:lnTo>
                  <a:lnTo>
                    <a:pt x="1097" y="443"/>
                  </a:lnTo>
                  <a:lnTo>
                    <a:pt x="1096" y="444"/>
                  </a:lnTo>
                  <a:lnTo>
                    <a:pt x="1080" y="444"/>
                  </a:lnTo>
                  <a:lnTo>
                    <a:pt x="1077" y="442"/>
                  </a:lnTo>
                  <a:lnTo>
                    <a:pt x="1077" y="440"/>
                  </a:lnTo>
                  <a:lnTo>
                    <a:pt x="1076" y="439"/>
                  </a:lnTo>
                  <a:lnTo>
                    <a:pt x="1071" y="439"/>
                  </a:lnTo>
                  <a:lnTo>
                    <a:pt x="1068" y="440"/>
                  </a:lnTo>
                  <a:lnTo>
                    <a:pt x="1065" y="443"/>
                  </a:lnTo>
                  <a:lnTo>
                    <a:pt x="1064" y="446"/>
                  </a:lnTo>
                  <a:lnTo>
                    <a:pt x="1064" y="456"/>
                  </a:lnTo>
                  <a:lnTo>
                    <a:pt x="1063" y="459"/>
                  </a:lnTo>
                  <a:lnTo>
                    <a:pt x="1060" y="462"/>
                  </a:lnTo>
                  <a:lnTo>
                    <a:pt x="1057" y="463"/>
                  </a:lnTo>
                  <a:lnTo>
                    <a:pt x="1053" y="466"/>
                  </a:lnTo>
                  <a:lnTo>
                    <a:pt x="1048" y="467"/>
                  </a:lnTo>
                  <a:lnTo>
                    <a:pt x="1044" y="470"/>
                  </a:lnTo>
                  <a:lnTo>
                    <a:pt x="1041" y="471"/>
                  </a:lnTo>
                  <a:lnTo>
                    <a:pt x="1040" y="474"/>
                  </a:lnTo>
                  <a:lnTo>
                    <a:pt x="1040" y="477"/>
                  </a:lnTo>
                  <a:lnTo>
                    <a:pt x="1044" y="485"/>
                  </a:lnTo>
                  <a:lnTo>
                    <a:pt x="1045" y="486"/>
                  </a:lnTo>
                  <a:lnTo>
                    <a:pt x="1050" y="489"/>
                  </a:lnTo>
                  <a:lnTo>
                    <a:pt x="1053" y="491"/>
                  </a:lnTo>
                  <a:lnTo>
                    <a:pt x="1056" y="500"/>
                  </a:lnTo>
                  <a:lnTo>
                    <a:pt x="1056" y="502"/>
                  </a:lnTo>
                  <a:lnTo>
                    <a:pt x="1054" y="504"/>
                  </a:lnTo>
                  <a:lnTo>
                    <a:pt x="1041" y="504"/>
                  </a:lnTo>
                  <a:lnTo>
                    <a:pt x="1041" y="505"/>
                  </a:lnTo>
                  <a:lnTo>
                    <a:pt x="1040" y="506"/>
                  </a:lnTo>
                  <a:lnTo>
                    <a:pt x="1040" y="509"/>
                  </a:lnTo>
                  <a:lnTo>
                    <a:pt x="1037" y="514"/>
                  </a:lnTo>
                  <a:lnTo>
                    <a:pt x="1034" y="516"/>
                  </a:lnTo>
                  <a:lnTo>
                    <a:pt x="1030" y="517"/>
                  </a:lnTo>
                  <a:lnTo>
                    <a:pt x="1028" y="518"/>
                  </a:lnTo>
                  <a:lnTo>
                    <a:pt x="1024" y="518"/>
                  </a:lnTo>
                  <a:lnTo>
                    <a:pt x="1021" y="520"/>
                  </a:lnTo>
                  <a:lnTo>
                    <a:pt x="1020" y="522"/>
                  </a:lnTo>
                  <a:lnTo>
                    <a:pt x="1020" y="525"/>
                  </a:lnTo>
                  <a:lnTo>
                    <a:pt x="1022" y="528"/>
                  </a:lnTo>
                  <a:lnTo>
                    <a:pt x="1024" y="531"/>
                  </a:lnTo>
                  <a:lnTo>
                    <a:pt x="1025" y="535"/>
                  </a:lnTo>
                  <a:lnTo>
                    <a:pt x="1028" y="540"/>
                  </a:lnTo>
                  <a:lnTo>
                    <a:pt x="1028" y="541"/>
                  </a:lnTo>
                  <a:lnTo>
                    <a:pt x="1025" y="544"/>
                  </a:lnTo>
                  <a:lnTo>
                    <a:pt x="1024" y="544"/>
                  </a:lnTo>
                  <a:lnTo>
                    <a:pt x="1022" y="547"/>
                  </a:lnTo>
                  <a:lnTo>
                    <a:pt x="1020" y="549"/>
                  </a:lnTo>
                  <a:lnTo>
                    <a:pt x="1018" y="552"/>
                  </a:lnTo>
                  <a:lnTo>
                    <a:pt x="1018" y="553"/>
                  </a:lnTo>
                  <a:lnTo>
                    <a:pt x="1020" y="555"/>
                  </a:lnTo>
                  <a:lnTo>
                    <a:pt x="1022" y="556"/>
                  </a:lnTo>
                  <a:lnTo>
                    <a:pt x="1024" y="558"/>
                  </a:lnTo>
                  <a:lnTo>
                    <a:pt x="1029" y="560"/>
                  </a:lnTo>
                  <a:lnTo>
                    <a:pt x="1030" y="562"/>
                  </a:lnTo>
                  <a:lnTo>
                    <a:pt x="1030" y="564"/>
                  </a:lnTo>
                  <a:lnTo>
                    <a:pt x="1033" y="576"/>
                  </a:lnTo>
                  <a:lnTo>
                    <a:pt x="1042" y="590"/>
                  </a:lnTo>
                  <a:lnTo>
                    <a:pt x="1049" y="598"/>
                  </a:lnTo>
                  <a:lnTo>
                    <a:pt x="1058" y="605"/>
                  </a:lnTo>
                  <a:lnTo>
                    <a:pt x="1067" y="610"/>
                  </a:lnTo>
                  <a:lnTo>
                    <a:pt x="1069" y="617"/>
                  </a:lnTo>
                  <a:lnTo>
                    <a:pt x="1069" y="621"/>
                  </a:lnTo>
                  <a:lnTo>
                    <a:pt x="1071" y="622"/>
                  </a:lnTo>
                  <a:lnTo>
                    <a:pt x="1072" y="625"/>
                  </a:lnTo>
                  <a:lnTo>
                    <a:pt x="1073" y="626"/>
                  </a:lnTo>
                  <a:lnTo>
                    <a:pt x="1076" y="628"/>
                  </a:lnTo>
                  <a:lnTo>
                    <a:pt x="1077" y="630"/>
                  </a:lnTo>
                  <a:lnTo>
                    <a:pt x="1080" y="633"/>
                  </a:lnTo>
                  <a:lnTo>
                    <a:pt x="1080" y="659"/>
                  </a:lnTo>
                  <a:lnTo>
                    <a:pt x="1081" y="668"/>
                  </a:lnTo>
                  <a:lnTo>
                    <a:pt x="1081" y="676"/>
                  </a:lnTo>
                  <a:lnTo>
                    <a:pt x="1080" y="679"/>
                  </a:lnTo>
                  <a:lnTo>
                    <a:pt x="1079" y="679"/>
                  </a:lnTo>
                  <a:lnTo>
                    <a:pt x="1076" y="676"/>
                  </a:lnTo>
                  <a:lnTo>
                    <a:pt x="1073" y="675"/>
                  </a:lnTo>
                  <a:lnTo>
                    <a:pt x="1072" y="673"/>
                  </a:lnTo>
                  <a:lnTo>
                    <a:pt x="1069" y="672"/>
                  </a:lnTo>
                  <a:lnTo>
                    <a:pt x="1068" y="672"/>
                  </a:lnTo>
                  <a:lnTo>
                    <a:pt x="1061" y="679"/>
                  </a:lnTo>
                  <a:lnTo>
                    <a:pt x="1058" y="680"/>
                  </a:lnTo>
                  <a:lnTo>
                    <a:pt x="1057" y="681"/>
                  </a:lnTo>
                  <a:lnTo>
                    <a:pt x="1050" y="681"/>
                  </a:lnTo>
                  <a:lnTo>
                    <a:pt x="1048" y="683"/>
                  </a:lnTo>
                  <a:lnTo>
                    <a:pt x="1045" y="686"/>
                  </a:lnTo>
                  <a:lnTo>
                    <a:pt x="1045" y="692"/>
                  </a:lnTo>
                  <a:lnTo>
                    <a:pt x="1046" y="695"/>
                  </a:lnTo>
                  <a:lnTo>
                    <a:pt x="1046" y="696"/>
                  </a:lnTo>
                  <a:lnTo>
                    <a:pt x="1044" y="699"/>
                  </a:lnTo>
                  <a:lnTo>
                    <a:pt x="1030" y="702"/>
                  </a:lnTo>
                  <a:lnTo>
                    <a:pt x="1025" y="702"/>
                  </a:lnTo>
                  <a:lnTo>
                    <a:pt x="1022" y="703"/>
                  </a:lnTo>
                  <a:lnTo>
                    <a:pt x="1018" y="704"/>
                  </a:lnTo>
                  <a:lnTo>
                    <a:pt x="1014" y="707"/>
                  </a:lnTo>
                  <a:lnTo>
                    <a:pt x="1009" y="710"/>
                  </a:lnTo>
                  <a:lnTo>
                    <a:pt x="1002" y="710"/>
                  </a:lnTo>
                  <a:lnTo>
                    <a:pt x="994" y="708"/>
                  </a:lnTo>
                  <a:lnTo>
                    <a:pt x="986" y="706"/>
                  </a:lnTo>
                  <a:lnTo>
                    <a:pt x="981" y="704"/>
                  </a:lnTo>
                  <a:lnTo>
                    <a:pt x="978" y="706"/>
                  </a:lnTo>
                  <a:lnTo>
                    <a:pt x="976" y="708"/>
                  </a:lnTo>
                  <a:lnTo>
                    <a:pt x="976" y="711"/>
                  </a:lnTo>
                  <a:lnTo>
                    <a:pt x="975" y="714"/>
                  </a:lnTo>
                  <a:lnTo>
                    <a:pt x="975" y="727"/>
                  </a:lnTo>
                  <a:lnTo>
                    <a:pt x="979" y="731"/>
                  </a:lnTo>
                  <a:lnTo>
                    <a:pt x="981" y="734"/>
                  </a:lnTo>
                  <a:lnTo>
                    <a:pt x="982" y="735"/>
                  </a:lnTo>
                  <a:lnTo>
                    <a:pt x="982" y="752"/>
                  </a:lnTo>
                  <a:lnTo>
                    <a:pt x="983" y="760"/>
                  </a:lnTo>
                  <a:lnTo>
                    <a:pt x="987" y="766"/>
                  </a:lnTo>
                  <a:lnTo>
                    <a:pt x="990" y="776"/>
                  </a:lnTo>
                  <a:lnTo>
                    <a:pt x="990" y="785"/>
                  </a:lnTo>
                  <a:lnTo>
                    <a:pt x="986" y="792"/>
                  </a:lnTo>
                  <a:lnTo>
                    <a:pt x="978" y="800"/>
                  </a:lnTo>
                  <a:lnTo>
                    <a:pt x="978" y="803"/>
                  </a:lnTo>
                  <a:lnTo>
                    <a:pt x="979" y="805"/>
                  </a:lnTo>
                  <a:lnTo>
                    <a:pt x="982" y="808"/>
                  </a:lnTo>
                  <a:lnTo>
                    <a:pt x="982" y="816"/>
                  </a:lnTo>
                  <a:lnTo>
                    <a:pt x="981" y="818"/>
                  </a:lnTo>
                  <a:lnTo>
                    <a:pt x="981" y="820"/>
                  </a:lnTo>
                  <a:lnTo>
                    <a:pt x="979" y="824"/>
                  </a:lnTo>
                  <a:lnTo>
                    <a:pt x="982" y="832"/>
                  </a:lnTo>
                  <a:lnTo>
                    <a:pt x="983" y="834"/>
                  </a:lnTo>
                  <a:lnTo>
                    <a:pt x="987" y="836"/>
                  </a:lnTo>
                  <a:lnTo>
                    <a:pt x="990" y="838"/>
                  </a:lnTo>
                  <a:lnTo>
                    <a:pt x="993" y="838"/>
                  </a:lnTo>
                  <a:lnTo>
                    <a:pt x="995" y="840"/>
                  </a:lnTo>
                  <a:lnTo>
                    <a:pt x="998" y="842"/>
                  </a:lnTo>
                  <a:lnTo>
                    <a:pt x="1002" y="845"/>
                  </a:lnTo>
                  <a:lnTo>
                    <a:pt x="1003" y="849"/>
                  </a:lnTo>
                  <a:lnTo>
                    <a:pt x="1006" y="853"/>
                  </a:lnTo>
                  <a:lnTo>
                    <a:pt x="1007" y="858"/>
                  </a:lnTo>
                  <a:lnTo>
                    <a:pt x="1011" y="865"/>
                  </a:lnTo>
                  <a:lnTo>
                    <a:pt x="1025" y="884"/>
                  </a:lnTo>
                  <a:lnTo>
                    <a:pt x="1028" y="890"/>
                  </a:lnTo>
                  <a:lnTo>
                    <a:pt x="1028" y="893"/>
                  </a:lnTo>
                  <a:lnTo>
                    <a:pt x="1025" y="896"/>
                  </a:lnTo>
                  <a:lnTo>
                    <a:pt x="1020" y="898"/>
                  </a:lnTo>
                  <a:lnTo>
                    <a:pt x="1017" y="901"/>
                  </a:lnTo>
                  <a:lnTo>
                    <a:pt x="1014" y="909"/>
                  </a:lnTo>
                  <a:lnTo>
                    <a:pt x="1014" y="919"/>
                  </a:lnTo>
                  <a:lnTo>
                    <a:pt x="1011" y="929"/>
                  </a:lnTo>
                  <a:lnTo>
                    <a:pt x="1007" y="935"/>
                  </a:lnTo>
                  <a:lnTo>
                    <a:pt x="999" y="939"/>
                  </a:lnTo>
                  <a:lnTo>
                    <a:pt x="983" y="944"/>
                  </a:lnTo>
                  <a:lnTo>
                    <a:pt x="978" y="947"/>
                  </a:lnTo>
                  <a:lnTo>
                    <a:pt x="975" y="952"/>
                  </a:lnTo>
                  <a:lnTo>
                    <a:pt x="972" y="971"/>
                  </a:lnTo>
                  <a:lnTo>
                    <a:pt x="972" y="979"/>
                  </a:lnTo>
                  <a:lnTo>
                    <a:pt x="971" y="982"/>
                  </a:lnTo>
                  <a:lnTo>
                    <a:pt x="968" y="985"/>
                  </a:lnTo>
                  <a:lnTo>
                    <a:pt x="963" y="987"/>
                  </a:lnTo>
                  <a:lnTo>
                    <a:pt x="959" y="989"/>
                  </a:lnTo>
                  <a:lnTo>
                    <a:pt x="955" y="991"/>
                  </a:lnTo>
                  <a:lnTo>
                    <a:pt x="931" y="1004"/>
                  </a:lnTo>
                  <a:lnTo>
                    <a:pt x="927" y="1006"/>
                  </a:lnTo>
                  <a:lnTo>
                    <a:pt x="924" y="1010"/>
                  </a:lnTo>
                  <a:lnTo>
                    <a:pt x="923" y="1013"/>
                  </a:lnTo>
                  <a:lnTo>
                    <a:pt x="923" y="1024"/>
                  </a:lnTo>
                  <a:lnTo>
                    <a:pt x="921" y="1028"/>
                  </a:lnTo>
                  <a:lnTo>
                    <a:pt x="921" y="1032"/>
                  </a:lnTo>
                  <a:lnTo>
                    <a:pt x="920" y="1036"/>
                  </a:lnTo>
                  <a:lnTo>
                    <a:pt x="919" y="1039"/>
                  </a:lnTo>
                  <a:lnTo>
                    <a:pt x="921" y="1044"/>
                  </a:lnTo>
                  <a:lnTo>
                    <a:pt x="924" y="1048"/>
                  </a:lnTo>
                  <a:lnTo>
                    <a:pt x="925" y="1052"/>
                  </a:lnTo>
                  <a:lnTo>
                    <a:pt x="925" y="1056"/>
                  </a:lnTo>
                  <a:lnTo>
                    <a:pt x="921" y="1064"/>
                  </a:lnTo>
                  <a:lnTo>
                    <a:pt x="924" y="1070"/>
                  </a:lnTo>
                  <a:lnTo>
                    <a:pt x="927" y="1074"/>
                  </a:lnTo>
                  <a:lnTo>
                    <a:pt x="928" y="1078"/>
                  </a:lnTo>
                  <a:lnTo>
                    <a:pt x="928" y="1091"/>
                  </a:lnTo>
                  <a:lnTo>
                    <a:pt x="927" y="1092"/>
                  </a:lnTo>
                  <a:lnTo>
                    <a:pt x="920" y="1092"/>
                  </a:lnTo>
                  <a:lnTo>
                    <a:pt x="919" y="1094"/>
                  </a:lnTo>
                  <a:lnTo>
                    <a:pt x="919" y="1096"/>
                  </a:lnTo>
                  <a:lnTo>
                    <a:pt x="921" y="1098"/>
                  </a:lnTo>
                  <a:lnTo>
                    <a:pt x="923" y="1099"/>
                  </a:lnTo>
                  <a:lnTo>
                    <a:pt x="925" y="1101"/>
                  </a:lnTo>
                  <a:lnTo>
                    <a:pt x="929" y="1105"/>
                  </a:lnTo>
                  <a:lnTo>
                    <a:pt x="933" y="1106"/>
                  </a:lnTo>
                  <a:lnTo>
                    <a:pt x="939" y="1109"/>
                  </a:lnTo>
                  <a:lnTo>
                    <a:pt x="944" y="1110"/>
                  </a:lnTo>
                  <a:lnTo>
                    <a:pt x="947" y="1111"/>
                  </a:lnTo>
                  <a:lnTo>
                    <a:pt x="947" y="1115"/>
                  </a:lnTo>
                  <a:lnTo>
                    <a:pt x="944" y="1121"/>
                  </a:lnTo>
                  <a:lnTo>
                    <a:pt x="943" y="1122"/>
                  </a:lnTo>
                  <a:lnTo>
                    <a:pt x="942" y="1125"/>
                  </a:lnTo>
                  <a:lnTo>
                    <a:pt x="942" y="1133"/>
                  </a:lnTo>
                  <a:lnTo>
                    <a:pt x="944" y="1141"/>
                  </a:lnTo>
                  <a:lnTo>
                    <a:pt x="944" y="1144"/>
                  </a:lnTo>
                  <a:lnTo>
                    <a:pt x="943" y="1145"/>
                  </a:lnTo>
                  <a:lnTo>
                    <a:pt x="940" y="1145"/>
                  </a:lnTo>
                  <a:lnTo>
                    <a:pt x="937" y="1146"/>
                  </a:lnTo>
                  <a:lnTo>
                    <a:pt x="936" y="1146"/>
                  </a:lnTo>
                  <a:lnTo>
                    <a:pt x="935" y="1148"/>
                  </a:lnTo>
                  <a:lnTo>
                    <a:pt x="935" y="1149"/>
                  </a:lnTo>
                  <a:lnTo>
                    <a:pt x="937" y="1150"/>
                  </a:lnTo>
                  <a:lnTo>
                    <a:pt x="940" y="1150"/>
                  </a:lnTo>
                  <a:lnTo>
                    <a:pt x="946" y="1153"/>
                  </a:lnTo>
                  <a:lnTo>
                    <a:pt x="950" y="1156"/>
                  </a:lnTo>
                  <a:lnTo>
                    <a:pt x="959" y="1160"/>
                  </a:lnTo>
                  <a:lnTo>
                    <a:pt x="966" y="1161"/>
                  </a:lnTo>
                  <a:lnTo>
                    <a:pt x="971" y="1162"/>
                  </a:lnTo>
                  <a:lnTo>
                    <a:pt x="974" y="1165"/>
                  </a:lnTo>
                  <a:lnTo>
                    <a:pt x="975" y="1169"/>
                  </a:lnTo>
                  <a:lnTo>
                    <a:pt x="975" y="1179"/>
                  </a:lnTo>
                  <a:lnTo>
                    <a:pt x="974" y="1180"/>
                  </a:lnTo>
                  <a:lnTo>
                    <a:pt x="972" y="1183"/>
                  </a:lnTo>
                  <a:lnTo>
                    <a:pt x="968" y="1184"/>
                  </a:lnTo>
                  <a:lnTo>
                    <a:pt x="963" y="1189"/>
                  </a:lnTo>
                  <a:lnTo>
                    <a:pt x="963" y="1195"/>
                  </a:lnTo>
                  <a:lnTo>
                    <a:pt x="966" y="1200"/>
                  </a:lnTo>
                  <a:lnTo>
                    <a:pt x="970" y="1206"/>
                  </a:lnTo>
                  <a:lnTo>
                    <a:pt x="971" y="1212"/>
                  </a:lnTo>
                  <a:lnTo>
                    <a:pt x="972" y="1218"/>
                  </a:lnTo>
                  <a:lnTo>
                    <a:pt x="976" y="1226"/>
                  </a:lnTo>
                  <a:lnTo>
                    <a:pt x="982" y="1235"/>
                  </a:lnTo>
                  <a:lnTo>
                    <a:pt x="981" y="1237"/>
                  </a:lnTo>
                  <a:lnTo>
                    <a:pt x="978" y="1237"/>
                  </a:lnTo>
                  <a:lnTo>
                    <a:pt x="976" y="1238"/>
                  </a:lnTo>
                  <a:lnTo>
                    <a:pt x="966" y="1245"/>
                  </a:lnTo>
                  <a:lnTo>
                    <a:pt x="955" y="1250"/>
                  </a:lnTo>
                  <a:lnTo>
                    <a:pt x="944" y="1254"/>
                  </a:lnTo>
                  <a:lnTo>
                    <a:pt x="939" y="1257"/>
                  </a:lnTo>
                  <a:lnTo>
                    <a:pt x="937" y="1258"/>
                  </a:lnTo>
                  <a:lnTo>
                    <a:pt x="935" y="1260"/>
                  </a:lnTo>
                  <a:lnTo>
                    <a:pt x="933" y="1262"/>
                  </a:lnTo>
                  <a:lnTo>
                    <a:pt x="929" y="1266"/>
                  </a:lnTo>
                  <a:lnTo>
                    <a:pt x="928" y="1269"/>
                  </a:lnTo>
                  <a:lnTo>
                    <a:pt x="932" y="1273"/>
                  </a:lnTo>
                  <a:lnTo>
                    <a:pt x="935" y="1278"/>
                  </a:lnTo>
                  <a:lnTo>
                    <a:pt x="933" y="1282"/>
                  </a:lnTo>
                  <a:lnTo>
                    <a:pt x="928" y="1285"/>
                  </a:lnTo>
                  <a:lnTo>
                    <a:pt x="905" y="1285"/>
                  </a:lnTo>
                  <a:lnTo>
                    <a:pt x="903" y="1286"/>
                  </a:lnTo>
                  <a:lnTo>
                    <a:pt x="901" y="1286"/>
                  </a:lnTo>
                  <a:lnTo>
                    <a:pt x="896" y="1292"/>
                  </a:lnTo>
                  <a:lnTo>
                    <a:pt x="888" y="1295"/>
                  </a:lnTo>
                  <a:lnTo>
                    <a:pt x="886" y="1296"/>
                  </a:lnTo>
                  <a:lnTo>
                    <a:pt x="885" y="1296"/>
                  </a:lnTo>
                  <a:lnTo>
                    <a:pt x="885" y="1303"/>
                  </a:lnTo>
                  <a:lnTo>
                    <a:pt x="882" y="1305"/>
                  </a:lnTo>
                  <a:lnTo>
                    <a:pt x="878" y="1305"/>
                  </a:lnTo>
                  <a:lnTo>
                    <a:pt x="876" y="1307"/>
                  </a:lnTo>
                  <a:lnTo>
                    <a:pt x="872" y="1308"/>
                  </a:lnTo>
                  <a:lnTo>
                    <a:pt x="869" y="1311"/>
                  </a:lnTo>
                  <a:lnTo>
                    <a:pt x="866" y="1312"/>
                  </a:lnTo>
                  <a:lnTo>
                    <a:pt x="865" y="1313"/>
                  </a:lnTo>
                  <a:lnTo>
                    <a:pt x="853" y="1313"/>
                  </a:lnTo>
                  <a:lnTo>
                    <a:pt x="850" y="1316"/>
                  </a:lnTo>
                  <a:lnTo>
                    <a:pt x="850" y="1317"/>
                  </a:lnTo>
                  <a:lnTo>
                    <a:pt x="849" y="1320"/>
                  </a:lnTo>
                  <a:lnTo>
                    <a:pt x="849" y="1321"/>
                  </a:lnTo>
                  <a:lnTo>
                    <a:pt x="846" y="1324"/>
                  </a:lnTo>
                  <a:lnTo>
                    <a:pt x="843" y="1326"/>
                  </a:lnTo>
                  <a:lnTo>
                    <a:pt x="837" y="1326"/>
                  </a:lnTo>
                  <a:lnTo>
                    <a:pt x="834" y="1323"/>
                  </a:lnTo>
                  <a:lnTo>
                    <a:pt x="834" y="1320"/>
                  </a:lnTo>
                  <a:lnTo>
                    <a:pt x="833" y="1320"/>
                  </a:lnTo>
                  <a:lnTo>
                    <a:pt x="831" y="1319"/>
                  </a:lnTo>
                  <a:lnTo>
                    <a:pt x="827" y="1319"/>
                  </a:lnTo>
                  <a:lnTo>
                    <a:pt x="825" y="1320"/>
                  </a:lnTo>
                  <a:lnTo>
                    <a:pt x="823" y="1323"/>
                  </a:lnTo>
                  <a:lnTo>
                    <a:pt x="818" y="1326"/>
                  </a:lnTo>
                  <a:lnTo>
                    <a:pt x="815" y="1326"/>
                  </a:lnTo>
                  <a:lnTo>
                    <a:pt x="814" y="1324"/>
                  </a:lnTo>
                  <a:lnTo>
                    <a:pt x="812" y="1324"/>
                  </a:lnTo>
                  <a:lnTo>
                    <a:pt x="810" y="1323"/>
                  </a:lnTo>
                  <a:lnTo>
                    <a:pt x="804" y="1323"/>
                  </a:lnTo>
                  <a:lnTo>
                    <a:pt x="800" y="1327"/>
                  </a:lnTo>
                  <a:lnTo>
                    <a:pt x="794" y="1331"/>
                  </a:lnTo>
                  <a:lnTo>
                    <a:pt x="786" y="1335"/>
                  </a:lnTo>
                  <a:lnTo>
                    <a:pt x="778" y="1335"/>
                  </a:lnTo>
                  <a:lnTo>
                    <a:pt x="769" y="1331"/>
                  </a:lnTo>
                  <a:lnTo>
                    <a:pt x="761" y="1326"/>
                  </a:lnTo>
                  <a:lnTo>
                    <a:pt x="755" y="1321"/>
                  </a:lnTo>
                  <a:lnTo>
                    <a:pt x="748" y="1320"/>
                  </a:lnTo>
                  <a:lnTo>
                    <a:pt x="734" y="1324"/>
                  </a:lnTo>
                  <a:lnTo>
                    <a:pt x="717" y="1324"/>
                  </a:lnTo>
                  <a:lnTo>
                    <a:pt x="716" y="1326"/>
                  </a:lnTo>
                  <a:lnTo>
                    <a:pt x="714" y="1328"/>
                  </a:lnTo>
                  <a:lnTo>
                    <a:pt x="710" y="1332"/>
                  </a:lnTo>
                  <a:lnTo>
                    <a:pt x="708" y="1332"/>
                  </a:lnTo>
                  <a:lnTo>
                    <a:pt x="700" y="1330"/>
                  </a:lnTo>
                  <a:lnTo>
                    <a:pt x="696" y="1327"/>
                  </a:lnTo>
                  <a:lnTo>
                    <a:pt x="687" y="1324"/>
                  </a:lnTo>
                  <a:lnTo>
                    <a:pt x="685" y="1326"/>
                  </a:lnTo>
                  <a:lnTo>
                    <a:pt x="682" y="1326"/>
                  </a:lnTo>
                  <a:lnTo>
                    <a:pt x="679" y="1327"/>
                  </a:lnTo>
                  <a:lnTo>
                    <a:pt x="677" y="1330"/>
                  </a:lnTo>
                  <a:lnTo>
                    <a:pt x="673" y="1332"/>
                  </a:lnTo>
                  <a:lnTo>
                    <a:pt x="670" y="1334"/>
                  </a:lnTo>
                  <a:lnTo>
                    <a:pt x="669" y="1334"/>
                  </a:lnTo>
                  <a:lnTo>
                    <a:pt x="662" y="1327"/>
                  </a:lnTo>
                  <a:lnTo>
                    <a:pt x="659" y="1326"/>
                  </a:lnTo>
                  <a:lnTo>
                    <a:pt x="647" y="1330"/>
                  </a:lnTo>
                  <a:lnTo>
                    <a:pt x="631" y="1336"/>
                  </a:lnTo>
                  <a:lnTo>
                    <a:pt x="623" y="1342"/>
                  </a:lnTo>
                  <a:lnTo>
                    <a:pt x="618" y="1350"/>
                  </a:lnTo>
                  <a:lnTo>
                    <a:pt x="609" y="1347"/>
                  </a:lnTo>
                  <a:lnTo>
                    <a:pt x="607" y="1347"/>
                  </a:lnTo>
                  <a:lnTo>
                    <a:pt x="601" y="1342"/>
                  </a:lnTo>
                  <a:lnTo>
                    <a:pt x="596" y="1332"/>
                  </a:lnTo>
                  <a:lnTo>
                    <a:pt x="588" y="1320"/>
                  </a:lnTo>
                  <a:lnTo>
                    <a:pt x="585" y="1319"/>
                  </a:lnTo>
                  <a:lnTo>
                    <a:pt x="581" y="1317"/>
                  </a:lnTo>
                  <a:lnTo>
                    <a:pt x="576" y="1317"/>
                  </a:lnTo>
                  <a:lnTo>
                    <a:pt x="572" y="1313"/>
                  </a:lnTo>
                  <a:lnTo>
                    <a:pt x="568" y="1304"/>
                  </a:lnTo>
                  <a:lnTo>
                    <a:pt x="556" y="1280"/>
                  </a:lnTo>
                  <a:lnTo>
                    <a:pt x="556" y="1277"/>
                  </a:lnTo>
                  <a:lnTo>
                    <a:pt x="553" y="1274"/>
                  </a:lnTo>
                  <a:lnTo>
                    <a:pt x="552" y="1272"/>
                  </a:lnTo>
                  <a:lnTo>
                    <a:pt x="548" y="1270"/>
                  </a:lnTo>
                  <a:lnTo>
                    <a:pt x="542" y="1269"/>
                  </a:lnTo>
                  <a:lnTo>
                    <a:pt x="537" y="1266"/>
                  </a:lnTo>
                  <a:lnTo>
                    <a:pt x="534" y="1261"/>
                  </a:lnTo>
                  <a:lnTo>
                    <a:pt x="533" y="1253"/>
                  </a:lnTo>
                  <a:lnTo>
                    <a:pt x="531" y="1246"/>
                  </a:lnTo>
                  <a:lnTo>
                    <a:pt x="530" y="1243"/>
                  </a:lnTo>
                  <a:lnTo>
                    <a:pt x="527" y="1242"/>
                  </a:lnTo>
                  <a:lnTo>
                    <a:pt x="523" y="1239"/>
                  </a:lnTo>
                  <a:lnTo>
                    <a:pt x="522" y="1237"/>
                  </a:lnTo>
                  <a:lnTo>
                    <a:pt x="521" y="1231"/>
                  </a:lnTo>
                  <a:lnTo>
                    <a:pt x="519" y="1227"/>
                  </a:lnTo>
                  <a:lnTo>
                    <a:pt x="517" y="1224"/>
                  </a:lnTo>
                  <a:lnTo>
                    <a:pt x="513" y="1222"/>
                  </a:lnTo>
                  <a:lnTo>
                    <a:pt x="505" y="1219"/>
                  </a:lnTo>
                  <a:lnTo>
                    <a:pt x="502" y="1219"/>
                  </a:lnTo>
                  <a:lnTo>
                    <a:pt x="494" y="1222"/>
                  </a:lnTo>
                  <a:lnTo>
                    <a:pt x="486" y="1230"/>
                  </a:lnTo>
                  <a:lnTo>
                    <a:pt x="482" y="1231"/>
                  </a:lnTo>
                  <a:lnTo>
                    <a:pt x="479" y="1233"/>
                  </a:lnTo>
                  <a:lnTo>
                    <a:pt x="475" y="1234"/>
                  </a:lnTo>
                  <a:lnTo>
                    <a:pt x="471" y="1234"/>
                  </a:lnTo>
                  <a:lnTo>
                    <a:pt x="470" y="1233"/>
                  </a:lnTo>
                  <a:lnTo>
                    <a:pt x="468" y="1229"/>
                  </a:lnTo>
                  <a:lnTo>
                    <a:pt x="460" y="1215"/>
                  </a:lnTo>
                  <a:lnTo>
                    <a:pt x="458" y="1208"/>
                  </a:lnTo>
                  <a:lnTo>
                    <a:pt x="456" y="1206"/>
                  </a:lnTo>
                  <a:lnTo>
                    <a:pt x="455" y="1204"/>
                  </a:lnTo>
                  <a:lnTo>
                    <a:pt x="452" y="1203"/>
                  </a:lnTo>
                  <a:lnTo>
                    <a:pt x="448" y="1202"/>
                  </a:lnTo>
                  <a:lnTo>
                    <a:pt x="440" y="1198"/>
                  </a:lnTo>
                  <a:lnTo>
                    <a:pt x="437" y="1195"/>
                  </a:lnTo>
                  <a:lnTo>
                    <a:pt x="431" y="1195"/>
                  </a:lnTo>
                  <a:lnTo>
                    <a:pt x="425" y="1198"/>
                  </a:lnTo>
                  <a:lnTo>
                    <a:pt x="415" y="1196"/>
                  </a:lnTo>
                  <a:lnTo>
                    <a:pt x="401" y="1195"/>
                  </a:lnTo>
                  <a:lnTo>
                    <a:pt x="396" y="1199"/>
                  </a:lnTo>
                  <a:lnTo>
                    <a:pt x="393" y="1206"/>
                  </a:lnTo>
                  <a:lnTo>
                    <a:pt x="390" y="1214"/>
                  </a:lnTo>
                  <a:lnTo>
                    <a:pt x="389" y="1219"/>
                  </a:lnTo>
                  <a:lnTo>
                    <a:pt x="388" y="1223"/>
                  </a:lnTo>
                  <a:lnTo>
                    <a:pt x="385" y="1227"/>
                  </a:lnTo>
                  <a:lnTo>
                    <a:pt x="382" y="1235"/>
                  </a:lnTo>
                  <a:lnTo>
                    <a:pt x="382" y="1238"/>
                  </a:lnTo>
                  <a:lnTo>
                    <a:pt x="381" y="1239"/>
                  </a:lnTo>
                  <a:lnTo>
                    <a:pt x="378" y="1245"/>
                  </a:lnTo>
                  <a:lnTo>
                    <a:pt x="378" y="1249"/>
                  </a:lnTo>
                  <a:lnTo>
                    <a:pt x="376" y="1255"/>
                  </a:lnTo>
                  <a:lnTo>
                    <a:pt x="369" y="1264"/>
                  </a:lnTo>
                  <a:lnTo>
                    <a:pt x="363" y="1272"/>
                  </a:lnTo>
                  <a:lnTo>
                    <a:pt x="362" y="1277"/>
                  </a:lnTo>
                  <a:lnTo>
                    <a:pt x="366" y="1293"/>
                  </a:lnTo>
                  <a:lnTo>
                    <a:pt x="366" y="1296"/>
                  </a:lnTo>
                  <a:lnTo>
                    <a:pt x="365" y="1299"/>
                  </a:lnTo>
                  <a:lnTo>
                    <a:pt x="359" y="1301"/>
                  </a:lnTo>
                  <a:lnTo>
                    <a:pt x="355" y="1303"/>
                  </a:lnTo>
                  <a:lnTo>
                    <a:pt x="350" y="1305"/>
                  </a:lnTo>
                  <a:lnTo>
                    <a:pt x="349" y="1305"/>
                  </a:lnTo>
                  <a:lnTo>
                    <a:pt x="347" y="1307"/>
                  </a:lnTo>
                  <a:lnTo>
                    <a:pt x="347" y="1308"/>
                  </a:lnTo>
                  <a:lnTo>
                    <a:pt x="346" y="1312"/>
                  </a:lnTo>
                  <a:lnTo>
                    <a:pt x="346" y="1315"/>
                  </a:lnTo>
                  <a:lnTo>
                    <a:pt x="343" y="1320"/>
                  </a:lnTo>
                  <a:lnTo>
                    <a:pt x="342" y="1321"/>
                  </a:lnTo>
                  <a:lnTo>
                    <a:pt x="341" y="1321"/>
                  </a:lnTo>
                  <a:lnTo>
                    <a:pt x="339" y="1320"/>
                  </a:lnTo>
                  <a:lnTo>
                    <a:pt x="339" y="1313"/>
                  </a:lnTo>
                  <a:lnTo>
                    <a:pt x="338" y="1311"/>
                  </a:lnTo>
                  <a:lnTo>
                    <a:pt x="338" y="1307"/>
                  </a:lnTo>
                  <a:lnTo>
                    <a:pt x="335" y="1301"/>
                  </a:lnTo>
                  <a:lnTo>
                    <a:pt x="334" y="1301"/>
                  </a:lnTo>
                  <a:lnTo>
                    <a:pt x="331" y="1300"/>
                  </a:lnTo>
                  <a:lnTo>
                    <a:pt x="324" y="1293"/>
                  </a:lnTo>
                  <a:lnTo>
                    <a:pt x="323" y="1293"/>
                  </a:lnTo>
                  <a:lnTo>
                    <a:pt x="322" y="1295"/>
                  </a:lnTo>
                  <a:lnTo>
                    <a:pt x="322" y="1297"/>
                  </a:lnTo>
                  <a:lnTo>
                    <a:pt x="320" y="1300"/>
                  </a:lnTo>
                  <a:lnTo>
                    <a:pt x="320" y="1303"/>
                  </a:lnTo>
                  <a:lnTo>
                    <a:pt x="315" y="1308"/>
                  </a:lnTo>
                  <a:lnTo>
                    <a:pt x="303" y="1312"/>
                  </a:lnTo>
                  <a:lnTo>
                    <a:pt x="296" y="1315"/>
                  </a:lnTo>
                  <a:lnTo>
                    <a:pt x="288" y="1317"/>
                  </a:lnTo>
                  <a:lnTo>
                    <a:pt x="281" y="1324"/>
                  </a:lnTo>
                  <a:lnTo>
                    <a:pt x="279" y="1330"/>
                  </a:lnTo>
                  <a:lnTo>
                    <a:pt x="277" y="1331"/>
                  </a:lnTo>
                  <a:lnTo>
                    <a:pt x="277" y="1334"/>
                  </a:lnTo>
                  <a:lnTo>
                    <a:pt x="276" y="1335"/>
                  </a:lnTo>
                  <a:lnTo>
                    <a:pt x="275" y="1338"/>
                  </a:lnTo>
                  <a:lnTo>
                    <a:pt x="272" y="1339"/>
                  </a:lnTo>
                  <a:lnTo>
                    <a:pt x="268" y="1342"/>
                  </a:lnTo>
                  <a:lnTo>
                    <a:pt x="264" y="1343"/>
                  </a:lnTo>
                  <a:lnTo>
                    <a:pt x="261" y="1343"/>
                  </a:lnTo>
                  <a:lnTo>
                    <a:pt x="259" y="1342"/>
                  </a:lnTo>
                  <a:lnTo>
                    <a:pt x="253" y="1336"/>
                  </a:lnTo>
                  <a:lnTo>
                    <a:pt x="252" y="1334"/>
                  </a:lnTo>
                  <a:lnTo>
                    <a:pt x="249" y="1331"/>
                  </a:lnTo>
                  <a:lnTo>
                    <a:pt x="246" y="1330"/>
                  </a:lnTo>
                  <a:lnTo>
                    <a:pt x="245" y="1328"/>
                  </a:lnTo>
                  <a:lnTo>
                    <a:pt x="240" y="1328"/>
                  </a:lnTo>
                  <a:lnTo>
                    <a:pt x="237" y="1327"/>
                  </a:lnTo>
                  <a:lnTo>
                    <a:pt x="236" y="1324"/>
                  </a:lnTo>
                  <a:lnTo>
                    <a:pt x="236" y="1319"/>
                  </a:lnTo>
                  <a:lnTo>
                    <a:pt x="237" y="1315"/>
                  </a:lnTo>
                  <a:lnTo>
                    <a:pt x="237" y="1312"/>
                  </a:lnTo>
                  <a:lnTo>
                    <a:pt x="240" y="1309"/>
                  </a:lnTo>
                  <a:lnTo>
                    <a:pt x="240" y="1307"/>
                  </a:lnTo>
                  <a:lnTo>
                    <a:pt x="238" y="1305"/>
                  </a:lnTo>
                  <a:lnTo>
                    <a:pt x="237" y="1303"/>
                  </a:lnTo>
                  <a:lnTo>
                    <a:pt x="237" y="1297"/>
                  </a:lnTo>
                  <a:lnTo>
                    <a:pt x="238" y="1295"/>
                  </a:lnTo>
                  <a:lnTo>
                    <a:pt x="240" y="1290"/>
                  </a:lnTo>
                  <a:lnTo>
                    <a:pt x="241" y="1288"/>
                  </a:lnTo>
                  <a:lnTo>
                    <a:pt x="241" y="1278"/>
                  </a:lnTo>
                  <a:lnTo>
                    <a:pt x="238" y="1269"/>
                  </a:lnTo>
                  <a:lnTo>
                    <a:pt x="238" y="1261"/>
                  </a:lnTo>
                  <a:lnTo>
                    <a:pt x="240" y="1254"/>
                  </a:lnTo>
                  <a:lnTo>
                    <a:pt x="241" y="1243"/>
                  </a:lnTo>
                  <a:lnTo>
                    <a:pt x="242" y="1231"/>
                  </a:lnTo>
                  <a:lnTo>
                    <a:pt x="244" y="1220"/>
                  </a:lnTo>
                  <a:lnTo>
                    <a:pt x="245" y="1212"/>
                  </a:lnTo>
                  <a:lnTo>
                    <a:pt x="245" y="1210"/>
                  </a:lnTo>
                  <a:lnTo>
                    <a:pt x="244" y="1208"/>
                  </a:lnTo>
                  <a:lnTo>
                    <a:pt x="241" y="1207"/>
                  </a:lnTo>
                  <a:lnTo>
                    <a:pt x="238" y="1207"/>
                  </a:lnTo>
                  <a:lnTo>
                    <a:pt x="234" y="1206"/>
                  </a:lnTo>
                  <a:lnTo>
                    <a:pt x="228" y="1206"/>
                  </a:lnTo>
                  <a:lnTo>
                    <a:pt x="222" y="1203"/>
                  </a:lnTo>
                  <a:lnTo>
                    <a:pt x="221" y="1200"/>
                  </a:lnTo>
                  <a:lnTo>
                    <a:pt x="220" y="1199"/>
                  </a:lnTo>
                  <a:lnTo>
                    <a:pt x="220" y="1192"/>
                  </a:lnTo>
                  <a:lnTo>
                    <a:pt x="217" y="1187"/>
                  </a:lnTo>
                  <a:lnTo>
                    <a:pt x="212" y="1180"/>
                  </a:lnTo>
                  <a:lnTo>
                    <a:pt x="208" y="1172"/>
                  </a:lnTo>
                  <a:lnTo>
                    <a:pt x="208" y="1164"/>
                  </a:lnTo>
                  <a:lnTo>
                    <a:pt x="210" y="1152"/>
                  </a:lnTo>
                  <a:lnTo>
                    <a:pt x="209" y="1142"/>
                  </a:lnTo>
                  <a:lnTo>
                    <a:pt x="208" y="1141"/>
                  </a:lnTo>
                  <a:lnTo>
                    <a:pt x="199" y="1138"/>
                  </a:lnTo>
                  <a:lnTo>
                    <a:pt x="194" y="1138"/>
                  </a:lnTo>
                  <a:lnTo>
                    <a:pt x="190" y="1137"/>
                  </a:lnTo>
                  <a:lnTo>
                    <a:pt x="187" y="1136"/>
                  </a:lnTo>
                  <a:lnTo>
                    <a:pt x="186" y="1134"/>
                  </a:lnTo>
                  <a:lnTo>
                    <a:pt x="185" y="1132"/>
                  </a:lnTo>
                  <a:lnTo>
                    <a:pt x="186" y="1129"/>
                  </a:lnTo>
                  <a:lnTo>
                    <a:pt x="186" y="1125"/>
                  </a:lnTo>
                  <a:lnTo>
                    <a:pt x="189" y="1119"/>
                  </a:lnTo>
                  <a:lnTo>
                    <a:pt x="189" y="1117"/>
                  </a:lnTo>
                  <a:lnTo>
                    <a:pt x="183" y="1111"/>
                  </a:lnTo>
                  <a:lnTo>
                    <a:pt x="179" y="1105"/>
                  </a:lnTo>
                  <a:lnTo>
                    <a:pt x="175" y="1095"/>
                  </a:lnTo>
                  <a:lnTo>
                    <a:pt x="170" y="1084"/>
                  </a:lnTo>
                  <a:lnTo>
                    <a:pt x="166" y="1078"/>
                  </a:lnTo>
                  <a:lnTo>
                    <a:pt x="160" y="1076"/>
                  </a:lnTo>
                  <a:lnTo>
                    <a:pt x="154" y="1076"/>
                  </a:lnTo>
                  <a:lnTo>
                    <a:pt x="147" y="1078"/>
                  </a:lnTo>
                  <a:lnTo>
                    <a:pt x="142" y="1080"/>
                  </a:lnTo>
                  <a:lnTo>
                    <a:pt x="139" y="1080"/>
                  </a:lnTo>
                  <a:lnTo>
                    <a:pt x="139" y="1074"/>
                  </a:lnTo>
                  <a:lnTo>
                    <a:pt x="140" y="1071"/>
                  </a:lnTo>
                  <a:lnTo>
                    <a:pt x="140" y="1065"/>
                  </a:lnTo>
                  <a:lnTo>
                    <a:pt x="144" y="1061"/>
                  </a:lnTo>
                  <a:lnTo>
                    <a:pt x="147" y="1060"/>
                  </a:lnTo>
                  <a:lnTo>
                    <a:pt x="148" y="1059"/>
                  </a:lnTo>
                  <a:lnTo>
                    <a:pt x="144" y="1051"/>
                  </a:lnTo>
                  <a:lnTo>
                    <a:pt x="140" y="1044"/>
                  </a:lnTo>
                  <a:lnTo>
                    <a:pt x="135" y="1039"/>
                  </a:lnTo>
                  <a:lnTo>
                    <a:pt x="132" y="1037"/>
                  </a:lnTo>
                  <a:lnTo>
                    <a:pt x="130" y="1037"/>
                  </a:lnTo>
                  <a:lnTo>
                    <a:pt x="123" y="1044"/>
                  </a:lnTo>
                  <a:lnTo>
                    <a:pt x="112" y="1044"/>
                  </a:lnTo>
                  <a:lnTo>
                    <a:pt x="101" y="1041"/>
                  </a:lnTo>
                  <a:lnTo>
                    <a:pt x="96" y="1039"/>
                  </a:lnTo>
                  <a:lnTo>
                    <a:pt x="88" y="1036"/>
                  </a:lnTo>
                  <a:lnTo>
                    <a:pt x="84" y="1036"/>
                  </a:lnTo>
                  <a:lnTo>
                    <a:pt x="78" y="1039"/>
                  </a:lnTo>
                  <a:lnTo>
                    <a:pt x="76" y="1041"/>
                  </a:lnTo>
                  <a:lnTo>
                    <a:pt x="73" y="1043"/>
                  </a:lnTo>
                  <a:lnTo>
                    <a:pt x="69" y="1043"/>
                  </a:lnTo>
                  <a:lnTo>
                    <a:pt x="61" y="1034"/>
                  </a:lnTo>
                  <a:lnTo>
                    <a:pt x="60" y="1030"/>
                  </a:lnTo>
                  <a:lnTo>
                    <a:pt x="60" y="1020"/>
                  </a:lnTo>
                  <a:lnTo>
                    <a:pt x="62" y="1012"/>
                  </a:lnTo>
                  <a:lnTo>
                    <a:pt x="62" y="1008"/>
                  </a:lnTo>
                  <a:lnTo>
                    <a:pt x="61" y="1004"/>
                  </a:lnTo>
                  <a:lnTo>
                    <a:pt x="62" y="997"/>
                  </a:lnTo>
                  <a:lnTo>
                    <a:pt x="66" y="987"/>
                  </a:lnTo>
                  <a:lnTo>
                    <a:pt x="72" y="979"/>
                  </a:lnTo>
                  <a:lnTo>
                    <a:pt x="73" y="974"/>
                  </a:lnTo>
                  <a:lnTo>
                    <a:pt x="70" y="970"/>
                  </a:lnTo>
                  <a:lnTo>
                    <a:pt x="66" y="966"/>
                  </a:lnTo>
                  <a:lnTo>
                    <a:pt x="61" y="962"/>
                  </a:lnTo>
                  <a:lnTo>
                    <a:pt x="60" y="958"/>
                  </a:lnTo>
                  <a:lnTo>
                    <a:pt x="60" y="951"/>
                  </a:lnTo>
                  <a:lnTo>
                    <a:pt x="61" y="944"/>
                  </a:lnTo>
                  <a:lnTo>
                    <a:pt x="60" y="939"/>
                  </a:lnTo>
                  <a:lnTo>
                    <a:pt x="53" y="935"/>
                  </a:lnTo>
                  <a:lnTo>
                    <a:pt x="46" y="929"/>
                  </a:lnTo>
                  <a:lnTo>
                    <a:pt x="43" y="921"/>
                  </a:lnTo>
                  <a:lnTo>
                    <a:pt x="41" y="902"/>
                  </a:lnTo>
                  <a:lnTo>
                    <a:pt x="41" y="900"/>
                  </a:lnTo>
                  <a:lnTo>
                    <a:pt x="38" y="896"/>
                  </a:lnTo>
                  <a:lnTo>
                    <a:pt x="35" y="894"/>
                  </a:lnTo>
                  <a:lnTo>
                    <a:pt x="33" y="892"/>
                  </a:lnTo>
                  <a:lnTo>
                    <a:pt x="27" y="889"/>
                  </a:lnTo>
                  <a:lnTo>
                    <a:pt x="25" y="886"/>
                  </a:lnTo>
                  <a:lnTo>
                    <a:pt x="25" y="884"/>
                  </a:lnTo>
                  <a:lnTo>
                    <a:pt x="39" y="869"/>
                  </a:lnTo>
                  <a:lnTo>
                    <a:pt x="43" y="863"/>
                  </a:lnTo>
                  <a:lnTo>
                    <a:pt x="45" y="858"/>
                  </a:lnTo>
                  <a:lnTo>
                    <a:pt x="43" y="849"/>
                  </a:lnTo>
                  <a:lnTo>
                    <a:pt x="42" y="834"/>
                  </a:lnTo>
                  <a:lnTo>
                    <a:pt x="38" y="819"/>
                  </a:lnTo>
                  <a:lnTo>
                    <a:pt x="34" y="803"/>
                  </a:lnTo>
                  <a:lnTo>
                    <a:pt x="31" y="788"/>
                  </a:lnTo>
                  <a:lnTo>
                    <a:pt x="27" y="777"/>
                  </a:lnTo>
                  <a:lnTo>
                    <a:pt x="26" y="770"/>
                  </a:lnTo>
                  <a:lnTo>
                    <a:pt x="23" y="764"/>
                  </a:lnTo>
                  <a:lnTo>
                    <a:pt x="17" y="757"/>
                  </a:lnTo>
                  <a:lnTo>
                    <a:pt x="10" y="747"/>
                  </a:lnTo>
                  <a:lnTo>
                    <a:pt x="5" y="741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10" y="725"/>
                  </a:lnTo>
                  <a:lnTo>
                    <a:pt x="21" y="718"/>
                  </a:lnTo>
                  <a:lnTo>
                    <a:pt x="29" y="712"/>
                  </a:lnTo>
                  <a:lnTo>
                    <a:pt x="34" y="707"/>
                  </a:lnTo>
                  <a:lnTo>
                    <a:pt x="34" y="704"/>
                  </a:lnTo>
                  <a:lnTo>
                    <a:pt x="35" y="702"/>
                  </a:lnTo>
                  <a:lnTo>
                    <a:pt x="35" y="699"/>
                  </a:lnTo>
                  <a:lnTo>
                    <a:pt x="38" y="696"/>
                  </a:lnTo>
                  <a:lnTo>
                    <a:pt x="41" y="695"/>
                  </a:lnTo>
                  <a:lnTo>
                    <a:pt x="60" y="695"/>
                  </a:lnTo>
                  <a:lnTo>
                    <a:pt x="61" y="694"/>
                  </a:lnTo>
                  <a:lnTo>
                    <a:pt x="64" y="692"/>
                  </a:lnTo>
                  <a:lnTo>
                    <a:pt x="64" y="690"/>
                  </a:lnTo>
                  <a:lnTo>
                    <a:pt x="62" y="681"/>
                  </a:lnTo>
                  <a:lnTo>
                    <a:pt x="57" y="663"/>
                  </a:lnTo>
                  <a:lnTo>
                    <a:pt x="58" y="657"/>
                  </a:lnTo>
                  <a:lnTo>
                    <a:pt x="61" y="656"/>
                  </a:lnTo>
                  <a:lnTo>
                    <a:pt x="62" y="655"/>
                  </a:lnTo>
                  <a:lnTo>
                    <a:pt x="66" y="653"/>
                  </a:lnTo>
                  <a:lnTo>
                    <a:pt x="68" y="652"/>
                  </a:lnTo>
                  <a:lnTo>
                    <a:pt x="70" y="650"/>
                  </a:lnTo>
                  <a:lnTo>
                    <a:pt x="72" y="649"/>
                  </a:lnTo>
                  <a:lnTo>
                    <a:pt x="72" y="646"/>
                  </a:lnTo>
                  <a:lnTo>
                    <a:pt x="70" y="644"/>
                  </a:lnTo>
                  <a:lnTo>
                    <a:pt x="69" y="640"/>
                  </a:lnTo>
                  <a:lnTo>
                    <a:pt x="66" y="634"/>
                  </a:lnTo>
                  <a:lnTo>
                    <a:pt x="66" y="632"/>
                  </a:lnTo>
                  <a:lnTo>
                    <a:pt x="68" y="629"/>
                  </a:lnTo>
                  <a:lnTo>
                    <a:pt x="92" y="605"/>
                  </a:lnTo>
                  <a:lnTo>
                    <a:pt x="96" y="598"/>
                  </a:lnTo>
                  <a:lnTo>
                    <a:pt x="97" y="595"/>
                  </a:lnTo>
                  <a:lnTo>
                    <a:pt x="105" y="591"/>
                  </a:lnTo>
                  <a:lnTo>
                    <a:pt x="107" y="590"/>
                  </a:lnTo>
                  <a:lnTo>
                    <a:pt x="107" y="587"/>
                  </a:lnTo>
                  <a:lnTo>
                    <a:pt x="105" y="586"/>
                  </a:lnTo>
                  <a:lnTo>
                    <a:pt x="100" y="583"/>
                  </a:lnTo>
                  <a:lnTo>
                    <a:pt x="97" y="583"/>
                  </a:lnTo>
                  <a:lnTo>
                    <a:pt x="95" y="582"/>
                  </a:lnTo>
                  <a:lnTo>
                    <a:pt x="89" y="576"/>
                  </a:lnTo>
                  <a:lnTo>
                    <a:pt x="88" y="571"/>
                  </a:lnTo>
                  <a:lnTo>
                    <a:pt x="82" y="552"/>
                  </a:lnTo>
                  <a:lnTo>
                    <a:pt x="76" y="539"/>
                  </a:lnTo>
                  <a:lnTo>
                    <a:pt x="73" y="535"/>
                  </a:lnTo>
                  <a:lnTo>
                    <a:pt x="69" y="531"/>
                  </a:lnTo>
                  <a:lnTo>
                    <a:pt x="66" y="527"/>
                  </a:lnTo>
                  <a:lnTo>
                    <a:pt x="58" y="521"/>
                  </a:lnTo>
                  <a:lnTo>
                    <a:pt x="56" y="520"/>
                  </a:lnTo>
                  <a:lnTo>
                    <a:pt x="53" y="517"/>
                  </a:lnTo>
                  <a:lnTo>
                    <a:pt x="53" y="510"/>
                  </a:lnTo>
                  <a:lnTo>
                    <a:pt x="50" y="509"/>
                  </a:lnTo>
                  <a:lnTo>
                    <a:pt x="46" y="508"/>
                  </a:lnTo>
                  <a:lnTo>
                    <a:pt x="41" y="505"/>
                  </a:lnTo>
                  <a:lnTo>
                    <a:pt x="39" y="504"/>
                  </a:lnTo>
                  <a:lnTo>
                    <a:pt x="38" y="500"/>
                  </a:lnTo>
                  <a:lnTo>
                    <a:pt x="37" y="493"/>
                  </a:lnTo>
                  <a:lnTo>
                    <a:pt x="38" y="485"/>
                  </a:lnTo>
                  <a:lnTo>
                    <a:pt x="38" y="478"/>
                  </a:lnTo>
                  <a:lnTo>
                    <a:pt x="35" y="473"/>
                  </a:lnTo>
                  <a:lnTo>
                    <a:pt x="34" y="471"/>
                  </a:lnTo>
                  <a:lnTo>
                    <a:pt x="29" y="469"/>
                  </a:lnTo>
                  <a:lnTo>
                    <a:pt x="25" y="465"/>
                  </a:lnTo>
                  <a:lnTo>
                    <a:pt x="25" y="462"/>
                  </a:lnTo>
                  <a:lnTo>
                    <a:pt x="26" y="458"/>
                  </a:lnTo>
                  <a:lnTo>
                    <a:pt x="27" y="455"/>
                  </a:lnTo>
                  <a:lnTo>
                    <a:pt x="29" y="451"/>
                  </a:lnTo>
                  <a:lnTo>
                    <a:pt x="30" y="448"/>
                  </a:lnTo>
                  <a:lnTo>
                    <a:pt x="30" y="444"/>
                  </a:lnTo>
                  <a:lnTo>
                    <a:pt x="29" y="442"/>
                  </a:lnTo>
                  <a:lnTo>
                    <a:pt x="26" y="440"/>
                  </a:lnTo>
                  <a:lnTo>
                    <a:pt x="23" y="438"/>
                  </a:lnTo>
                  <a:lnTo>
                    <a:pt x="22" y="438"/>
                  </a:lnTo>
                  <a:lnTo>
                    <a:pt x="22" y="436"/>
                  </a:lnTo>
                  <a:lnTo>
                    <a:pt x="23" y="435"/>
                  </a:lnTo>
                  <a:lnTo>
                    <a:pt x="25" y="432"/>
                  </a:lnTo>
                  <a:lnTo>
                    <a:pt x="27" y="428"/>
                  </a:lnTo>
                  <a:lnTo>
                    <a:pt x="29" y="424"/>
                  </a:lnTo>
                  <a:lnTo>
                    <a:pt x="31" y="419"/>
                  </a:lnTo>
                  <a:lnTo>
                    <a:pt x="33" y="415"/>
                  </a:lnTo>
                  <a:lnTo>
                    <a:pt x="33" y="419"/>
                  </a:lnTo>
                  <a:lnTo>
                    <a:pt x="31" y="420"/>
                  </a:lnTo>
                  <a:lnTo>
                    <a:pt x="29" y="425"/>
                  </a:lnTo>
                  <a:lnTo>
                    <a:pt x="29" y="427"/>
                  </a:lnTo>
                  <a:lnTo>
                    <a:pt x="31" y="428"/>
                  </a:lnTo>
                  <a:lnTo>
                    <a:pt x="37" y="430"/>
                  </a:lnTo>
                  <a:lnTo>
                    <a:pt x="45" y="428"/>
                  </a:lnTo>
                  <a:lnTo>
                    <a:pt x="52" y="428"/>
                  </a:lnTo>
                  <a:lnTo>
                    <a:pt x="56" y="427"/>
                  </a:lnTo>
                  <a:lnTo>
                    <a:pt x="57" y="425"/>
                  </a:lnTo>
                  <a:lnTo>
                    <a:pt x="57" y="421"/>
                  </a:lnTo>
                  <a:lnTo>
                    <a:pt x="58" y="419"/>
                  </a:lnTo>
                  <a:lnTo>
                    <a:pt x="58" y="415"/>
                  </a:lnTo>
                  <a:lnTo>
                    <a:pt x="60" y="412"/>
                  </a:lnTo>
                  <a:lnTo>
                    <a:pt x="62" y="412"/>
                  </a:lnTo>
                  <a:lnTo>
                    <a:pt x="62" y="413"/>
                  </a:lnTo>
                  <a:lnTo>
                    <a:pt x="64" y="416"/>
                  </a:lnTo>
                  <a:lnTo>
                    <a:pt x="64" y="420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72" y="438"/>
                  </a:lnTo>
                  <a:lnTo>
                    <a:pt x="76" y="446"/>
                  </a:lnTo>
                  <a:lnTo>
                    <a:pt x="77" y="447"/>
                  </a:lnTo>
                  <a:lnTo>
                    <a:pt x="78" y="447"/>
                  </a:lnTo>
                  <a:lnTo>
                    <a:pt x="78" y="443"/>
                  </a:lnTo>
                  <a:lnTo>
                    <a:pt x="80" y="440"/>
                  </a:lnTo>
                  <a:lnTo>
                    <a:pt x="80" y="432"/>
                  </a:lnTo>
                  <a:lnTo>
                    <a:pt x="87" y="425"/>
                  </a:lnTo>
                  <a:lnTo>
                    <a:pt x="92" y="419"/>
                  </a:lnTo>
                  <a:lnTo>
                    <a:pt x="97" y="411"/>
                  </a:lnTo>
                  <a:lnTo>
                    <a:pt x="101" y="408"/>
                  </a:lnTo>
                  <a:lnTo>
                    <a:pt x="107" y="408"/>
                  </a:lnTo>
                  <a:lnTo>
                    <a:pt x="116" y="407"/>
                  </a:lnTo>
                  <a:lnTo>
                    <a:pt x="128" y="405"/>
                  </a:lnTo>
                  <a:lnTo>
                    <a:pt x="138" y="404"/>
                  </a:lnTo>
                  <a:lnTo>
                    <a:pt x="144" y="401"/>
                  </a:lnTo>
                  <a:lnTo>
                    <a:pt x="148" y="399"/>
                  </a:lnTo>
                  <a:lnTo>
                    <a:pt x="152" y="397"/>
                  </a:lnTo>
                  <a:lnTo>
                    <a:pt x="162" y="397"/>
                  </a:lnTo>
                  <a:lnTo>
                    <a:pt x="164" y="399"/>
                  </a:lnTo>
                  <a:lnTo>
                    <a:pt x="166" y="401"/>
                  </a:lnTo>
                  <a:lnTo>
                    <a:pt x="166" y="403"/>
                  </a:lnTo>
                  <a:lnTo>
                    <a:pt x="163" y="408"/>
                  </a:lnTo>
                  <a:lnTo>
                    <a:pt x="163" y="412"/>
                  </a:lnTo>
                  <a:lnTo>
                    <a:pt x="164" y="415"/>
                  </a:lnTo>
                  <a:lnTo>
                    <a:pt x="169" y="419"/>
                  </a:lnTo>
                  <a:lnTo>
                    <a:pt x="177" y="421"/>
                  </a:lnTo>
                  <a:lnTo>
                    <a:pt x="185" y="423"/>
                  </a:lnTo>
                  <a:lnTo>
                    <a:pt x="191" y="423"/>
                  </a:lnTo>
                  <a:lnTo>
                    <a:pt x="193" y="420"/>
                  </a:lnTo>
                  <a:lnTo>
                    <a:pt x="193" y="419"/>
                  </a:lnTo>
                  <a:lnTo>
                    <a:pt x="194" y="416"/>
                  </a:lnTo>
                  <a:lnTo>
                    <a:pt x="194" y="413"/>
                  </a:lnTo>
                  <a:lnTo>
                    <a:pt x="197" y="411"/>
                  </a:lnTo>
                  <a:lnTo>
                    <a:pt x="199" y="411"/>
                  </a:lnTo>
                  <a:lnTo>
                    <a:pt x="210" y="416"/>
                  </a:lnTo>
                  <a:lnTo>
                    <a:pt x="213" y="416"/>
                  </a:lnTo>
                  <a:lnTo>
                    <a:pt x="217" y="415"/>
                  </a:lnTo>
                  <a:lnTo>
                    <a:pt x="224" y="411"/>
                  </a:lnTo>
                  <a:lnTo>
                    <a:pt x="240" y="403"/>
                  </a:lnTo>
                  <a:lnTo>
                    <a:pt x="246" y="399"/>
                  </a:lnTo>
                  <a:lnTo>
                    <a:pt x="249" y="397"/>
                  </a:lnTo>
                  <a:lnTo>
                    <a:pt x="251" y="394"/>
                  </a:lnTo>
                  <a:lnTo>
                    <a:pt x="252" y="388"/>
                  </a:lnTo>
                  <a:lnTo>
                    <a:pt x="252" y="376"/>
                  </a:lnTo>
                  <a:lnTo>
                    <a:pt x="249" y="372"/>
                  </a:lnTo>
                  <a:lnTo>
                    <a:pt x="246" y="366"/>
                  </a:lnTo>
                  <a:lnTo>
                    <a:pt x="244" y="359"/>
                  </a:lnTo>
                  <a:lnTo>
                    <a:pt x="242" y="353"/>
                  </a:lnTo>
                  <a:lnTo>
                    <a:pt x="244" y="350"/>
                  </a:lnTo>
                  <a:lnTo>
                    <a:pt x="245" y="350"/>
                  </a:lnTo>
                  <a:lnTo>
                    <a:pt x="246" y="349"/>
                  </a:lnTo>
                  <a:lnTo>
                    <a:pt x="246" y="346"/>
                  </a:lnTo>
                  <a:lnTo>
                    <a:pt x="248" y="343"/>
                  </a:lnTo>
                  <a:lnTo>
                    <a:pt x="248" y="342"/>
                  </a:lnTo>
                  <a:lnTo>
                    <a:pt x="249" y="339"/>
                  </a:lnTo>
                  <a:lnTo>
                    <a:pt x="252" y="338"/>
                  </a:lnTo>
                  <a:lnTo>
                    <a:pt x="257" y="338"/>
                  </a:lnTo>
                  <a:lnTo>
                    <a:pt x="265" y="339"/>
                  </a:lnTo>
                  <a:lnTo>
                    <a:pt x="281" y="347"/>
                  </a:lnTo>
                  <a:lnTo>
                    <a:pt x="284" y="345"/>
                  </a:lnTo>
                  <a:lnTo>
                    <a:pt x="284" y="342"/>
                  </a:lnTo>
                  <a:lnTo>
                    <a:pt x="287" y="337"/>
                  </a:lnTo>
                  <a:lnTo>
                    <a:pt x="287" y="335"/>
                  </a:lnTo>
                  <a:lnTo>
                    <a:pt x="290" y="335"/>
                  </a:lnTo>
                  <a:lnTo>
                    <a:pt x="291" y="337"/>
                  </a:lnTo>
                  <a:lnTo>
                    <a:pt x="294" y="338"/>
                  </a:lnTo>
                  <a:lnTo>
                    <a:pt x="298" y="341"/>
                  </a:lnTo>
                  <a:lnTo>
                    <a:pt x="299" y="342"/>
                  </a:lnTo>
                  <a:lnTo>
                    <a:pt x="300" y="341"/>
                  </a:lnTo>
                  <a:lnTo>
                    <a:pt x="300" y="337"/>
                  </a:lnTo>
                  <a:lnTo>
                    <a:pt x="299" y="334"/>
                  </a:lnTo>
                  <a:lnTo>
                    <a:pt x="299" y="331"/>
                  </a:lnTo>
                  <a:lnTo>
                    <a:pt x="302" y="328"/>
                  </a:lnTo>
                  <a:lnTo>
                    <a:pt x="304" y="327"/>
                  </a:lnTo>
                  <a:lnTo>
                    <a:pt x="307" y="324"/>
                  </a:lnTo>
                  <a:lnTo>
                    <a:pt x="310" y="323"/>
                  </a:lnTo>
                  <a:lnTo>
                    <a:pt x="312" y="320"/>
                  </a:lnTo>
                  <a:lnTo>
                    <a:pt x="319" y="320"/>
                  </a:lnTo>
                  <a:lnTo>
                    <a:pt x="322" y="323"/>
                  </a:lnTo>
                  <a:lnTo>
                    <a:pt x="324" y="324"/>
                  </a:lnTo>
                  <a:lnTo>
                    <a:pt x="327" y="327"/>
                  </a:lnTo>
                  <a:lnTo>
                    <a:pt x="330" y="328"/>
                  </a:lnTo>
                  <a:lnTo>
                    <a:pt x="343" y="328"/>
                  </a:lnTo>
                  <a:lnTo>
                    <a:pt x="347" y="330"/>
                  </a:lnTo>
                  <a:lnTo>
                    <a:pt x="350" y="331"/>
                  </a:lnTo>
                  <a:lnTo>
                    <a:pt x="351" y="334"/>
                  </a:lnTo>
                  <a:lnTo>
                    <a:pt x="351" y="335"/>
                  </a:lnTo>
                  <a:lnTo>
                    <a:pt x="349" y="341"/>
                  </a:lnTo>
                  <a:lnTo>
                    <a:pt x="347" y="345"/>
                  </a:lnTo>
                  <a:lnTo>
                    <a:pt x="347" y="350"/>
                  </a:lnTo>
                  <a:lnTo>
                    <a:pt x="350" y="350"/>
                  </a:lnTo>
                  <a:lnTo>
                    <a:pt x="351" y="351"/>
                  </a:lnTo>
                  <a:lnTo>
                    <a:pt x="355" y="351"/>
                  </a:lnTo>
                  <a:lnTo>
                    <a:pt x="358" y="350"/>
                  </a:lnTo>
                  <a:lnTo>
                    <a:pt x="366" y="350"/>
                  </a:lnTo>
                  <a:lnTo>
                    <a:pt x="367" y="353"/>
                  </a:lnTo>
                  <a:lnTo>
                    <a:pt x="366" y="357"/>
                  </a:lnTo>
                  <a:lnTo>
                    <a:pt x="363" y="362"/>
                  </a:lnTo>
                  <a:lnTo>
                    <a:pt x="361" y="369"/>
                  </a:lnTo>
                  <a:lnTo>
                    <a:pt x="361" y="372"/>
                  </a:lnTo>
                  <a:lnTo>
                    <a:pt x="363" y="372"/>
                  </a:lnTo>
                  <a:lnTo>
                    <a:pt x="369" y="369"/>
                  </a:lnTo>
                  <a:lnTo>
                    <a:pt x="376" y="368"/>
                  </a:lnTo>
                  <a:lnTo>
                    <a:pt x="382" y="369"/>
                  </a:lnTo>
                  <a:lnTo>
                    <a:pt x="388" y="374"/>
                  </a:lnTo>
                  <a:lnTo>
                    <a:pt x="388" y="378"/>
                  </a:lnTo>
                  <a:lnTo>
                    <a:pt x="385" y="384"/>
                  </a:lnTo>
                  <a:lnTo>
                    <a:pt x="382" y="390"/>
                  </a:lnTo>
                  <a:lnTo>
                    <a:pt x="380" y="393"/>
                  </a:lnTo>
                  <a:lnTo>
                    <a:pt x="376" y="393"/>
                  </a:lnTo>
                  <a:lnTo>
                    <a:pt x="370" y="390"/>
                  </a:lnTo>
                  <a:lnTo>
                    <a:pt x="367" y="390"/>
                  </a:lnTo>
                  <a:lnTo>
                    <a:pt x="367" y="393"/>
                  </a:lnTo>
                  <a:lnTo>
                    <a:pt x="376" y="401"/>
                  </a:lnTo>
                  <a:lnTo>
                    <a:pt x="380" y="403"/>
                  </a:lnTo>
                  <a:lnTo>
                    <a:pt x="385" y="408"/>
                  </a:lnTo>
                  <a:lnTo>
                    <a:pt x="390" y="411"/>
                  </a:lnTo>
                  <a:lnTo>
                    <a:pt x="394" y="412"/>
                  </a:lnTo>
                  <a:lnTo>
                    <a:pt x="397" y="412"/>
                  </a:lnTo>
                  <a:lnTo>
                    <a:pt x="400" y="413"/>
                  </a:lnTo>
                  <a:lnTo>
                    <a:pt x="402" y="413"/>
                  </a:lnTo>
                  <a:lnTo>
                    <a:pt x="405" y="415"/>
                  </a:lnTo>
                  <a:lnTo>
                    <a:pt x="406" y="417"/>
                  </a:lnTo>
                  <a:lnTo>
                    <a:pt x="411" y="423"/>
                  </a:lnTo>
                  <a:lnTo>
                    <a:pt x="439" y="439"/>
                  </a:lnTo>
                  <a:lnTo>
                    <a:pt x="443" y="442"/>
                  </a:lnTo>
                  <a:lnTo>
                    <a:pt x="444" y="442"/>
                  </a:lnTo>
                  <a:lnTo>
                    <a:pt x="455" y="436"/>
                  </a:lnTo>
                  <a:lnTo>
                    <a:pt x="460" y="439"/>
                  </a:lnTo>
                  <a:lnTo>
                    <a:pt x="462" y="442"/>
                  </a:lnTo>
                  <a:lnTo>
                    <a:pt x="464" y="443"/>
                  </a:lnTo>
                  <a:lnTo>
                    <a:pt x="467" y="440"/>
                  </a:lnTo>
                  <a:lnTo>
                    <a:pt x="468" y="431"/>
                  </a:lnTo>
                  <a:lnTo>
                    <a:pt x="467" y="417"/>
                  </a:lnTo>
                  <a:lnTo>
                    <a:pt x="467" y="405"/>
                  </a:lnTo>
                  <a:lnTo>
                    <a:pt x="464" y="396"/>
                  </a:lnTo>
                  <a:lnTo>
                    <a:pt x="460" y="386"/>
                  </a:lnTo>
                  <a:lnTo>
                    <a:pt x="458" y="377"/>
                  </a:lnTo>
                  <a:lnTo>
                    <a:pt x="456" y="369"/>
                  </a:lnTo>
                  <a:lnTo>
                    <a:pt x="456" y="363"/>
                  </a:lnTo>
                  <a:lnTo>
                    <a:pt x="458" y="362"/>
                  </a:lnTo>
                  <a:lnTo>
                    <a:pt x="459" y="362"/>
                  </a:lnTo>
                  <a:lnTo>
                    <a:pt x="462" y="363"/>
                  </a:lnTo>
                  <a:lnTo>
                    <a:pt x="467" y="369"/>
                  </a:lnTo>
                  <a:lnTo>
                    <a:pt x="471" y="372"/>
                  </a:lnTo>
                  <a:lnTo>
                    <a:pt x="474" y="374"/>
                  </a:lnTo>
                  <a:lnTo>
                    <a:pt x="480" y="376"/>
                  </a:lnTo>
                  <a:lnTo>
                    <a:pt x="490" y="374"/>
                  </a:lnTo>
                  <a:lnTo>
                    <a:pt x="499" y="370"/>
                  </a:lnTo>
                  <a:lnTo>
                    <a:pt x="505" y="368"/>
                  </a:lnTo>
                  <a:lnTo>
                    <a:pt x="507" y="362"/>
                  </a:lnTo>
                  <a:lnTo>
                    <a:pt x="513" y="343"/>
                  </a:lnTo>
                  <a:lnTo>
                    <a:pt x="517" y="338"/>
                  </a:lnTo>
                  <a:lnTo>
                    <a:pt x="533" y="334"/>
                  </a:lnTo>
                  <a:lnTo>
                    <a:pt x="545" y="333"/>
                  </a:lnTo>
                  <a:lnTo>
                    <a:pt x="556" y="331"/>
                  </a:lnTo>
                  <a:lnTo>
                    <a:pt x="564" y="333"/>
                  </a:lnTo>
                  <a:lnTo>
                    <a:pt x="569" y="333"/>
                  </a:lnTo>
                  <a:lnTo>
                    <a:pt x="569" y="331"/>
                  </a:lnTo>
                  <a:lnTo>
                    <a:pt x="568" y="328"/>
                  </a:lnTo>
                  <a:lnTo>
                    <a:pt x="568" y="327"/>
                  </a:lnTo>
                  <a:lnTo>
                    <a:pt x="566" y="326"/>
                  </a:lnTo>
                  <a:lnTo>
                    <a:pt x="566" y="323"/>
                  </a:lnTo>
                  <a:lnTo>
                    <a:pt x="564" y="318"/>
                  </a:lnTo>
                  <a:lnTo>
                    <a:pt x="561" y="316"/>
                  </a:lnTo>
                  <a:lnTo>
                    <a:pt x="558" y="314"/>
                  </a:lnTo>
                  <a:lnTo>
                    <a:pt x="556" y="312"/>
                  </a:lnTo>
                  <a:lnTo>
                    <a:pt x="554" y="312"/>
                  </a:lnTo>
                  <a:lnTo>
                    <a:pt x="554" y="311"/>
                  </a:lnTo>
                  <a:lnTo>
                    <a:pt x="556" y="308"/>
                  </a:lnTo>
                  <a:lnTo>
                    <a:pt x="557" y="304"/>
                  </a:lnTo>
                  <a:lnTo>
                    <a:pt x="560" y="299"/>
                  </a:lnTo>
                  <a:lnTo>
                    <a:pt x="561" y="297"/>
                  </a:lnTo>
                  <a:lnTo>
                    <a:pt x="564" y="297"/>
                  </a:lnTo>
                  <a:lnTo>
                    <a:pt x="569" y="300"/>
                  </a:lnTo>
                  <a:lnTo>
                    <a:pt x="572" y="300"/>
                  </a:lnTo>
                  <a:lnTo>
                    <a:pt x="575" y="302"/>
                  </a:lnTo>
                  <a:lnTo>
                    <a:pt x="576" y="302"/>
                  </a:lnTo>
                  <a:lnTo>
                    <a:pt x="581" y="299"/>
                  </a:lnTo>
                  <a:lnTo>
                    <a:pt x="583" y="296"/>
                  </a:lnTo>
                  <a:lnTo>
                    <a:pt x="585" y="293"/>
                  </a:lnTo>
                  <a:lnTo>
                    <a:pt x="587" y="291"/>
                  </a:lnTo>
                  <a:lnTo>
                    <a:pt x="588" y="289"/>
                  </a:lnTo>
                  <a:lnTo>
                    <a:pt x="588" y="287"/>
                  </a:lnTo>
                  <a:lnTo>
                    <a:pt x="587" y="287"/>
                  </a:lnTo>
                  <a:lnTo>
                    <a:pt x="583" y="285"/>
                  </a:lnTo>
                  <a:lnTo>
                    <a:pt x="577" y="281"/>
                  </a:lnTo>
                  <a:lnTo>
                    <a:pt x="569" y="276"/>
                  </a:lnTo>
                  <a:lnTo>
                    <a:pt x="562" y="272"/>
                  </a:lnTo>
                  <a:lnTo>
                    <a:pt x="557" y="266"/>
                  </a:lnTo>
                  <a:lnTo>
                    <a:pt x="557" y="253"/>
                  </a:lnTo>
                  <a:lnTo>
                    <a:pt x="556" y="252"/>
                  </a:lnTo>
                  <a:lnTo>
                    <a:pt x="554" y="253"/>
                  </a:lnTo>
                  <a:lnTo>
                    <a:pt x="552" y="258"/>
                  </a:lnTo>
                  <a:lnTo>
                    <a:pt x="552" y="262"/>
                  </a:lnTo>
                  <a:lnTo>
                    <a:pt x="550" y="265"/>
                  </a:lnTo>
                  <a:lnTo>
                    <a:pt x="550" y="269"/>
                  </a:lnTo>
                  <a:lnTo>
                    <a:pt x="549" y="269"/>
                  </a:lnTo>
                  <a:lnTo>
                    <a:pt x="546" y="266"/>
                  </a:lnTo>
                  <a:lnTo>
                    <a:pt x="544" y="261"/>
                  </a:lnTo>
                  <a:lnTo>
                    <a:pt x="541" y="258"/>
                  </a:lnTo>
                  <a:lnTo>
                    <a:pt x="541" y="256"/>
                  </a:lnTo>
                  <a:lnTo>
                    <a:pt x="540" y="253"/>
                  </a:lnTo>
                  <a:lnTo>
                    <a:pt x="540" y="245"/>
                  </a:lnTo>
                  <a:lnTo>
                    <a:pt x="542" y="241"/>
                  </a:lnTo>
                  <a:lnTo>
                    <a:pt x="546" y="238"/>
                  </a:lnTo>
                  <a:lnTo>
                    <a:pt x="552" y="233"/>
                  </a:lnTo>
                  <a:lnTo>
                    <a:pt x="553" y="230"/>
                  </a:lnTo>
                  <a:lnTo>
                    <a:pt x="553" y="219"/>
                  </a:lnTo>
                  <a:lnTo>
                    <a:pt x="552" y="218"/>
                  </a:lnTo>
                  <a:lnTo>
                    <a:pt x="549" y="218"/>
                  </a:lnTo>
                  <a:lnTo>
                    <a:pt x="548" y="217"/>
                  </a:lnTo>
                  <a:lnTo>
                    <a:pt x="545" y="217"/>
                  </a:lnTo>
                  <a:lnTo>
                    <a:pt x="542" y="215"/>
                  </a:lnTo>
                  <a:lnTo>
                    <a:pt x="541" y="213"/>
                  </a:lnTo>
                  <a:lnTo>
                    <a:pt x="541" y="209"/>
                  </a:lnTo>
                  <a:lnTo>
                    <a:pt x="548" y="206"/>
                  </a:lnTo>
                  <a:lnTo>
                    <a:pt x="564" y="203"/>
                  </a:lnTo>
                  <a:lnTo>
                    <a:pt x="570" y="200"/>
                  </a:lnTo>
                  <a:lnTo>
                    <a:pt x="580" y="195"/>
                  </a:lnTo>
                  <a:lnTo>
                    <a:pt x="591" y="187"/>
                  </a:lnTo>
                  <a:lnTo>
                    <a:pt x="601" y="180"/>
                  </a:lnTo>
                  <a:lnTo>
                    <a:pt x="611" y="172"/>
                  </a:lnTo>
                  <a:lnTo>
                    <a:pt x="622" y="164"/>
                  </a:lnTo>
                  <a:lnTo>
                    <a:pt x="630" y="161"/>
                  </a:lnTo>
                  <a:lnTo>
                    <a:pt x="636" y="157"/>
                  </a:lnTo>
                  <a:lnTo>
                    <a:pt x="643" y="156"/>
                  </a:lnTo>
                  <a:lnTo>
                    <a:pt x="646" y="157"/>
                  </a:lnTo>
                  <a:lnTo>
                    <a:pt x="644" y="161"/>
                  </a:lnTo>
                  <a:lnTo>
                    <a:pt x="639" y="165"/>
                  </a:lnTo>
                  <a:lnTo>
                    <a:pt x="631" y="171"/>
                  </a:lnTo>
                  <a:lnTo>
                    <a:pt x="623" y="175"/>
                  </a:lnTo>
                  <a:lnTo>
                    <a:pt x="618" y="176"/>
                  </a:lnTo>
                  <a:lnTo>
                    <a:pt x="616" y="178"/>
                  </a:lnTo>
                  <a:lnTo>
                    <a:pt x="616" y="182"/>
                  </a:lnTo>
                  <a:lnTo>
                    <a:pt x="620" y="190"/>
                  </a:lnTo>
                  <a:lnTo>
                    <a:pt x="622" y="191"/>
                  </a:lnTo>
                  <a:lnTo>
                    <a:pt x="623" y="191"/>
                  </a:lnTo>
                  <a:lnTo>
                    <a:pt x="634" y="180"/>
                  </a:lnTo>
                  <a:lnTo>
                    <a:pt x="636" y="179"/>
                  </a:lnTo>
                  <a:lnTo>
                    <a:pt x="638" y="176"/>
                  </a:lnTo>
                  <a:lnTo>
                    <a:pt x="643" y="176"/>
                  </a:lnTo>
                  <a:lnTo>
                    <a:pt x="646" y="179"/>
                  </a:lnTo>
                  <a:lnTo>
                    <a:pt x="648" y="180"/>
                  </a:lnTo>
                  <a:lnTo>
                    <a:pt x="651" y="183"/>
                  </a:lnTo>
                  <a:lnTo>
                    <a:pt x="655" y="191"/>
                  </a:lnTo>
                  <a:lnTo>
                    <a:pt x="654" y="192"/>
                  </a:lnTo>
                  <a:lnTo>
                    <a:pt x="654" y="194"/>
                  </a:lnTo>
                  <a:lnTo>
                    <a:pt x="652" y="195"/>
                  </a:lnTo>
                  <a:lnTo>
                    <a:pt x="650" y="196"/>
                  </a:lnTo>
                  <a:lnTo>
                    <a:pt x="647" y="199"/>
                  </a:lnTo>
                  <a:lnTo>
                    <a:pt x="646" y="202"/>
                  </a:lnTo>
                  <a:lnTo>
                    <a:pt x="646" y="203"/>
                  </a:lnTo>
                  <a:lnTo>
                    <a:pt x="647" y="205"/>
                  </a:lnTo>
                  <a:lnTo>
                    <a:pt x="648" y="207"/>
                  </a:lnTo>
                  <a:lnTo>
                    <a:pt x="651" y="209"/>
                  </a:lnTo>
                  <a:lnTo>
                    <a:pt x="654" y="211"/>
                  </a:lnTo>
                  <a:lnTo>
                    <a:pt x="657" y="213"/>
                  </a:lnTo>
                  <a:lnTo>
                    <a:pt x="658" y="211"/>
                  </a:lnTo>
                  <a:lnTo>
                    <a:pt x="661" y="210"/>
                  </a:lnTo>
                  <a:lnTo>
                    <a:pt x="662" y="206"/>
                  </a:lnTo>
                  <a:lnTo>
                    <a:pt x="662" y="203"/>
                  </a:lnTo>
                  <a:lnTo>
                    <a:pt x="663" y="199"/>
                  </a:lnTo>
                  <a:lnTo>
                    <a:pt x="665" y="196"/>
                  </a:lnTo>
                  <a:lnTo>
                    <a:pt x="666" y="190"/>
                  </a:lnTo>
                  <a:lnTo>
                    <a:pt x="665" y="182"/>
                  </a:lnTo>
                  <a:lnTo>
                    <a:pt x="659" y="160"/>
                  </a:lnTo>
                  <a:lnTo>
                    <a:pt x="658" y="152"/>
                  </a:lnTo>
                  <a:lnTo>
                    <a:pt x="658" y="147"/>
                  </a:lnTo>
                  <a:lnTo>
                    <a:pt x="663" y="141"/>
                  </a:lnTo>
                  <a:lnTo>
                    <a:pt x="682" y="128"/>
                  </a:lnTo>
                  <a:lnTo>
                    <a:pt x="687" y="122"/>
                  </a:lnTo>
                  <a:lnTo>
                    <a:pt x="693" y="120"/>
                  </a:lnTo>
                  <a:lnTo>
                    <a:pt x="701" y="120"/>
                  </a:lnTo>
                  <a:lnTo>
                    <a:pt x="709" y="122"/>
                  </a:lnTo>
                  <a:lnTo>
                    <a:pt x="717" y="126"/>
                  </a:lnTo>
                  <a:lnTo>
                    <a:pt x="717" y="129"/>
                  </a:lnTo>
                  <a:lnTo>
                    <a:pt x="714" y="130"/>
                  </a:lnTo>
                  <a:lnTo>
                    <a:pt x="712" y="133"/>
                  </a:lnTo>
                  <a:lnTo>
                    <a:pt x="709" y="134"/>
                  </a:lnTo>
                  <a:lnTo>
                    <a:pt x="708" y="137"/>
                  </a:lnTo>
                  <a:lnTo>
                    <a:pt x="708" y="144"/>
                  </a:lnTo>
                  <a:lnTo>
                    <a:pt x="709" y="148"/>
                  </a:lnTo>
                  <a:lnTo>
                    <a:pt x="710" y="149"/>
                  </a:lnTo>
                  <a:lnTo>
                    <a:pt x="713" y="149"/>
                  </a:lnTo>
                  <a:lnTo>
                    <a:pt x="718" y="144"/>
                  </a:lnTo>
                  <a:lnTo>
                    <a:pt x="720" y="141"/>
                  </a:lnTo>
                  <a:lnTo>
                    <a:pt x="721" y="140"/>
                  </a:lnTo>
                  <a:lnTo>
                    <a:pt x="722" y="140"/>
                  </a:lnTo>
                  <a:lnTo>
                    <a:pt x="725" y="141"/>
                  </a:lnTo>
                  <a:lnTo>
                    <a:pt x="726" y="143"/>
                  </a:lnTo>
                  <a:lnTo>
                    <a:pt x="729" y="144"/>
                  </a:lnTo>
                  <a:lnTo>
                    <a:pt x="732" y="144"/>
                  </a:lnTo>
                  <a:lnTo>
                    <a:pt x="734" y="141"/>
                  </a:lnTo>
                  <a:lnTo>
                    <a:pt x="736" y="138"/>
                  </a:lnTo>
                  <a:lnTo>
                    <a:pt x="739" y="136"/>
                  </a:lnTo>
                  <a:lnTo>
                    <a:pt x="741" y="134"/>
                  </a:lnTo>
                  <a:lnTo>
                    <a:pt x="743" y="134"/>
                  </a:lnTo>
                  <a:lnTo>
                    <a:pt x="748" y="137"/>
                  </a:lnTo>
                  <a:lnTo>
                    <a:pt x="751" y="140"/>
                  </a:lnTo>
                  <a:lnTo>
                    <a:pt x="753" y="140"/>
                  </a:lnTo>
                  <a:lnTo>
                    <a:pt x="756" y="134"/>
                  </a:lnTo>
                  <a:lnTo>
                    <a:pt x="756" y="132"/>
                  </a:lnTo>
                  <a:lnTo>
                    <a:pt x="759" y="130"/>
                  </a:lnTo>
                  <a:lnTo>
                    <a:pt x="760" y="128"/>
                  </a:lnTo>
                  <a:lnTo>
                    <a:pt x="767" y="126"/>
                  </a:lnTo>
                  <a:lnTo>
                    <a:pt x="773" y="128"/>
                  </a:lnTo>
                  <a:lnTo>
                    <a:pt x="782" y="132"/>
                  </a:lnTo>
                  <a:lnTo>
                    <a:pt x="787" y="137"/>
                  </a:lnTo>
                  <a:lnTo>
                    <a:pt x="791" y="137"/>
                  </a:lnTo>
                  <a:lnTo>
                    <a:pt x="796" y="134"/>
                  </a:lnTo>
                  <a:lnTo>
                    <a:pt x="802" y="129"/>
                  </a:lnTo>
                  <a:lnTo>
                    <a:pt x="807" y="122"/>
                  </a:lnTo>
                  <a:lnTo>
                    <a:pt x="811" y="117"/>
                  </a:lnTo>
                  <a:lnTo>
                    <a:pt x="814" y="112"/>
                  </a:lnTo>
                  <a:lnTo>
                    <a:pt x="819" y="102"/>
                  </a:lnTo>
                  <a:lnTo>
                    <a:pt x="826" y="90"/>
                  </a:lnTo>
                  <a:lnTo>
                    <a:pt x="833" y="75"/>
                  </a:lnTo>
                  <a:lnTo>
                    <a:pt x="841" y="59"/>
                  </a:lnTo>
                  <a:lnTo>
                    <a:pt x="850" y="46"/>
                  </a:lnTo>
                  <a:lnTo>
                    <a:pt x="858" y="33"/>
                  </a:lnTo>
                  <a:lnTo>
                    <a:pt x="866" y="24"/>
                  </a:lnTo>
                  <a:lnTo>
                    <a:pt x="880" y="16"/>
                  </a:lnTo>
                  <a:lnTo>
                    <a:pt x="894" y="13"/>
                  </a:lnTo>
                  <a:lnTo>
                    <a:pt x="908" y="13"/>
                  </a:lnTo>
                  <a:lnTo>
                    <a:pt x="919" y="16"/>
                  </a:lnTo>
                  <a:lnTo>
                    <a:pt x="924" y="19"/>
                  </a:lnTo>
                  <a:lnTo>
                    <a:pt x="929" y="25"/>
                  </a:lnTo>
                  <a:lnTo>
                    <a:pt x="936" y="33"/>
                  </a:lnTo>
                  <a:lnTo>
                    <a:pt x="943" y="40"/>
                  </a:lnTo>
                  <a:lnTo>
                    <a:pt x="948" y="40"/>
                  </a:lnTo>
                  <a:lnTo>
                    <a:pt x="955" y="37"/>
                  </a:lnTo>
                  <a:lnTo>
                    <a:pt x="964" y="32"/>
                  </a:lnTo>
                  <a:lnTo>
                    <a:pt x="972" y="27"/>
                  </a:lnTo>
                  <a:lnTo>
                    <a:pt x="981" y="19"/>
                  </a:lnTo>
                  <a:lnTo>
                    <a:pt x="981" y="15"/>
                  </a:lnTo>
                  <a:lnTo>
                    <a:pt x="982" y="10"/>
                  </a:lnTo>
                  <a:lnTo>
                    <a:pt x="985" y="5"/>
                  </a:lnTo>
                  <a:lnTo>
                    <a:pt x="98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1" name="Freeform 107"/>
            <p:cNvSpPr>
              <a:spLocks noEditPoints="1"/>
            </p:cNvSpPr>
            <p:nvPr/>
          </p:nvSpPr>
          <p:spPr bwMode="auto">
            <a:xfrm>
              <a:off x="5393853" y="4491188"/>
              <a:ext cx="741739" cy="1046677"/>
            </a:xfrm>
            <a:custGeom>
              <a:avLst/>
              <a:gdLst/>
              <a:ahLst/>
              <a:cxnLst>
                <a:cxn ang="0">
                  <a:pos x="226" y="457"/>
                </a:cxn>
                <a:cxn ang="0">
                  <a:pos x="197" y="488"/>
                </a:cxn>
                <a:cxn ang="0">
                  <a:pos x="175" y="486"/>
                </a:cxn>
                <a:cxn ang="0">
                  <a:pos x="187" y="518"/>
                </a:cxn>
                <a:cxn ang="0">
                  <a:pos x="270" y="491"/>
                </a:cxn>
                <a:cxn ang="0">
                  <a:pos x="275" y="457"/>
                </a:cxn>
                <a:cxn ang="0">
                  <a:pos x="228" y="0"/>
                </a:cxn>
                <a:cxn ang="0">
                  <a:pos x="266" y="46"/>
                </a:cxn>
                <a:cxn ang="0">
                  <a:pos x="282" y="75"/>
                </a:cxn>
                <a:cxn ang="0">
                  <a:pos x="322" y="91"/>
                </a:cxn>
                <a:cxn ang="0">
                  <a:pos x="314" y="104"/>
                </a:cxn>
                <a:cxn ang="0">
                  <a:pos x="337" y="108"/>
                </a:cxn>
                <a:cxn ang="0">
                  <a:pos x="367" y="119"/>
                </a:cxn>
                <a:cxn ang="0">
                  <a:pos x="386" y="111"/>
                </a:cxn>
                <a:cxn ang="0">
                  <a:pos x="395" y="154"/>
                </a:cxn>
                <a:cxn ang="0">
                  <a:pos x="417" y="168"/>
                </a:cxn>
                <a:cxn ang="0">
                  <a:pos x="414" y="189"/>
                </a:cxn>
                <a:cxn ang="0">
                  <a:pos x="435" y="211"/>
                </a:cxn>
                <a:cxn ang="0">
                  <a:pos x="409" y="283"/>
                </a:cxn>
                <a:cxn ang="0">
                  <a:pos x="437" y="289"/>
                </a:cxn>
                <a:cxn ang="0">
                  <a:pos x="449" y="329"/>
                </a:cxn>
                <a:cxn ang="0">
                  <a:pos x="441" y="395"/>
                </a:cxn>
                <a:cxn ang="0">
                  <a:pos x="443" y="422"/>
                </a:cxn>
                <a:cxn ang="0">
                  <a:pos x="448" y="442"/>
                </a:cxn>
                <a:cxn ang="0">
                  <a:pos x="433" y="464"/>
                </a:cxn>
                <a:cxn ang="0">
                  <a:pos x="396" y="508"/>
                </a:cxn>
                <a:cxn ang="0">
                  <a:pos x="316" y="515"/>
                </a:cxn>
                <a:cxn ang="0">
                  <a:pos x="273" y="507"/>
                </a:cxn>
                <a:cxn ang="0">
                  <a:pos x="226" y="553"/>
                </a:cxn>
                <a:cxn ang="0">
                  <a:pos x="169" y="600"/>
                </a:cxn>
                <a:cxn ang="0">
                  <a:pos x="134" y="620"/>
                </a:cxn>
                <a:cxn ang="0">
                  <a:pos x="54" y="635"/>
                </a:cxn>
                <a:cxn ang="0">
                  <a:pos x="0" y="609"/>
                </a:cxn>
                <a:cxn ang="0">
                  <a:pos x="27" y="569"/>
                </a:cxn>
                <a:cxn ang="0">
                  <a:pos x="5" y="557"/>
                </a:cxn>
                <a:cxn ang="0">
                  <a:pos x="9" y="522"/>
                </a:cxn>
                <a:cxn ang="0">
                  <a:pos x="25" y="511"/>
                </a:cxn>
                <a:cxn ang="0">
                  <a:pos x="63" y="494"/>
                </a:cxn>
                <a:cxn ang="0">
                  <a:pos x="97" y="486"/>
                </a:cxn>
                <a:cxn ang="0">
                  <a:pos x="118" y="452"/>
                </a:cxn>
                <a:cxn ang="0">
                  <a:pos x="142" y="421"/>
                </a:cxn>
                <a:cxn ang="0">
                  <a:pos x="184" y="378"/>
                </a:cxn>
                <a:cxn ang="0">
                  <a:pos x="167" y="340"/>
                </a:cxn>
                <a:cxn ang="0">
                  <a:pos x="195" y="296"/>
                </a:cxn>
                <a:cxn ang="0">
                  <a:pos x="236" y="246"/>
                </a:cxn>
                <a:cxn ang="0">
                  <a:pos x="227" y="209"/>
                </a:cxn>
                <a:cxn ang="0">
                  <a:pos x="188" y="192"/>
                </a:cxn>
                <a:cxn ang="0">
                  <a:pos x="163" y="142"/>
                </a:cxn>
                <a:cxn ang="0">
                  <a:pos x="157" y="114"/>
                </a:cxn>
                <a:cxn ang="0">
                  <a:pos x="196" y="112"/>
                </a:cxn>
                <a:cxn ang="0">
                  <a:pos x="216" y="96"/>
                </a:cxn>
                <a:cxn ang="0">
                  <a:pos x="211" y="75"/>
                </a:cxn>
                <a:cxn ang="0">
                  <a:pos x="187" y="54"/>
                </a:cxn>
                <a:cxn ang="0">
                  <a:pos x="183" y="25"/>
                </a:cxn>
                <a:cxn ang="0">
                  <a:pos x="192" y="3"/>
                </a:cxn>
              </a:cxnLst>
              <a:rect l="0" t="0" r="r" b="b"/>
              <a:pathLst>
                <a:path w="450" h="635">
                  <a:moveTo>
                    <a:pt x="261" y="428"/>
                  </a:moveTo>
                  <a:lnTo>
                    <a:pt x="247" y="429"/>
                  </a:lnTo>
                  <a:lnTo>
                    <a:pt x="236" y="433"/>
                  </a:lnTo>
                  <a:lnTo>
                    <a:pt x="231" y="440"/>
                  </a:lnTo>
                  <a:lnTo>
                    <a:pt x="228" y="446"/>
                  </a:lnTo>
                  <a:lnTo>
                    <a:pt x="227" y="455"/>
                  </a:lnTo>
                  <a:lnTo>
                    <a:pt x="226" y="457"/>
                  </a:lnTo>
                  <a:lnTo>
                    <a:pt x="224" y="459"/>
                  </a:lnTo>
                  <a:lnTo>
                    <a:pt x="222" y="460"/>
                  </a:lnTo>
                  <a:lnTo>
                    <a:pt x="220" y="459"/>
                  </a:lnTo>
                  <a:lnTo>
                    <a:pt x="215" y="459"/>
                  </a:lnTo>
                  <a:lnTo>
                    <a:pt x="212" y="460"/>
                  </a:lnTo>
                  <a:lnTo>
                    <a:pt x="208" y="467"/>
                  </a:lnTo>
                  <a:lnTo>
                    <a:pt x="197" y="488"/>
                  </a:lnTo>
                  <a:lnTo>
                    <a:pt x="191" y="496"/>
                  </a:lnTo>
                  <a:lnTo>
                    <a:pt x="188" y="498"/>
                  </a:lnTo>
                  <a:lnTo>
                    <a:pt x="183" y="495"/>
                  </a:lnTo>
                  <a:lnTo>
                    <a:pt x="180" y="492"/>
                  </a:lnTo>
                  <a:lnTo>
                    <a:pt x="179" y="490"/>
                  </a:lnTo>
                  <a:lnTo>
                    <a:pt x="176" y="488"/>
                  </a:lnTo>
                  <a:lnTo>
                    <a:pt x="175" y="486"/>
                  </a:lnTo>
                  <a:lnTo>
                    <a:pt x="172" y="486"/>
                  </a:lnTo>
                  <a:lnTo>
                    <a:pt x="168" y="491"/>
                  </a:lnTo>
                  <a:lnTo>
                    <a:pt x="164" y="498"/>
                  </a:lnTo>
                  <a:lnTo>
                    <a:pt x="163" y="504"/>
                  </a:lnTo>
                  <a:lnTo>
                    <a:pt x="165" y="510"/>
                  </a:lnTo>
                  <a:lnTo>
                    <a:pt x="175" y="514"/>
                  </a:lnTo>
                  <a:lnTo>
                    <a:pt x="187" y="518"/>
                  </a:lnTo>
                  <a:lnTo>
                    <a:pt x="199" y="521"/>
                  </a:lnTo>
                  <a:lnTo>
                    <a:pt x="207" y="522"/>
                  </a:lnTo>
                  <a:lnTo>
                    <a:pt x="216" y="521"/>
                  </a:lnTo>
                  <a:lnTo>
                    <a:pt x="228" y="515"/>
                  </a:lnTo>
                  <a:lnTo>
                    <a:pt x="243" y="508"/>
                  </a:lnTo>
                  <a:lnTo>
                    <a:pt x="257" y="499"/>
                  </a:lnTo>
                  <a:lnTo>
                    <a:pt x="270" y="491"/>
                  </a:lnTo>
                  <a:lnTo>
                    <a:pt x="281" y="483"/>
                  </a:lnTo>
                  <a:lnTo>
                    <a:pt x="286" y="477"/>
                  </a:lnTo>
                  <a:lnTo>
                    <a:pt x="288" y="473"/>
                  </a:lnTo>
                  <a:lnTo>
                    <a:pt x="288" y="469"/>
                  </a:lnTo>
                  <a:lnTo>
                    <a:pt x="284" y="465"/>
                  </a:lnTo>
                  <a:lnTo>
                    <a:pt x="278" y="463"/>
                  </a:lnTo>
                  <a:lnTo>
                    <a:pt x="275" y="457"/>
                  </a:lnTo>
                  <a:lnTo>
                    <a:pt x="275" y="450"/>
                  </a:lnTo>
                  <a:lnTo>
                    <a:pt x="278" y="445"/>
                  </a:lnTo>
                  <a:lnTo>
                    <a:pt x="281" y="438"/>
                  </a:lnTo>
                  <a:lnTo>
                    <a:pt x="278" y="433"/>
                  </a:lnTo>
                  <a:lnTo>
                    <a:pt x="271" y="429"/>
                  </a:lnTo>
                  <a:lnTo>
                    <a:pt x="261" y="428"/>
                  </a:lnTo>
                  <a:close/>
                  <a:moveTo>
                    <a:pt x="228" y="0"/>
                  </a:moveTo>
                  <a:lnTo>
                    <a:pt x="232" y="10"/>
                  </a:lnTo>
                  <a:lnTo>
                    <a:pt x="238" y="19"/>
                  </a:lnTo>
                  <a:lnTo>
                    <a:pt x="246" y="31"/>
                  </a:lnTo>
                  <a:lnTo>
                    <a:pt x="251" y="31"/>
                  </a:lnTo>
                  <a:lnTo>
                    <a:pt x="255" y="33"/>
                  </a:lnTo>
                  <a:lnTo>
                    <a:pt x="258" y="34"/>
                  </a:lnTo>
                  <a:lnTo>
                    <a:pt x="266" y="46"/>
                  </a:lnTo>
                  <a:lnTo>
                    <a:pt x="271" y="56"/>
                  </a:lnTo>
                  <a:lnTo>
                    <a:pt x="277" y="61"/>
                  </a:lnTo>
                  <a:lnTo>
                    <a:pt x="279" y="61"/>
                  </a:lnTo>
                  <a:lnTo>
                    <a:pt x="288" y="64"/>
                  </a:lnTo>
                  <a:lnTo>
                    <a:pt x="285" y="68"/>
                  </a:lnTo>
                  <a:lnTo>
                    <a:pt x="282" y="73"/>
                  </a:lnTo>
                  <a:lnTo>
                    <a:pt x="282" y="75"/>
                  </a:lnTo>
                  <a:lnTo>
                    <a:pt x="284" y="77"/>
                  </a:lnTo>
                  <a:lnTo>
                    <a:pt x="285" y="79"/>
                  </a:lnTo>
                  <a:lnTo>
                    <a:pt x="288" y="80"/>
                  </a:lnTo>
                  <a:lnTo>
                    <a:pt x="292" y="83"/>
                  </a:lnTo>
                  <a:lnTo>
                    <a:pt x="301" y="87"/>
                  </a:lnTo>
                  <a:lnTo>
                    <a:pt x="312" y="88"/>
                  </a:lnTo>
                  <a:lnTo>
                    <a:pt x="322" y="91"/>
                  </a:lnTo>
                  <a:lnTo>
                    <a:pt x="325" y="92"/>
                  </a:lnTo>
                  <a:lnTo>
                    <a:pt x="325" y="95"/>
                  </a:lnTo>
                  <a:lnTo>
                    <a:pt x="324" y="96"/>
                  </a:lnTo>
                  <a:lnTo>
                    <a:pt x="322" y="99"/>
                  </a:lnTo>
                  <a:lnTo>
                    <a:pt x="320" y="100"/>
                  </a:lnTo>
                  <a:lnTo>
                    <a:pt x="317" y="103"/>
                  </a:lnTo>
                  <a:lnTo>
                    <a:pt x="314" y="104"/>
                  </a:lnTo>
                  <a:lnTo>
                    <a:pt x="312" y="110"/>
                  </a:lnTo>
                  <a:lnTo>
                    <a:pt x="312" y="112"/>
                  </a:lnTo>
                  <a:lnTo>
                    <a:pt x="313" y="114"/>
                  </a:lnTo>
                  <a:lnTo>
                    <a:pt x="316" y="115"/>
                  </a:lnTo>
                  <a:lnTo>
                    <a:pt x="327" y="115"/>
                  </a:lnTo>
                  <a:lnTo>
                    <a:pt x="332" y="114"/>
                  </a:lnTo>
                  <a:lnTo>
                    <a:pt x="337" y="108"/>
                  </a:lnTo>
                  <a:lnTo>
                    <a:pt x="340" y="103"/>
                  </a:lnTo>
                  <a:lnTo>
                    <a:pt x="344" y="99"/>
                  </a:lnTo>
                  <a:lnTo>
                    <a:pt x="349" y="97"/>
                  </a:lnTo>
                  <a:lnTo>
                    <a:pt x="356" y="100"/>
                  </a:lnTo>
                  <a:lnTo>
                    <a:pt x="360" y="107"/>
                  </a:lnTo>
                  <a:lnTo>
                    <a:pt x="363" y="114"/>
                  </a:lnTo>
                  <a:lnTo>
                    <a:pt x="367" y="119"/>
                  </a:lnTo>
                  <a:lnTo>
                    <a:pt x="368" y="120"/>
                  </a:lnTo>
                  <a:lnTo>
                    <a:pt x="371" y="120"/>
                  </a:lnTo>
                  <a:lnTo>
                    <a:pt x="375" y="116"/>
                  </a:lnTo>
                  <a:lnTo>
                    <a:pt x="378" y="115"/>
                  </a:lnTo>
                  <a:lnTo>
                    <a:pt x="380" y="112"/>
                  </a:lnTo>
                  <a:lnTo>
                    <a:pt x="383" y="111"/>
                  </a:lnTo>
                  <a:lnTo>
                    <a:pt x="386" y="111"/>
                  </a:lnTo>
                  <a:lnTo>
                    <a:pt x="390" y="115"/>
                  </a:lnTo>
                  <a:lnTo>
                    <a:pt x="394" y="123"/>
                  </a:lnTo>
                  <a:lnTo>
                    <a:pt x="398" y="132"/>
                  </a:lnTo>
                  <a:lnTo>
                    <a:pt x="400" y="141"/>
                  </a:lnTo>
                  <a:lnTo>
                    <a:pt x="400" y="147"/>
                  </a:lnTo>
                  <a:lnTo>
                    <a:pt x="399" y="150"/>
                  </a:lnTo>
                  <a:lnTo>
                    <a:pt x="395" y="154"/>
                  </a:lnTo>
                  <a:lnTo>
                    <a:pt x="396" y="155"/>
                  </a:lnTo>
                  <a:lnTo>
                    <a:pt x="400" y="155"/>
                  </a:lnTo>
                  <a:lnTo>
                    <a:pt x="404" y="157"/>
                  </a:lnTo>
                  <a:lnTo>
                    <a:pt x="407" y="158"/>
                  </a:lnTo>
                  <a:lnTo>
                    <a:pt x="411" y="161"/>
                  </a:lnTo>
                  <a:lnTo>
                    <a:pt x="414" y="163"/>
                  </a:lnTo>
                  <a:lnTo>
                    <a:pt x="417" y="168"/>
                  </a:lnTo>
                  <a:lnTo>
                    <a:pt x="418" y="170"/>
                  </a:lnTo>
                  <a:lnTo>
                    <a:pt x="418" y="172"/>
                  </a:lnTo>
                  <a:lnTo>
                    <a:pt x="414" y="176"/>
                  </a:lnTo>
                  <a:lnTo>
                    <a:pt x="413" y="176"/>
                  </a:lnTo>
                  <a:lnTo>
                    <a:pt x="410" y="178"/>
                  </a:lnTo>
                  <a:lnTo>
                    <a:pt x="411" y="181"/>
                  </a:lnTo>
                  <a:lnTo>
                    <a:pt x="414" y="189"/>
                  </a:lnTo>
                  <a:lnTo>
                    <a:pt x="414" y="193"/>
                  </a:lnTo>
                  <a:lnTo>
                    <a:pt x="415" y="196"/>
                  </a:lnTo>
                  <a:lnTo>
                    <a:pt x="419" y="200"/>
                  </a:lnTo>
                  <a:lnTo>
                    <a:pt x="423" y="201"/>
                  </a:lnTo>
                  <a:lnTo>
                    <a:pt x="427" y="204"/>
                  </a:lnTo>
                  <a:lnTo>
                    <a:pt x="431" y="205"/>
                  </a:lnTo>
                  <a:lnTo>
                    <a:pt x="435" y="211"/>
                  </a:lnTo>
                  <a:lnTo>
                    <a:pt x="445" y="230"/>
                  </a:lnTo>
                  <a:lnTo>
                    <a:pt x="439" y="234"/>
                  </a:lnTo>
                  <a:lnTo>
                    <a:pt x="433" y="238"/>
                  </a:lnTo>
                  <a:lnTo>
                    <a:pt x="425" y="246"/>
                  </a:lnTo>
                  <a:lnTo>
                    <a:pt x="419" y="252"/>
                  </a:lnTo>
                  <a:lnTo>
                    <a:pt x="411" y="274"/>
                  </a:lnTo>
                  <a:lnTo>
                    <a:pt x="409" y="283"/>
                  </a:lnTo>
                  <a:lnTo>
                    <a:pt x="409" y="290"/>
                  </a:lnTo>
                  <a:lnTo>
                    <a:pt x="413" y="293"/>
                  </a:lnTo>
                  <a:lnTo>
                    <a:pt x="418" y="293"/>
                  </a:lnTo>
                  <a:lnTo>
                    <a:pt x="426" y="290"/>
                  </a:lnTo>
                  <a:lnTo>
                    <a:pt x="431" y="287"/>
                  </a:lnTo>
                  <a:lnTo>
                    <a:pt x="435" y="287"/>
                  </a:lnTo>
                  <a:lnTo>
                    <a:pt x="437" y="289"/>
                  </a:lnTo>
                  <a:lnTo>
                    <a:pt x="441" y="297"/>
                  </a:lnTo>
                  <a:lnTo>
                    <a:pt x="441" y="300"/>
                  </a:lnTo>
                  <a:lnTo>
                    <a:pt x="443" y="305"/>
                  </a:lnTo>
                  <a:lnTo>
                    <a:pt x="448" y="309"/>
                  </a:lnTo>
                  <a:lnTo>
                    <a:pt x="450" y="314"/>
                  </a:lnTo>
                  <a:lnTo>
                    <a:pt x="450" y="318"/>
                  </a:lnTo>
                  <a:lnTo>
                    <a:pt x="449" y="329"/>
                  </a:lnTo>
                  <a:lnTo>
                    <a:pt x="443" y="340"/>
                  </a:lnTo>
                  <a:lnTo>
                    <a:pt x="441" y="349"/>
                  </a:lnTo>
                  <a:lnTo>
                    <a:pt x="439" y="359"/>
                  </a:lnTo>
                  <a:lnTo>
                    <a:pt x="442" y="368"/>
                  </a:lnTo>
                  <a:lnTo>
                    <a:pt x="448" y="384"/>
                  </a:lnTo>
                  <a:lnTo>
                    <a:pt x="448" y="388"/>
                  </a:lnTo>
                  <a:lnTo>
                    <a:pt x="441" y="395"/>
                  </a:lnTo>
                  <a:lnTo>
                    <a:pt x="438" y="401"/>
                  </a:lnTo>
                  <a:lnTo>
                    <a:pt x="438" y="403"/>
                  </a:lnTo>
                  <a:lnTo>
                    <a:pt x="439" y="406"/>
                  </a:lnTo>
                  <a:lnTo>
                    <a:pt x="441" y="407"/>
                  </a:lnTo>
                  <a:lnTo>
                    <a:pt x="445" y="415"/>
                  </a:lnTo>
                  <a:lnTo>
                    <a:pt x="445" y="418"/>
                  </a:lnTo>
                  <a:lnTo>
                    <a:pt x="443" y="422"/>
                  </a:lnTo>
                  <a:lnTo>
                    <a:pt x="442" y="425"/>
                  </a:lnTo>
                  <a:lnTo>
                    <a:pt x="441" y="426"/>
                  </a:lnTo>
                  <a:lnTo>
                    <a:pt x="439" y="429"/>
                  </a:lnTo>
                  <a:lnTo>
                    <a:pt x="439" y="430"/>
                  </a:lnTo>
                  <a:lnTo>
                    <a:pt x="441" y="432"/>
                  </a:lnTo>
                  <a:lnTo>
                    <a:pt x="442" y="434"/>
                  </a:lnTo>
                  <a:lnTo>
                    <a:pt x="448" y="442"/>
                  </a:lnTo>
                  <a:lnTo>
                    <a:pt x="449" y="446"/>
                  </a:lnTo>
                  <a:lnTo>
                    <a:pt x="449" y="450"/>
                  </a:lnTo>
                  <a:lnTo>
                    <a:pt x="446" y="456"/>
                  </a:lnTo>
                  <a:lnTo>
                    <a:pt x="443" y="457"/>
                  </a:lnTo>
                  <a:lnTo>
                    <a:pt x="441" y="460"/>
                  </a:lnTo>
                  <a:lnTo>
                    <a:pt x="437" y="461"/>
                  </a:lnTo>
                  <a:lnTo>
                    <a:pt x="433" y="464"/>
                  </a:lnTo>
                  <a:lnTo>
                    <a:pt x="429" y="469"/>
                  </a:lnTo>
                  <a:lnTo>
                    <a:pt x="425" y="477"/>
                  </a:lnTo>
                  <a:lnTo>
                    <a:pt x="423" y="488"/>
                  </a:lnTo>
                  <a:lnTo>
                    <a:pt x="419" y="496"/>
                  </a:lnTo>
                  <a:lnTo>
                    <a:pt x="415" y="503"/>
                  </a:lnTo>
                  <a:lnTo>
                    <a:pt x="407" y="507"/>
                  </a:lnTo>
                  <a:lnTo>
                    <a:pt x="396" y="508"/>
                  </a:lnTo>
                  <a:lnTo>
                    <a:pt x="372" y="508"/>
                  </a:lnTo>
                  <a:lnTo>
                    <a:pt x="360" y="506"/>
                  </a:lnTo>
                  <a:lnTo>
                    <a:pt x="349" y="503"/>
                  </a:lnTo>
                  <a:lnTo>
                    <a:pt x="337" y="500"/>
                  </a:lnTo>
                  <a:lnTo>
                    <a:pt x="329" y="503"/>
                  </a:lnTo>
                  <a:lnTo>
                    <a:pt x="322" y="508"/>
                  </a:lnTo>
                  <a:lnTo>
                    <a:pt x="316" y="515"/>
                  </a:lnTo>
                  <a:lnTo>
                    <a:pt x="310" y="519"/>
                  </a:lnTo>
                  <a:lnTo>
                    <a:pt x="305" y="519"/>
                  </a:lnTo>
                  <a:lnTo>
                    <a:pt x="298" y="516"/>
                  </a:lnTo>
                  <a:lnTo>
                    <a:pt x="292" y="511"/>
                  </a:lnTo>
                  <a:lnTo>
                    <a:pt x="285" y="507"/>
                  </a:lnTo>
                  <a:lnTo>
                    <a:pt x="281" y="506"/>
                  </a:lnTo>
                  <a:lnTo>
                    <a:pt x="273" y="507"/>
                  </a:lnTo>
                  <a:lnTo>
                    <a:pt x="262" y="512"/>
                  </a:lnTo>
                  <a:lnTo>
                    <a:pt x="255" y="518"/>
                  </a:lnTo>
                  <a:lnTo>
                    <a:pt x="251" y="523"/>
                  </a:lnTo>
                  <a:lnTo>
                    <a:pt x="245" y="531"/>
                  </a:lnTo>
                  <a:lnTo>
                    <a:pt x="238" y="538"/>
                  </a:lnTo>
                  <a:lnTo>
                    <a:pt x="231" y="543"/>
                  </a:lnTo>
                  <a:lnTo>
                    <a:pt x="226" y="553"/>
                  </a:lnTo>
                  <a:lnTo>
                    <a:pt x="224" y="565"/>
                  </a:lnTo>
                  <a:lnTo>
                    <a:pt x="223" y="569"/>
                  </a:lnTo>
                  <a:lnTo>
                    <a:pt x="222" y="572"/>
                  </a:lnTo>
                  <a:lnTo>
                    <a:pt x="210" y="580"/>
                  </a:lnTo>
                  <a:lnTo>
                    <a:pt x="193" y="588"/>
                  </a:lnTo>
                  <a:lnTo>
                    <a:pt x="181" y="593"/>
                  </a:lnTo>
                  <a:lnTo>
                    <a:pt x="169" y="600"/>
                  </a:lnTo>
                  <a:lnTo>
                    <a:pt x="164" y="603"/>
                  </a:lnTo>
                  <a:lnTo>
                    <a:pt x="161" y="607"/>
                  </a:lnTo>
                  <a:lnTo>
                    <a:pt x="158" y="609"/>
                  </a:lnTo>
                  <a:lnTo>
                    <a:pt x="156" y="614"/>
                  </a:lnTo>
                  <a:lnTo>
                    <a:pt x="148" y="619"/>
                  </a:lnTo>
                  <a:lnTo>
                    <a:pt x="142" y="620"/>
                  </a:lnTo>
                  <a:lnTo>
                    <a:pt x="134" y="620"/>
                  </a:lnTo>
                  <a:lnTo>
                    <a:pt x="124" y="623"/>
                  </a:lnTo>
                  <a:lnTo>
                    <a:pt x="111" y="627"/>
                  </a:lnTo>
                  <a:lnTo>
                    <a:pt x="93" y="630"/>
                  </a:lnTo>
                  <a:lnTo>
                    <a:pt x="85" y="628"/>
                  </a:lnTo>
                  <a:lnTo>
                    <a:pt x="74" y="630"/>
                  </a:lnTo>
                  <a:lnTo>
                    <a:pt x="63" y="634"/>
                  </a:lnTo>
                  <a:lnTo>
                    <a:pt x="54" y="635"/>
                  </a:lnTo>
                  <a:lnTo>
                    <a:pt x="46" y="631"/>
                  </a:lnTo>
                  <a:lnTo>
                    <a:pt x="36" y="622"/>
                  </a:lnTo>
                  <a:lnTo>
                    <a:pt x="28" y="612"/>
                  </a:lnTo>
                  <a:lnTo>
                    <a:pt x="21" y="605"/>
                  </a:lnTo>
                  <a:lnTo>
                    <a:pt x="16" y="604"/>
                  </a:lnTo>
                  <a:lnTo>
                    <a:pt x="8" y="605"/>
                  </a:lnTo>
                  <a:lnTo>
                    <a:pt x="0" y="609"/>
                  </a:lnTo>
                  <a:lnTo>
                    <a:pt x="8" y="596"/>
                  </a:lnTo>
                  <a:lnTo>
                    <a:pt x="15" y="585"/>
                  </a:lnTo>
                  <a:lnTo>
                    <a:pt x="21" y="577"/>
                  </a:lnTo>
                  <a:lnTo>
                    <a:pt x="25" y="573"/>
                  </a:lnTo>
                  <a:lnTo>
                    <a:pt x="28" y="572"/>
                  </a:lnTo>
                  <a:lnTo>
                    <a:pt x="28" y="570"/>
                  </a:lnTo>
                  <a:lnTo>
                    <a:pt x="27" y="569"/>
                  </a:lnTo>
                  <a:lnTo>
                    <a:pt x="24" y="568"/>
                  </a:lnTo>
                  <a:lnTo>
                    <a:pt x="21" y="568"/>
                  </a:lnTo>
                  <a:lnTo>
                    <a:pt x="17" y="566"/>
                  </a:lnTo>
                  <a:lnTo>
                    <a:pt x="4" y="566"/>
                  </a:lnTo>
                  <a:lnTo>
                    <a:pt x="4" y="562"/>
                  </a:lnTo>
                  <a:lnTo>
                    <a:pt x="5" y="560"/>
                  </a:lnTo>
                  <a:lnTo>
                    <a:pt x="5" y="557"/>
                  </a:lnTo>
                  <a:lnTo>
                    <a:pt x="7" y="554"/>
                  </a:lnTo>
                  <a:lnTo>
                    <a:pt x="7" y="547"/>
                  </a:lnTo>
                  <a:lnTo>
                    <a:pt x="8" y="545"/>
                  </a:lnTo>
                  <a:lnTo>
                    <a:pt x="11" y="542"/>
                  </a:lnTo>
                  <a:lnTo>
                    <a:pt x="13" y="538"/>
                  </a:lnTo>
                  <a:lnTo>
                    <a:pt x="15" y="533"/>
                  </a:lnTo>
                  <a:lnTo>
                    <a:pt x="9" y="522"/>
                  </a:lnTo>
                  <a:lnTo>
                    <a:pt x="9" y="516"/>
                  </a:lnTo>
                  <a:lnTo>
                    <a:pt x="12" y="514"/>
                  </a:lnTo>
                  <a:lnTo>
                    <a:pt x="13" y="514"/>
                  </a:lnTo>
                  <a:lnTo>
                    <a:pt x="15" y="515"/>
                  </a:lnTo>
                  <a:lnTo>
                    <a:pt x="20" y="515"/>
                  </a:lnTo>
                  <a:lnTo>
                    <a:pt x="21" y="514"/>
                  </a:lnTo>
                  <a:lnTo>
                    <a:pt x="25" y="511"/>
                  </a:lnTo>
                  <a:lnTo>
                    <a:pt x="31" y="508"/>
                  </a:lnTo>
                  <a:lnTo>
                    <a:pt x="33" y="508"/>
                  </a:lnTo>
                  <a:lnTo>
                    <a:pt x="36" y="510"/>
                  </a:lnTo>
                  <a:lnTo>
                    <a:pt x="43" y="510"/>
                  </a:lnTo>
                  <a:lnTo>
                    <a:pt x="50" y="506"/>
                  </a:lnTo>
                  <a:lnTo>
                    <a:pt x="58" y="500"/>
                  </a:lnTo>
                  <a:lnTo>
                    <a:pt x="63" y="494"/>
                  </a:lnTo>
                  <a:lnTo>
                    <a:pt x="68" y="490"/>
                  </a:lnTo>
                  <a:lnTo>
                    <a:pt x="75" y="490"/>
                  </a:lnTo>
                  <a:lnTo>
                    <a:pt x="82" y="491"/>
                  </a:lnTo>
                  <a:lnTo>
                    <a:pt x="90" y="492"/>
                  </a:lnTo>
                  <a:lnTo>
                    <a:pt x="93" y="492"/>
                  </a:lnTo>
                  <a:lnTo>
                    <a:pt x="94" y="491"/>
                  </a:lnTo>
                  <a:lnTo>
                    <a:pt x="97" y="486"/>
                  </a:lnTo>
                  <a:lnTo>
                    <a:pt x="97" y="479"/>
                  </a:lnTo>
                  <a:lnTo>
                    <a:pt x="98" y="475"/>
                  </a:lnTo>
                  <a:lnTo>
                    <a:pt x="98" y="472"/>
                  </a:lnTo>
                  <a:lnTo>
                    <a:pt x="101" y="468"/>
                  </a:lnTo>
                  <a:lnTo>
                    <a:pt x="105" y="465"/>
                  </a:lnTo>
                  <a:lnTo>
                    <a:pt x="115" y="457"/>
                  </a:lnTo>
                  <a:lnTo>
                    <a:pt x="118" y="452"/>
                  </a:lnTo>
                  <a:lnTo>
                    <a:pt x="121" y="445"/>
                  </a:lnTo>
                  <a:lnTo>
                    <a:pt x="124" y="437"/>
                  </a:lnTo>
                  <a:lnTo>
                    <a:pt x="125" y="430"/>
                  </a:lnTo>
                  <a:lnTo>
                    <a:pt x="133" y="426"/>
                  </a:lnTo>
                  <a:lnTo>
                    <a:pt x="137" y="425"/>
                  </a:lnTo>
                  <a:lnTo>
                    <a:pt x="140" y="422"/>
                  </a:lnTo>
                  <a:lnTo>
                    <a:pt x="142" y="421"/>
                  </a:lnTo>
                  <a:lnTo>
                    <a:pt x="148" y="417"/>
                  </a:lnTo>
                  <a:lnTo>
                    <a:pt x="154" y="411"/>
                  </a:lnTo>
                  <a:lnTo>
                    <a:pt x="164" y="403"/>
                  </a:lnTo>
                  <a:lnTo>
                    <a:pt x="172" y="397"/>
                  </a:lnTo>
                  <a:lnTo>
                    <a:pt x="177" y="393"/>
                  </a:lnTo>
                  <a:lnTo>
                    <a:pt x="181" y="387"/>
                  </a:lnTo>
                  <a:lnTo>
                    <a:pt x="184" y="378"/>
                  </a:lnTo>
                  <a:lnTo>
                    <a:pt x="185" y="368"/>
                  </a:lnTo>
                  <a:lnTo>
                    <a:pt x="185" y="362"/>
                  </a:lnTo>
                  <a:lnTo>
                    <a:pt x="184" y="358"/>
                  </a:lnTo>
                  <a:lnTo>
                    <a:pt x="179" y="352"/>
                  </a:lnTo>
                  <a:lnTo>
                    <a:pt x="175" y="351"/>
                  </a:lnTo>
                  <a:lnTo>
                    <a:pt x="169" y="345"/>
                  </a:lnTo>
                  <a:lnTo>
                    <a:pt x="167" y="340"/>
                  </a:lnTo>
                  <a:lnTo>
                    <a:pt x="165" y="333"/>
                  </a:lnTo>
                  <a:lnTo>
                    <a:pt x="167" y="325"/>
                  </a:lnTo>
                  <a:lnTo>
                    <a:pt x="169" y="321"/>
                  </a:lnTo>
                  <a:lnTo>
                    <a:pt x="175" y="317"/>
                  </a:lnTo>
                  <a:lnTo>
                    <a:pt x="181" y="310"/>
                  </a:lnTo>
                  <a:lnTo>
                    <a:pt x="187" y="304"/>
                  </a:lnTo>
                  <a:lnTo>
                    <a:pt x="195" y="296"/>
                  </a:lnTo>
                  <a:lnTo>
                    <a:pt x="200" y="286"/>
                  </a:lnTo>
                  <a:lnTo>
                    <a:pt x="204" y="275"/>
                  </a:lnTo>
                  <a:lnTo>
                    <a:pt x="207" y="267"/>
                  </a:lnTo>
                  <a:lnTo>
                    <a:pt x="210" y="262"/>
                  </a:lnTo>
                  <a:lnTo>
                    <a:pt x="223" y="251"/>
                  </a:lnTo>
                  <a:lnTo>
                    <a:pt x="231" y="247"/>
                  </a:lnTo>
                  <a:lnTo>
                    <a:pt x="236" y="246"/>
                  </a:lnTo>
                  <a:lnTo>
                    <a:pt x="239" y="243"/>
                  </a:lnTo>
                  <a:lnTo>
                    <a:pt x="239" y="230"/>
                  </a:lnTo>
                  <a:lnTo>
                    <a:pt x="236" y="223"/>
                  </a:lnTo>
                  <a:lnTo>
                    <a:pt x="235" y="216"/>
                  </a:lnTo>
                  <a:lnTo>
                    <a:pt x="234" y="213"/>
                  </a:lnTo>
                  <a:lnTo>
                    <a:pt x="231" y="211"/>
                  </a:lnTo>
                  <a:lnTo>
                    <a:pt x="227" y="209"/>
                  </a:lnTo>
                  <a:lnTo>
                    <a:pt x="224" y="207"/>
                  </a:lnTo>
                  <a:lnTo>
                    <a:pt x="220" y="207"/>
                  </a:lnTo>
                  <a:lnTo>
                    <a:pt x="215" y="204"/>
                  </a:lnTo>
                  <a:lnTo>
                    <a:pt x="211" y="201"/>
                  </a:lnTo>
                  <a:lnTo>
                    <a:pt x="203" y="200"/>
                  </a:lnTo>
                  <a:lnTo>
                    <a:pt x="193" y="197"/>
                  </a:lnTo>
                  <a:lnTo>
                    <a:pt x="188" y="192"/>
                  </a:lnTo>
                  <a:lnTo>
                    <a:pt x="183" y="182"/>
                  </a:lnTo>
                  <a:lnTo>
                    <a:pt x="177" y="172"/>
                  </a:lnTo>
                  <a:lnTo>
                    <a:pt x="172" y="159"/>
                  </a:lnTo>
                  <a:lnTo>
                    <a:pt x="167" y="150"/>
                  </a:lnTo>
                  <a:lnTo>
                    <a:pt x="165" y="146"/>
                  </a:lnTo>
                  <a:lnTo>
                    <a:pt x="164" y="143"/>
                  </a:lnTo>
                  <a:lnTo>
                    <a:pt x="163" y="142"/>
                  </a:lnTo>
                  <a:lnTo>
                    <a:pt x="158" y="139"/>
                  </a:lnTo>
                  <a:lnTo>
                    <a:pt x="156" y="138"/>
                  </a:lnTo>
                  <a:lnTo>
                    <a:pt x="154" y="137"/>
                  </a:lnTo>
                  <a:lnTo>
                    <a:pt x="153" y="134"/>
                  </a:lnTo>
                  <a:lnTo>
                    <a:pt x="153" y="115"/>
                  </a:lnTo>
                  <a:lnTo>
                    <a:pt x="154" y="112"/>
                  </a:lnTo>
                  <a:lnTo>
                    <a:pt x="157" y="114"/>
                  </a:lnTo>
                  <a:lnTo>
                    <a:pt x="165" y="116"/>
                  </a:lnTo>
                  <a:lnTo>
                    <a:pt x="171" y="116"/>
                  </a:lnTo>
                  <a:lnTo>
                    <a:pt x="172" y="115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93" y="114"/>
                  </a:lnTo>
                  <a:lnTo>
                    <a:pt x="196" y="112"/>
                  </a:lnTo>
                  <a:lnTo>
                    <a:pt x="199" y="107"/>
                  </a:lnTo>
                  <a:lnTo>
                    <a:pt x="200" y="103"/>
                  </a:lnTo>
                  <a:lnTo>
                    <a:pt x="201" y="100"/>
                  </a:lnTo>
                  <a:lnTo>
                    <a:pt x="207" y="97"/>
                  </a:lnTo>
                  <a:lnTo>
                    <a:pt x="211" y="97"/>
                  </a:lnTo>
                  <a:lnTo>
                    <a:pt x="214" y="96"/>
                  </a:lnTo>
                  <a:lnTo>
                    <a:pt x="216" y="96"/>
                  </a:lnTo>
                  <a:lnTo>
                    <a:pt x="216" y="93"/>
                  </a:lnTo>
                  <a:lnTo>
                    <a:pt x="214" y="91"/>
                  </a:lnTo>
                  <a:lnTo>
                    <a:pt x="212" y="88"/>
                  </a:lnTo>
                  <a:lnTo>
                    <a:pt x="211" y="84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11" y="75"/>
                  </a:lnTo>
                  <a:lnTo>
                    <a:pt x="211" y="71"/>
                  </a:lnTo>
                  <a:lnTo>
                    <a:pt x="200" y="71"/>
                  </a:lnTo>
                  <a:lnTo>
                    <a:pt x="199" y="69"/>
                  </a:lnTo>
                  <a:lnTo>
                    <a:pt x="196" y="68"/>
                  </a:lnTo>
                  <a:lnTo>
                    <a:pt x="189" y="61"/>
                  </a:lnTo>
                  <a:lnTo>
                    <a:pt x="188" y="57"/>
                  </a:lnTo>
                  <a:lnTo>
                    <a:pt x="187" y="54"/>
                  </a:lnTo>
                  <a:lnTo>
                    <a:pt x="181" y="49"/>
                  </a:lnTo>
                  <a:lnTo>
                    <a:pt x="180" y="46"/>
                  </a:lnTo>
                  <a:lnTo>
                    <a:pt x="185" y="41"/>
                  </a:lnTo>
                  <a:lnTo>
                    <a:pt x="184" y="38"/>
                  </a:lnTo>
                  <a:lnTo>
                    <a:pt x="181" y="35"/>
                  </a:lnTo>
                  <a:lnTo>
                    <a:pt x="181" y="27"/>
                  </a:lnTo>
                  <a:lnTo>
                    <a:pt x="183" y="25"/>
                  </a:lnTo>
                  <a:lnTo>
                    <a:pt x="183" y="21"/>
                  </a:lnTo>
                  <a:lnTo>
                    <a:pt x="181" y="17"/>
                  </a:lnTo>
                  <a:lnTo>
                    <a:pt x="179" y="11"/>
                  </a:lnTo>
                  <a:lnTo>
                    <a:pt x="180" y="9"/>
                  </a:lnTo>
                  <a:lnTo>
                    <a:pt x="184" y="7"/>
                  </a:lnTo>
                  <a:lnTo>
                    <a:pt x="188" y="4"/>
                  </a:lnTo>
                  <a:lnTo>
                    <a:pt x="192" y="3"/>
                  </a:lnTo>
                  <a:lnTo>
                    <a:pt x="206" y="3"/>
                  </a:lnTo>
                  <a:lnTo>
                    <a:pt x="208" y="4"/>
                  </a:lnTo>
                  <a:lnTo>
                    <a:pt x="219" y="4"/>
                  </a:lnTo>
                  <a:lnTo>
                    <a:pt x="223" y="3"/>
                  </a:lnTo>
                  <a:lnTo>
                    <a:pt x="228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2" name="Freeform 108"/>
            <p:cNvSpPr>
              <a:spLocks noEditPoints="1"/>
            </p:cNvSpPr>
            <p:nvPr/>
          </p:nvSpPr>
          <p:spPr bwMode="auto">
            <a:xfrm>
              <a:off x="4586181" y="4080760"/>
              <a:ext cx="1183486" cy="1356559"/>
            </a:xfrm>
            <a:custGeom>
              <a:avLst/>
              <a:gdLst/>
              <a:ahLst/>
              <a:cxnLst>
                <a:cxn ang="0">
                  <a:pos x="264" y="660"/>
                </a:cxn>
                <a:cxn ang="0">
                  <a:pos x="265" y="712"/>
                </a:cxn>
                <a:cxn ang="0">
                  <a:pos x="312" y="728"/>
                </a:cxn>
                <a:cxn ang="0">
                  <a:pos x="349" y="737"/>
                </a:cxn>
                <a:cxn ang="0">
                  <a:pos x="378" y="674"/>
                </a:cxn>
                <a:cxn ang="0">
                  <a:pos x="306" y="651"/>
                </a:cxn>
                <a:cxn ang="0">
                  <a:pos x="300" y="34"/>
                </a:cxn>
                <a:cxn ang="0">
                  <a:pos x="343" y="74"/>
                </a:cxn>
                <a:cxn ang="0">
                  <a:pos x="368" y="104"/>
                </a:cxn>
                <a:cxn ang="0">
                  <a:pos x="388" y="169"/>
                </a:cxn>
                <a:cxn ang="0">
                  <a:pos x="398" y="224"/>
                </a:cxn>
                <a:cxn ang="0">
                  <a:pos x="397" y="275"/>
                </a:cxn>
                <a:cxn ang="0">
                  <a:pos x="419" y="305"/>
                </a:cxn>
                <a:cxn ang="0">
                  <a:pos x="448" y="280"/>
                </a:cxn>
                <a:cxn ang="0">
                  <a:pos x="494" y="264"/>
                </a:cxn>
                <a:cxn ang="0">
                  <a:pos x="507" y="271"/>
                </a:cxn>
                <a:cxn ang="0">
                  <a:pos x="529" y="227"/>
                </a:cxn>
                <a:cxn ang="0">
                  <a:pos x="553" y="169"/>
                </a:cxn>
                <a:cxn ang="0">
                  <a:pos x="616" y="169"/>
                </a:cxn>
                <a:cxn ang="0">
                  <a:pos x="662" y="182"/>
                </a:cxn>
                <a:cxn ang="0">
                  <a:pos x="693" y="216"/>
                </a:cxn>
                <a:cxn ang="0">
                  <a:pos x="718" y="249"/>
                </a:cxn>
                <a:cxn ang="0">
                  <a:pos x="673" y="270"/>
                </a:cxn>
                <a:cxn ang="0">
                  <a:pos x="686" y="317"/>
                </a:cxn>
                <a:cxn ang="0">
                  <a:pos x="706" y="345"/>
                </a:cxn>
                <a:cxn ang="0">
                  <a:pos x="662" y="364"/>
                </a:cxn>
                <a:cxn ang="0">
                  <a:pos x="644" y="345"/>
                </a:cxn>
                <a:cxn ang="0">
                  <a:pos x="616" y="390"/>
                </a:cxn>
                <a:cxn ang="0">
                  <a:pos x="577" y="406"/>
                </a:cxn>
                <a:cxn ang="0">
                  <a:pos x="533" y="408"/>
                </a:cxn>
                <a:cxn ang="0">
                  <a:pos x="487" y="426"/>
                </a:cxn>
                <a:cxn ang="0">
                  <a:pos x="429" y="458"/>
                </a:cxn>
                <a:cxn ang="0">
                  <a:pos x="440" y="520"/>
                </a:cxn>
                <a:cxn ang="0">
                  <a:pos x="439" y="635"/>
                </a:cxn>
                <a:cxn ang="0">
                  <a:pos x="416" y="697"/>
                </a:cxn>
                <a:cxn ang="0">
                  <a:pos x="347" y="780"/>
                </a:cxn>
                <a:cxn ang="0">
                  <a:pos x="351" y="811"/>
                </a:cxn>
                <a:cxn ang="0">
                  <a:pos x="310" y="806"/>
                </a:cxn>
                <a:cxn ang="0">
                  <a:pos x="272" y="778"/>
                </a:cxn>
                <a:cxn ang="0">
                  <a:pos x="213" y="749"/>
                </a:cxn>
                <a:cxn ang="0">
                  <a:pos x="158" y="722"/>
                </a:cxn>
                <a:cxn ang="0">
                  <a:pos x="112" y="733"/>
                </a:cxn>
                <a:cxn ang="0">
                  <a:pos x="45" y="709"/>
                </a:cxn>
                <a:cxn ang="0">
                  <a:pos x="2" y="674"/>
                </a:cxn>
                <a:cxn ang="0">
                  <a:pos x="29" y="655"/>
                </a:cxn>
                <a:cxn ang="0">
                  <a:pos x="30" y="593"/>
                </a:cxn>
                <a:cxn ang="0">
                  <a:pos x="54" y="549"/>
                </a:cxn>
                <a:cxn ang="0">
                  <a:pos x="58" y="518"/>
                </a:cxn>
                <a:cxn ang="0">
                  <a:pos x="48" y="487"/>
                </a:cxn>
                <a:cxn ang="0">
                  <a:pos x="107" y="433"/>
                </a:cxn>
                <a:cxn ang="0">
                  <a:pos x="135" y="450"/>
                </a:cxn>
                <a:cxn ang="0">
                  <a:pos x="148" y="448"/>
                </a:cxn>
                <a:cxn ang="0">
                  <a:pos x="173" y="402"/>
                </a:cxn>
                <a:cxn ang="0">
                  <a:pos x="191" y="353"/>
                </a:cxn>
                <a:cxn ang="0">
                  <a:pos x="217" y="348"/>
                </a:cxn>
                <a:cxn ang="0">
                  <a:pos x="251" y="363"/>
                </a:cxn>
                <a:cxn ang="0">
                  <a:pos x="275" y="341"/>
                </a:cxn>
                <a:cxn ang="0">
                  <a:pos x="260" y="305"/>
                </a:cxn>
                <a:cxn ang="0">
                  <a:pos x="269" y="263"/>
                </a:cxn>
                <a:cxn ang="0">
                  <a:pos x="240" y="216"/>
                </a:cxn>
                <a:cxn ang="0">
                  <a:pos x="269" y="154"/>
                </a:cxn>
                <a:cxn ang="0">
                  <a:pos x="256" y="95"/>
                </a:cxn>
                <a:cxn ang="0">
                  <a:pos x="271" y="30"/>
                </a:cxn>
              </a:cxnLst>
              <a:rect l="0" t="0" r="r" b="b"/>
              <a:pathLst>
                <a:path w="718" h="823">
                  <a:moveTo>
                    <a:pt x="302" y="651"/>
                  </a:moveTo>
                  <a:lnTo>
                    <a:pt x="296" y="656"/>
                  </a:lnTo>
                  <a:lnTo>
                    <a:pt x="291" y="663"/>
                  </a:lnTo>
                  <a:lnTo>
                    <a:pt x="285" y="671"/>
                  </a:lnTo>
                  <a:lnTo>
                    <a:pt x="281" y="675"/>
                  </a:lnTo>
                  <a:lnTo>
                    <a:pt x="279" y="675"/>
                  </a:lnTo>
                  <a:lnTo>
                    <a:pt x="276" y="674"/>
                  </a:lnTo>
                  <a:lnTo>
                    <a:pt x="271" y="668"/>
                  </a:lnTo>
                  <a:lnTo>
                    <a:pt x="268" y="664"/>
                  </a:lnTo>
                  <a:lnTo>
                    <a:pt x="267" y="662"/>
                  </a:lnTo>
                  <a:lnTo>
                    <a:pt x="264" y="660"/>
                  </a:lnTo>
                  <a:lnTo>
                    <a:pt x="256" y="660"/>
                  </a:lnTo>
                  <a:lnTo>
                    <a:pt x="253" y="662"/>
                  </a:lnTo>
                  <a:lnTo>
                    <a:pt x="251" y="664"/>
                  </a:lnTo>
                  <a:lnTo>
                    <a:pt x="249" y="667"/>
                  </a:lnTo>
                  <a:lnTo>
                    <a:pt x="249" y="673"/>
                  </a:lnTo>
                  <a:lnTo>
                    <a:pt x="252" y="678"/>
                  </a:lnTo>
                  <a:lnTo>
                    <a:pt x="257" y="683"/>
                  </a:lnTo>
                  <a:lnTo>
                    <a:pt x="259" y="687"/>
                  </a:lnTo>
                  <a:lnTo>
                    <a:pt x="261" y="697"/>
                  </a:lnTo>
                  <a:lnTo>
                    <a:pt x="261" y="705"/>
                  </a:lnTo>
                  <a:lnTo>
                    <a:pt x="265" y="712"/>
                  </a:lnTo>
                  <a:lnTo>
                    <a:pt x="268" y="714"/>
                  </a:lnTo>
                  <a:lnTo>
                    <a:pt x="269" y="714"/>
                  </a:lnTo>
                  <a:lnTo>
                    <a:pt x="272" y="713"/>
                  </a:lnTo>
                  <a:lnTo>
                    <a:pt x="283" y="702"/>
                  </a:lnTo>
                  <a:lnTo>
                    <a:pt x="285" y="701"/>
                  </a:lnTo>
                  <a:lnTo>
                    <a:pt x="291" y="702"/>
                  </a:lnTo>
                  <a:lnTo>
                    <a:pt x="296" y="710"/>
                  </a:lnTo>
                  <a:lnTo>
                    <a:pt x="302" y="720"/>
                  </a:lnTo>
                  <a:lnTo>
                    <a:pt x="307" y="726"/>
                  </a:lnTo>
                  <a:lnTo>
                    <a:pt x="310" y="728"/>
                  </a:lnTo>
                  <a:lnTo>
                    <a:pt x="312" y="728"/>
                  </a:lnTo>
                  <a:lnTo>
                    <a:pt x="314" y="725"/>
                  </a:lnTo>
                  <a:lnTo>
                    <a:pt x="316" y="722"/>
                  </a:lnTo>
                  <a:lnTo>
                    <a:pt x="318" y="720"/>
                  </a:lnTo>
                  <a:lnTo>
                    <a:pt x="320" y="717"/>
                  </a:lnTo>
                  <a:lnTo>
                    <a:pt x="322" y="714"/>
                  </a:lnTo>
                  <a:lnTo>
                    <a:pt x="324" y="712"/>
                  </a:lnTo>
                  <a:lnTo>
                    <a:pt x="326" y="712"/>
                  </a:lnTo>
                  <a:lnTo>
                    <a:pt x="331" y="716"/>
                  </a:lnTo>
                  <a:lnTo>
                    <a:pt x="338" y="724"/>
                  </a:lnTo>
                  <a:lnTo>
                    <a:pt x="343" y="732"/>
                  </a:lnTo>
                  <a:lnTo>
                    <a:pt x="349" y="737"/>
                  </a:lnTo>
                  <a:lnTo>
                    <a:pt x="355" y="739"/>
                  </a:lnTo>
                  <a:lnTo>
                    <a:pt x="361" y="736"/>
                  </a:lnTo>
                  <a:lnTo>
                    <a:pt x="366" y="729"/>
                  </a:lnTo>
                  <a:lnTo>
                    <a:pt x="370" y="722"/>
                  </a:lnTo>
                  <a:lnTo>
                    <a:pt x="373" y="718"/>
                  </a:lnTo>
                  <a:lnTo>
                    <a:pt x="376" y="713"/>
                  </a:lnTo>
                  <a:lnTo>
                    <a:pt x="378" y="704"/>
                  </a:lnTo>
                  <a:lnTo>
                    <a:pt x="380" y="693"/>
                  </a:lnTo>
                  <a:lnTo>
                    <a:pt x="381" y="683"/>
                  </a:lnTo>
                  <a:lnTo>
                    <a:pt x="381" y="678"/>
                  </a:lnTo>
                  <a:lnTo>
                    <a:pt x="378" y="674"/>
                  </a:lnTo>
                  <a:lnTo>
                    <a:pt x="376" y="668"/>
                  </a:lnTo>
                  <a:lnTo>
                    <a:pt x="373" y="666"/>
                  </a:lnTo>
                  <a:lnTo>
                    <a:pt x="370" y="664"/>
                  </a:lnTo>
                  <a:lnTo>
                    <a:pt x="362" y="666"/>
                  </a:lnTo>
                  <a:lnTo>
                    <a:pt x="343" y="677"/>
                  </a:lnTo>
                  <a:lnTo>
                    <a:pt x="334" y="681"/>
                  </a:lnTo>
                  <a:lnTo>
                    <a:pt x="329" y="678"/>
                  </a:lnTo>
                  <a:lnTo>
                    <a:pt x="322" y="673"/>
                  </a:lnTo>
                  <a:lnTo>
                    <a:pt x="316" y="663"/>
                  </a:lnTo>
                  <a:lnTo>
                    <a:pt x="310" y="656"/>
                  </a:lnTo>
                  <a:lnTo>
                    <a:pt x="306" y="651"/>
                  </a:lnTo>
                  <a:lnTo>
                    <a:pt x="302" y="651"/>
                  </a:lnTo>
                  <a:close/>
                  <a:moveTo>
                    <a:pt x="290" y="0"/>
                  </a:moveTo>
                  <a:lnTo>
                    <a:pt x="292" y="0"/>
                  </a:lnTo>
                  <a:lnTo>
                    <a:pt x="295" y="2"/>
                  </a:lnTo>
                  <a:lnTo>
                    <a:pt x="300" y="7"/>
                  </a:lnTo>
                  <a:lnTo>
                    <a:pt x="304" y="14"/>
                  </a:lnTo>
                  <a:lnTo>
                    <a:pt x="308" y="22"/>
                  </a:lnTo>
                  <a:lnTo>
                    <a:pt x="307" y="23"/>
                  </a:lnTo>
                  <a:lnTo>
                    <a:pt x="304" y="24"/>
                  </a:lnTo>
                  <a:lnTo>
                    <a:pt x="300" y="28"/>
                  </a:lnTo>
                  <a:lnTo>
                    <a:pt x="300" y="34"/>
                  </a:lnTo>
                  <a:lnTo>
                    <a:pt x="299" y="37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7" y="41"/>
                  </a:lnTo>
                  <a:lnTo>
                    <a:pt x="314" y="39"/>
                  </a:lnTo>
                  <a:lnTo>
                    <a:pt x="320" y="39"/>
                  </a:lnTo>
                  <a:lnTo>
                    <a:pt x="326" y="41"/>
                  </a:lnTo>
                  <a:lnTo>
                    <a:pt x="330" y="47"/>
                  </a:lnTo>
                  <a:lnTo>
                    <a:pt x="335" y="58"/>
                  </a:lnTo>
                  <a:lnTo>
                    <a:pt x="339" y="68"/>
                  </a:lnTo>
                  <a:lnTo>
                    <a:pt x="343" y="74"/>
                  </a:lnTo>
                  <a:lnTo>
                    <a:pt x="349" y="80"/>
                  </a:lnTo>
                  <a:lnTo>
                    <a:pt x="349" y="82"/>
                  </a:lnTo>
                  <a:lnTo>
                    <a:pt x="346" y="88"/>
                  </a:lnTo>
                  <a:lnTo>
                    <a:pt x="346" y="92"/>
                  </a:lnTo>
                  <a:lnTo>
                    <a:pt x="345" y="95"/>
                  </a:lnTo>
                  <a:lnTo>
                    <a:pt x="346" y="97"/>
                  </a:lnTo>
                  <a:lnTo>
                    <a:pt x="347" y="99"/>
                  </a:lnTo>
                  <a:lnTo>
                    <a:pt x="350" y="100"/>
                  </a:lnTo>
                  <a:lnTo>
                    <a:pt x="354" y="101"/>
                  </a:lnTo>
                  <a:lnTo>
                    <a:pt x="359" y="101"/>
                  </a:lnTo>
                  <a:lnTo>
                    <a:pt x="368" y="104"/>
                  </a:lnTo>
                  <a:lnTo>
                    <a:pt x="369" y="105"/>
                  </a:lnTo>
                  <a:lnTo>
                    <a:pt x="370" y="115"/>
                  </a:lnTo>
                  <a:lnTo>
                    <a:pt x="368" y="127"/>
                  </a:lnTo>
                  <a:lnTo>
                    <a:pt x="368" y="135"/>
                  </a:lnTo>
                  <a:lnTo>
                    <a:pt x="372" y="143"/>
                  </a:lnTo>
                  <a:lnTo>
                    <a:pt x="377" y="150"/>
                  </a:lnTo>
                  <a:lnTo>
                    <a:pt x="380" y="155"/>
                  </a:lnTo>
                  <a:lnTo>
                    <a:pt x="380" y="162"/>
                  </a:lnTo>
                  <a:lnTo>
                    <a:pt x="381" y="163"/>
                  </a:lnTo>
                  <a:lnTo>
                    <a:pt x="382" y="166"/>
                  </a:lnTo>
                  <a:lnTo>
                    <a:pt x="388" y="169"/>
                  </a:lnTo>
                  <a:lnTo>
                    <a:pt x="394" y="169"/>
                  </a:lnTo>
                  <a:lnTo>
                    <a:pt x="398" y="170"/>
                  </a:lnTo>
                  <a:lnTo>
                    <a:pt x="401" y="170"/>
                  </a:lnTo>
                  <a:lnTo>
                    <a:pt x="404" y="171"/>
                  </a:lnTo>
                  <a:lnTo>
                    <a:pt x="405" y="173"/>
                  </a:lnTo>
                  <a:lnTo>
                    <a:pt x="405" y="175"/>
                  </a:lnTo>
                  <a:lnTo>
                    <a:pt x="404" y="183"/>
                  </a:lnTo>
                  <a:lnTo>
                    <a:pt x="402" y="194"/>
                  </a:lnTo>
                  <a:lnTo>
                    <a:pt x="401" y="206"/>
                  </a:lnTo>
                  <a:lnTo>
                    <a:pt x="400" y="217"/>
                  </a:lnTo>
                  <a:lnTo>
                    <a:pt x="398" y="224"/>
                  </a:lnTo>
                  <a:lnTo>
                    <a:pt x="398" y="232"/>
                  </a:lnTo>
                  <a:lnTo>
                    <a:pt x="401" y="241"/>
                  </a:lnTo>
                  <a:lnTo>
                    <a:pt x="401" y="251"/>
                  </a:lnTo>
                  <a:lnTo>
                    <a:pt x="400" y="253"/>
                  </a:lnTo>
                  <a:lnTo>
                    <a:pt x="398" y="258"/>
                  </a:lnTo>
                  <a:lnTo>
                    <a:pt x="397" y="260"/>
                  </a:lnTo>
                  <a:lnTo>
                    <a:pt x="397" y="266"/>
                  </a:lnTo>
                  <a:lnTo>
                    <a:pt x="398" y="268"/>
                  </a:lnTo>
                  <a:lnTo>
                    <a:pt x="400" y="270"/>
                  </a:lnTo>
                  <a:lnTo>
                    <a:pt x="400" y="272"/>
                  </a:lnTo>
                  <a:lnTo>
                    <a:pt x="397" y="275"/>
                  </a:lnTo>
                  <a:lnTo>
                    <a:pt x="397" y="278"/>
                  </a:lnTo>
                  <a:lnTo>
                    <a:pt x="396" y="282"/>
                  </a:lnTo>
                  <a:lnTo>
                    <a:pt x="396" y="287"/>
                  </a:lnTo>
                  <a:lnTo>
                    <a:pt x="397" y="290"/>
                  </a:lnTo>
                  <a:lnTo>
                    <a:pt x="400" y="291"/>
                  </a:lnTo>
                  <a:lnTo>
                    <a:pt x="405" y="291"/>
                  </a:lnTo>
                  <a:lnTo>
                    <a:pt x="406" y="293"/>
                  </a:lnTo>
                  <a:lnTo>
                    <a:pt x="409" y="294"/>
                  </a:lnTo>
                  <a:lnTo>
                    <a:pt x="412" y="297"/>
                  </a:lnTo>
                  <a:lnTo>
                    <a:pt x="413" y="299"/>
                  </a:lnTo>
                  <a:lnTo>
                    <a:pt x="419" y="305"/>
                  </a:lnTo>
                  <a:lnTo>
                    <a:pt x="421" y="306"/>
                  </a:lnTo>
                  <a:lnTo>
                    <a:pt x="424" y="306"/>
                  </a:lnTo>
                  <a:lnTo>
                    <a:pt x="428" y="305"/>
                  </a:lnTo>
                  <a:lnTo>
                    <a:pt x="432" y="302"/>
                  </a:lnTo>
                  <a:lnTo>
                    <a:pt x="435" y="301"/>
                  </a:lnTo>
                  <a:lnTo>
                    <a:pt x="436" y="298"/>
                  </a:lnTo>
                  <a:lnTo>
                    <a:pt x="437" y="297"/>
                  </a:lnTo>
                  <a:lnTo>
                    <a:pt x="437" y="294"/>
                  </a:lnTo>
                  <a:lnTo>
                    <a:pt x="439" y="293"/>
                  </a:lnTo>
                  <a:lnTo>
                    <a:pt x="441" y="287"/>
                  </a:lnTo>
                  <a:lnTo>
                    <a:pt x="448" y="280"/>
                  </a:lnTo>
                  <a:lnTo>
                    <a:pt x="456" y="278"/>
                  </a:lnTo>
                  <a:lnTo>
                    <a:pt x="463" y="275"/>
                  </a:lnTo>
                  <a:lnTo>
                    <a:pt x="475" y="271"/>
                  </a:lnTo>
                  <a:lnTo>
                    <a:pt x="480" y="266"/>
                  </a:lnTo>
                  <a:lnTo>
                    <a:pt x="480" y="263"/>
                  </a:lnTo>
                  <a:lnTo>
                    <a:pt x="482" y="260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4" y="256"/>
                  </a:lnTo>
                  <a:lnTo>
                    <a:pt x="491" y="263"/>
                  </a:lnTo>
                  <a:lnTo>
                    <a:pt x="494" y="264"/>
                  </a:lnTo>
                  <a:lnTo>
                    <a:pt x="495" y="264"/>
                  </a:lnTo>
                  <a:lnTo>
                    <a:pt x="498" y="270"/>
                  </a:lnTo>
                  <a:lnTo>
                    <a:pt x="498" y="274"/>
                  </a:lnTo>
                  <a:lnTo>
                    <a:pt x="499" y="276"/>
                  </a:lnTo>
                  <a:lnTo>
                    <a:pt x="499" y="283"/>
                  </a:lnTo>
                  <a:lnTo>
                    <a:pt x="501" y="284"/>
                  </a:lnTo>
                  <a:lnTo>
                    <a:pt x="502" y="284"/>
                  </a:lnTo>
                  <a:lnTo>
                    <a:pt x="503" y="283"/>
                  </a:lnTo>
                  <a:lnTo>
                    <a:pt x="506" y="278"/>
                  </a:lnTo>
                  <a:lnTo>
                    <a:pt x="506" y="275"/>
                  </a:lnTo>
                  <a:lnTo>
                    <a:pt x="507" y="271"/>
                  </a:lnTo>
                  <a:lnTo>
                    <a:pt x="507" y="270"/>
                  </a:lnTo>
                  <a:lnTo>
                    <a:pt x="509" y="268"/>
                  </a:lnTo>
                  <a:lnTo>
                    <a:pt x="510" y="268"/>
                  </a:lnTo>
                  <a:lnTo>
                    <a:pt x="515" y="266"/>
                  </a:lnTo>
                  <a:lnTo>
                    <a:pt x="519" y="264"/>
                  </a:lnTo>
                  <a:lnTo>
                    <a:pt x="525" y="262"/>
                  </a:lnTo>
                  <a:lnTo>
                    <a:pt x="526" y="259"/>
                  </a:lnTo>
                  <a:lnTo>
                    <a:pt x="526" y="256"/>
                  </a:lnTo>
                  <a:lnTo>
                    <a:pt x="522" y="240"/>
                  </a:lnTo>
                  <a:lnTo>
                    <a:pt x="523" y="235"/>
                  </a:lnTo>
                  <a:lnTo>
                    <a:pt x="529" y="227"/>
                  </a:lnTo>
                  <a:lnTo>
                    <a:pt x="536" y="218"/>
                  </a:lnTo>
                  <a:lnTo>
                    <a:pt x="538" y="212"/>
                  </a:lnTo>
                  <a:lnTo>
                    <a:pt x="538" y="208"/>
                  </a:lnTo>
                  <a:lnTo>
                    <a:pt x="541" y="202"/>
                  </a:lnTo>
                  <a:lnTo>
                    <a:pt x="542" y="201"/>
                  </a:lnTo>
                  <a:lnTo>
                    <a:pt x="542" y="198"/>
                  </a:lnTo>
                  <a:lnTo>
                    <a:pt x="545" y="190"/>
                  </a:lnTo>
                  <a:lnTo>
                    <a:pt x="548" y="186"/>
                  </a:lnTo>
                  <a:lnTo>
                    <a:pt x="549" y="182"/>
                  </a:lnTo>
                  <a:lnTo>
                    <a:pt x="550" y="177"/>
                  </a:lnTo>
                  <a:lnTo>
                    <a:pt x="553" y="169"/>
                  </a:lnTo>
                  <a:lnTo>
                    <a:pt x="556" y="162"/>
                  </a:lnTo>
                  <a:lnTo>
                    <a:pt x="561" y="158"/>
                  </a:lnTo>
                  <a:lnTo>
                    <a:pt x="575" y="159"/>
                  </a:lnTo>
                  <a:lnTo>
                    <a:pt x="585" y="161"/>
                  </a:lnTo>
                  <a:lnTo>
                    <a:pt x="591" y="158"/>
                  </a:lnTo>
                  <a:lnTo>
                    <a:pt x="597" y="158"/>
                  </a:lnTo>
                  <a:lnTo>
                    <a:pt x="600" y="161"/>
                  </a:lnTo>
                  <a:lnTo>
                    <a:pt x="608" y="165"/>
                  </a:lnTo>
                  <a:lnTo>
                    <a:pt x="612" y="166"/>
                  </a:lnTo>
                  <a:lnTo>
                    <a:pt x="615" y="167"/>
                  </a:lnTo>
                  <a:lnTo>
                    <a:pt x="616" y="169"/>
                  </a:lnTo>
                  <a:lnTo>
                    <a:pt x="618" y="171"/>
                  </a:lnTo>
                  <a:lnTo>
                    <a:pt x="620" y="178"/>
                  </a:lnTo>
                  <a:lnTo>
                    <a:pt x="628" y="192"/>
                  </a:lnTo>
                  <a:lnTo>
                    <a:pt x="630" y="196"/>
                  </a:lnTo>
                  <a:lnTo>
                    <a:pt x="631" y="197"/>
                  </a:lnTo>
                  <a:lnTo>
                    <a:pt x="635" y="197"/>
                  </a:lnTo>
                  <a:lnTo>
                    <a:pt x="639" y="196"/>
                  </a:lnTo>
                  <a:lnTo>
                    <a:pt x="642" y="194"/>
                  </a:lnTo>
                  <a:lnTo>
                    <a:pt x="646" y="193"/>
                  </a:lnTo>
                  <a:lnTo>
                    <a:pt x="654" y="185"/>
                  </a:lnTo>
                  <a:lnTo>
                    <a:pt x="662" y="182"/>
                  </a:lnTo>
                  <a:lnTo>
                    <a:pt x="665" y="182"/>
                  </a:lnTo>
                  <a:lnTo>
                    <a:pt x="673" y="185"/>
                  </a:lnTo>
                  <a:lnTo>
                    <a:pt x="677" y="187"/>
                  </a:lnTo>
                  <a:lnTo>
                    <a:pt x="679" y="190"/>
                  </a:lnTo>
                  <a:lnTo>
                    <a:pt x="681" y="194"/>
                  </a:lnTo>
                  <a:lnTo>
                    <a:pt x="682" y="200"/>
                  </a:lnTo>
                  <a:lnTo>
                    <a:pt x="683" y="202"/>
                  </a:lnTo>
                  <a:lnTo>
                    <a:pt x="687" y="205"/>
                  </a:lnTo>
                  <a:lnTo>
                    <a:pt x="690" y="206"/>
                  </a:lnTo>
                  <a:lnTo>
                    <a:pt x="691" y="209"/>
                  </a:lnTo>
                  <a:lnTo>
                    <a:pt x="693" y="216"/>
                  </a:lnTo>
                  <a:lnTo>
                    <a:pt x="694" y="224"/>
                  </a:lnTo>
                  <a:lnTo>
                    <a:pt x="697" y="229"/>
                  </a:lnTo>
                  <a:lnTo>
                    <a:pt x="702" y="232"/>
                  </a:lnTo>
                  <a:lnTo>
                    <a:pt x="708" y="233"/>
                  </a:lnTo>
                  <a:lnTo>
                    <a:pt x="712" y="235"/>
                  </a:lnTo>
                  <a:lnTo>
                    <a:pt x="713" y="237"/>
                  </a:lnTo>
                  <a:lnTo>
                    <a:pt x="716" y="240"/>
                  </a:lnTo>
                  <a:lnTo>
                    <a:pt x="716" y="243"/>
                  </a:lnTo>
                  <a:lnTo>
                    <a:pt x="717" y="244"/>
                  </a:lnTo>
                  <a:lnTo>
                    <a:pt x="717" y="247"/>
                  </a:lnTo>
                  <a:lnTo>
                    <a:pt x="718" y="249"/>
                  </a:lnTo>
                  <a:lnTo>
                    <a:pt x="713" y="252"/>
                  </a:lnTo>
                  <a:lnTo>
                    <a:pt x="709" y="253"/>
                  </a:lnTo>
                  <a:lnTo>
                    <a:pt x="698" y="253"/>
                  </a:lnTo>
                  <a:lnTo>
                    <a:pt x="696" y="252"/>
                  </a:lnTo>
                  <a:lnTo>
                    <a:pt x="682" y="252"/>
                  </a:lnTo>
                  <a:lnTo>
                    <a:pt x="678" y="253"/>
                  </a:lnTo>
                  <a:lnTo>
                    <a:pt x="674" y="256"/>
                  </a:lnTo>
                  <a:lnTo>
                    <a:pt x="670" y="258"/>
                  </a:lnTo>
                  <a:lnTo>
                    <a:pt x="669" y="260"/>
                  </a:lnTo>
                  <a:lnTo>
                    <a:pt x="671" y="266"/>
                  </a:lnTo>
                  <a:lnTo>
                    <a:pt x="673" y="270"/>
                  </a:lnTo>
                  <a:lnTo>
                    <a:pt x="673" y="274"/>
                  </a:lnTo>
                  <a:lnTo>
                    <a:pt x="671" y="276"/>
                  </a:lnTo>
                  <a:lnTo>
                    <a:pt x="671" y="284"/>
                  </a:lnTo>
                  <a:lnTo>
                    <a:pt x="674" y="287"/>
                  </a:lnTo>
                  <a:lnTo>
                    <a:pt x="675" y="290"/>
                  </a:lnTo>
                  <a:lnTo>
                    <a:pt x="670" y="295"/>
                  </a:lnTo>
                  <a:lnTo>
                    <a:pt x="671" y="298"/>
                  </a:lnTo>
                  <a:lnTo>
                    <a:pt x="677" y="303"/>
                  </a:lnTo>
                  <a:lnTo>
                    <a:pt x="678" y="306"/>
                  </a:lnTo>
                  <a:lnTo>
                    <a:pt x="679" y="310"/>
                  </a:lnTo>
                  <a:lnTo>
                    <a:pt x="686" y="317"/>
                  </a:lnTo>
                  <a:lnTo>
                    <a:pt x="689" y="318"/>
                  </a:lnTo>
                  <a:lnTo>
                    <a:pt x="690" y="320"/>
                  </a:lnTo>
                  <a:lnTo>
                    <a:pt x="701" y="320"/>
                  </a:lnTo>
                  <a:lnTo>
                    <a:pt x="701" y="324"/>
                  </a:lnTo>
                  <a:lnTo>
                    <a:pt x="700" y="328"/>
                  </a:lnTo>
                  <a:lnTo>
                    <a:pt x="700" y="330"/>
                  </a:lnTo>
                  <a:lnTo>
                    <a:pt x="701" y="333"/>
                  </a:lnTo>
                  <a:lnTo>
                    <a:pt x="702" y="337"/>
                  </a:lnTo>
                  <a:lnTo>
                    <a:pt x="704" y="340"/>
                  </a:lnTo>
                  <a:lnTo>
                    <a:pt x="706" y="342"/>
                  </a:lnTo>
                  <a:lnTo>
                    <a:pt x="706" y="345"/>
                  </a:lnTo>
                  <a:lnTo>
                    <a:pt x="704" y="345"/>
                  </a:lnTo>
                  <a:lnTo>
                    <a:pt x="701" y="346"/>
                  </a:lnTo>
                  <a:lnTo>
                    <a:pt x="697" y="346"/>
                  </a:lnTo>
                  <a:lnTo>
                    <a:pt x="691" y="349"/>
                  </a:lnTo>
                  <a:lnTo>
                    <a:pt x="690" y="352"/>
                  </a:lnTo>
                  <a:lnTo>
                    <a:pt x="689" y="356"/>
                  </a:lnTo>
                  <a:lnTo>
                    <a:pt x="686" y="361"/>
                  </a:lnTo>
                  <a:lnTo>
                    <a:pt x="683" y="363"/>
                  </a:lnTo>
                  <a:lnTo>
                    <a:pt x="666" y="363"/>
                  </a:lnTo>
                  <a:lnTo>
                    <a:pt x="665" y="364"/>
                  </a:lnTo>
                  <a:lnTo>
                    <a:pt x="662" y="364"/>
                  </a:lnTo>
                  <a:lnTo>
                    <a:pt x="661" y="365"/>
                  </a:lnTo>
                  <a:lnTo>
                    <a:pt x="655" y="365"/>
                  </a:lnTo>
                  <a:lnTo>
                    <a:pt x="647" y="363"/>
                  </a:lnTo>
                  <a:lnTo>
                    <a:pt x="644" y="361"/>
                  </a:lnTo>
                  <a:lnTo>
                    <a:pt x="647" y="359"/>
                  </a:lnTo>
                  <a:lnTo>
                    <a:pt x="648" y="356"/>
                  </a:lnTo>
                  <a:lnTo>
                    <a:pt x="651" y="353"/>
                  </a:lnTo>
                  <a:lnTo>
                    <a:pt x="653" y="351"/>
                  </a:lnTo>
                  <a:lnTo>
                    <a:pt x="653" y="346"/>
                  </a:lnTo>
                  <a:lnTo>
                    <a:pt x="651" y="345"/>
                  </a:lnTo>
                  <a:lnTo>
                    <a:pt x="644" y="345"/>
                  </a:lnTo>
                  <a:lnTo>
                    <a:pt x="642" y="346"/>
                  </a:lnTo>
                  <a:lnTo>
                    <a:pt x="639" y="349"/>
                  </a:lnTo>
                  <a:lnTo>
                    <a:pt x="636" y="355"/>
                  </a:lnTo>
                  <a:lnTo>
                    <a:pt x="634" y="357"/>
                  </a:lnTo>
                  <a:lnTo>
                    <a:pt x="630" y="360"/>
                  </a:lnTo>
                  <a:lnTo>
                    <a:pt x="626" y="361"/>
                  </a:lnTo>
                  <a:lnTo>
                    <a:pt x="622" y="364"/>
                  </a:lnTo>
                  <a:lnTo>
                    <a:pt x="619" y="369"/>
                  </a:lnTo>
                  <a:lnTo>
                    <a:pt x="618" y="377"/>
                  </a:lnTo>
                  <a:lnTo>
                    <a:pt x="618" y="386"/>
                  </a:lnTo>
                  <a:lnTo>
                    <a:pt x="616" y="390"/>
                  </a:lnTo>
                  <a:lnTo>
                    <a:pt x="615" y="392"/>
                  </a:lnTo>
                  <a:lnTo>
                    <a:pt x="603" y="396"/>
                  </a:lnTo>
                  <a:lnTo>
                    <a:pt x="600" y="398"/>
                  </a:lnTo>
                  <a:lnTo>
                    <a:pt x="597" y="398"/>
                  </a:lnTo>
                  <a:lnTo>
                    <a:pt x="597" y="408"/>
                  </a:lnTo>
                  <a:lnTo>
                    <a:pt x="596" y="408"/>
                  </a:lnTo>
                  <a:lnTo>
                    <a:pt x="593" y="407"/>
                  </a:lnTo>
                  <a:lnTo>
                    <a:pt x="591" y="407"/>
                  </a:lnTo>
                  <a:lnTo>
                    <a:pt x="585" y="404"/>
                  </a:lnTo>
                  <a:lnTo>
                    <a:pt x="580" y="404"/>
                  </a:lnTo>
                  <a:lnTo>
                    <a:pt x="577" y="406"/>
                  </a:lnTo>
                  <a:lnTo>
                    <a:pt x="576" y="407"/>
                  </a:lnTo>
                  <a:lnTo>
                    <a:pt x="571" y="410"/>
                  </a:lnTo>
                  <a:lnTo>
                    <a:pt x="562" y="410"/>
                  </a:lnTo>
                  <a:lnTo>
                    <a:pt x="557" y="408"/>
                  </a:lnTo>
                  <a:lnTo>
                    <a:pt x="549" y="404"/>
                  </a:lnTo>
                  <a:lnTo>
                    <a:pt x="548" y="402"/>
                  </a:lnTo>
                  <a:lnTo>
                    <a:pt x="546" y="400"/>
                  </a:lnTo>
                  <a:lnTo>
                    <a:pt x="542" y="400"/>
                  </a:lnTo>
                  <a:lnTo>
                    <a:pt x="541" y="403"/>
                  </a:lnTo>
                  <a:lnTo>
                    <a:pt x="537" y="407"/>
                  </a:lnTo>
                  <a:lnTo>
                    <a:pt x="533" y="408"/>
                  </a:lnTo>
                  <a:lnTo>
                    <a:pt x="523" y="408"/>
                  </a:lnTo>
                  <a:lnTo>
                    <a:pt x="514" y="407"/>
                  </a:lnTo>
                  <a:lnTo>
                    <a:pt x="507" y="404"/>
                  </a:lnTo>
                  <a:lnTo>
                    <a:pt x="505" y="406"/>
                  </a:lnTo>
                  <a:lnTo>
                    <a:pt x="503" y="407"/>
                  </a:lnTo>
                  <a:lnTo>
                    <a:pt x="503" y="411"/>
                  </a:lnTo>
                  <a:lnTo>
                    <a:pt x="502" y="415"/>
                  </a:lnTo>
                  <a:lnTo>
                    <a:pt x="502" y="419"/>
                  </a:lnTo>
                  <a:lnTo>
                    <a:pt x="499" y="423"/>
                  </a:lnTo>
                  <a:lnTo>
                    <a:pt x="494" y="426"/>
                  </a:lnTo>
                  <a:lnTo>
                    <a:pt x="487" y="426"/>
                  </a:lnTo>
                  <a:lnTo>
                    <a:pt x="480" y="427"/>
                  </a:lnTo>
                  <a:lnTo>
                    <a:pt x="471" y="427"/>
                  </a:lnTo>
                  <a:lnTo>
                    <a:pt x="468" y="426"/>
                  </a:lnTo>
                  <a:lnTo>
                    <a:pt x="464" y="426"/>
                  </a:lnTo>
                  <a:lnTo>
                    <a:pt x="462" y="429"/>
                  </a:lnTo>
                  <a:lnTo>
                    <a:pt x="456" y="439"/>
                  </a:lnTo>
                  <a:lnTo>
                    <a:pt x="455" y="441"/>
                  </a:lnTo>
                  <a:lnTo>
                    <a:pt x="452" y="442"/>
                  </a:lnTo>
                  <a:lnTo>
                    <a:pt x="445" y="445"/>
                  </a:lnTo>
                  <a:lnTo>
                    <a:pt x="436" y="450"/>
                  </a:lnTo>
                  <a:lnTo>
                    <a:pt x="429" y="458"/>
                  </a:lnTo>
                  <a:lnTo>
                    <a:pt x="427" y="468"/>
                  </a:lnTo>
                  <a:lnTo>
                    <a:pt x="429" y="476"/>
                  </a:lnTo>
                  <a:lnTo>
                    <a:pt x="436" y="483"/>
                  </a:lnTo>
                  <a:lnTo>
                    <a:pt x="444" y="488"/>
                  </a:lnTo>
                  <a:lnTo>
                    <a:pt x="451" y="495"/>
                  </a:lnTo>
                  <a:lnTo>
                    <a:pt x="451" y="497"/>
                  </a:lnTo>
                  <a:lnTo>
                    <a:pt x="448" y="500"/>
                  </a:lnTo>
                  <a:lnTo>
                    <a:pt x="440" y="504"/>
                  </a:lnTo>
                  <a:lnTo>
                    <a:pt x="439" y="505"/>
                  </a:lnTo>
                  <a:lnTo>
                    <a:pt x="439" y="511"/>
                  </a:lnTo>
                  <a:lnTo>
                    <a:pt x="440" y="520"/>
                  </a:lnTo>
                  <a:lnTo>
                    <a:pt x="448" y="545"/>
                  </a:lnTo>
                  <a:lnTo>
                    <a:pt x="450" y="557"/>
                  </a:lnTo>
                  <a:lnTo>
                    <a:pt x="452" y="569"/>
                  </a:lnTo>
                  <a:lnTo>
                    <a:pt x="454" y="578"/>
                  </a:lnTo>
                  <a:lnTo>
                    <a:pt x="451" y="605"/>
                  </a:lnTo>
                  <a:lnTo>
                    <a:pt x="450" y="616"/>
                  </a:lnTo>
                  <a:lnTo>
                    <a:pt x="450" y="621"/>
                  </a:lnTo>
                  <a:lnTo>
                    <a:pt x="448" y="625"/>
                  </a:lnTo>
                  <a:lnTo>
                    <a:pt x="445" y="628"/>
                  </a:lnTo>
                  <a:lnTo>
                    <a:pt x="443" y="632"/>
                  </a:lnTo>
                  <a:lnTo>
                    <a:pt x="439" y="635"/>
                  </a:lnTo>
                  <a:lnTo>
                    <a:pt x="436" y="636"/>
                  </a:lnTo>
                  <a:lnTo>
                    <a:pt x="435" y="639"/>
                  </a:lnTo>
                  <a:lnTo>
                    <a:pt x="432" y="647"/>
                  </a:lnTo>
                  <a:lnTo>
                    <a:pt x="432" y="652"/>
                  </a:lnTo>
                  <a:lnTo>
                    <a:pt x="431" y="656"/>
                  </a:lnTo>
                  <a:lnTo>
                    <a:pt x="428" y="660"/>
                  </a:lnTo>
                  <a:lnTo>
                    <a:pt x="425" y="663"/>
                  </a:lnTo>
                  <a:lnTo>
                    <a:pt x="421" y="666"/>
                  </a:lnTo>
                  <a:lnTo>
                    <a:pt x="419" y="670"/>
                  </a:lnTo>
                  <a:lnTo>
                    <a:pt x="416" y="675"/>
                  </a:lnTo>
                  <a:lnTo>
                    <a:pt x="416" y="697"/>
                  </a:lnTo>
                  <a:lnTo>
                    <a:pt x="413" y="702"/>
                  </a:lnTo>
                  <a:lnTo>
                    <a:pt x="409" y="709"/>
                  </a:lnTo>
                  <a:lnTo>
                    <a:pt x="402" y="717"/>
                  </a:lnTo>
                  <a:lnTo>
                    <a:pt x="388" y="732"/>
                  </a:lnTo>
                  <a:lnTo>
                    <a:pt x="385" y="739"/>
                  </a:lnTo>
                  <a:lnTo>
                    <a:pt x="380" y="749"/>
                  </a:lnTo>
                  <a:lnTo>
                    <a:pt x="373" y="760"/>
                  </a:lnTo>
                  <a:lnTo>
                    <a:pt x="365" y="768"/>
                  </a:lnTo>
                  <a:lnTo>
                    <a:pt x="358" y="774"/>
                  </a:lnTo>
                  <a:lnTo>
                    <a:pt x="354" y="778"/>
                  </a:lnTo>
                  <a:lnTo>
                    <a:pt x="347" y="780"/>
                  </a:lnTo>
                  <a:lnTo>
                    <a:pt x="338" y="783"/>
                  </a:lnTo>
                  <a:lnTo>
                    <a:pt x="329" y="787"/>
                  </a:lnTo>
                  <a:lnTo>
                    <a:pt x="323" y="791"/>
                  </a:lnTo>
                  <a:lnTo>
                    <a:pt x="323" y="794"/>
                  </a:lnTo>
                  <a:lnTo>
                    <a:pt x="324" y="796"/>
                  </a:lnTo>
                  <a:lnTo>
                    <a:pt x="326" y="798"/>
                  </a:lnTo>
                  <a:lnTo>
                    <a:pt x="329" y="799"/>
                  </a:lnTo>
                  <a:lnTo>
                    <a:pt x="334" y="801"/>
                  </a:lnTo>
                  <a:lnTo>
                    <a:pt x="353" y="798"/>
                  </a:lnTo>
                  <a:lnTo>
                    <a:pt x="353" y="810"/>
                  </a:lnTo>
                  <a:lnTo>
                    <a:pt x="351" y="811"/>
                  </a:lnTo>
                  <a:lnTo>
                    <a:pt x="350" y="811"/>
                  </a:lnTo>
                  <a:lnTo>
                    <a:pt x="345" y="814"/>
                  </a:lnTo>
                  <a:lnTo>
                    <a:pt x="337" y="822"/>
                  </a:lnTo>
                  <a:lnTo>
                    <a:pt x="334" y="823"/>
                  </a:lnTo>
                  <a:lnTo>
                    <a:pt x="331" y="823"/>
                  </a:lnTo>
                  <a:lnTo>
                    <a:pt x="327" y="819"/>
                  </a:lnTo>
                  <a:lnTo>
                    <a:pt x="326" y="817"/>
                  </a:lnTo>
                  <a:lnTo>
                    <a:pt x="323" y="813"/>
                  </a:lnTo>
                  <a:lnTo>
                    <a:pt x="318" y="807"/>
                  </a:lnTo>
                  <a:lnTo>
                    <a:pt x="315" y="806"/>
                  </a:lnTo>
                  <a:lnTo>
                    <a:pt x="310" y="806"/>
                  </a:lnTo>
                  <a:lnTo>
                    <a:pt x="304" y="809"/>
                  </a:lnTo>
                  <a:lnTo>
                    <a:pt x="298" y="809"/>
                  </a:lnTo>
                  <a:lnTo>
                    <a:pt x="296" y="807"/>
                  </a:lnTo>
                  <a:lnTo>
                    <a:pt x="296" y="805"/>
                  </a:lnTo>
                  <a:lnTo>
                    <a:pt x="295" y="803"/>
                  </a:lnTo>
                  <a:lnTo>
                    <a:pt x="295" y="792"/>
                  </a:lnTo>
                  <a:lnTo>
                    <a:pt x="294" y="790"/>
                  </a:lnTo>
                  <a:lnTo>
                    <a:pt x="291" y="788"/>
                  </a:lnTo>
                  <a:lnTo>
                    <a:pt x="283" y="786"/>
                  </a:lnTo>
                  <a:lnTo>
                    <a:pt x="275" y="780"/>
                  </a:lnTo>
                  <a:lnTo>
                    <a:pt x="272" y="778"/>
                  </a:lnTo>
                  <a:lnTo>
                    <a:pt x="269" y="774"/>
                  </a:lnTo>
                  <a:lnTo>
                    <a:pt x="264" y="768"/>
                  </a:lnTo>
                  <a:lnTo>
                    <a:pt x="257" y="768"/>
                  </a:lnTo>
                  <a:lnTo>
                    <a:pt x="255" y="770"/>
                  </a:lnTo>
                  <a:lnTo>
                    <a:pt x="251" y="771"/>
                  </a:lnTo>
                  <a:lnTo>
                    <a:pt x="248" y="771"/>
                  </a:lnTo>
                  <a:lnTo>
                    <a:pt x="240" y="768"/>
                  </a:lnTo>
                  <a:lnTo>
                    <a:pt x="236" y="764"/>
                  </a:lnTo>
                  <a:lnTo>
                    <a:pt x="230" y="760"/>
                  </a:lnTo>
                  <a:lnTo>
                    <a:pt x="222" y="755"/>
                  </a:lnTo>
                  <a:lnTo>
                    <a:pt x="213" y="749"/>
                  </a:lnTo>
                  <a:lnTo>
                    <a:pt x="202" y="744"/>
                  </a:lnTo>
                  <a:lnTo>
                    <a:pt x="191" y="740"/>
                  </a:lnTo>
                  <a:lnTo>
                    <a:pt x="185" y="737"/>
                  </a:lnTo>
                  <a:lnTo>
                    <a:pt x="182" y="736"/>
                  </a:lnTo>
                  <a:lnTo>
                    <a:pt x="179" y="733"/>
                  </a:lnTo>
                  <a:lnTo>
                    <a:pt x="178" y="729"/>
                  </a:lnTo>
                  <a:lnTo>
                    <a:pt x="175" y="724"/>
                  </a:lnTo>
                  <a:lnTo>
                    <a:pt x="170" y="718"/>
                  </a:lnTo>
                  <a:lnTo>
                    <a:pt x="163" y="718"/>
                  </a:lnTo>
                  <a:lnTo>
                    <a:pt x="160" y="721"/>
                  </a:lnTo>
                  <a:lnTo>
                    <a:pt x="158" y="722"/>
                  </a:lnTo>
                  <a:lnTo>
                    <a:pt x="155" y="725"/>
                  </a:lnTo>
                  <a:lnTo>
                    <a:pt x="152" y="729"/>
                  </a:lnTo>
                  <a:lnTo>
                    <a:pt x="143" y="739"/>
                  </a:lnTo>
                  <a:lnTo>
                    <a:pt x="136" y="744"/>
                  </a:lnTo>
                  <a:lnTo>
                    <a:pt x="132" y="739"/>
                  </a:lnTo>
                  <a:lnTo>
                    <a:pt x="127" y="733"/>
                  </a:lnTo>
                  <a:lnTo>
                    <a:pt x="121" y="730"/>
                  </a:lnTo>
                  <a:lnTo>
                    <a:pt x="119" y="730"/>
                  </a:lnTo>
                  <a:lnTo>
                    <a:pt x="117" y="732"/>
                  </a:lnTo>
                  <a:lnTo>
                    <a:pt x="115" y="733"/>
                  </a:lnTo>
                  <a:lnTo>
                    <a:pt x="112" y="733"/>
                  </a:lnTo>
                  <a:lnTo>
                    <a:pt x="108" y="735"/>
                  </a:lnTo>
                  <a:lnTo>
                    <a:pt x="101" y="735"/>
                  </a:lnTo>
                  <a:lnTo>
                    <a:pt x="97" y="732"/>
                  </a:lnTo>
                  <a:lnTo>
                    <a:pt x="92" y="729"/>
                  </a:lnTo>
                  <a:lnTo>
                    <a:pt x="82" y="726"/>
                  </a:lnTo>
                  <a:lnTo>
                    <a:pt x="72" y="722"/>
                  </a:lnTo>
                  <a:lnTo>
                    <a:pt x="64" y="717"/>
                  </a:lnTo>
                  <a:lnTo>
                    <a:pt x="57" y="710"/>
                  </a:lnTo>
                  <a:lnTo>
                    <a:pt x="53" y="708"/>
                  </a:lnTo>
                  <a:lnTo>
                    <a:pt x="49" y="708"/>
                  </a:lnTo>
                  <a:lnTo>
                    <a:pt x="45" y="709"/>
                  </a:lnTo>
                  <a:lnTo>
                    <a:pt x="39" y="714"/>
                  </a:lnTo>
                  <a:lnTo>
                    <a:pt x="30" y="708"/>
                  </a:lnTo>
                  <a:lnTo>
                    <a:pt x="22" y="702"/>
                  </a:lnTo>
                  <a:lnTo>
                    <a:pt x="18" y="698"/>
                  </a:lnTo>
                  <a:lnTo>
                    <a:pt x="15" y="690"/>
                  </a:lnTo>
                  <a:lnTo>
                    <a:pt x="14" y="687"/>
                  </a:lnTo>
                  <a:lnTo>
                    <a:pt x="10" y="683"/>
                  </a:lnTo>
                  <a:lnTo>
                    <a:pt x="5" y="681"/>
                  </a:lnTo>
                  <a:lnTo>
                    <a:pt x="0" y="677"/>
                  </a:lnTo>
                  <a:lnTo>
                    <a:pt x="0" y="675"/>
                  </a:lnTo>
                  <a:lnTo>
                    <a:pt x="2" y="674"/>
                  </a:lnTo>
                  <a:lnTo>
                    <a:pt x="3" y="671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10" y="663"/>
                  </a:lnTo>
                  <a:lnTo>
                    <a:pt x="10" y="662"/>
                  </a:lnTo>
                  <a:lnTo>
                    <a:pt x="15" y="659"/>
                  </a:lnTo>
                  <a:lnTo>
                    <a:pt x="21" y="659"/>
                  </a:lnTo>
                  <a:lnTo>
                    <a:pt x="23" y="658"/>
                  </a:lnTo>
                  <a:lnTo>
                    <a:pt x="26" y="658"/>
                  </a:lnTo>
                  <a:lnTo>
                    <a:pt x="29" y="656"/>
                  </a:lnTo>
                  <a:lnTo>
                    <a:pt x="29" y="655"/>
                  </a:lnTo>
                  <a:lnTo>
                    <a:pt x="31" y="650"/>
                  </a:lnTo>
                  <a:lnTo>
                    <a:pt x="34" y="647"/>
                  </a:lnTo>
                  <a:lnTo>
                    <a:pt x="35" y="643"/>
                  </a:lnTo>
                  <a:lnTo>
                    <a:pt x="35" y="639"/>
                  </a:lnTo>
                  <a:lnTo>
                    <a:pt x="33" y="623"/>
                  </a:lnTo>
                  <a:lnTo>
                    <a:pt x="33" y="617"/>
                  </a:lnTo>
                  <a:lnTo>
                    <a:pt x="34" y="615"/>
                  </a:lnTo>
                  <a:lnTo>
                    <a:pt x="38" y="611"/>
                  </a:lnTo>
                  <a:lnTo>
                    <a:pt x="38" y="607"/>
                  </a:lnTo>
                  <a:lnTo>
                    <a:pt x="35" y="600"/>
                  </a:lnTo>
                  <a:lnTo>
                    <a:pt x="30" y="593"/>
                  </a:lnTo>
                  <a:lnTo>
                    <a:pt x="29" y="585"/>
                  </a:lnTo>
                  <a:lnTo>
                    <a:pt x="31" y="580"/>
                  </a:lnTo>
                  <a:lnTo>
                    <a:pt x="33" y="574"/>
                  </a:lnTo>
                  <a:lnTo>
                    <a:pt x="34" y="570"/>
                  </a:lnTo>
                  <a:lnTo>
                    <a:pt x="35" y="565"/>
                  </a:lnTo>
                  <a:lnTo>
                    <a:pt x="37" y="562"/>
                  </a:lnTo>
                  <a:lnTo>
                    <a:pt x="38" y="561"/>
                  </a:lnTo>
                  <a:lnTo>
                    <a:pt x="49" y="561"/>
                  </a:lnTo>
                  <a:lnTo>
                    <a:pt x="52" y="559"/>
                  </a:lnTo>
                  <a:lnTo>
                    <a:pt x="54" y="554"/>
                  </a:lnTo>
                  <a:lnTo>
                    <a:pt x="54" y="549"/>
                  </a:lnTo>
                  <a:lnTo>
                    <a:pt x="52" y="546"/>
                  </a:lnTo>
                  <a:lnTo>
                    <a:pt x="52" y="543"/>
                  </a:lnTo>
                  <a:lnTo>
                    <a:pt x="54" y="540"/>
                  </a:lnTo>
                  <a:lnTo>
                    <a:pt x="58" y="540"/>
                  </a:lnTo>
                  <a:lnTo>
                    <a:pt x="61" y="539"/>
                  </a:lnTo>
                  <a:lnTo>
                    <a:pt x="62" y="538"/>
                  </a:lnTo>
                  <a:lnTo>
                    <a:pt x="62" y="532"/>
                  </a:lnTo>
                  <a:lnTo>
                    <a:pt x="61" y="527"/>
                  </a:lnTo>
                  <a:lnTo>
                    <a:pt x="60" y="523"/>
                  </a:lnTo>
                  <a:lnTo>
                    <a:pt x="58" y="520"/>
                  </a:lnTo>
                  <a:lnTo>
                    <a:pt x="58" y="518"/>
                  </a:lnTo>
                  <a:lnTo>
                    <a:pt x="53" y="518"/>
                  </a:lnTo>
                  <a:lnTo>
                    <a:pt x="52" y="516"/>
                  </a:lnTo>
                  <a:lnTo>
                    <a:pt x="49" y="511"/>
                  </a:lnTo>
                  <a:lnTo>
                    <a:pt x="48" y="507"/>
                  </a:lnTo>
                  <a:lnTo>
                    <a:pt x="46" y="504"/>
                  </a:lnTo>
                  <a:lnTo>
                    <a:pt x="45" y="503"/>
                  </a:lnTo>
                  <a:lnTo>
                    <a:pt x="45" y="501"/>
                  </a:lnTo>
                  <a:lnTo>
                    <a:pt x="44" y="500"/>
                  </a:lnTo>
                  <a:lnTo>
                    <a:pt x="44" y="497"/>
                  </a:lnTo>
                  <a:lnTo>
                    <a:pt x="45" y="495"/>
                  </a:lnTo>
                  <a:lnTo>
                    <a:pt x="48" y="487"/>
                  </a:lnTo>
                  <a:lnTo>
                    <a:pt x="56" y="465"/>
                  </a:lnTo>
                  <a:lnTo>
                    <a:pt x="60" y="456"/>
                  </a:lnTo>
                  <a:lnTo>
                    <a:pt x="62" y="450"/>
                  </a:lnTo>
                  <a:lnTo>
                    <a:pt x="68" y="449"/>
                  </a:lnTo>
                  <a:lnTo>
                    <a:pt x="84" y="452"/>
                  </a:lnTo>
                  <a:lnTo>
                    <a:pt x="92" y="450"/>
                  </a:lnTo>
                  <a:lnTo>
                    <a:pt x="99" y="448"/>
                  </a:lnTo>
                  <a:lnTo>
                    <a:pt x="103" y="445"/>
                  </a:lnTo>
                  <a:lnTo>
                    <a:pt x="105" y="441"/>
                  </a:lnTo>
                  <a:lnTo>
                    <a:pt x="107" y="437"/>
                  </a:lnTo>
                  <a:lnTo>
                    <a:pt x="107" y="433"/>
                  </a:lnTo>
                  <a:lnTo>
                    <a:pt x="109" y="430"/>
                  </a:lnTo>
                  <a:lnTo>
                    <a:pt x="111" y="427"/>
                  </a:lnTo>
                  <a:lnTo>
                    <a:pt x="113" y="426"/>
                  </a:lnTo>
                  <a:lnTo>
                    <a:pt x="116" y="426"/>
                  </a:lnTo>
                  <a:lnTo>
                    <a:pt x="119" y="427"/>
                  </a:lnTo>
                  <a:lnTo>
                    <a:pt x="124" y="433"/>
                  </a:lnTo>
                  <a:lnTo>
                    <a:pt x="128" y="435"/>
                  </a:lnTo>
                  <a:lnTo>
                    <a:pt x="132" y="439"/>
                  </a:lnTo>
                  <a:lnTo>
                    <a:pt x="134" y="442"/>
                  </a:lnTo>
                  <a:lnTo>
                    <a:pt x="135" y="446"/>
                  </a:lnTo>
                  <a:lnTo>
                    <a:pt x="135" y="450"/>
                  </a:lnTo>
                  <a:lnTo>
                    <a:pt x="138" y="454"/>
                  </a:lnTo>
                  <a:lnTo>
                    <a:pt x="146" y="462"/>
                  </a:lnTo>
                  <a:lnTo>
                    <a:pt x="150" y="462"/>
                  </a:lnTo>
                  <a:lnTo>
                    <a:pt x="152" y="461"/>
                  </a:lnTo>
                  <a:lnTo>
                    <a:pt x="154" y="460"/>
                  </a:lnTo>
                  <a:lnTo>
                    <a:pt x="154" y="458"/>
                  </a:lnTo>
                  <a:lnTo>
                    <a:pt x="152" y="456"/>
                  </a:lnTo>
                  <a:lnTo>
                    <a:pt x="151" y="454"/>
                  </a:lnTo>
                  <a:lnTo>
                    <a:pt x="150" y="452"/>
                  </a:lnTo>
                  <a:lnTo>
                    <a:pt x="150" y="449"/>
                  </a:lnTo>
                  <a:lnTo>
                    <a:pt x="148" y="448"/>
                  </a:lnTo>
                  <a:lnTo>
                    <a:pt x="148" y="445"/>
                  </a:lnTo>
                  <a:lnTo>
                    <a:pt x="150" y="442"/>
                  </a:lnTo>
                  <a:lnTo>
                    <a:pt x="152" y="438"/>
                  </a:lnTo>
                  <a:lnTo>
                    <a:pt x="155" y="435"/>
                  </a:lnTo>
                  <a:lnTo>
                    <a:pt x="156" y="433"/>
                  </a:lnTo>
                  <a:lnTo>
                    <a:pt x="159" y="430"/>
                  </a:lnTo>
                  <a:lnTo>
                    <a:pt x="159" y="425"/>
                  </a:lnTo>
                  <a:lnTo>
                    <a:pt x="162" y="421"/>
                  </a:lnTo>
                  <a:lnTo>
                    <a:pt x="163" y="417"/>
                  </a:lnTo>
                  <a:lnTo>
                    <a:pt x="167" y="412"/>
                  </a:lnTo>
                  <a:lnTo>
                    <a:pt x="173" y="402"/>
                  </a:lnTo>
                  <a:lnTo>
                    <a:pt x="173" y="398"/>
                  </a:lnTo>
                  <a:lnTo>
                    <a:pt x="175" y="395"/>
                  </a:lnTo>
                  <a:lnTo>
                    <a:pt x="178" y="394"/>
                  </a:lnTo>
                  <a:lnTo>
                    <a:pt x="186" y="387"/>
                  </a:lnTo>
                  <a:lnTo>
                    <a:pt x="193" y="379"/>
                  </a:lnTo>
                  <a:lnTo>
                    <a:pt x="195" y="372"/>
                  </a:lnTo>
                  <a:lnTo>
                    <a:pt x="197" y="368"/>
                  </a:lnTo>
                  <a:lnTo>
                    <a:pt x="195" y="365"/>
                  </a:lnTo>
                  <a:lnTo>
                    <a:pt x="195" y="364"/>
                  </a:lnTo>
                  <a:lnTo>
                    <a:pt x="191" y="356"/>
                  </a:lnTo>
                  <a:lnTo>
                    <a:pt x="191" y="353"/>
                  </a:lnTo>
                  <a:lnTo>
                    <a:pt x="193" y="349"/>
                  </a:lnTo>
                  <a:lnTo>
                    <a:pt x="198" y="344"/>
                  </a:lnTo>
                  <a:lnTo>
                    <a:pt x="206" y="338"/>
                  </a:lnTo>
                  <a:lnTo>
                    <a:pt x="209" y="337"/>
                  </a:lnTo>
                  <a:lnTo>
                    <a:pt x="210" y="337"/>
                  </a:lnTo>
                  <a:lnTo>
                    <a:pt x="212" y="338"/>
                  </a:lnTo>
                  <a:lnTo>
                    <a:pt x="212" y="340"/>
                  </a:lnTo>
                  <a:lnTo>
                    <a:pt x="213" y="341"/>
                  </a:lnTo>
                  <a:lnTo>
                    <a:pt x="214" y="344"/>
                  </a:lnTo>
                  <a:lnTo>
                    <a:pt x="216" y="345"/>
                  </a:lnTo>
                  <a:lnTo>
                    <a:pt x="217" y="348"/>
                  </a:lnTo>
                  <a:lnTo>
                    <a:pt x="220" y="349"/>
                  </a:lnTo>
                  <a:lnTo>
                    <a:pt x="228" y="352"/>
                  </a:lnTo>
                  <a:lnTo>
                    <a:pt x="230" y="353"/>
                  </a:lnTo>
                  <a:lnTo>
                    <a:pt x="234" y="355"/>
                  </a:lnTo>
                  <a:lnTo>
                    <a:pt x="236" y="356"/>
                  </a:lnTo>
                  <a:lnTo>
                    <a:pt x="237" y="359"/>
                  </a:lnTo>
                  <a:lnTo>
                    <a:pt x="240" y="361"/>
                  </a:lnTo>
                  <a:lnTo>
                    <a:pt x="241" y="361"/>
                  </a:lnTo>
                  <a:lnTo>
                    <a:pt x="244" y="360"/>
                  </a:lnTo>
                  <a:lnTo>
                    <a:pt x="245" y="360"/>
                  </a:lnTo>
                  <a:lnTo>
                    <a:pt x="251" y="363"/>
                  </a:lnTo>
                  <a:lnTo>
                    <a:pt x="255" y="365"/>
                  </a:lnTo>
                  <a:lnTo>
                    <a:pt x="257" y="368"/>
                  </a:lnTo>
                  <a:lnTo>
                    <a:pt x="267" y="368"/>
                  </a:lnTo>
                  <a:lnTo>
                    <a:pt x="268" y="365"/>
                  </a:lnTo>
                  <a:lnTo>
                    <a:pt x="268" y="361"/>
                  </a:lnTo>
                  <a:lnTo>
                    <a:pt x="265" y="359"/>
                  </a:lnTo>
                  <a:lnTo>
                    <a:pt x="265" y="355"/>
                  </a:lnTo>
                  <a:lnTo>
                    <a:pt x="268" y="351"/>
                  </a:lnTo>
                  <a:lnTo>
                    <a:pt x="269" y="346"/>
                  </a:lnTo>
                  <a:lnTo>
                    <a:pt x="273" y="344"/>
                  </a:lnTo>
                  <a:lnTo>
                    <a:pt x="275" y="341"/>
                  </a:lnTo>
                  <a:lnTo>
                    <a:pt x="277" y="338"/>
                  </a:lnTo>
                  <a:lnTo>
                    <a:pt x="279" y="336"/>
                  </a:lnTo>
                  <a:lnTo>
                    <a:pt x="279" y="330"/>
                  </a:lnTo>
                  <a:lnTo>
                    <a:pt x="277" y="326"/>
                  </a:lnTo>
                  <a:lnTo>
                    <a:pt x="277" y="324"/>
                  </a:lnTo>
                  <a:lnTo>
                    <a:pt x="276" y="321"/>
                  </a:lnTo>
                  <a:lnTo>
                    <a:pt x="276" y="318"/>
                  </a:lnTo>
                  <a:lnTo>
                    <a:pt x="275" y="317"/>
                  </a:lnTo>
                  <a:lnTo>
                    <a:pt x="261" y="310"/>
                  </a:lnTo>
                  <a:lnTo>
                    <a:pt x="260" y="307"/>
                  </a:lnTo>
                  <a:lnTo>
                    <a:pt x="260" y="305"/>
                  </a:lnTo>
                  <a:lnTo>
                    <a:pt x="261" y="301"/>
                  </a:lnTo>
                  <a:lnTo>
                    <a:pt x="264" y="297"/>
                  </a:lnTo>
                  <a:lnTo>
                    <a:pt x="268" y="294"/>
                  </a:lnTo>
                  <a:lnTo>
                    <a:pt x="271" y="291"/>
                  </a:lnTo>
                  <a:lnTo>
                    <a:pt x="275" y="289"/>
                  </a:lnTo>
                  <a:lnTo>
                    <a:pt x="276" y="286"/>
                  </a:lnTo>
                  <a:lnTo>
                    <a:pt x="277" y="284"/>
                  </a:lnTo>
                  <a:lnTo>
                    <a:pt x="277" y="279"/>
                  </a:lnTo>
                  <a:lnTo>
                    <a:pt x="276" y="272"/>
                  </a:lnTo>
                  <a:lnTo>
                    <a:pt x="273" y="267"/>
                  </a:lnTo>
                  <a:lnTo>
                    <a:pt x="269" y="263"/>
                  </a:lnTo>
                  <a:lnTo>
                    <a:pt x="265" y="263"/>
                  </a:lnTo>
                  <a:lnTo>
                    <a:pt x="252" y="266"/>
                  </a:lnTo>
                  <a:lnTo>
                    <a:pt x="245" y="264"/>
                  </a:lnTo>
                  <a:lnTo>
                    <a:pt x="242" y="260"/>
                  </a:lnTo>
                  <a:lnTo>
                    <a:pt x="240" y="253"/>
                  </a:lnTo>
                  <a:lnTo>
                    <a:pt x="236" y="245"/>
                  </a:lnTo>
                  <a:lnTo>
                    <a:pt x="232" y="239"/>
                  </a:lnTo>
                  <a:lnTo>
                    <a:pt x="230" y="231"/>
                  </a:lnTo>
                  <a:lnTo>
                    <a:pt x="232" y="227"/>
                  </a:lnTo>
                  <a:lnTo>
                    <a:pt x="237" y="218"/>
                  </a:lnTo>
                  <a:lnTo>
                    <a:pt x="240" y="216"/>
                  </a:lnTo>
                  <a:lnTo>
                    <a:pt x="242" y="210"/>
                  </a:lnTo>
                  <a:lnTo>
                    <a:pt x="240" y="205"/>
                  </a:lnTo>
                  <a:lnTo>
                    <a:pt x="238" y="204"/>
                  </a:lnTo>
                  <a:lnTo>
                    <a:pt x="237" y="201"/>
                  </a:lnTo>
                  <a:lnTo>
                    <a:pt x="238" y="198"/>
                  </a:lnTo>
                  <a:lnTo>
                    <a:pt x="241" y="196"/>
                  </a:lnTo>
                  <a:lnTo>
                    <a:pt x="244" y="194"/>
                  </a:lnTo>
                  <a:lnTo>
                    <a:pt x="251" y="187"/>
                  </a:lnTo>
                  <a:lnTo>
                    <a:pt x="255" y="185"/>
                  </a:lnTo>
                  <a:lnTo>
                    <a:pt x="261" y="178"/>
                  </a:lnTo>
                  <a:lnTo>
                    <a:pt x="269" y="154"/>
                  </a:lnTo>
                  <a:lnTo>
                    <a:pt x="272" y="147"/>
                  </a:lnTo>
                  <a:lnTo>
                    <a:pt x="271" y="143"/>
                  </a:lnTo>
                  <a:lnTo>
                    <a:pt x="271" y="142"/>
                  </a:lnTo>
                  <a:lnTo>
                    <a:pt x="269" y="139"/>
                  </a:lnTo>
                  <a:lnTo>
                    <a:pt x="268" y="138"/>
                  </a:lnTo>
                  <a:lnTo>
                    <a:pt x="268" y="135"/>
                  </a:lnTo>
                  <a:lnTo>
                    <a:pt x="269" y="132"/>
                  </a:lnTo>
                  <a:lnTo>
                    <a:pt x="273" y="120"/>
                  </a:lnTo>
                  <a:lnTo>
                    <a:pt x="273" y="117"/>
                  </a:lnTo>
                  <a:lnTo>
                    <a:pt x="272" y="115"/>
                  </a:lnTo>
                  <a:lnTo>
                    <a:pt x="256" y="95"/>
                  </a:lnTo>
                  <a:lnTo>
                    <a:pt x="255" y="89"/>
                  </a:lnTo>
                  <a:lnTo>
                    <a:pt x="256" y="81"/>
                  </a:lnTo>
                  <a:lnTo>
                    <a:pt x="260" y="74"/>
                  </a:lnTo>
                  <a:lnTo>
                    <a:pt x="261" y="68"/>
                  </a:lnTo>
                  <a:lnTo>
                    <a:pt x="256" y="62"/>
                  </a:lnTo>
                  <a:lnTo>
                    <a:pt x="255" y="59"/>
                  </a:lnTo>
                  <a:lnTo>
                    <a:pt x="255" y="37"/>
                  </a:lnTo>
                  <a:lnTo>
                    <a:pt x="257" y="34"/>
                  </a:lnTo>
                  <a:lnTo>
                    <a:pt x="260" y="33"/>
                  </a:lnTo>
                  <a:lnTo>
                    <a:pt x="265" y="33"/>
                  </a:lnTo>
                  <a:lnTo>
                    <a:pt x="271" y="30"/>
                  </a:lnTo>
                  <a:lnTo>
                    <a:pt x="273" y="27"/>
                  </a:lnTo>
                  <a:lnTo>
                    <a:pt x="276" y="22"/>
                  </a:lnTo>
                  <a:lnTo>
                    <a:pt x="281" y="19"/>
                  </a:lnTo>
                  <a:lnTo>
                    <a:pt x="284" y="19"/>
                  </a:lnTo>
                  <a:lnTo>
                    <a:pt x="288" y="15"/>
                  </a:lnTo>
                  <a:lnTo>
                    <a:pt x="290" y="11"/>
                  </a:lnTo>
                  <a:lnTo>
                    <a:pt x="290" y="7"/>
                  </a:lnTo>
                  <a:lnTo>
                    <a:pt x="283" y="7"/>
                  </a:lnTo>
                  <a:lnTo>
                    <a:pt x="290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3" name="Freeform 109"/>
            <p:cNvSpPr>
              <a:spLocks/>
            </p:cNvSpPr>
            <p:nvPr/>
          </p:nvSpPr>
          <p:spPr bwMode="auto">
            <a:xfrm>
              <a:off x="3935098" y="3749449"/>
              <a:ext cx="975799" cy="1709297"/>
            </a:xfrm>
            <a:custGeom>
              <a:avLst/>
              <a:gdLst/>
              <a:ahLst/>
              <a:cxnLst>
                <a:cxn ang="0">
                  <a:pos x="49" y="50"/>
                </a:cxn>
                <a:cxn ang="0">
                  <a:pos x="89" y="31"/>
                </a:cxn>
                <a:cxn ang="0">
                  <a:pos x="123" y="60"/>
                </a:cxn>
                <a:cxn ang="0">
                  <a:pos x="162" y="69"/>
                </a:cxn>
                <a:cxn ang="0">
                  <a:pos x="221" y="76"/>
                </a:cxn>
                <a:cxn ang="0">
                  <a:pos x="166" y="168"/>
                </a:cxn>
                <a:cxn ang="0">
                  <a:pos x="172" y="227"/>
                </a:cxn>
                <a:cxn ang="0">
                  <a:pos x="253" y="291"/>
                </a:cxn>
                <a:cxn ang="0">
                  <a:pos x="240" y="329"/>
                </a:cxn>
                <a:cxn ang="0">
                  <a:pos x="223" y="407"/>
                </a:cxn>
                <a:cxn ang="0">
                  <a:pos x="236" y="480"/>
                </a:cxn>
                <a:cxn ang="0">
                  <a:pos x="300" y="457"/>
                </a:cxn>
                <a:cxn ang="0">
                  <a:pos x="358" y="495"/>
                </a:cxn>
                <a:cxn ang="0">
                  <a:pos x="414" y="550"/>
                </a:cxn>
                <a:cxn ang="0">
                  <a:pos x="473" y="523"/>
                </a:cxn>
                <a:cxn ang="0">
                  <a:pos x="538" y="523"/>
                </a:cxn>
                <a:cxn ang="0">
                  <a:pos x="590" y="546"/>
                </a:cxn>
                <a:cxn ang="0">
                  <a:pos x="581" y="588"/>
                </a:cxn>
                <a:cxn ang="0">
                  <a:pos x="554" y="631"/>
                </a:cxn>
                <a:cxn ang="0">
                  <a:pos x="546" y="655"/>
                </a:cxn>
                <a:cxn ang="0">
                  <a:pos x="530" y="647"/>
                </a:cxn>
                <a:cxn ang="0">
                  <a:pos x="504" y="631"/>
                </a:cxn>
                <a:cxn ang="0">
                  <a:pos x="457" y="651"/>
                </a:cxn>
                <a:cxn ang="0">
                  <a:pos x="441" y="705"/>
                </a:cxn>
                <a:cxn ang="0">
                  <a:pos x="457" y="733"/>
                </a:cxn>
                <a:cxn ang="0">
                  <a:pos x="447" y="760"/>
                </a:cxn>
                <a:cxn ang="0">
                  <a:pos x="425" y="794"/>
                </a:cxn>
                <a:cxn ang="0">
                  <a:pos x="429" y="848"/>
                </a:cxn>
                <a:cxn ang="0">
                  <a:pos x="405" y="864"/>
                </a:cxn>
                <a:cxn ang="0">
                  <a:pos x="409" y="888"/>
                </a:cxn>
                <a:cxn ang="0">
                  <a:pos x="424" y="919"/>
                </a:cxn>
                <a:cxn ang="0">
                  <a:pos x="362" y="940"/>
                </a:cxn>
                <a:cxn ang="0">
                  <a:pos x="343" y="976"/>
                </a:cxn>
                <a:cxn ang="0">
                  <a:pos x="316" y="1015"/>
                </a:cxn>
                <a:cxn ang="0">
                  <a:pos x="253" y="1031"/>
                </a:cxn>
                <a:cxn ang="0">
                  <a:pos x="207" y="1016"/>
                </a:cxn>
                <a:cxn ang="0">
                  <a:pos x="244" y="973"/>
                </a:cxn>
                <a:cxn ang="0">
                  <a:pos x="258" y="949"/>
                </a:cxn>
                <a:cxn ang="0">
                  <a:pos x="233" y="868"/>
                </a:cxn>
                <a:cxn ang="0">
                  <a:pos x="215" y="830"/>
                </a:cxn>
                <a:cxn ang="0">
                  <a:pos x="186" y="834"/>
                </a:cxn>
                <a:cxn ang="0">
                  <a:pos x="159" y="822"/>
                </a:cxn>
                <a:cxn ang="0">
                  <a:pos x="159" y="762"/>
                </a:cxn>
                <a:cxn ang="0">
                  <a:pos x="147" y="727"/>
                </a:cxn>
                <a:cxn ang="0">
                  <a:pos x="170" y="666"/>
                </a:cxn>
                <a:cxn ang="0">
                  <a:pos x="132" y="647"/>
                </a:cxn>
                <a:cxn ang="0">
                  <a:pos x="141" y="595"/>
                </a:cxn>
                <a:cxn ang="0">
                  <a:pos x="127" y="573"/>
                </a:cxn>
                <a:cxn ang="0">
                  <a:pos x="50" y="533"/>
                </a:cxn>
                <a:cxn ang="0">
                  <a:pos x="30" y="503"/>
                </a:cxn>
                <a:cxn ang="0">
                  <a:pos x="62" y="445"/>
                </a:cxn>
                <a:cxn ang="0">
                  <a:pos x="35" y="403"/>
                </a:cxn>
                <a:cxn ang="0">
                  <a:pos x="63" y="340"/>
                </a:cxn>
                <a:cxn ang="0">
                  <a:pos x="65" y="314"/>
                </a:cxn>
                <a:cxn ang="0">
                  <a:pos x="85" y="266"/>
                </a:cxn>
                <a:cxn ang="0">
                  <a:pos x="67" y="229"/>
                </a:cxn>
                <a:cxn ang="0">
                  <a:pos x="54" y="196"/>
                </a:cxn>
                <a:cxn ang="0">
                  <a:pos x="19" y="124"/>
                </a:cxn>
                <a:cxn ang="0">
                  <a:pos x="19" y="88"/>
                </a:cxn>
                <a:cxn ang="0">
                  <a:pos x="2" y="34"/>
                </a:cxn>
              </a:cxnLst>
              <a:rect l="0" t="0" r="r" b="b"/>
              <a:pathLst>
                <a:path w="592" h="1037">
                  <a:moveTo>
                    <a:pt x="26" y="0"/>
                  </a:moveTo>
                  <a:lnTo>
                    <a:pt x="30" y="3"/>
                  </a:lnTo>
                  <a:lnTo>
                    <a:pt x="33" y="6"/>
                  </a:lnTo>
                  <a:lnTo>
                    <a:pt x="35" y="11"/>
                  </a:lnTo>
                  <a:lnTo>
                    <a:pt x="37" y="17"/>
                  </a:lnTo>
                  <a:lnTo>
                    <a:pt x="38" y="25"/>
                  </a:lnTo>
                  <a:lnTo>
                    <a:pt x="43" y="41"/>
                  </a:lnTo>
                  <a:lnTo>
                    <a:pt x="46" y="46"/>
                  </a:lnTo>
                  <a:lnTo>
                    <a:pt x="49" y="50"/>
                  </a:lnTo>
                  <a:lnTo>
                    <a:pt x="53" y="56"/>
                  </a:lnTo>
                  <a:lnTo>
                    <a:pt x="58" y="62"/>
                  </a:lnTo>
                  <a:lnTo>
                    <a:pt x="63" y="68"/>
                  </a:lnTo>
                  <a:lnTo>
                    <a:pt x="67" y="70"/>
                  </a:lnTo>
                  <a:lnTo>
                    <a:pt x="70" y="69"/>
                  </a:lnTo>
                  <a:lnTo>
                    <a:pt x="76" y="53"/>
                  </a:lnTo>
                  <a:lnTo>
                    <a:pt x="80" y="45"/>
                  </a:lnTo>
                  <a:lnTo>
                    <a:pt x="84" y="39"/>
                  </a:lnTo>
                  <a:lnTo>
                    <a:pt x="89" y="31"/>
                  </a:lnTo>
                  <a:lnTo>
                    <a:pt x="94" y="25"/>
                  </a:lnTo>
                  <a:lnTo>
                    <a:pt x="100" y="22"/>
                  </a:lnTo>
                  <a:lnTo>
                    <a:pt x="105" y="25"/>
                  </a:lnTo>
                  <a:lnTo>
                    <a:pt x="109" y="29"/>
                  </a:lnTo>
                  <a:lnTo>
                    <a:pt x="113" y="37"/>
                  </a:lnTo>
                  <a:lnTo>
                    <a:pt x="116" y="44"/>
                  </a:lnTo>
                  <a:lnTo>
                    <a:pt x="119" y="52"/>
                  </a:lnTo>
                  <a:lnTo>
                    <a:pt x="121" y="56"/>
                  </a:lnTo>
                  <a:lnTo>
                    <a:pt x="123" y="60"/>
                  </a:lnTo>
                  <a:lnTo>
                    <a:pt x="127" y="64"/>
                  </a:lnTo>
                  <a:lnTo>
                    <a:pt x="129" y="64"/>
                  </a:lnTo>
                  <a:lnTo>
                    <a:pt x="132" y="62"/>
                  </a:lnTo>
                  <a:lnTo>
                    <a:pt x="136" y="61"/>
                  </a:lnTo>
                  <a:lnTo>
                    <a:pt x="139" y="60"/>
                  </a:lnTo>
                  <a:lnTo>
                    <a:pt x="143" y="60"/>
                  </a:lnTo>
                  <a:lnTo>
                    <a:pt x="147" y="61"/>
                  </a:lnTo>
                  <a:lnTo>
                    <a:pt x="155" y="66"/>
                  </a:lnTo>
                  <a:lnTo>
                    <a:pt x="162" y="69"/>
                  </a:lnTo>
                  <a:lnTo>
                    <a:pt x="168" y="69"/>
                  </a:lnTo>
                  <a:lnTo>
                    <a:pt x="171" y="68"/>
                  </a:lnTo>
                  <a:lnTo>
                    <a:pt x="172" y="65"/>
                  </a:lnTo>
                  <a:lnTo>
                    <a:pt x="174" y="64"/>
                  </a:lnTo>
                  <a:lnTo>
                    <a:pt x="179" y="61"/>
                  </a:lnTo>
                  <a:lnTo>
                    <a:pt x="187" y="61"/>
                  </a:lnTo>
                  <a:lnTo>
                    <a:pt x="205" y="62"/>
                  </a:lnTo>
                  <a:lnTo>
                    <a:pt x="227" y="62"/>
                  </a:lnTo>
                  <a:lnTo>
                    <a:pt x="221" y="76"/>
                  </a:lnTo>
                  <a:lnTo>
                    <a:pt x="213" y="89"/>
                  </a:lnTo>
                  <a:lnTo>
                    <a:pt x="203" y="103"/>
                  </a:lnTo>
                  <a:lnTo>
                    <a:pt x="195" y="114"/>
                  </a:lnTo>
                  <a:lnTo>
                    <a:pt x="190" y="120"/>
                  </a:lnTo>
                  <a:lnTo>
                    <a:pt x="179" y="131"/>
                  </a:lnTo>
                  <a:lnTo>
                    <a:pt x="174" y="138"/>
                  </a:lnTo>
                  <a:lnTo>
                    <a:pt x="172" y="146"/>
                  </a:lnTo>
                  <a:lnTo>
                    <a:pt x="171" y="157"/>
                  </a:lnTo>
                  <a:lnTo>
                    <a:pt x="166" y="168"/>
                  </a:lnTo>
                  <a:lnTo>
                    <a:pt x="160" y="177"/>
                  </a:lnTo>
                  <a:lnTo>
                    <a:pt x="160" y="182"/>
                  </a:lnTo>
                  <a:lnTo>
                    <a:pt x="163" y="186"/>
                  </a:lnTo>
                  <a:lnTo>
                    <a:pt x="176" y="197"/>
                  </a:lnTo>
                  <a:lnTo>
                    <a:pt x="182" y="205"/>
                  </a:lnTo>
                  <a:lnTo>
                    <a:pt x="183" y="213"/>
                  </a:lnTo>
                  <a:lnTo>
                    <a:pt x="180" y="219"/>
                  </a:lnTo>
                  <a:lnTo>
                    <a:pt x="175" y="223"/>
                  </a:lnTo>
                  <a:lnTo>
                    <a:pt x="172" y="227"/>
                  </a:lnTo>
                  <a:lnTo>
                    <a:pt x="174" y="229"/>
                  </a:lnTo>
                  <a:lnTo>
                    <a:pt x="182" y="234"/>
                  </a:lnTo>
                  <a:lnTo>
                    <a:pt x="194" y="240"/>
                  </a:lnTo>
                  <a:lnTo>
                    <a:pt x="209" y="246"/>
                  </a:lnTo>
                  <a:lnTo>
                    <a:pt x="222" y="252"/>
                  </a:lnTo>
                  <a:lnTo>
                    <a:pt x="234" y="259"/>
                  </a:lnTo>
                  <a:lnTo>
                    <a:pt x="245" y="269"/>
                  </a:lnTo>
                  <a:lnTo>
                    <a:pt x="250" y="281"/>
                  </a:lnTo>
                  <a:lnTo>
                    <a:pt x="253" y="291"/>
                  </a:lnTo>
                  <a:lnTo>
                    <a:pt x="253" y="305"/>
                  </a:lnTo>
                  <a:lnTo>
                    <a:pt x="252" y="309"/>
                  </a:lnTo>
                  <a:lnTo>
                    <a:pt x="246" y="314"/>
                  </a:lnTo>
                  <a:lnTo>
                    <a:pt x="242" y="317"/>
                  </a:lnTo>
                  <a:lnTo>
                    <a:pt x="240" y="320"/>
                  </a:lnTo>
                  <a:lnTo>
                    <a:pt x="238" y="322"/>
                  </a:lnTo>
                  <a:lnTo>
                    <a:pt x="238" y="324"/>
                  </a:lnTo>
                  <a:lnTo>
                    <a:pt x="240" y="326"/>
                  </a:lnTo>
                  <a:lnTo>
                    <a:pt x="240" y="329"/>
                  </a:lnTo>
                  <a:lnTo>
                    <a:pt x="241" y="332"/>
                  </a:lnTo>
                  <a:lnTo>
                    <a:pt x="241" y="335"/>
                  </a:lnTo>
                  <a:lnTo>
                    <a:pt x="240" y="344"/>
                  </a:lnTo>
                  <a:lnTo>
                    <a:pt x="234" y="353"/>
                  </a:lnTo>
                  <a:lnTo>
                    <a:pt x="227" y="359"/>
                  </a:lnTo>
                  <a:lnTo>
                    <a:pt x="223" y="367"/>
                  </a:lnTo>
                  <a:lnTo>
                    <a:pt x="221" y="379"/>
                  </a:lnTo>
                  <a:lnTo>
                    <a:pt x="222" y="393"/>
                  </a:lnTo>
                  <a:lnTo>
                    <a:pt x="223" y="407"/>
                  </a:lnTo>
                  <a:lnTo>
                    <a:pt x="222" y="424"/>
                  </a:lnTo>
                  <a:lnTo>
                    <a:pt x="218" y="437"/>
                  </a:lnTo>
                  <a:lnTo>
                    <a:pt x="217" y="444"/>
                  </a:lnTo>
                  <a:lnTo>
                    <a:pt x="219" y="448"/>
                  </a:lnTo>
                  <a:lnTo>
                    <a:pt x="225" y="453"/>
                  </a:lnTo>
                  <a:lnTo>
                    <a:pt x="231" y="461"/>
                  </a:lnTo>
                  <a:lnTo>
                    <a:pt x="234" y="468"/>
                  </a:lnTo>
                  <a:lnTo>
                    <a:pt x="234" y="476"/>
                  </a:lnTo>
                  <a:lnTo>
                    <a:pt x="236" y="480"/>
                  </a:lnTo>
                  <a:lnTo>
                    <a:pt x="241" y="483"/>
                  </a:lnTo>
                  <a:lnTo>
                    <a:pt x="249" y="484"/>
                  </a:lnTo>
                  <a:lnTo>
                    <a:pt x="253" y="480"/>
                  </a:lnTo>
                  <a:lnTo>
                    <a:pt x="257" y="473"/>
                  </a:lnTo>
                  <a:lnTo>
                    <a:pt x="262" y="457"/>
                  </a:lnTo>
                  <a:lnTo>
                    <a:pt x="269" y="449"/>
                  </a:lnTo>
                  <a:lnTo>
                    <a:pt x="277" y="446"/>
                  </a:lnTo>
                  <a:lnTo>
                    <a:pt x="287" y="450"/>
                  </a:lnTo>
                  <a:lnTo>
                    <a:pt x="300" y="457"/>
                  </a:lnTo>
                  <a:lnTo>
                    <a:pt x="312" y="461"/>
                  </a:lnTo>
                  <a:lnTo>
                    <a:pt x="320" y="461"/>
                  </a:lnTo>
                  <a:lnTo>
                    <a:pt x="330" y="459"/>
                  </a:lnTo>
                  <a:lnTo>
                    <a:pt x="338" y="459"/>
                  </a:lnTo>
                  <a:lnTo>
                    <a:pt x="344" y="463"/>
                  </a:lnTo>
                  <a:lnTo>
                    <a:pt x="351" y="471"/>
                  </a:lnTo>
                  <a:lnTo>
                    <a:pt x="357" y="480"/>
                  </a:lnTo>
                  <a:lnTo>
                    <a:pt x="359" y="488"/>
                  </a:lnTo>
                  <a:lnTo>
                    <a:pt x="358" y="495"/>
                  </a:lnTo>
                  <a:lnTo>
                    <a:pt x="354" y="500"/>
                  </a:lnTo>
                  <a:lnTo>
                    <a:pt x="343" y="511"/>
                  </a:lnTo>
                  <a:lnTo>
                    <a:pt x="343" y="518"/>
                  </a:lnTo>
                  <a:lnTo>
                    <a:pt x="346" y="527"/>
                  </a:lnTo>
                  <a:lnTo>
                    <a:pt x="359" y="546"/>
                  </a:lnTo>
                  <a:lnTo>
                    <a:pt x="367" y="550"/>
                  </a:lnTo>
                  <a:lnTo>
                    <a:pt x="378" y="553"/>
                  </a:lnTo>
                  <a:lnTo>
                    <a:pt x="409" y="553"/>
                  </a:lnTo>
                  <a:lnTo>
                    <a:pt x="414" y="550"/>
                  </a:lnTo>
                  <a:lnTo>
                    <a:pt x="416" y="547"/>
                  </a:lnTo>
                  <a:lnTo>
                    <a:pt x="418" y="545"/>
                  </a:lnTo>
                  <a:lnTo>
                    <a:pt x="420" y="541"/>
                  </a:lnTo>
                  <a:lnTo>
                    <a:pt x="422" y="538"/>
                  </a:lnTo>
                  <a:lnTo>
                    <a:pt x="428" y="535"/>
                  </a:lnTo>
                  <a:lnTo>
                    <a:pt x="437" y="534"/>
                  </a:lnTo>
                  <a:lnTo>
                    <a:pt x="459" y="529"/>
                  </a:lnTo>
                  <a:lnTo>
                    <a:pt x="467" y="527"/>
                  </a:lnTo>
                  <a:lnTo>
                    <a:pt x="473" y="523"/>
                  </a:lnTo>
                  <a:lnTo>
                    <a:pt x="480" y="516"/>
                  </a:lnTo>
                  <a:lnTo>
                    <a:pt x="486" y="508"/>
                  </a:lnTo>
                  <a:lnTo>
                    <a:pt x="492" y="504"/>
                  </a:lnTo>
                  <a:lnTo>
                    <a:pt x="498" y="504"/>
                  </a:lnTo>
                  <a:lnTo>
                    <a:pt x="504" y="508"/>
                  </a:lnTo>
                  <a:lnTo>
                    <a:pt x="512" y="515"/>
                  </a:lnTo>
                  <a:lnTo>
                    <a:pt x="521" y="521"/>
                  </a:lnTo>
                  <a:lnTo>
                    <a:pt x="527" y="522"/>
                  </a:lnTo>
                  <a:lnTo>
                    <a:pt x="538" y="523"/>
                  </a:lnTo>
                  <a:lnTo>
                    <a:pt x="550" y="523"/>
                  </a:lnTo>
                  <a:lnTo>
                    <a:pt x="562" y="522"/>
                  </a:lnTo>
                  <a:lnTo>
                    <a:pt x="573" y="523"/>
                  </a:lnTo>
                  <a:lnTo>
                    <a:pt x="581" y="525"/>
                  </a:lnTo>
                  <a:lnTo>
                    <a:pt x="584" y="529"/>
                  </a:lnTo>
                  <a:lnTo>
                    <a:pt x="585" y="533"/>
                  </a:lnTo>
                  <a:lnTo>
                    <a:pt x="586" y="538"/>
                  </a:lnTo>
                  <a:lnTo>
                    <a:pt x="588" y="542"/>
                  </a:lnTo>
                  <a:lnTo>
                    <a:pt x="590" y="546"/>
                  </a:lnTo>
                  <a:lnTo>
                    <a:pt x="589" y="549"/>
                  </a:lnTo>
                  <a:lnTo>
                    <a:pt x="586" y="552"/>
                  </a:lnTo>
                  <a:lnTo>
                    <a:pt x="586" y="557"/>
                  </a:lnTo>
                  <a:lnTo>
                    <a:pt x="590" y="565"/>
                  </a:lnTo>
                  <a:lnTo>
                    <a:pt x="590" y="566"/>
                  </a:lnTo>
                  <a:lnTo>
                    <a:pt x="592" y="569"/>
                  </a:lnTo>
                  <a:lnTo>
                    <a:pt x="590" y="573"/>
                  </a:lnTo>
                  <a:lnTo>
                    <a:pt x="588" y="580"/>
                  </a:lnTo>
                  <a:lnTo>
                    <a:pt x="581" y="588"/>
                  </a:lnTo>
                  <a:lnTo>
                    <a:pt x="573" y="595"/>
                  </a:lnTo>
                  <a:lnTo>
                    <a:pt x="570" y="596"/>
                  </a:lnTo>
                  <a:lnTo>
                    <a:pt x="568" y="599"/>
                  </a:lnTo>
                  <a:lnTo>
                    <a:pt x="568" y="603"/>
                  </a:lnTo>
                  <a:lnTo>
                    <a:pt x="562" y="613"/>
                  </a:lnTo>
                  <a:lnTo>
                    <a:pt x="558" y="618"/>
                  </a:lnTo>
                  <a:lnTo>
                    <a:pt x="557" y="622"/>
                  </a:lnTo>
                  <a:lnTo>
                    <a:pt x="554" y="626"/>
                  </a:lnTo>
                  <a:lnTo>
                    <a:pt x="554" y="631"/>
                  </a:lnTo>
                  <a:lnTo>
                    <a:pt x="551" y="634"/>
                  </a:lnTo>
                  <a:lnTo>
                    <a:pt x="550" y="636"/>
                  </a:lnTo>
                  <a:lnTo>
                    <a:pt x="547" y="639"/>
                  </a:lnTo>
                  <a:lnTo>
                    <a:pt x="545" y="643"/>
                  </a:lnTo>
                  <a:lnTo>
                    <a:pt x="543" y="646"/>
                  </a:lnTo>
                  <a:lnTo>
                    <a:pt x="543" y="649"/>
                  </a:lnTo>
                  <a:lnTo>
                    <a:pt x="545" y="650"/>
                  </a:lnTo>
                  <a:lnTo>
                    <a:pt x="545" y="653"/>
                  </a:lnTo>
                  <a:lnTo>
                    <a:pt x="546" y="655"/>
                  </a:lnTo>
                  <a:lnTo>
                    <a:pt x="547" y="657"/>
                  </a:lnTo>
                  <a:lnTo>
                    <a:pt x="549" y="659"/>
                  </a:lnTo>
                  <a:lnTo>
                    <a:pt x="549" y="661"/>
                  </a:lnTo>
                  <a:lnTo>
                    <a:pt x="547" y="662"/>
                  </a:lnTo>
                  <a:lnTo>
                    <a:pt x="545" y="663"/>
                  </a:lnTo>
                  <a:lnTo>
                    <a:pt x="541" y="663"/>
                  </a:lnTo>
                  <a:lnTo>
                    <a:pt x="533" y="655"/>
                  </a:lnTo>
                  <a:lnTo>
                    <a:pt x="530" y="651"/>
                  </a:lnTo>
                  <a:lnTo>
                    <a:pt x="530" y="647"/>
                  </a:lnTo>
                  <a:lnTo>
                    <a:pt x="529" y="643"/>
                  </a:lnTo>
                  <a:lnTo>
                    <a:pt x="527" y="640"/>
                  </a:lnTo>
                  <a:lnTo>
                    <a:pt x="523" y="636"/>
                  </a:lnTo>
                  <a:lnTo>
                    <a:pt x="519" y="634"/>
                  </a:lnTo>
                  <a:lnTo>
                    <a:pt x="514" y="628"/>
                  </a:lnTo>
                  <a:lnTo>
                    <a:pt x="511" y="627"/>
                  </a:lnTo>
                  <a:lnTo>
                    <a:pt x="508" y="627"/>
                  </a:lnTo>
                  <a:lnTo>
                    <a:pt x="506" y="628"/>
                  </a:lnTo>
                  <a:lnTo>
                    <a:pt x="504" y="631"/>
                  </a:lnTo>
                  <a:lnTo>
                    <a:pt x="502" y="634"/>
                  </a:lnTo>
                  <a:lnTo>
                    <a:pt x="502" y="638"/>
                  </a:lnTo>
                  <a:lnTo>
                    <a:pt x="500" y="642"/>
                  </a:lnTo>
                  <a:lnTo>
                    <a:pt x="498" y="646"/>
                  </a:lnTo>
                  <a:lnTo>
                    <a:pt x="494" y="649"/>
                  </a:lnTo>
                  <a:lnTo>
                    <a:pt x="487" y="651"/>
                  </a:lnTo>
                  <a:lnTo>
                    <a:pt x="479" y="653"/>
                  </a:lnTo>
                  <a:lnTo>
                    <a:pt x="463" y="650"/>
                  </a:lnTo>
                  <a:lnTo>
                    <a:pt x="457" y="651"/>
                  </a:lnTo>
                  <a:lnTo>
                    <a:pt x="455" y="657"/>
                  </a:lnTo>
                  <a:lnTo>
                    <a:pt x="451" y="666"/>
                  </a:lnTo>
                  <a:lnTo>
                    <a:pt x="443" y="688"/>
                  </a:lnTo>
                  <a:lnTo>
                    <a:pt x="440" y="696"/>
                  </a:lnTo>
                  <a:lnTo>
                    <a:pt x="439" y="698"/>
                  </a:lnTo>
                  <a:lnTo>
                    <a:pt x="439" y="701"/>
                  </a:lnTo>
                  <a:lnTo>
                    <a:pt x="440" y="702"/>
                  </a:lnTo>
                  <a:lnTo>
                    <a:pt x="440" y="704"/>
                  </a:lnTo>
                  <a:lnTo>
                    <a:pt x="441" y="705"/>
                  </a:lnTo>
                  <a:lnTo>
                    <a:pt x="443" y="708"/>
                  </a:lnTo>
                  <a:lnTo>
                    <a:pt x="444" y="712"/>
                  </a:lnTo>
                  <a:lnTo>
                    <a:pt x="447" y="717"/>
                  </a:lnTo>
                  <a:lnTo>
                    <a:pt x="448" y="719"/>
                  </a:lnTo>
                  <a:lnTo>
                    <a:pt x="453" y="719"/>
                  </a:lnTo>
                  <a:lnTo>
                    <a:pt x="453" y="721"/>
                  </a:lnTo>
                  <a:lnTo>
                    <a:pt x="455" y="724"/>
                  </a:lnTo>
                  <a:lnTo>
                    <a:pt x="456" y="728"/>
                  </a:lnTo>
                  <a:lnTo>
                    <a:pt x="457" y="733"/>
                  </a:lnTo>
                  <a:lnTo>
                    <a:pt x="457" y="739"/>
                  </a:lnTo>
                  <a:lnTo>
                    <a:pt x="456" y="740"/>
                  </a:lnTo>
                  <a:lnTo>
                    <a:pt x="453" y="741"/>
                  </a:lnTo>
                  <a:lnTo>
                    <a:pt x="449" y="741"/>
                  </a:lnTo>
                  <a:lnTo>
                    <a:pt x="447" y="744"/>
                  </a:lnTo>
                  <a:lnTo>
                    <a:pt x="447" y="747"/>
                  </a:lnTo>
                  <a:lnTo>
                    <a:pt x="449" y="750"/>
                  </a:lnTo>
                  <a:lnTo>
                    <a:pt x="449" y="755"/>
                  </a:lnTo>
                  <a:lnTo>
                    <a:pt x="447" y="760"/>
                  </a:lnTo>
                  <a:lnTo>
                    <a:pt x="444" y="762"/>
                  </a:lnTo>
                  <a:lnTo>
                    <a:pt x="433" y="762"/>
                  </a:lnTo>
                  <a:lnTo>
                    <a:pt x="432" y="763"/>
                  </a:lnTo>
                  <a:lnTo>
                    <a:pt x="430" y="766"/>
                  </a:lnTo>
                  <a:lnTo>
                    <a:pt x="429" y="771"/>
                  </a:lnTo>
                  <a:lnTo>
                    <a:pt x="428" y="775"/>
                  </a:lnTo>
                  <a:lnTo>
                    <a:pt x="426" y="781"/>
                  </a:lnTo>
                  <a:lnTo>
                    <a:pt x="424" y="786"/>
                  </a:lnTo>
                  <a:lnTo>
                    <a:pt x="425" y="794"/>
                  </a:lnTo>
                  <a:lnTo>
                    <a:pt x="430" y="801"/>
                  </a:lnTo>
                  <a:lnTo>
                    <a:pt x="433" y="808"/>
                  </a:lnTo>
                  <a:lnTo>
                    <a:pt x="433" y="812"/>
                  </a:lnTo>
                  <a:lnTo>
                    <a:pt x="429" y="816"/>
                  </a:lnTo>
                  <a:lnTo>
                    <a:pt x="428" y="818"/>
                  </a:lnTo>
                  <a:lnTo>
                    <a:pt x="428" y="824"/>
                  </a:lnTo>
                  <a:lnTo>
                    <a:pt x="430" y="840"/>
                  </a:lnTo>
                  <a:lnTo>
                    <a:pt x="430" y="844"/>
                  </a:lnTo>
                  <a:lnTo>
                    <a:pt x="429" y="848"/>
                  </a:lnTo>
                  <a:lnTo>
                    <a:pt x="426" y="851"/>
                  </a:lnTo>
                  <a:lnTo>
                    <a:pt x="424" y="856"/>
                  </a:lnTo>
                  <a:lnTo>
                    <a:pt x="424" y="857"/>
                  </a:lnTo>
                  <a:lnTo>
                    <a:pt x="421" y="859"/>
                  </a:lnTo>
                  <a:lnTo>
                    <a:pt x="418" y="859"/>
                  </a:lnTo>
                  <a:lnTo>
                    <a:pt x="416" y="860"/>
                  </a:lnTo>
                  <a:lnTo>
                    <a:pt x="410" y="860"/>
                  </a:lnTo>
                  <a:lnTo>
                    <a:pt x="405" y="863"/>
                  </a:lnTo>
                  <a:lnTo>
                    <a:pt x="405" y="864"/>
                  </a:lnTo>
                  <a:lnTo>
                    <a:pt x="402" y="869"/>
                  </a:lnTo>
                  <a:lnTo>
                    <a:pt x="401" y="871"/>
                  </a:lnTo>
                  <a:lnTo>
                    <a:pt x="398" y="872"/>
                  </a:lnTo>
                  <a:lnTo>
                    <a:pt x="397" y="875"/>
                  </a:lnTo>
                  <a:lnTo>
                    <a:pt x="395" y="876"/>
                  </a:lnTo>
                  <a:lnTo>
                    <a:pt x="395" y="878"/>
                  </a:lnTo>
                  <a:lnTo>
                    <a:pt x="400" y="882"/>
                  </a:lnTo>
                  <a:lnTo>
                    <a:pt x="405" y="884"/>
                  </a:lnTo>
                  <a:lnTo>
                    <a:pt x="409" y="888"/>
                  </a:lnTo>
                  <a:lnTo>
                    <a:pt x="410" y="891"/>
                  </a:lnTo>
                  <a:lnTo>
                    <a:pt x="413" y="899"/>
                  </a:lnTo>
                  <a:lnTo>
                    <a:pt x="417" y="903"/>
                  </a:lnTo>
                  <a:lnTo>
                    <a:pt x="425" y="909"/>
                  </a:lnTo>
                  <a:lnTo>
                    <a:pt x="434" y="915"/>
                  </a:lnTo>
                  <a:lnTo>
                    <a:pt x="433" y="917"/>
                  </a:lnTo>
                  <a:lnTo>
                    <a:pt x="433" y="918"/>
                  </a:lnTo>
                  <a:lnTo>
                    <a:pt x="430" y="919"/>
                  </a:lnTo>
                  <a:lnTo>
                    <a:pt x="424" y="919"/>
                  </a:lnTo>
                  <a:lnTo>
                    <a:pt x="416" y="923"/>
                  </a:lnTo>
                  <a:lnTo>
                    <a:pt x="412" y="925"/>
                  </a:lnTo>
                  <a:lnTo>
                    <a:pt x="405" y="925"/>
                  </a:lnTo>
                  <a:lnTo>
                    <a:pt x="402" y="926"/>
                  </a:lnTo>
                  <a:lnTo>
                    <a:pt x="398" y="929"/>
                  </a:lnTo>
                  <a:lnTo>
                    <a:pt x="390" y="933"/>
                  </a:lnTo>
                  <a:lnTo>
                    <a:pt x="379" y="936"/>
                  </a:lnTo>
                  <a:lnTo>
                    <a:pt x="369" y="937"/>
                  </a:lnTo>
                  <a:lnTo>
                    <a:pt x="362" y="940"/>
                  </a:lnTo>
                  <a:lnTo>
                    <a:pt x="359" y="942"/>
                  </a:lnTo>
                  <a:lnTo>
                    <a:pt x="359" y="961"/>
                  </a:lnTo>
                  <a:lnTo>
                    <a:pt x="357" y="964"/>
                  </a:lnTo>
                  <a:lnTo>
                    <a:pt x="354" y="965"/>
                  </a:lnTo>
                  <a:lnTo>
                    <a:pt x="348" y="965"/>
                  </a:lnTo>
                  <a:lnTo>
                    <a:pt x="347" y="966"/>
                  </a:lnTo>
                  <a:lnTo>
                    <a:pt x="344" y="968"/>
                  </a:lnTo>
                  <a:lnTo>
                    <a:pt x="344" y="969"/>
                  </a:lnTo>
                  <a:lnTo>
                    <a:pt x="343" y="976"/>
                  </a:lnTo>
                  <a:lnTo>
                    <a:pt x="339" y="983"/>
                  </a:lnTo>
                  <a:lnTo>
                    <a:pt x="334" y="989"/>
                  </a:lnTo>
                  <a:lnTo>
                    <a:pt x="330" y="995"/>
                  </a:lnTo>
                  <a:lnTo>
                    <a:pt x="327" y="1000"/>
                  </a:lnTo>
                  <a:lnTo>
                    <a:pt x="327" y="1003"/>
                  </a:lnTo>
                  <a:lnTo>
                    <a:pt x="326" y="1007"/>
                  </a:lnTo>
                  <a:lnTo>
                    <a:pt x="326" y="1010"/>
                  </a:lnTo>
                  <a:lnTo>
                    <a:pt x="324" y="1011"/>
                  </a:lnTo>
                  <a:lnTo>
                    <a:pt x="316" y="1015"/>
                  </a:lnTo>
                  <a:lnTo>
                    <a:pt x="309" y="1019"/>
                  </a:lnTo>
                  <a:lnTo>
                    <a:pt x="301" y="1026"/>
                  </a:lnTo>
                  <a:lnTo>
                    <a:pt x="295" y="1031"/>
                  </a:lnTo>
                  <a:lnTo>
                    <a:pt x="289" y="1035"/>
                  </a:lnTo>
                  <a:lnTo>
                    <a:pt x="283" y="1037"/>
                  </a:lnTo>
                  <a:lnTo>
                    <a:pt x="274" y="1037"/>
                  </a:lnTo>
                  <a:lnTo>
                    <a:pt x="266" y="1034"/>
                  </a:lnTo>
                  <a:lnTo>
                    <a:pt x="261" y="1033"/>
                  </a:lnTo>
                  <a:lnTo>
                    <a:pt x="253" y="1031"/>
                  </a:lnTo>
                  <a:lnTo>
                    <a:pt x="244" y="1030"/>
                  </a:lnTo>
                  <a:lnTo>
                    <a:pt x="233" y="1028"/>
                  </a:lnTo>
                  <a:lnTo>
                    <a:pt x="223" y="1028"/>
                  </a:lnTo>
                  <a:lnTo>
                    <a:pt x="215" y="1026"/>
                  </a:lnTo>
                  <a:lnTo>
                    <a:pt x="213" y="1023"/>
                  </a:lnTo>
                  <a:lnTo>
                    <a:pt x="209" y="1020"/>
                  </a:lnTo>
                  <a:lnTo>
                    <a:pt x="206" y="1019"/>
                  </a:lnTo>
                  <a:lnTo>
                    <a:pt x="207" y="1018"/>
                  </a:lnTo>
                  <a:lnTo>
                    <a:pt x="207" y="1016"/>
                  </a:lnTo>
                  <a:lnTo>
                    <a:pt x="211" y="1008"/>
                  </a:lnTo>
                  <a:lnTo>
                    <a:pt x="222" y="992"/>
                  </a:lnTo>
                  <a:lnTo>
                    <a:pt x="227" y="988"/>
                  </a:lnTo>
                  <a:lnTo>
                    <a:pt x="230" y="987"/>
                  </a:lnTo>
                  <a:lnTo>
                    <a:pt x="234" y="985"/>
                  </a:lnTo>
                  <a:lnTo>
                    <a:pt x="237" y="983"/>
                  </a:lnTo>
                  <a:lnTo>
                    <a:pt x="241" y="980"/>
                  </a:lnTo>
                  <a:lnTo>
                    <a:pt x="242" y="977"/>
                  </a:lnTo>
                  <a:lnTo>
                    <a:pt x="244" y="973"/>
                  </a:lnTo>
                  <a:lnTo>
                    <a:pt x="244" y="966"/>
                  </a:lnTo>
                  <a:lnTo>
                    <a:pt x="242" y="962"/>
                  </a:lnTo>
                  <a:lnTo>
                    <a:pt x="242" y="960"/>
                  </a:lnTo>
                  <a:lnTo>
                    <a:pt x="246" y="956"/>
                  </a:lnTo>
                  <a:lnTo>
                    <a:pt x="249" y="954"/>
                  </a:lnTo>
                  <a:lnTo>
                    <a:pt x="250" y="954"/>
                  </a:lnTo>
                  <a:lnTo>
                    <a:pt x="253" y="953"/>
                  </a:lnTo>
                  <a:lnTo>
                    <a:pt x="254" y="953"/>
                  </a:lnTo>
                  <a:lnTo>
                    <a:pt x="258" y="949"/>
                  </a:lnTo>
                  <a:lnTo>
                    <a:pt x="258" y="945"/>
                  </a:lnTo>
                  <a:lnTo>
                    <a:pt x="260" y="940"/>
                  </a:lnTo>
                  <a:lnTo>
                    <a:pt x="258" y="927"/>
                  </a:lnTo>
                  <a:lnTo>
                    <a:pt x="253" y="917"/>
                  </a:lnTo>
                  <a:lnTo>
                    <a:pt x="248" y="907"/>
                  </a:lnTo>
                  <a:lnTo>
                    <a:pt x="245" y="898"/>
                  </a:lnTo>
                  <a:lnTo>
                    <a:pt x="242" y="887"/>
                  </a:lnTo>
                  <a:lnTo>
                    <a:pt x="240" y="878"/>
                  </a:lnTo>
                  <a:lnTo>
                    <a:pt x="233" y="868"/>
                  </a:lnTo>
                  <a:lnTo>
                    <a:pt x="223" y="859"/>
                  </a:lnTo>
                  <a:lnTo>
                    <a:pt x="223" y="857"/>
                  </a:lnTo>
                  <a:lnTo>
                    <a:pt x="227" y="849"/>
                  </a:lnTo>
                  <a:lnTo>
                    <a:pt x="227" y="841"/>
                  </a:lnTo>
                  <a:lnTo>
                    <a:pt x="225" y="838"/>
                  </a:lnTo>
                  <a:lnTo>
                    <a:pt x="222" y="834"/>
                  </a:lnTo>
                  <a:lnTo>
                    <a:pt x="219" y="832"/>
                  </a:lnTo>
                  <a:lnTo>
                    <a:pt x="217" y="830"/>
                  </a:lnTo>
                  <a:lnTo>
                    <a:pt x="215" y="830"/>
                  </a:lnTo>
                  <a:lnTo>
                    <a:pt x="213" y="832"/>
                  </a:lnTo>
                  <a:lnTo>
                    <a:pt x="211" y="833"/>
                  </a:lnTo>
                  <a:lnTo>
                    <a:pt x="210" y="833"/>
                  </a:lnTo>
                  <a:lnTo>
                    <a:pt x="207" y="834"/>
                  </a:lnTo>
                  <a:lnTo>
                    <a:pt x="201" y="834"/>
                  </a:lnTo>
                  <a:lnTo>
                    <a:pt x="195" y="832"/>
                  </a:lnTo>
                  <a:lnTo>
                    <a:pt x="192" y="832"/>
                  </a:lnTo>
                  <a:lnTo>
                    <a:pt x="188" y="833"/>
                  </a:lnTo>
                  <a:lnTo>
                    <a:pt x="186" y="834"/>
                  </a:lnTo>
                  <a:lnTo>
                    <a:pt x="184" y="837"/>
                  </a:lnTo>
                  <a:lnTo>
                    <a:pt x="182" y="840"/>
                  </a:lnTo>
                  <a:lnTo>
                    <a:pt x="176" y="843"/>
                  </a:lnTo>
                  <a:lnTo>
                    <a:pt x="171" y="840"/>
                  </a:lnTo>
                  <a:lnTo>
                    <a:pt x="168" y="837"/>
                  </a:lnTo>
                  <a:lnTo>
                    <a:pt x="167" y="834"/>
                  </a:lnTo>
                  <a:lnTo>
                    <a:pt x="166" y="833"/>
                  </a:lnTo>
                  <a:lnTo>
                    <a:pt x="162" y="825"/>
                  </a:lnTo>
                  <a:lnTo>
                    <a:pt x="159" y="822"/>
                  </a:lnTo>
                  <a:lnTo>
                    <a:pt x="148" y="814"/>
                  </a:lnTo>
                  <a:lnTo>
                    <a:pt x="143" y="809"/>
                  </a:lnTo>
                  <a:lnTo>
                    <a:pt x="148" y="803"/>
                  </a:lnTo>
                  <a:lnTo>
                    <a:pt x="154" y="799"/>
                  </a:lnTo>
                  <a:lnTo>
                    <a:pt x="158" y="797"/>
                  </a:lnTo>
                  <a:lnTo>
                    <a:pt x="166" y="793"/>
                  </a:lnTo>
                  <a:lnTo>
                    <a:pt x="168" y="787"/>
                  </a:lnTo>
                  <a:lnTo>
                    <a:pt x="167" y="783"/>
                  </a:lnTo>
                  <a:lnTo>
                    <a:pt x="159" y="762"/>
                  </a:lnTo>
                  <a:lnTo>
                    <a:pt x="156" y="759"/>
                  </a:lnTo>
                  <a:lnTo>
                    <a:pt x="154" y="758"/>
                  </a:lnTo>
                  <a:lnTo>
                    <a:pt x="151" y="755"/>
                  </a:lnTo>
                  <a:lnTo>
                    <a:pt x="147" y="754"/>
                  </a:lnTo>
                  <a:lnTo>
                    <a:pt x="144" y="752"/>
                  </a:lnTo>
                  <a:lnTo>
                    <a:pt x="141" y="750"/>
                  </a:lnTo>
                  <a:lnTo>
                    <a:pt x="141" y="746"/>
                  </a:lnTo>
                  <a:lnTo>
                    <a:pt x="145" y="737"/>
                  </a:lnTo>
                  <a:lnTo>
                    <a:pt x="147" y="727"/>
                  </a:lnTo>
                  <a:lnTo>
                    <a:pt x="145" y="715"/>
                  </a:lnTo>
                  <a:lnTo>
                    <a:pt x="145" y="705"/>
                  </a:lnTo>
                  <a:lnTo>
                    <a:pt x="151" y="694"/>
                  </a:lnTo>
                  <a:lnTo>
                    <a:pt x="156" y="686"/>
                  </a:lnTo>
                  <a:lnTo>
                    <a:pt x="162" y="682"/>
                  </a:lnTo>
                  <a:lnTo>
                    <a:pt x="167" y="677"/>
                  </a:lnTo>
                  <a:lnTo>
                    <a:pt x="168" y="674"/>
                  </a:lnTo>
                  <a:lnTo>
                    <a:pt x="170" y="670"/>
                  </a:lnTo>
                  <a:lnTo>
                    <a:pt x="170" y="666"/>
                  </a:lnTo>
                  <a:lnTo>
                    <a:pt x="168" y="663"/>
                  </a:lnTo>
                  <a:lnTo>
                    <a:pt x="167" y="662"/>
                  </a:lnTo>
                  <a:lnTo>
                    <a:pt x="164" y="661"/>
                  </a:lnTo>
                  <a:lnTo>
                    <a:pt x="160" y="661"/>
                  </a:lnTo>
                  <a:lnTo>
                    <a:pt x="156" y="659"/>
                  </a:lnTo>
                  <a:lnTo>
                    <a:pt x="154" y="657"/>
                  </a:lnTo>
                  <a:lnTo>
                    <a:pt x="147" y="653"/>
                  </a:lnTo>
                  <a:lnTo>
                    <a:pt x="139" y="650"/>
                  </a:lnTo>
                  <a:lnTo>
                    <a:pt x="132" y="647"/>
                  </a:lnTo>
                  <a:lnTo>
                    <a:pt x="129" y="644"/>
                  </a:lnTo>
                  <a:lnTo>
                    <a:pt x="129" y="638"/>
                  </a:lnTo>
                  <a:lnTo>
                    <a:pt x="128" y="627"/>
                  </a:lnTo>
                  <a:lnTo>
                    <a:pt x="128" y="613"/>
                  </a:lnTo>
                  <a:lnTo>
                    <a:pt x="129" y="608"/>
                  </a:lnTo>
                  <a:lnTo>
                    <a:pt x="129" y="605"/>
                  </a:lnTo>
                  <a:lnTo>
                    <a:pt x="131" y="601"/>
                  </a:lnTo>
                  <a:lnTo>
                    <a:pt x="133" y="599"/>
                  </a:lnTo>
                  <a:lnTo>
                    <a:pt x="141" y="595"/>
                  </a:lnTo>
                  <a:lnTo>
                    <a:pt x="144" y="595"/>
                  </a:lnTo>
                  <a:lnTo>
                    <a:pt x="147" y="593"/>
                  </a:lnTo>
                  <a:lnTo>
                    <a:pt x="148" y="591"/>
                  </a:lnTo>
                  <a:lnTo>
                    <a:pt x="148" y="577"/>
                  </a:lnTo>
                  <a:lnTo>
                    <a:pt x="147" y="577"/>
                  </a:lnTo>
                  <a:lnTo>
                    <a:pt x="144" y="576"/>
                  </a:lnTo>
                  <a:lnTo>
                    <a:pt x="133" y="576"/>
                  </a:lnTo>
                  <a:lnTo>
                    <a:pt x="131" y="574"/>
                  </a:lnTo>
                  <a:lnTo>
                    <a:pt x="127" y="573"/>
                  </a:lnTo>
                  <a:lnTo>
                    <a:pt x="124" y="570"/>
                  </a:lnTo>
                  <a:lnTo>
                    <a:pt x="120" y="564"/>
                  </a:lnTo>
                  <a:lnTo>
                    <a:pt x="116" y="554"/>
                  </a:lnTo>
                  <a:lnTo>
                    <a:pt x="110" y="546"/>
                  </a:lnTo>
                  <a:lnTo>
                    <a:pt x="104" y="538"/>
                  </a:lnTo>
                  <a:lnTo>
                    <a:pt x="92" y="535"/>
                  </a:lnTo>
                  <a:lnTo>
                    <a:pt x="78" y="534"/>
                  </a:lnTo>
                  <a:lnTo>
                    <a:pt x="63" y="534"/>
                  </a:lnTo>
                  <a:lnTo>
                    <a:pt x="50" y="533"/>
                  </a:lnTo>
                  <a:lnTo>
                    <a:pt x="38" y="531"/>
                  </a:lnTo>
                  <a:lnTo>
                    <a:pt x="31" y="529"/>
                  </a:lnTo>
                  <a:lnTo>
                    <a:pt x="27" y="526"/>
                  </a:lnTo>
                  <a:lnTo>
                    <a:pt x="26" y="522"/>
                  </a:lnTo>
                  <a:lnTo>
                    <a:pt x="24" y="519"/>
                  </a:lnTo>
                  <a:lnTo>
                    <a:pt x="26" y="515"/>
                  </a:lnTo>
                  <a:lnTo>
                    <a:pt x="27" y="512"/>
                  </a:lnTo>
                  <a:lnTo>
                    <a:pt x="30" y="508"/>
                  </a:lnTo>
                  <a:lnTo>
                    <a:pt x="30" y="503"/>
                  </a:lnTo>
                  <a:lnTo>
                    <a:pt x="27" y="495"/>
                  </a:lnTo>
                  <a:lnTo>
                    <a:pt x="23" y="487"/>
                  </a:lnTo>
                  <a:lnTo>
                    <a:pt x="20" y="479"/>
                  </a:lnTo>
                  <a:lnTo>
                    <a:pt x="22" y="471"/>
                  </a:lnTo>
                  <a:lnTo>
                    <a:pt x="27" y="464"/>
                  </a:lnTo>
                  <a:lnTo>
                    <a:pt x="37" y="459"/>
                  </a:lnTo>
                  <a:lnTo>
                    <a:pt x="47" y="453"/>
                  </a:lnTo>
                  <a:lnTo>
                    <a:pt x="57" y="449"/>
                  </a:lnTo>
                  <a:lnTo>
                    <a:pt x="62" y="445"/>
                  </a:lnTo>
                  <a:lnTo>
                    <a:pt x="65" y="441"/>
                  </a:lnTo>
                  <a:lnTo>
                    <a:pt x="67" y="438"/>
                  </a:lnTo>
                  <a:lnTo>
                    <a:pt x="69" y="434"/>
                  </a:lnTo>
                  <a:lnTo>
                    <a:pt x="70" y="432"/>
                  </a:lnTo>
                  <a:lnTo>
                    <a:pt x="58" y="424"/>
                  </a:lnTo>
                  <a:lnTo>
                    <a:pt x="49" y="417"/>
                  </a:lnTo>
                  <a:lnTo>
                    <a:pt x="41" y="411"/>
                  </a:lnTo>
                  <a:lnTo>
                    <a:pt x="37" y="406"/>
                  </a:lnTo>
                  <a:lnTo>
                    <a:pt x="35" y="403"/>
                  </a:lnTo>
                  <a:lnTo>
                    <a:pt x="33" y="395"/>
                  </a:lnTo>
                  <a:lnTo>
                    <a:pt x="33" y="386"/>
                  </a:lnTo>
                  <a:lnTo>
                    <a:pt x="35" y="382"/>
                  </a:lnTo>
                  <a:lnTo>
                    <a:pt x="42" y="375"/>
                  </a:lnTo>
                  <a:lnTo>
                    <a:pt x="47" y="367"/>
                  </a:lnTo>
                  <a:lnTo>
                    <a:pt x="54" y="360"/>
                  </a:lnTo>
                  <a:lnTo>
                    <a:pt x="57" y="355"/>
                  </a:lnTo>
                  <a:lnTo>
                    <a:pt x="59" y="347"/>
                  </a:lnTo>
                  <a:lnTo>
                    <a:pt x="63" y="340"/>
                  </a:lnTo>
                  <a:lnTo>
                    <a:pt x="66" y="333"/>
                  </a:lnTo>
                  <a:lnTo>
                    <a:pt x="66" y="331"/>
                  </a:lnTo>
                  <a:lnTo>
                    <a:pt x="67" y="331"/>
                  </a:lnTo>
                  <a:lnTo>
                    <a:pt x="67" y="329"/>
                  </a:lnTo>
                  <a:lnTo>
                    <a:pt x="69" y="329"/>
                  </a:lnTo>
                  <a:lnTo>
                    <a:pt x="69" y="326"/>
                  </a:lnTo>
                  <a:lnTo>
                    <a:pt x="67" y="324"/>
                  </a:lnTo>
                  <a:lnTo>
                    <a:pt x="66" y="320"/>
                  </a:lnTo>
                  <a:lnTo>
                    <a:pt x="65" y="314"/>
                  </a:lnTo>
                  <a:lnTo>
                    <a:pt x="62" y="310"/>
                  </a:lnTo>
                  <a:lnTo>
                    <a:pt x="58" y="306"/>
                  </a:lnTo>
                  <a:lnTo>
                    <a:pt x="57" y="304"/>
                  </a:lnTo>
                  <a:lnTo>
                    <a:pt x="57" y="302"/>
                  </a:lnTo>
                  <a:lnTo>
                    <a:pt x="58" y="301"/>
                  </a:lnTo>
                  <a:lnTo>
                    <a:pt x="62" y="294"/>
                  </a:lnTo>
                  <a:lnTo>
                    <a:pt x="67" y="286"/>
                  </a:lnTo>
                  <a:lnTo>
                    <a:pt x="81" y="273"/>
                  </a:lnTo>
                  <a:lnTo>
                    <a:pt x="85" y="266"/>
                  </a:lnTo>
                  <a:lnTo>
                    <a:pt x="84" y="256"/>
                  </a:lnTo>
                  <a:lnTo>
                    <a:pt x="81" y="246"/>
                  </a:lnTo>
                  <a:lnTo>
                    <a:pt x="81" y="235"/>
                  </a:lnTo>
                  <a:lnTo>
                    <a:pt x="80" y="227"/>
                  </a:lnTo>
                  <a:lnTo>
                    <a:pt x="78" y="225"/>
                  </a:lnTo>
                  <a:lnTo>
                    <a:pt x="76" y="225"/>
                  </a:lnTo>
                  <a:lnTo>
                    <a:pt x="74" y="227"/>
                  </a:lnTo>
                  <a:lnTo>
                    <a:pt x="69" y="229"/>
                  </a:lnTo>
                  <a:lnTo>
                    <a:pt x="67" y="229"/>
                  </a:lnTo>
                  <a:lnTo>
                    <a:pt x="65" y="228"/>
                  </a:lnTo>
                  <a:lnTo>
                    <a:pt x="62" y="225"/>
                  </a:lnTo>
                  <a:lnTo>
                    <a:pt x="61" y="223"/>
                  </a:lnTo>
                  <a:lnTo>
                    <a:pt x="57" y="219"/>
                  </a:lnTo>
                  <a:lnTo>
                    <a:pt x="45" y="219"/>
                  </a:lnTo>
                  <a:lnTo>
                    <a:pt x="39" y="216"/>
                  </a:lnTo>
                  <a:lnTo>
                    <a:pt x="39" y="212"/>
                  </a:lnTo>
                  <a:lnTo>
                    <a:pt x="51" y="200"/>
                  </a:lnTo>
                  <a:lnTo>
                    <a:pt x="54" y="196"/>
                  </a:lnTo>
                  <a:lnTo>
                    <a:pt x="53" y="188"/>
                  </a:lnTo>
                  <a:lnTo>
                    <a:pt x="45" y="172"/>
                  </a:lnTo>
                  <a:lnTo>
                    <a:pt x="34" y="162"/>
                  </a:lnTo>
                  <a:lnTo>
                    <a:pt x="27" y="155"/>
                  </a:lnTo>
                  <a:lnTo>
                    <a:pt x="24" y="147"/>
                  </a:lnTo>
                  <a:lnTo>
                    <a:pt x="26" y="139"/>
                  </a:lnTo>
                  <a:lnTo>
                    <a:pt x="26" y="135"/>
                  </a:lnTo>
                  <a:lnTo>
                    <a:pt x="23" y="130"/>
                  </a:lnTo>
                  <a:lnTo>
                    <a:pt x="19" y="124"/>
                  </a:lnTo>
                  <a:lnTo>
                    <a:pt x="18" y="119"/>
                  </a:lnTo>
                  <a:lnTo>
                    <a:pt x="20" y="114"/>
                  </a:lnTo>
                  <a:lnTo>
                    <a:pt x="23" y="110"/>
                  </a:lnTo>
                  <a:lnTo>
                    <a:pt x="26" y="107"/>
                  </a:lnTo>
                  <a:lnTo>
                    <a:pt x="26" y="104"/>
                  </a:lnTo>
                  <a:lnTo>
                    <a:pt x="24" y="100"/>
                  </a:lnTo>
                  <a:lnTo>
                    <a:pt x="23" y="97"/>
                  </a:lnTo>
                  <a:lnTo>
                    <a:pt x="22" y="93"/>
                  </a:lnTo>
                  <a:lnTo>
                    <a:pt x="19" y="88"/>
                  </a:lnTo>
                  <a:lnTo>
                    <a:pt x="14" y="80"/>
                  </a:lnTo>
                  <a:lnTo>
                    <a:pt x="6" y="66"/>
                  </a:lnTo>
                  <a:lnTo>
                    <a:pt x="6" y="61"/>
                  </a:lnTo>
                  <a:lnTo>
                    <a:pt x="8" y="56"/>
                  </a:lnTo>
                  <a:lnTo>
                    <a:pt x="10" y="54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6" y="41"/>
                  </a:lnTo>
                  <a:lnTo>
                    <a:pt x="2" y="34"/>
                  </a:lnTo>
                  <a:lnTo>
                    <a:pt x="0" y="29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" y="23"/>
                  </a:lnTo>
                  <a:lnTo>
                    <a:pt x="11" y="22"/>
                  </a:lnTo>
                  <a:lnTo>
                    <a:pt x="16" y="15"/>
                  </a:lnTo>
                  <a:lnTo>
                    <a:pt x="22" y="7"/>
                  </a:lnTo>
                  <a:lnTo>
                    <a:pt x="2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4" name="Freeform 110"/>
            <p:cNvSpPr>
              <a:spLocks/>
            </p:cNvSpPr>
            <p:nvPr/>
          </p:nvSpPr>
          <p:spPr bwMode="auto">
            <a:xfrm>
              <a:off x="4114765" y="5082931"/>
              <a:ext cx="248894" cy="417023"/>
            </a:xfrm>
            <a:custGeom>
              <a:avLst/>
              <a:gdLst/>
              <a:ahLst/>
              <a:cxnLst>
                <a:cxn ang="0">
                  <a:pos x="50" y="13"/>
                </a:cxn>
                <a:cxn ang="0">
                  <a:pos x="58" y="25"/>
                </a:cxn>
                <a:cxn ang="0">
                  <a:pos x="67" y="34"/>
                </a:cxn>
                <a:cxn ang="0">
                  <a:pos x="77" y="25"/>
                </a:cxn>
                <a:cxn ang="0">
                  <a:pos x="86" y="23"/>
                </a:cxn>
                <a:cxn ang="0">
                  <a:pos x="101" y="24"/>
                </a:cxn>
                <a:cxn ang="0">
                  <a:pos x="106" y="21"/>
                </a:cxn>
                <a:cxn ang="0">
                  <a:pos x="113" y="25"/>
                </a:cxn>
                <a:cxn ang="0">
                  <a:pos x="118" y="40"/>
                </a:cxn>
                <a:cxn ang="0">
                  <a:pos x="124" y="59"/>
                </a:cxn>
                <a:cxn ang="0">
                  <a:pos x="136" y="89"/>
                </a:cxn>
                <a:cxn ang="0">
                  <a:pos x="149" y="118"/>
                </a:cxn>
                <a:cxn ang="0">
                  <a:pos x="149" y="140"/>
                </a:cxn>
                <a:cxn ang="0">
                  <a:pos x="141" y="145"/>
                </a:cxn>
                <a:cxn ang="0">
                  <a:pos x="133" y="151"/>
                </a:cxn>
                <a:cxn ang="0">
                  <a:pos x="135" y="164"/>
                </a:cxn>
                <a:cxn ang="0">
                  <a:pos x="128" y="174"/>
                </a:cxn>
                <a:cxn ang="0">
                  <a:pos x="118" y="179"/>
                </a:cxn>
                <a:cxn ang="0">
                  <a:pos x="98" y="207"/>
                </a:cxn>
                <a:cxn ang="0">
                  <a:pos x="96" y="209"/>
                </a:cxn>
                <a:cxn ang="0">
                  <a:pos x="85" y="211"/>
                </a:cxn>
                <a:cxn ang="0">
                  <a:pos x="82" y="228"/>
                </a:cxn>
                <a:cxn ang="0">
                  <a:pos x="75" y="236"/>
                </a:cxn>
                <a:cxn ang="0">
                  <a:pos x="67" y="241"/>
                </a:cxn>
                <a:cxn ang="0">
                  <a:pos x="28" y="244"/>
                </a:cxn>
                <a:cxn ang="0">
                  <a:pos x="22" y="253"/>
                </a:cxn>
                <a:cxn ang="0">
                  <a:pos x="8" y="249"/>
                </a:cxn>
                <a:cxn ang="0">
                  <a:pos x="4" y="240"/>
                </a:cxn>
                <a:cxn ang="0">
                  <a:pos x="3" y="230"/>
                </a:cxn>
                <a:cxn ang="0">
                  <a:pos x="0" y="221"/>
                </a:cxn>
                <a:cxn ang="0">
                  <a:pos x="7" y="214"/>
                </a:cxn>
                <a:cxn ang="0">
                  <a:pos x="16" y="207"/>
                </a:cxn>
                <a:cxn ang="0">
                  <a:pos x="19" y="201"/>
                </a:cxn>
                <a:cxn ang="0">
                  <a:pos x="31" y="195"/>
                </a:cxn>
                <a:cxn ang="0">
                  <a:pos x="40" y="183"/>
                </a:cxn>
                <a:cxn ang="0">
                  <a:pos x="50" y="175"/>
                </a:cxn>
                <a:cxn ang="0">
                  <a:pos x="50" y="162"/>
                </a:cxn>
                <a:cxn ang="0">
                  <a:pos x="42" y="152"/>
                </a:cxn>
                <a:cxn ang="0">
                  <a:pos x="47" y="144"/>
                </a:cxn>
                <a:cxn ang="0">
                  <a:pos x="40" y="131"/>
                </a:cxn>
                <a:cxn ang="0">
                  <a:pos x="42" y="116"/>
                </a:cxn>
                <a:cxn ang="0">
                  <a:pos x="53" y="101"/>
                </a:cxn>
                <a:cxn ang="0">
                  <a:pos x="50" y="93"/>
                </a:cxn>
                <a:cxn ang="0">
                  <a:pos x="49" y="86"/>
                </a:cxn>
                <a:cxn ang="0">
                  <a:pos x="51" y="75"/>
                </a:cxn>
                <a:cxn ang="0">
                  <a:pos x="42" y="69"/>
                </a:cxn>
                <a:cxn ang="0">
                  <a:pos x="28" y="73"/>
                </a:cxn>
                <a:cxn ang="0">
                  <a:pos x="30" y="60"/>
                </a:cxn>
                <a:cxn ang="0">
                  <a:pos x="34" y="51"/>
                </a:cxn>
                <a:cxn ang="0">
                  <a:pos x="38" y="46"/>
                </a:cxn>
                <a:cxn ang="0">
                  <a:pos x="32" y="31"/>
                </a:cxn>
                <a:cxn ang="0">
                  <a:pos x="24" y="11"/>
                </a:cxn>
              </a:cxnLst>
              <a:rect l="0" t="0" r="r" b="b"/>
              <a:pathLst>
                <a:path w="151" h="253">
                  <a:moveTo>
                    <a:pt x="34" y="0"/>
                  </a:moveTo>
                  <a:lnTo>
                    <a:pt x="39" y="5"/>
                  </a:lnTo>
                  <a:lnTo>
                    <a:pt x="50" y="13"/>
                  </a:lnTo>
                  <a:lnTo>
                    <a:pt x="53" y="16"/>
                  </a:lnTo>
                  <a:lnTo>
                    <a:pt x="57" y="24"/>
                  </a:lnTo>
                  <a:lnTo>
                    <a:pt x="58" y="25"/>
                  </a:lnTo>
                  <a:lnTo>
                    <a:pt x="59" y="28"/>
                  </a:lnTo>
                  <a:lnTo>
                    <a:pt x="62" y="31"/>
                  </a:lnTo>
                  <a:lnTo>
                    <a:pt x="67" y="34"/>
                  </a:lnTo>
                  <a:lnTo>
                    <a:pt x="73" y="31"/>
                  </a:lnTo>
                  <a:lnTo>
                    <a:pt x="75" y="28"/>
                  </a:lnTo>
                  <a:lnTo>
                    <a:pt x="77" y="25"/>
                  </a:lnTo>
                  <a:lnTo>
                    <a:pt x="79" y="24"/>
                  </a:lnTo>
                  <a:lnTo>
                    <a:pt x="83" y="23"/>
                  </a:lnTo>
                  <a:lnTo>
                    <a:pt x="86" y="23"/>
                  </a:lnTo>
                  <a:lnTo>
                    <a:pt x="92" y="25"/>
                  </a:lnTo>
                  <a:lnTo>
                    <a:pt x="98" y="25"/>
                  </a:lnTo>
                  <a:lnTo>
                    <a:pt x="101" y="24"/>
                  </a:lnTo>
                  <a:lnTo>
                    <a:pt x="102" y="24"/>
                  </a:lnTo>
                  <a:lnTo>
                    <a:pt x="104" y="23"/>
                  </a:lnTo>
                  <a:lnTo>
                    <a:pt x="106" y="21"/>
                  </a:lnTo>
                  <a:lnTo>
                    <a:pt x="108" y="21"/>
                  </a:lnTo>
                  <a:lnTo>
                    <a:pt x="110" y="23"/>
                  </a:lnTo>
                  <a:lnTo>
                    <a:pt x="113" y="25"/>
                  </a:lnTo>
                  <a:lnTo>
                    <a:pt x="116" y="29"/>
                  </a:lnTo>
                  <a:lnTo>
                    <a:pt x="118" y="32"/>
                  </a:lnTo>
                  <a:lnTo>
                    <a:pt x="118" y="40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24" y="59"/>
                  </a:lnTo>
                  <a:lnTo>
                    <a:pt x="131" y="69"/>
                  </a:lnTo>
                  <a:lnTo>
                    <a:pt x="133" y="78"/>
                  </a:lnTo>
                  <a:lnTo>
                    <a:pt x="136" y="89"/>
                  </a:lnTo>
                  <a:lnTo>
                    <a:pt x="139" y="98"/>
                  </a:lnTo>
                  <a:lnTo>
                    <a:pt x="144" y="108"/>
                  </a:lnTo>
                  <a:lnTo>
                    <a:pt x="149" y="118"/>
                  </a:lnTo>
                  <a:lnTo>
                    <a:pt x="151" y="131"/>
                  </a:lnTo>
                  <a:lnTo>
                    <a:pt x="149" y="136"/>
                  </a:lnTo>
                  <a:lnTo>
                    <a:pt x="149" y="140"/>
                  </a:lnTo>
                  <a:lnTo>
                    <a:pt x="145" y="144"/>
                  </a:lnTo>
                  <a:lnTo>
                    <a:pt x="144" y="144"/>
                  </a:lnTo>
                  <a:lnTo>
                    <a:pt x="141" y="145"/>
                  </a:lnTo>
                  <a:lnTo>
                    <a:pt x="140" y="145"/>
                  </a:lnTo>
                  <a:lnTo>
                    <a:pt x="137" y="147"/>
                  </a:lnTo>
                  <a:lnTo>
                    <a:pt x="133" y="151"/>
                  </a:lnTo>
                  <a:lnTo>
                    <a:pt x="133" y="153"/>
                  </a:lnTo>
                  <a:lnTo>
                    <a:pt x="135" y="157"/>
                  </a:lnTo>
                  <a:lnTo>
                    <a:pt x="135" y="164"/>
                  </a:lnTo>
                  <a:lnTo>
                    <a:pt x="133" y="168"/>
                  </a:lnTo>
                  <a:lnTo>
                    <a:pt x="132" y="171"/>
                  </a:lnTo>
                  <a:lnTo>
                    <a:pt x="128" y="174"/>
                  </a:lnTo>
                  <a:lnTo>
                    <a:pt x="125" y="176"/>
                  </a:lnTo>
                  <a:lnTo>
                    <a:pt x="121" y="178"/>
                  </a:lnTo>
                  <a:lnTo>
                    <a:pt x="118" y="179"/>
                  </a:lnTo>
                  <a:lnTo>
                    <a:pt x="113" y="183"/>
                  </a:lnTo>
                  <a:lnTo>
                    <a:pt x="102" y="199"/>
                  </a:lnTo>
                  <a:lnTo>
                    <a:pt x="98" y="207"/>
                  </a:lnTo>
                  <a:lnTo>
                    <a:pt x="98" y="209"/>
                  </a:lnTo>
                  <a:lnTo>
                    <a:pt x="97" y="210"/>
                  </a:lnTo>
                  <a:lnTo>
                    <a:pt x="96" y="209"/>
                  </a:lnTo>
                  <a:lnTo>
                    <a:pt x="92" y="209"/>
                  </a:lnTo>
                  <a:lnTo>
                    <a:pt x="88" y="210"/>
                  </a:lnTo>
                  <a:lnTo>
                    <a:pt x="85" y="211"/>
                  </a:lnTo>
                  <a:lnTo>
                    <a:pt x="83" y="213"/>
                  </a:lnTo>
                  <a:lnTo>
                    <a:pt x="82" y="215"/>
                  </a:lnTo>
                  <a:lnTo>
                    <a:pt x="82" y="228"/>
                  </a:lnTo>
                  <a:lnTo>
                    <a:pt x="79" y="232"/>
                  </a:lnTo>
                  <a:lnTo>
                    <a:pt x="78" y="234"/>
                  </a:lnTo>
                  <a:lnTo>
                    <a:pt x="75" y="236"/>
                  </a:lnTo>
                  <a:lnTo>
                    <a:pt x="71" y="238"/>
                  </a:lnTo>
                  <a:lnTo>
                    <a:pt x="70" y="240"/>
                  </a:lnTo>
                  <a:lnTo>
                    <a:pt x="67" y="241"/>
                  </a:lnTo>
                  <a:lnTo>
                    <a:pt x="61" y="242"/>
                  </a:lnTo>
                  <a:lnTo>
                    <a:pt x="31" y="242"/>
                  </a:lnTo>
                  <a:lnTo>
                    <a:pt x="28" y="244"/>
                  </a:lnTo>
                  <a:lnTo>
                    <a:pt x="27" y="245"/>
                  </a:lnTo>
                  <a:lnTo>
                    <a:pt x="24" y="250"/>
                  </a:lnTo>
                  <a:lnTo>
                    <a:pt x="22" y="253"/>
                  </a:lnTo>
                  <a:lnTo>
                    <a:pt x="16" y="253"/>
                  </a:lnTo>
                  <a:lnTo>
                    <a:pt x="12" y="252"/>
                  </a:lnTo>
                  <a:lnTo>
                    <a:pt x="8" y="249"/>
                  </a:lnTo>
                  <a:lnTo>
                    <a:pt x="6" y="246"/>
                  </a:lnTo>
                  <a:lnTo>
                    <a:pt x="3" y="241"/>
                  </a:lnTo>
                  <a:lnTo>
                    <a:pt x="4" y="240"/>
                  </a:lnTo>
                  <a:lnTo>
                    <a:pt x="6" y="237"/>
                  </a:lnTo>
                  <a:lnTo>
                    <a:pt x="4" y="233"/>
                  </a:lnTo>
                  <a:lnTo>
                    <a:pt x="3" y="230"/>
                  </a:lnTo>
                  <a:lnTo>
                    <a:pt x="1" y="226"/>
                  </a:lnTo>
                  <a:lnTo>
                    <a:pt x="0" y="224"/>
                  </a:lnTo>
                  <a:lnTo>
                    <a:pt x="0" y="221"/>
                  </a:lnTo>
                  <a:lnTo>
                    <a:pt x="1" y="218"/>
                  </a:lnTo>
                  <a:lnTo>
                    <a:pt x="4" y="217"/>
                  </a:lnTo>
                  <a:lnTo>
                    <a:pt x="7" y="214"/>
                  </a:lnTo>
                  <a:lnTo>
                    <a:pt x="11" y="211"/>
                  </a:lnTo>
                  <a:lnTo>
                    <a:pt x="14" y="209"/>
                  </a:lnTo>
                  <a:lnTo>
                    <a:pt x="16" y="207"/>
                  </a:lnTo>
                  <a:lnTo>
                    <a:pt x="18" y="205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24" y="199"/>
                  </a:lnTo>
                  <a:lnTo>
                    <a:pt x="27" y="198"/>
                  </a:lnTo>
                  <a:lnTo>
                    <a:pt x="31" y="195"/>
                  </a:lnTo>
                  <a:lnTo>
                    <a:pt x="32" y="193"/>
                  </a:lnTo>
                  <a:lnTo>
                    <a:pt x="35" y="188"/>
                  </a:lnTo>
                  <a:lnTo>
                    <a:pt x="40" y="183"/>
                  </a:lnTo>
                  <a:lnTo>
                    <a:pt x="46" y="180"/>
                  </a:lnTo>
                  <a:lnTo>
                    <a:pt x="49" y="178"/>
                  </a:lnTo>
                  <a:lnTo>
                    <a:pt x="50" y="175"/>
                  </a:lnTo>
                  <a:lnTo>
                    <a:pt x="51" y="171"/>
                  </a:lnTo>
                  <a:lnTo>
                    <a:pt x="51" y="164"/>
                  </a:lnTo>
                  <a:lnTo>
                    <a:pt x="50" y="162"/>
                  </a:lnTo>
                  <a:lnTo>
                    <a:pt x="47" y="160"/>
                  </a:lnTo>
                  <a:lnTo>
                    <a:pt x="45" y="157"/>
                  </a:lnTo>
                  <a:lnTo>
                    <a:pt x="42" y="152"/>
                  </a:lnTo>
                  <a:lnTo>
                    <a:pt x="42" y="151"/>
                  </a:lnTo>
                  <a:lnTo>
                    <a:pt x="45" y="145"/>
                  </a:lnTo>
                  <a:lnTo>
                    <a:pt x="47" y="144"/>
                  </a:lnTo>
                  <a:lnTo>
                    <a:pt x="49" y="141"/>
                  </a:lnTo>
                  <a:lnTo>
                    <a:pt x="49" y="139"/>
                  </a:lnTo>
                  <a:lnTo>
                    <a:pt x="40" y="131"/>
                  </a:lnTo>
                  <a:lnTo>
                    <a:pt x="39" y="127"/>
                  </a:lnTo>
                  <a:lnTo>
                    <a:pt x="39" y="122"/>
                  </a:lnTo>
                  <a:lnTo>
                    <a:pt x="42" y="116"/>
                  </a:lnTo>
                  <a:lnTo>
                    <a:pt x="47" y="112"/>
                  </a:lnTo>
                  <a:lnTo>
                    <a:pt x="51" y="106"/>
                  </a:lnTo>
                  <a:lnTo>
                    <a:pt x="53" y="101"/>
                  </a:lnTo>
                  <a:lnTo>
                    <a:pt x="53" y="97"/>
                  </a:lnTo>
                  <a:lnTo>
                    <a:pt x="51" y="96"/>
                  </a:lnTo>
                  <a:lnTo>
                    <a:pt x="50" y="93"/>
                  </a:lnTo>
                  <a:lnTo>
                    <a:pt x="47" y="90"/>
                  </a:lnTo>
                  <a:lnTo>
                    <a:pt x="47" y="89"/>
                  </a:lnTo>
                  <a:lnTo>
                    <a:pt x="49" y="86"/>
                  </a:lnTo>
                  <a:lnTo>
                    <a:pt x="50" y="85"/>
                  </a:lnTo>
                  <a:lnTo>
                    <a:pt x="51" y="82"/>
                  </a:lnTo>
                  <a:lnTo>
                    <a:pt x="51" y="75"/>
                  </a:lnTo>
                  <a:lnTo>
                    <a:pt x="50" y="73"/>
                  </a:lnTo>
                  <a:lnTo>
                    <a:pt x="46" y="69"/>
                  </a:lnTo>
                  <a:lnTo>
                    <a:pt x="42" y="69"/>
                  </a:lnTo>
                  <a:lnTo>
                    <a:pt x="36" y="74"/>
                  </a:lnTo>
                  <a:lnTo>
                    <a:pt x="31" y="74"/>
                  </a:lnTo>
                  <a:lnTo>
                    <a:pt x="28" y="73"/>
                  </a:lnTo>
                  <a:lnTo>
                    <a:pt x="27" y="69"/>
                  </a:lnTo>
                  <a:lnTo>
                    <a:pt x="27" y="65"/>
                  </a:lnTo>
                  <a:lnTo>
                    <a:pt x="30" y="60"/>
                  </a:lnTo>
                  <a:lnTo>
                    <a:pt x="31" y="58"/>
                  </a:lnTo>
                  <a:lnTo>
                    <a:pt x="32" y="54"/>
                  </a:lnTo>
                  <a:lnTo>
                    <a:pt x="34" y="51"/>
                  </a:lnTo>
                  <a:lnTo>
                    <a:pt x="35" y="50"/>
                  </a:lnTo>
                  <a:lnTo>
                    <a:pt x="36" y="47"/>
                  </a:lnTo>
                  <a:lnTo>
                    <a:pt x="38" y="46"/>
                  </a:lnTo>
                  <a:lnTo>
                    <a:pt x="39" y="43"/>
                  </a:lnTo>
                  <a:lnTo>
                    <a:pt x="38" y="38"/>
                  </a:lnTo>
                  <a:lnTo>
                    <a:pt x="32" y="31"/>
                  </a:lnTo>
                  <a:lnTo>
                    <a:pt x="28" y="23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8" y="5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6" name="Freeform 112"/>
            <p:cNvSpPr>
              <a:spLocks/>
            </p:cNvSpPr>
            <p:nvPr/>
          </p:nvSpPr>
          <p:spPr bwMode="auto">
            <a:xfrm>
              <a:off x="3462033" y="4481298"/>
              <a:ext cx="753277" cy="565370"/>
            </a:xfrm>
            <a:custGeom>
              <a:avLst/>
              <a:gdLst/>
              <a:ahLst/>
              <a:cxnLst>
                <a:cxn ang="0">
                  <a:pos x="117" y="5"/>
                </a:cxn>
                <a:cxn ang="0">
                  <a:pos x="153" y="12"/>
                </a:cxn>
                <a:cxn ang="0">
                  <a:pos x="172" y="23"/>
                </a:cxn>
                <a:cxn ang="0">
                  <a:pos x="182" y="28"/>
                </a:cxn>
                <a:cxn ang="0">
                  <a:pos x="197" y="17"/>
                </a:cxn>
                <a:cxn ang="0">
                  <a:pos x="208" y="27"/>
                </a:cxn>
                <a:cxn ang="0">
                  <a:pos x="227" y="32"/>
                </a:cxn>
                <a:cxn ang="0">
                  <a:pos x="247" y="31"/>
                </a:cxn>
                <a:cxn ang="0">
                  <a:pos x="282" y="10"/>
                </a:cxn>
                <a:cxn ang="0">
                  <a:pos x="294" y="23"/>
                </a:cxn>
                <a:cxn ang="0">
                  <a:pos x="309" y="35"/>
                </a:cxn>
                <a:cxn ang="0">
                  <a:pos x="313" y="71"/>
                </a:cxn>
                <a:cxn ang="0">
                  <a:pos x="318" y="85"/>
                </a:cxn>
                <a:cxn ang="0">
                  <a:pos x="365" y="90"/>
                </a:cxn>
                <a:cxn ang="0">
                  <a:pos x="403" y="110"/>
                </a:cxn>
                <a:cxn ang="0">
                  <a:pos x="418" y="130"/>
                </a:cxn>
                <a:cxn ang="0">
                  <a:pos x="435" y="133"/>
                </a:cxn>
                <a:cxn ang="0">
                  <a:pos x="428" y="151"/>
                </a:cxn>
                <a:cxn ang="0">
                  <a:pos x="416" y="164"/>
                </a:cxn>
                <a:cxn ang="0">
                  <a:pos x="416" y="200"/>
                </a:cxn>
                <a:cxn ang="0">
                  <a:pos x="441" y="213"/>
                </a:cxn>
                <a:cxn ang="0">
                  <a:pos x="454" y="218"/>
                </a:cxn>
                <a:cxn ang="0">
                  <a:pos x="455" y="230"/>
                </a:cxn>
                <a:cxn ang="0">
                  <a:pos x="438" y="250"/>
                </a:cxn>
                <a:cxn ang="0">
                  <a:pos x="434" y="280"/>
                </a:cxn>
                <a:cxn ang="0">
                  <a:pos x="407" y="295"/>
                </a:cxn>
                <a:cxn ang="0">
                  <a:pos x="393" y="291"/>
                </a:cxn>
                <a:cxn ang="0">
                  <a:pos x="377" y="295"/>
                </a:cxn>
                <a:cxn ang="0">
                  <a:pos x="346" y="295"/>
                </a:cxn>
                <a:cxn ang="0">
                  <a:pos x="326" y="315"/>
                </a:cxn>
                <a:cxn ang="0">
                  <a:pos x="291" y="322"/>
                </a:cxn>
                <a:cxn ang="0">
                  <a:pos x="266" y="334"/>
                </a:cxn>
                <a:cxn ang="0">
                  <a:pos x="248" y="342"/>
                </a:cxn>
                <a:cxn ang="0">
                  <a:pos x="251" y="328"/>
                </a:cxn>
                <a:cxn ang="0">
                  <a:pos x="244" y="318"/>
                </a:cxn>
                <a:cxn ang="0">
                  <a:pos x="243" y="304"/>
                </a:cxn>
                <a:cxn ang="0">
                  <a:pos x="246" y="293"/>
                </a:cxn>
                <a:cxn ang="0">
                  <a:pos x="225" y="296"/>
                </a:cxn>
                <a:cxn ang="0">
                  <a:pos x="188" y="293"/>
                </a:cxn>
                <a:cxn ang="0">
                  <a:pos x="164" y="284"/>
                </a:cxn>
                <a:cxn ang="0">
                  <a:pos x="133" y="268"/>
                </a:cxn>
                <a:cxn ang="0">
                  <a:pos x="111" y="242"/>
                </a:cxn>
                <a:cxn ang="0">
                  <a:pos x="61" y="225"/>
                </a:cxn>
                <a:cxn ang="0">
                  <a:pos x="18" y="213"/>
                </a:cxn>
                <a:cxn ang="0">
                  <a:pos x="8" y="187"/>
                </a:cxn>
                <a:cxn ang="0">
                  <a:pos x="9" y="171"/>
                </a:cxn>
                <a:cxn ang="0">
                  <a:pos x="5" y="159"/>
                </a:cxn>
                <a:cxn ang="0">
                  <a:pos x="1" y="147"/>
                </a:cxn>
                <a:cxn ang="0">
                  <a:pos x="4" y="121"/>
                </a:cxn>
                <a:cxn ang="0">
                  <a:pos x="29" y="91"/>
                </a:cxn>
                <a:cxn ang="0">
                  <a:pos x="47" y="74"/>
                </a:cxn>
                <a:cxn ang="0">
                  <a:pos x="68" y="56"/>
                </a:cxn>
                <a:cxn ang="0">
                  <a:pos x="75" y="19"/>
                </a:cxn>
                <a:cxn ang="0">
                  <a:pos x="87" y="10"/>
                </a:cxn>
              </a:cxnLst>
              <a:rect l="0" t="0" r="r" b="b"/>
              <a:pathLst>
                <a:path w="457" h="343">
                  <a:moveTo>
                    <a:pt x="94" y="0"/>
                  </a:moveTo>
                  <a:lnTo>
                    <a:pt x="99" y="0"/>
                  </a:lnTo>
                  <a:lnTo>
                    <a:pt x="103" y="1"/>
                  </a:lnTo>
                  <a:lnTo>
                    <a:pt x="117" y="5"/>
                  </a:lnTo>
                  <a:lnTo>
                    <a:pt x="131" y="9"/>
                  </a:lnTo>
                  <a:lnTo>
                    <a:pt x="145" y="10"/>
                  </a:lnTo>
                  <a:lnTo>
                    <a:pt x="149" y="10"/>
                  </a:lnTo>
                  <a:lnTo>
                    <a:pt x="153" y="12"/>
                  </a:lnTo>
                  <a:lnTo>
                    <a:pt x="155" y="13"/>
                  </a:lnTo>
                  <a:lnTo>
                    <a:pt x="162" y="20"/>
                  </a:lnTo>
                  <a:lnTo>
                    <a:pt x="168" y="20"/>
                  </a:lnTo>
                  <a:lnTo>
                    <a:pt x="172" y="23"/>
                  </a:lnTo>
                  <a:lnTo>
                    <a:pt x="174" y="24"/>
                  </a:lnTo>
                  <a:lnTo>
                    <a:pt x="176" y="27"/>
                  </a:lnTo>
                  <a:lnTo>
                    <a:pt x="178" y="28"/>
                  </a:lnTo>
                  <a:lnTo>
                    <a:pt x="182" y="28"/>
                  </a:lnTo>
                  <a:lnTo>
                    <a:pt x="185" y="27"/>
                  </a:lnTo>
                  <a:lnTo>
                    <a:pt x="193" y="19"/>
                  </a:lnTo>
                  <a:lnTo>
                    <a:pt x="196" y="17"/>
                  </a:lnTo>
                  <a:lnTo>
                    <a:pt x="197" y="17"/>
                  </a:lnTo>
                  <a:lnTo>
                    <a:pt x="200" y="19"/>
                  </a:lnTo>
                  <a:lnTo>
                    <a:pt x="204" y="23"/>
                  </a:lnTo>
                  <a:lnTo>
                    <a:pt x="205" y="25"/>
                  </a:lnTo>
                  <a:lnTo>
                    <a:pt x="208" y="27"/>
                  </a:lnTo>
                  <a:lnTo>
                    <a:pt x="209" y="29"/>
                  </a:lnTo>
                  <a:lnTo>
                    <a:pt x="212" y="31"/>
                  </a:lnTo>
                  <a:lnTo>
                    <a:pt x="220" y="31"/>
                  </a:lnTo>
                  <a:lnTo>
                    <a:pt x="227" y="32"/>
                  </a:lnTo>
                  <a:lnTo>
                    <a:pt x="232" y="36"/>
                  </a:lnTo>
                  <a:lnTo>
                    <a:pt x="236" y="37"/>
                  </a:lnTo>
                  <a:lnTo>
                    <a:pt x="242" y="36"/>
                  </a:lnTo>
                  <a:lnTo>
                    <a:pt x="247" y="31"/>
                  </a:lnTo>
                  <a:lnTo>
                    <a:pt x="255" y="24"/>
                  </a:lnTo>
                  <a:lnTo>
                    <a:pt x="264" y="16"/>
                  </a:lnTo>
                  <a:lnTo>
                    <a:pt x="274" y="10"/>
                  </a:lnTo>
                  <a:lnTo>
                    <a:pt x="282" y="10"/>
                  </a:lnTo>
                  <a:lnTo>
                    <a:pt x="286" y="12"/>
                  </a:lnTo>
                  <a:lnTo>
                    <a:pt x="289" y="15"/>
                  </a:lnTo>
                  <a:lnTo>
                    <a:pt x="291" y="20"/>
                  </a:lnTo>
                  <a:lnTo>
                    <a:pt x="294" y="23"/>
                  </a:lnTo>
                  <a:lnTo>
                    <a:pt x="299" y="25"/>
                  </a:lnTo>
                  <a:lnTo>
                    <a:pt x="303" y="27"/>
                  </a:lnTo>
                  <a:lnTo>
                    <a:pt x="309" y="27"/>
                  </a:lnTo>
                  <a:lnTo>
                    <a:pt x="309" y="35"/>
                  </a:lnTo>
                  <a:lnTo>
                    <a:pt x="317" y="59"/>
                  </a:lnTo>
                  <a:lnTo>
                    <a:pt x="317" y="64"/>
                  </a:lnTo>
                  <a:lnTo>
                    <a:pt x="314" y="68"/>
                  </a:lnTo>
                  <a:lnTo>
                    <a:pt x="313" y="71"/>
                  </a:lnTo>
                  <a:lnTo>
                    <a:pt x="311" y="75"/>
                  </a:lnTo>
                  <a:lnTo>
                    <a:pt x="313" y="78"/>
                  </a:lnTo>
                  <a:lnTo>
                    <a:pt x="314" y="82"/>
                  </a:lnTo>
                  <a:lnTo>
                    <a:pt x="318" y="85"/>
                  </a:lnTo>
                  <a:lnTo>
                    <a:pt x="325" y="87"/>
                  </a:lnTo>
                  <a:lnTo>
                    <a:pt x="337" y="89"/>
                  </a:lnTo>
                  <a:lnTo>
                    <a:pt x="350" y="90"/>
                  </a:lnTo>
                  <a:lnTo>
                    <a:pt x="365" y="90"/>
                  </a:lnTo>
                  <a:lnTo>
                    <a:pt x="379" y="91"/>
                  </a:lnTo>
                  <a:lnTo>
                    <a:pt x="391" y="94"/>
                  </a:lnTo>
                  <a:lnTo>
                    <a:pt x="397" y="102"/>
                  </a:lnTo>
                  <a:lnTo>
                    <a:pt x="403" y="110"/>
                  </a:lnTo>
                  <a:lnTo>
                    <a:pt x="407" y="120"/>
                  </a:lnTo>
                  <a:lnTo>
                    <a:pt x="411" y="126"/>
                  </a:lnTo>
                  <a:lnTo>
                    <a:pt x="414" y="129"/>
                  </a:lnTo>
                  <a:lnTo>
                    <a:pt x="418" y="130"/>
                  </a:lnTo>
                  <a:lnTo>
                    <a:pt x="420" y="132"/>
                  </a:lnTo>
                  <a:lnTo>
                    <a:pt x="431" y="132"/>
                  </a:lnTo>
                  <a:lnTo>
                    <a:pt x="434" y="133"/>
                  </a:lnTo>
                  <a:lnTo>
                    <a:pt x="435" y="133"/>
                  </a:lnTo>
                  <a:lnTo>
                    <a:pt x="435" y="147"/>
                  </a:lnTo>
                  <a:lnTo>
                    <a:pt x="434" y="149"/>
                  </a:lnTo>
                  <a:lnTo>
                    <a:pt x="431" y="151"/>
                  </a:lnTo>
                  <a:lnTo>
                    <a:pt x="428" y="151"/>
                  </a:lnTo>
                  <a:lnTo>
                    <a:pt x="420" y="155"/>
                  </a:lnTo>
                  <a:lnTo>
                    <a:pt x="418" y="157"/>
                  </a:lnTo>
                  <a:lnTo>
                    <a:pt x="416" y="161"/>
                  </a:lnTo>
                  <a:lnTo>
                    <a:pt x="416" y="164"/>
                  </a:lnTo>
                  <a:lnTo>
                    <a:pt x="415" y="169"/>
                  </a:lnTo>
                  <a:lnTo>
                    <a:pt x="415" y="183"/>
                  </a:lnTo>
                  <a:lnTo>
                    <a:pt x="416" y="194"/>
                  </a:lnTo>
                  <a:lnTo>
                    <a:pt x="416" y="200"/>
                  </a:lnTo>
                  <a:lnTo>
                    <a:pt x="419" y="203"/>
                  </a:lnTo>
                  <a:lnTo>
                    <a:pt x="426" y="206"/>
                  </a:lnTo>
                  <a:lnTo>
                    <a:pt x="434" y="209"/>
                  </a:lnTo>
                  <a:lnTo>
                    <a:pt x="441" y="213"/>
                  </a:lnTo>
                  <a:lnTo>
                    <a:pt x="443" y="215"/>
                  </a:lnTo>
                  <a:lnTo>
                    <a:pt x="447" y="217"/>
                  </a:lnTo>
                  <a:lnTo>
                    <a:pt x="451" y="217"/>
                  </a:lnTo>
                  <a:lnTo>
                    <a:pt x="454" y="218"/>
                  </a:lnTo>
                  <a:lnTo>
                    <a:pt x="455" y="219"/>
                  </a:lnTo>
                  <a:lnTo>
                    <a:pt x="457" y="222"/>
                  </a:lnTo>
                  <a:lnTo>
                    <a:pt x="457" y="226"/>
                  </a:lnTo>
                  <a:lnTo>
                    <a:pt x="455" y="230"/>
                  </a:lnTo>
                  <a:lnTo>
                    <a:pt x="454" y="233"/>
                  </a:lnTo>
                  <a:lnTo>
                    <a:pt x="449" y="238"/>
                  </a:lnTo>
                  <a:lnTo>
                    <a:pt x="443" y="242"/>
                  </a:lnTo>
                  <a:lnTo>
                    <a:pt x="438" y="250"/>
                  </a:lnTo>
                  <a:lnTo>
                    <a:pt x="432" y="261"/>
                  </a:lnTo>
                  <a:lnTo>
                    <a:pt x="432" y="271"/>
                  </a:lnTo>
                  <a:lnTo>
                    <a:pt x="434" y="273"/>
                  </a:lnTo>
                  <a:lnTo>
                    <a:pt x="434" y="280"/>
                  </a:lnTo>
                  <a:lnTo>
                    <a:pt x="424" y="284"/>
                  </a:lnTo>
                  <a:lnTo>
                    <a:pt x="416" y="288"/>
                  </a:lnTo>
                  <a:lnTo>
                    <a:pt x="411" y="292"/>
                  </a:lnTo>
                  <a:lnTo>
                    <a:pt x="407" y="295"/>
                  </a:lnTo>
                  <a:lnTo>
                    <a:pt x="404" y="296"/>
                  </a:lnTo>
                  <a:lnTo>
                    <a:pt x="400" y="295"/>
                  </a:lnTo>
                  <a:lnTo>
                    <a:pt x="397" y="293"/>
                  </a:lnTo>
                  <a:lnTo>
                    <a:pt x="393" y="291"/>
                  </a:lnTo>
                  <a:lnTo>
                    <a:pt x="388" y="288"/>
                  </a:lnTo>
                  <a:lnTo>
                    <a:pt x="387" y="289"/>
                  </a:lnTo>
                  <a:lnTo>
                    <a:pt x="381" y="292"/>
                  </a:lnTo>
                  <a:lnTo>
                    <a:pt x="377" y="295"/>
                  </a:lnTo>
                  <a:lnTo>
                    <a:pt x="369" y="296"/>
                  </a:lnTo>
                  <a:lnTo>
                    <a:pt x="360" y="293"/>
                  </a:lnTo>
                  <a:lnTo>
                    <a:pt x="352" y="292"/>
                  </a:lnTo>
                  <a:lnTo>
                    <a:pt x="346" y="295"/>
                  </a:lnTo>
                  <a:lnTo>
                    <a:pt x="340" y="300"/>
                  </a:lnTo>
                  <a:lnTo>
                    <a:pt x="334" y="307"/>
                  </a:lnTo>
                  <a:lnTo>
                    <a:pt x="330" y="312"/>
                  </a:lnTo>
                  <a:lnTo>
                    <a:pt x="326" y="315"/>
                  </a:lnTo>
                  <a:lnTo>
                    <a:pt x="320" y="316"/>
                  </a:lnTo>
                  <a:lnTo>
                    <a:pt x="311" y="318"/>
                  </a:lnTo>
                  <a:lnTo>
                    <a:pt x="302" y="319"/>
                  </a:lnTo>
                  <a:lnTo>
                    <a:pt x="291" y="322"/>
                  </a:lnTo>
                  <a:lnTo>
                    <a:pt x="282" y="323"/>
                  </a:lnTo>
                  <a:lnTo>
                    <a:pt x="275" y="324"/>
                  </a:lnTo>
                  <a:lnTo>
                    <a:pt x="271" y="327"/>
                  </a:lnTo>
                  <a:lnTo>
                    <a:pt x="266" y="334"/>
                  </a:lnTo>
                  <a:lnTo>
                    <a:pt x="260" y="339"/>
                  </a:lnTo>
                  <a:lnTo>
                    <a:pt x="254" y="343"/>
                  </a:lnTo>
                  <a:lnTo>
                    <a:pt x="251" y="343"/>
                  </a:lnTo>
                  <a:lnTo>
                    <a:pt x="248" y="342"/>
                  </a:lnTo>
                  <a:lnTo>
                    <a:pt x="247" y="341"/>
                  </a:lnTo>
                  <a:lnTo>
                    <a:pt x="247" y="335"/>
                  </a:lnTo>
                  <a:lnTo>
                    <a:pt x="250" y="330"/>
                  </a:lnTo>
                  <a:lnTo>
                    <a:pt x="251" y="328"/>
                  </a:lnTo>
                  <a:lnTo>
                    <a:pt x="251" y="324"/>
                  </a:lnTo>
                  <a:lnTo>
                    <a:pt x="248" y="323"/>
                  </a:lnTo>
                  <a:lnTo>
                    <a:pt x="246" y="320"/>
                  </a:lnTo>
                  <a:lnTo>
                    <a:pt x="244" y="318"/>
                  </a:lnTo>
                  <a:lnTo>
                    <a:pt x="243" y="314"/>
                  </a:lnTo>
                  <a:lnTo>
                    <a:pt x="242" y="311"/>
                  </a:lnTo>
                  <a:lnTo>
                    <a:pt x="243" y="308"/>
                  </a:lnTo>
                  <a:lnTo>
                    <a:pt x="243" y="304"/>
                  </a:lnTo>
                  <a:lnTo>
                    <a:pt x="246" y="300"/>
                  </a:lnTo>
                  <a:lnTo>
                    <a:pt x="247" y="297"/>
                  </a:lnTo>
                  <a:lnTo>
                    <a:pt x="247" y="295"/>
                  </a:lnTo>
                  <a:lnTo>
                    <a:pt x="246" y="293"/>
                  </a:lnTo>
                  <a:lnTo>
                    <a:pt x="243" y="292"/>
                  </a:lnTo>
                  <a:lnTo>
                    <a:pt x="236" y="292"/>
                  </a:lnTo>
                  <a:lnTo>
                    <a:pt x="233" y="293"/>
                  </a:lnTo>
                  <a:lnTo>
                    <a:pt x="225" y="296"/>
                  </a:lnTo>
                  <a:lnTo>
                    <a:pt x="213" y="297"/>
                  </a:lnTo>
                  <a:lnTo>
                    <a:pt x="193" y="297"/>
                  </a:lnTo>
                  <a:lnTo>
                    <a:pt x="192" y="295"/>
                  </a:lnTo>
                  <a:lnTo>
                    <a:pt x="188" y="293"/>
                  </a:lnTo>
                  <a:lnTo>
                    <a:pt x="182" y="288"/>
                  </a:lnTo>
                  <a:lnTo>
                    <a:pt x="178" y="287"/>
                  </a:lnTo>
                  <a:lnTo>
                    <a:pt x="176" y="285"/>
                  </a:lnTo>
                  <a:lnTo>
                    <a:pt x="164" y="284"/>
                  </a:lnTo>
                  <a:lnTo>
                    <a:pt x="149" y="284"/>
                  </a:lnTo>
                  <a:lnTo>
                    <a:pt x="142" y="281"/>
                  </a:lnTo>
                  <a:lnTo>
                    <a:pt x="137" y="276"/>
                  </a:lnTo>
                  <a:lnTo>
                    <a:pt x="133" y="268"/>
                  </a:lnTo>
                  <a:lnTo>
                    <a:pt x="130" y="260"/>
                  </a:lnTo>
                  <a:lnTo>
                    <a:pt x="127" y="253"/>
                  </a:lnTo>
                  <a:lnTo>
                    <a:pt x="121" y="248"/>
                  </a:lnTo>
                  <a:lnTo>
                    <a:pt x="111" y="242"/>
                  </a:lnTo>
                  <a:lnTo>
                    <a:pt x="100" y="237"/>
                  </a:lnTo>
                  <a:lnTo>
                    <a:pt x="88" y="231"/>
                  </a:lnTo>
                  <a:lnTo>
                    <a:pt x="75" y="227"/>
                  </a:lnTo>
                  <a:lnTo>
                    <a:pt x="61" y="225"/>
                  </a:lnTo>
                  <a:lnTo>
                    <a:pt x="53" y="223"/>
                  </a:lnTo>
                  <a:lnTo>
                    <a:pt x="47" y="221"/>
                  </a:lnTo>
                  <a:lnTo>
                    <a:pt x="35" y="218"/>
                  </a:lnTo>
                  <a:lnTo>
                    <a:pt x="18" y="213"/>
                  </a:lnTo>
                  <a:lnTo>
                    <a:pt x="17" y="211"/>
                  </a:lnTo>
                  <a:lnTo>
                    <a:pt x="17" y="209"/>
                  </a:lnTo>
                  <a:lnTo>
                    <a:pt x="12" y="195"/>
                  </a:lnTo>
                  <a:lnTo>
                    <a:pt x="8" y="187"/>
                  </a:lnTo>
                  <a:lnTo>
                    <a:pt x="6" y="180"/>
                  </a:lnTo>
                  <a:lnTo>
                    <a:pt x="6" y="178"/>
                  </a:lnTo>
                  <a:lnTo>
                    <a:pt x="8" y="174"/>
                  </a:lnTo>
                  <a:lnTo>
                    <a:pt x="9" y="171"/>
                  </a:lnTo>
                  <a:lnTo>
                    <a:pt x="9" y="167"/>
                  </a:lnTo>
                  <a:lnTo>
                    <a:pt x="8" y="163"/>
                  </a:lnTo>
                  <a:lnTo>
                    <a:pt x="6" y="160"/>
                  </a:lnTo>
                  <a:lnTo>
                    <a:pt x="5" y="159"/>
                  </a:lnTo>
                  <a:lnTo>
                    <a:pt x="2" y="157"/>
                  </a:lnTo>
                  <a:lnTo>
                    <a:pt x="0" y="155"/>
                  </a:lnTo>
                  <a:lnTo>
                    <a:pt x="0" y="151"/>
                  </a:lnTo>
                  <a:lnTo>
                    <a:pt x="1" y="147"/>
                  </a:lnTo>
                  <a:lnTo>
                    <a:pt x="4" y="143"/>
                  </a:lnTo>
                  <a:lnTo>
                    <a:pt x="5" y="137"/>
                  </a:lnTo>
                  <a:lnTo>
                    <a:pt x="5" y="126"/>
                  </a:lnTo>
                  <a:lnTo>
                    <a:pt x="4" y="121"/>
                  </a:lnTo>
                  <a:lnTo>
                    <a:pt x="14" y="114"/>
                  </a:lnTo>
                  <a:lnTo>
                    <a:pt x="24" y="108"/>
                  </a:lnTo>
                  <a:lnTo>
                    <a:pt x="28" y="99"/>
                  </a:lnTo>
                  <a:lnTo>
                    <a:pt x="29" y="91"/>
                  </a:lnTo>
                  <a:lnTo>
                    <a:pt x="29" y="86"/>
                  </a:lnTo>
                  <a:lnTo>
                    <a:pt x="32" y="82"/>
                  </a:lnTo>
                  <a:lnTo>
                    <a:pt x="39" y="77"/>
                  </a:lnTo>
                  <a:lnTo>
                    <a:pt x="47" y="74"/>
                  </a:lnTo>
                  <a:lnTo>
                    <a:pt x="55" y="74"/>
                  </a:lnTo>
                  <a:lnTo>
                    <a:pt x="60" y="72"/>
                  </a:lnTo>
                  <a:lnTo>
                    <a:pt x="65" y="67"/>
                  </a:lnTo>
                  <a:lnTo>
                    <a:pt x="68" y="56"/>
                  </a:lnTo>
                  <a:lnTo>
                    <a:pt x="72" y="43"/>
                  </a:lnTo>
                  <a:lnTo>
                    <a:pt x="73" y="31"/>
                  </a:lnTo>
                  <a:lnTo>
                    <a:pt x="75" y="21"/>
                  </a:lnTo>
                  <a:lnTo>
                    <a:pt x="75" y="19"/>
                  </a:lnTo>
                  <a:lnTo>
                    <a:pt x="78" y="16"/>
                  </a:lnTo>
                  <a:lnTo>
                    <a:pt x="80" y="16"/>
                  </a:lnTo>
                  <a:lnTo>
                    <a:pt x="83" y="15"/>
                  </a:lnTo>
                  <a:lnTo>
                    <a:pt x="87" y="10"/>
                  </a:lnTo>
                  <a:lnTo>
                    <a:pt x="91" y="2"/>
                  </a:lnTo>
                  <a:lnTo>
                    <a:pt x="9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7" name="Freeform 113"/>
            <p:cNvSpPr>
              <a:spLocks/>
            </p:cNvSpPr>
            <p:nvPr/>
          </p:nvSpPr>
          <p:spPr bwMode="auto">
            <a:xfrm>
              <a:off x="3399398" y="4832388"/>
              <a:ext cx="562073" cy="428561"/>
            </a:xfrm>
            <a:custGeom>
              <a:avLst/>
              <a:gdLst/>
              <a:ahLst/>
              <a:cxnLst>
                <a:cxn ang="0">
                  <a:pos x="91" y="10"/>
                </a:cxn>
                <a:cxn ang="0">
                  <a:pos x="138" y="24"/>
                </a:cxn>
                <a:cxn ang="0">
                  <a:pos x="168" y="47"/>
                </a:cxn>
                <a:cxn ang="0">
                  <a:pos x="187" y="71"/>
                </a:cxn>
                <a:cxn ang="0">
                  <a:pos x="220" y="75"/>
                </a:cxn>
                <a:cxn ang="0">
                  <a:pos x="251" y="84"/>
                </a:cxn>
                <a:cxn ang="0">
                  <a:pos x="281" y="79"/>
                </a:cxn>
                <a:cxn ang="0">
                  <a:pos x="284" y="87"/>
                </a:cxn>
                <a:cxn ang="0">
                  <a:pos x="281" y="101"/>
                </a:cxn>
                <a:cxn ang="0">
                  <a:pos x="289" y="111"/>
                </a:cxn>
                <a:cxn ang="0">
                  <a:pos x="285" y="128"/>
                </a:cxn>
                <a:cxn ang="0">
                  <a:pos x="298" y="126"/>
                </a:cxn>
                <a:cxn ang="0">
                  <a:pos x="316" y="110"/>
                </a:cxn>
                <a:cxn ang="0">
                  <a:pos x="332" y="138"/>
                </a:cxn>
                <a:cxn ang="0">
                  <a:pos x="335" y="156"/>
                </a:cxn>
                <a:cxn ang="0">
                  <a:pos x="341" y="186"/>
                </a:cxn>
                <a:cxn ang="0">
                  <a:pos x="333" y="210"/>
                </a:cxn>
                <a:cxn ang="0">
                  <a:pos x="323" y="221"/>
                </a:cxn>
                <a:cxn ang="0">
                  <a:pos x="320" y="225"/>
                </a:cxn>
                <a:cxn ang="0">
                  <a:pos x="301" y="227"/>
                </a:cxn>
                <a:cxn ang="0">
                  <a:pos x="290" y="229"/>
                </a:cxn>
                <a:cxn ang="0">
                  <a:pos x="284" y="230"/>
                </a:cxn>
                <a:cxn ang="0">
                  <a:pos x="280" y="239"/>
                </a:cxn>
                <a:cxn ang="0">
                  <a:pos x="269" y="229"/>
                </a:cxn>
                <a:cxn ang="0">
                  <a:pos x="243" y="258"/>
                </a:cxn>
                <a:cxn ang="0">
                  <a:pos x="234" y="250"/>
                </a:cxn>
                <a:cxn ang="0">
                  <a:pos x="222" y="245"/>
                </a:cxn>
                <a:cxn ang="0">
                  <a:pos x="219" y="235"/>
                </a:cxn>
                <a:cxn ang="0">
                  <a:pos x="207" y="227"/>
                </a:cxn>
                <a:cxn ang="0">
                  <a:pos x="196" y="211"/>
                </a:cxn>
                <a:cxn ang="0">
                  <a:pos x="192" y="200"/>
                </a:cxn>
                <a:cxn ang="0">
                  <a:pos x="157" y="217"/>
                </a:cxn>
                <a:cxn ang="0">
                  <a:pos x="103" y="231"/>
                </a:cxn>
                <a:cxn ang="0">
                  <a:pos x="95" y="235"/>
                </a:cxn>
                <a:cxn ang="0">
                  <a:pos x="91" y="231"/>
                </a:cxn>
                <a:cxn ang="0">
                  <a:pos x="79" y="234"/>
                </a:cxn>
                <a:cxn ang="0">
                  <a:pos x="51" y="208"/>
                </a:cxn>
                <a:cxn ang="0">
                  <a:pos x="44" y="181"/>
                </a:cxn>
                <a:cxn ang="0">
                  <a:pos x="50" y="165"/>
                </a:cxn>
                <a:cxn ang="0">
                  <a:pos x="32" y="172"/>
                </a:cxn>
                <a:cxn ang="0">
                  <a:pos x="7" y="179"/>
                </a:cxn>
                <a:cxn ang="0">
                  <a:pos x="9" y="159"/>
                </a:cxn>
                <a:cxn ang="0">
                  <a:pos x="3" y="122"/>
                </a:cxn>
                <a:cxn ang="0">
                  <a:pos x="1" y="99"/>
                </a:cxn>
                <a:cxn ang="0">
                  <a:pos x="7" y="87"/>
                </a:cxn>
                <a:cxn ang="0">
                  <a:pos x="29" y="64"/>
                </a:cxn>
                <a:cxn ang="0">
                  <a:pos x="50" y="66"/>
                </a:cxn>
                <a:cxn ang="0">
                  <a:pos x="42" y="41"/>
                </a:cxn>
                <a:cxn ang="0">
                  <a:pos x="56" y="23"/>
                </a:cxn>
              </a:cxnLst>
              <a:rect l="0" t="0" r="r" b="b"/>
              <a:pathLst>
                <a:path w="341" h="260">
                  <a:moveTo>
                    <a:pt x="56" y="0"/>
                  </a:moveTo>
                  <a:lnTo>
                    <a:pt x="73" y="5"/>
                  </a:lnTo>
                  <a:lnTo>
                    <a:pt x="85" y="8"/>
                  </a:lnTo>
                  <a:lnTo>
                    <a:pt x="91" y="10"/>
                  </a:lnTo>
                  <a:lnTo>
                    <a:pt x="99" y="12"/>
                  </a:lnTo>
                  <a:lnTo>
                    <a:pt x="113" y="14"/>
                  </a:lnTo>
                  <a:lnTo>
                    <a:pt x="126" y="18"/>
                  </a:lnTo>
                  <a:lnTo>
                    <a:pt x="138" y="24"/>
                  </a:lnTo>
                  <a:lnTo>
                    <a:pt x="149" y="29"/>
                  </a:lnTo>
                  <a:lnTo>
                    <a:pt x="159" y="35"/>
                  </a:lnTo>
                  <a:lnTo>
                    <a:pt x="165" y="40"/>
                  </a:lnTo>
                  <a:lnTo>
                    <a:pt x="168" y="47"/>
                  </a:lnTo>
                  <a:lnTo>
                    <a:pt x="171" y="55"/>
                  </a:lnTo>
                  <a:lnTo>
                    <a:pt x="175" y="63"/>
                  </a:lnTo>
                  <a:lnTo>
                    <a:pt x="180" y="68"/>
                  </a:lnTo>
                  <a:lnTo>
                    <a:pt x="187" y="71"/>
                  </a:lnTo>
                  <a:lnTo>
                    <a:pt x="202" y="71"/>
                  </a:lnTo>
                  <a:lnTo>
                    <a:pt x="214" y="72"/>
                  </a:lnTo>
                  <a:lnTo>
                    <a:pt x="216" y="74"/>
                  </a:lnTo>
                  <a:lnTo>
                    <a:pt x="220" y="75"/>
                  </a:lnTo>
                  <a:lnTo>
                    <a:pt x="226" y="80"/>
                  </a:lnTo>
                  <a:lnTo>
                    <a:pt x="230" y="82"/>
                  </a:lnTo>
                  <a:lnTo>
                    <a:pt x="231" y="84"/>
                  </a:lnTo>
                  <a:lnTo>
                    <a:pt x="251" y="84"/>
                  </a:lnTo>
                  <a:lnTo>
                    <a:pt x="263" y="83"/>
                  </a:lnTo>
                  <a:lnTo>
                    <a:pt x="271" y="80"/>
                  </a:lnTo>
                  <a:lnTo>
                    <a:pt x="274" y="79"/>
                  </a:lnTo>
                  <a:lnTo>
                    <a:pt x="281" y="79"/>
                  </a:lnTo>
                  <a:lnTo>
                    <a:pt x="284" y="80"/>
                  </a:lnTo>
                  <a:lnTo>
                    <a:pt x="285" y="82"/>
                  </a:lnTo>
                  <a:lnTo>
                    <a:pt x="285" y="84"/>
                  </a:lnTo>
                  <a:lnTo>
                    <a:pt x="284" y="87"/>
                  </a:lnTo>
                  <a:lnTo>
                    <a:pt x="281" y="91"/>
                  </a:lnTo>
                  <a:lnTo>
                    <a:pt x="281" y="95"/>
                  </a:lnTo>
                  <a:lnTo>
                    <a:pt x="280" y="98"/>
                  </a:lnTo>
                  <a:lnTo>
                    <a:pt x="281" y="101"/>
                  </a:lnTo>
                  <a:lnTo>
                    <a:pt x="282" y="105"/>
                  </a:lnTo>
                  <a:lnTo>
                    <a:pt x="284" y="107"/>
                  </a:lnTo>
                  <a:lnTo>
                    <a:pt x="286" y="110"/>
                  </a:lnTo>
                  <a:lnTo>
                    <a:pt x="289" y="111"/>
                  </a:lnTo>
                  <a:lnTo>
                    <a:pt x="289" y="115"/>
                  </a:lnTo>
                  <a:lnTo>
                    <a:pt x="288" y="117"/>
                  </a:lnTo>
                  <a:lnTo>
                    <a:pt x="285" y="122"/>
                  </a:lnTo>
                  <a:lnTo>
                    <a:pt x="285" y="128"/>
                  </a:lnTo>
                  <a:lnTo>
                    <a:pt x="286" y="129"/>
                  </a:lnTo>
                  <a:lnTo>
                    <a:pt x="289" y="130"/>
                  </a:lnTo>
                  <a:lnTo>
                    <a:pt x="292" y="130"/>
                  </a:lnTo>
                  <a:lnTo>
                    <a:pt x="298" y="126"/>
                  </a:lnTo>
                  <a:lnTo>
                    <a:pt x="304" y="121"/>
                  </a:lnTo>
                  <a:lnTo>
                    <a:pt x="309" y="114"/>
                  </a:lnTo>
                  <a:lnTo>
                    <a:pt x="313" y="111"/>
                  </a:lnTo>
                  <a:lnTo>
                    <a:pt x="316" y="110"/>
                  </a:lnTo>
                  <a:lnTo>
                    <a:pt x="320" y="110"/>
                  </a:lnTo>
                  <a:lnTo>
                    <a:pt x="325" y="109"/>
                  </a:lnTo>
                  <a:lnTo>
                    <a:pt x="331" y="130"/>
                  </a:lnTo>
                  <a:lnTo>
                    <a:pt x="332" y="138"/>
                  </a:lnTo>
                  <a:lnTo>
                    <a:pt x="333" y="144"/>
                  </a:lnTo>
                  <a:lnTo>
                    <a:pt x="333" y="148"/>
                  </a:lnTo>
                  <a:lnTo>
                    <a:pt x="335" y="152"/>
                  </a:lnTo>
                  <a:lnTo>
                    <a:pt x="335" y="156"/>
                  </a:lnTo>
                  <a:lnTo>
                    <a:pt x="336" y="159"/>
                  </a:lnTo>
                  <a:lnTo>
                    <a:pt x="336" y="169"/>
                  </a:lnTo>
                  <a:lnTo>
                    <a:pt x="339" y="176"/>
                  </a:lnTo>
                  <a:lnTo>
                    <a:pt x="341" y="186"/>
                  </a:lnTo>
                  <a:lnTo>
                    <a:pt x="341" y="199"/>
                  </a:lnTo>
                  <a:lnTo>
                    <a:pt x="340" y="208"/>
                  </a:lnTo>
                  <a:lnTo>
                    <a:pt x="336" y="210"/>
                  </a:lnTo>
                  <a:lnTo>
                    <a:pt x="333" y="210"/>
                  </a:lnTo>
                  <a:lnTo>
                    <a:pt x="329" y="211"/>
                  </a:lnTo>
                  <a:lnTo>
                    <a:pt x="327" y="212"/>
                  </a:lnTo>
                  <a:lnTo>
                    <a:pt x="323" y="217"/>
                  </a:lnTo>
                  <a:lnTo>
                    <a:pt x="323" y="221"/>
                  </a:lnTo>
                  <a:lnTo>
                    <a:pt x="324" y="222"/>
                  </a:lnTo>
                  <a:lnTo>
                    <a:pt x="324" y="223"/>
                  </a:lnTo>
                  <a:lnTo>
                    <a:pt x="323" y="223"/>
                  </a:lnTo>
                  <a:lnTo>
                    <a:pt x="320" y="225"/>
                  </a:lnTo>
                  <a:lnTo>
                    <a:pt x="310" y="225"/>
                  </a:lnTo>
                  <a:lnTo>
                    <a:pt x="306" y="226"/>
                  </a:lnTo>
                  <a:lnTo>
                    <a:pt x="304" y="226"/>
                  </a:lnTo>
                  <a:lnTo>
                    <a:pt x="301" y="227"/>
                  </a:lnTo>
                  <a:lnTo>
                    <a:pt x="300" y="229"/>
                  </a:lnTo>
                  <a:lnTo>
                    <a:pt x="297" y="230"/>
                  </a:lnTo>
                  <a:lnTo>
                    <a:pt x="293" y="230"/>
                  </a:lnTo>
                  <a:lnTo>
                    <a:pt x="290" y="229"/>
                  </a:lnTo>
                  <a:lnTo>
                    <a:pt x="289" y="227"/>
                  </a:lnTo>
                  <a:lnTo>
                    <a:pt x="288" y="227"/>
                  </a:lnTo>
                  <a:lnTo>
                    <a:pt x="285" y="229"/>
                  </a:lnTo>
                  <a:lnTo>
                    <a:pt x="284" y="230"/>
                  </a:lnTo>
                  <a:lnTo>
                    <a:pt x="281" y="235"/>
                  </a:lnTo>
                  <a:lnTo>
                    <a:pt x="281" y="237"/>
                  </a:lnTo>
                  <a:lnTo>
                    <a:pt x="280" y="238"/>
                  </a:lnTo>
                  <a:lnTo>
                    <a:pt x="280" y="239"/>
                  </a:lnTo>
                  <a:lnTo>
                    <a:pt x="277" y="237"/>
                  </a:lnTo>
                  <a:lnTo>
                    <a:pt x="276" y="234"/>
                  </a:lnTo>
                  <a:lnTo>
                    <a:pt x="271" y="230"/>
                  </a:lnTo>
                  <a:lnTo>
                    <a:pt x="269" y="229"/>
                  </a:lnTo>
                  <a:lnTo>
                    <a:pt x="266" y="230"/>
                  </a:lnTo>
                  <a:lnTo>
                    <a:pt x="247" y="249"/>
                  </a:lnTo>
                  <a:lnTo>
                    <a:pt x="243" y="257"/>
                  </a:lnTo>
                  <a:lnTo>
                    <a:pt x="243" y="258"/>
                  </a:lnTo>
                  <a:lnTo>
                    <a:pt x="242" y="260"/>
                  </a:lnTo>
                  <a:lnTo>
                    <a:pt x="241" y="260"/>
                  </a:lnTo>
                  <a:lnTo>
                    <a:pt x="238" y="258"/>
                  </a:lnTo>
                  <a:lnTo>
                    <a:pt x="234" y="250"/>
                  </a:lnTo>
                  <a:lnTo>
                    <a:pt x="232" y="249"/>
                  </a:lnTo>
                  <a:lnTo>
                    <a:pt x="231" y="249"/>
                  </a:lnTo>
                  <a:lnTo>
                    <a:pt x="226" y="246"/>
                  </a:lnTo>
                  <a:lnTo>
                    <a:pt x="222" y="245"/>
                  </a:lnTo>
                  <a:lnTo>
                    <a:pt x="218" y="242"/>
                  </a:lnTo>
                  <a:lnTo>
                    <a:pt x="216" y="242"/>
                  </a:lnTo>
                  <a:lnTo>
                    <a:pt x="215" y="239"/>
                  </a:lnTo>
                  <a:lnTo>
                    <a:pt x="219" y="235"/>
                  </a:lnTo>
                  <a:lnTo>
                    <a:pt x="219" y="234"/>
                  </a:lnTo>
                  <a:lnTo>
                    <a:pt x="214" y="231"/>
                  </a:lnTo>
                  <a:lnTo>
                    <a:pt x="210" y="230"/>
                  </a:lnTo>
                  <a:lnTo>
                    <a:pt x="207" y="227"/>
                  </a:lnTo>
                  <a:lnTo>
                    <a:pt x="199" y="223"/>
                  </a:lnTo>
                  <a:lnTo>
                    <a:pt x="198" y="221"/>
                  </a:lnTo>
                  <a:lnTo>
                    <a:pt x="198" y="214"/>
                  </a:lnTo>
                  <a:lnTo>
                    <a:pt x="196" y="211"/>
                  </a:lnTo>
                  <a:lnTo>
                    <a:pt x="196" y="204"/>
                  </a:lnTo>
                  <a:lnTo>
                    <a:pt x="195" y="203"/>
                  </a:lnTo>
                  <a:lnTo>
                    <a:pt x="193" y="200"/>
                  </a:lnTo>
                  <a:lnTo>
                    <a:pt x="192" y="200"/>
                  </a:lnTo>
                  <a:lnTo>
                    <a:pt x="187" y="203"/>
                  </a:lnTo>
                  <a:lnTo>
                    <a:pt x="177" y="207"/>
                  </a:lnTo>
                  <a:lnTo>
                    <a:pt x="165" y="211"/>
                  </a:lnTo>
                  <a:lnTo>
                    <a:pt x="157" y="217"/>
                  </a:lnTo>
                  <a:lnTo>
                    <a:pt x="149" y="223"/>
                  </a:lnTo>
                  <a:lnTo>
                    <a:pt x="142" y="229"/>
                  </a:lnTo>
                  <a:lnTo>
                    <a:pt x="136" y="231"/>
                  </a:lnTo>
                  <a:lnTo>
                    <a:pt x="103" y="231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7" y="235"/>
                  </a:lnTo>
                  <a:lnTo>
                    <a:pt x="95" y="235"/>
                  </a:lnTo>
                  <a:lnTo>
                    <a:pt x="94" y="237"/>
                  </a:lnTo>
                  <a:lnTo>
                    <a:pt x="93" y="237"/>
                  </a:lnTo>
                  <a:lnTo>
                    <a:pt x="91" y="235"/>
                  </a:lnTo>
                  <a:lnTo>
                    <a:pt x="91" y="231"/>
                  </a:lnTo>
                  <a:lnTo>
                    <a:pt x="90" y="230"/>
                  </a:lnTo>
                  <a:lnTo>
                    <a:pt x="85" y="230"/>
                  </a:lnTo>
                  <a:lnTo>
                    <a:pt x="82" y="231"/>
                  </a:lnTo>
                  <a:lnTo>
                    <a:pt x="79" y="234"/>
                  </a:lnTo>
                  <a:lnTo>
                    <a:pt x="75" y="235"/>
                  </a:lnTo>
                  <a:lnTo>
                    <a:pt x="68" y="227"/>
                  </a:lnTo>
                  <a:lnTo>
                    <a:pt x="60" y="218"/>
                  </a:lnTo>
                  <a:lnTo>
                    <a:pt x="51" y="208"/>
                  </a:lnTo>
                  <a:lnTo>
                    <a:pt x="44" y="200"/>
                  </a:lnTo>
                  <a:lnTo>
                    <a:pt x="40" y="195"/>
                  </a:lnTo>
                  <a:lnTo>
                    <a:pt x="40" y="188"/>
                  </a:lnTo>
                  <a:lnTo>
                    <a:pt x="44" y="181"/>
                  </a:lnTo>
                  <a:lnTo>
                    <a:pt x="48" y="173"/>
                  </a:lnTo>
                  <a:lnTo>
                    <a:pt x="51" y="167"/>
                  </a:lnTo>
                  <a:lnTo>
                    <a:pt x="51" y="165"/>
                  </a:lnTo>
                  <a:lnTo>
                    <a:pt x="50" y="165"/>
                  </a:lnTo>
                  <a:lnTo>
                    <a:pt x="47" y="168"/>
                  </a:lnTo>
                  <a:lnTo>
                    <a:pt x="46" y="171"/>
                  </a:lnTo>
                  <a:lnTo>
                    <a:pt x="43" y="172"/>
                  </a:lnTo>
                  <a:lnTo>
                    <a:pt x="32" y="172"/>
                  </a:lnTo>
                  <a:lnTo>
                    <a:pt x="24" y="173"/>
                  </a:lnTo>
                  <a:lnTo>
                    <a:pt x="17" y="176"/>
                  </a:lnTo>
                  <a:lnTo>
                    <a:pt x="15" y="176"/>
                  </a:lnTo>
                  <a:lnTo>
                    <a:pt x="7" y="179"/>
                  </a:lnTo>
                  <a:lnTo>
                    <a:pt x="5" y="173"/>
                  </a:lnTo>
                  <a:lnTo>
                    <a:pt x="5" y="161"/>
                  </a:lnTo>
                  <a:lnTo>
                    <a:pt x="8" y="159"/>
                  </a:lnTo>
                  <a:lnTo>
                    <a:pt x="9" y="159"/>
                  </a:lnTo>
                  <a:lnTo>
                    <a:pt x="13" y="155"/>
                  </a:lnTo>
                  <a:lnTo>
                    <a:pt x="13" y="149"/>
                  </a:lnTo>
                  <a:lnTo>
                    <a:pt x="8" y="137"/>
                  </a:lnTo>
                  <a:lnTo>
                    <a:pt x="3" y="122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1" y="101"/>
                  </a:lnTo>
                  <a:lnTo>
                    <a:pt x="1" y="99"/>
                  </a:lnTo>
                  <a:lnTo>
                    <a:pt x="5" y="95"/>
                  </a:lnTo>
                  <a:lnTo>
                    <a:pt x="5" y="94"/>
                  </a:lnTo>
                  <a:lnTo>
                    <a:pt x="7" y="91"/>
                  </a:lnTo>
                  <a:lnTo>
                    <a:pt x="7" y="87"/>
                  </a:lnTo>
                  <a:lnTo>
                    <a:pt x="8" y="78"/>
                  </a:lnTo>
                  <a:lnTo>
                    <a:pt x="13" y="71"/>
                  </a:lnTo>
                  <a:lnTo>
                    <a:pt x="21" y="67"/>
                  </a:lnTo>
                  <a:lnTo>
                    <a:pt x="29" y="64"/>
                  </a:lnTo>
                  <a:lnTo>
                    <a:pt x="36" y="64"/>
                  </a:lnTo>
                  <a:lnTo>
                    <a:pt x="43" y="66"/>
                  </a:lnTo>
                  <a:lnTo>
                    <a:pt x="47" y="67"/>
                  </a:lnTo>
                  <a:lnTo>
                    <a:pt x="50" y="66"/>
                  </a:lnTo>
                  <a:lnTo>
                    <a:pt x="51" y="60"/>
                  </a:lnTo>
                  <a:lnTo>
                    <a:pt x="48" y="52"/>
                  </a:lnTo>
                  <a:lnTo>
                    <a:pt x="40" y="44"/>
                  </a:lnTo>
                  <a:lnTo>
                    <a:pt x="42" y="41"/>
                  </a:lnTo>
                  <a:lnTo>
                    <a:pt x="44" y="39"/>
                  </a:lnTo>
                  <a:lnTo>
                    <a:pt x="50" y="36"/>
                  </a:lnTo>
                  <a:lnTo>
                    <a:pt x="55" y="31"/>
                  </a:lnTo>
                  <a:lnTo>
                    <a:pt x="56" y="23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8" name="Freeform 114"/>
            <p:cNvSpPr>
              <a:spLocks/>
            </p:cNvSpPr>
            <p:nvPr/>
          </p:nvSpPr>
          <p:spPr bwMode="auto">
            <a:xfrm>
              <a:off x="3935098" y="4942825"/>
              <a:ext cx="276915" cy="471416"/>
            </a:xfrm>
            <a:custGeom>
              <a:avLst/>
              <a:gdLst/>
              <a:ahLst/>
              <a:cxnLst>
                <a:cxn ang="0">
                  <a:pos x="141" y="22"/>
                </a:cxn>
                <a:cxn ang="0">
                  <a:pos x="147" y="30"/>
                </a:cxn>
                <a:cxn ang="0">
                  <a:pos x="156" y="35"/>
                </a:cxn>
                <a:cxn ang="0">
                  <a:pos x="168" y="63"/>
                </a:cxn>
                <a:cxn ang="0">
                  <a:pos x="149" y="79"/>
                </a:cxn>
                <a:cxn ang="0">
                  <a:pos x="133" y="101"/>
                </a:cxn>
                <a:cxn ang="0">
                  <a:pos x="147" y="123"/>
                </a:cxn>
                <a:cxn ang="0">
                  <a:pos x="145" y="132"/>
                </a:cxn>
                <a:cxn ang="0">
                  <a:pos x="141" y="139"/>
                </a:cxn>
                <a:cxn ang="0">
                  <a:pos x="136" y="150"/>
                </a:cxn>
                <a:cxn ang="0">
                  <a:pos x="140" y="159"/>
                </a:cxn>
                <a:cxn ang="0">
                  <a:pos x="155" y="154"/>
                </a:cxn>
                <a:cxn ang="0">
                  <a:pos x="160" y="167"/>
                </a:cxn>
                <a:cxn ang="0">
                  <a:pos x="156" y="174"/>
                </a:cxn>
                <a:cxn ang="0">
                  <a:pos x="160" y="181"/>
                </a:cxn>
                <a:cxn ang="0">
                  <a:pos x="160" y="191"/>
                </a:cxn>
                <a:cxn ang="0">
                  <a:pos x="148" y="207"/>
                </a:cxn>
                <a:cxn ang="0">
                  <a:pos x="158" y="224"/>
                </a:cxn>
                <a:cxn ang="0">
                  <a:pos x="154" y="230"/>
                </a:cxn>
                <a:cxn ang="0">
                  <a:pos x="154" y="242"/>
                </a:cxn>
                <a:cxn ang="0">
                  <a:pos x="160" y="249"/>
                </a:cxn>
                <a:cxn ang="0">
                  <a:pos x="158" y="263"/>
                </a:cxn>
                <a:cxn ang="0">
                  <a:pos x="144" y="273"/>
                </a:cxn>
                <a:cxn ang="0">
                  <a:pos x="136" y="283"/>
                </a:cxn>
                <a:cxn ang="0">
                  <a:pos x="129" y="282"/>
                </a:cxn>
                <a:cxn ang="0">
                  <a:pos x="127" y="272"/>
                </a:cxn>
                <a:cxn ang="0">
                  <a:pos x="117" y="271"/>
                </a:cxn>
                <a:cxn ang="0">
                  <a:pos x="101" y="271"/>
                </a:cxn>
                <a:cxn ang="0">
                  <a:pos x="89" y="267"/>
                </a:cxn>
                <a:cxn ang="0">
                  <a:pos x="80" y="252"/>
                </a:cxn>
                <a:cxn ang="0">
                  <a:pos x="85" y="240"/>
                </a:cxn>
                <a:cxn ang="0">
                  <a:pos x="78" y="230"/>
                </a:cxn>
                <a:cxn ang="0">
                  <a:pos x="65" y="221"/>
                </a:cxn>
                <a:cxn ang="0">
                  <a:pos x="74" y="218"/>
                </a:cxn>
                <a:cxn ang="0">
                  <a:pos x="77" y="212"/>
                </a:cxn>
                <a:cxn ang="0">
                  <a:pos x="66" y="207"/>
                </a:cxn>
                <a:cxn ang="0">
                  <a:pos x="61" y="199"/>
                </a:cxn>
                <a:cxn ang="0">
                  <a:pos x="39" y="168"/>
                </a:cxn>
                <a:cxn ang="0">
                  <a:pos x="23" y="152"/>
                </a:cxn>
                <a:cxn ang="0">
                  <a:pos x="22" y="144"/>
                </a:cxn>
                <a:cxn ang="0">
                  <a:pos x="16" y="132"/>
                </a:cxn>
                <a:cxn ang="0">
                  <a:pos x="11" y="102"/>
                </a:cxn>
                <a:cxn ang="0">
                  <a:pos x="10" y="85"/>
                </a:cxn>
                <a:cxn ang="0">
                  <a:pos x="7" y="71"/>
                </a:cxn>
                <a:cxn ang="0">
                  <a:pos x="4" y="42"/>
                </a:cxn>
                <a:cxn ang="0">
                  <a:pos x="33" y="36"/>
                </a:cxn>
                <a:cxn ang="0">
                  <a:pos x="47" y="27"/>
                </a:cxn>
                <a:cxn ang="0">
                  <a:pos x="65" y="12"/>
                </a:cxn>
                <a:cxn ang="0">
                  <a:pos x="90" y="15"/>
                </a:cxn>
                <a:cxn ang="0">
                  <a:pos x="101" y="8"/>
                </a:cxn>
                <a:cxn ang="0">
                  <a:pos x="113" y="15"/>
                </a:cxn>
                <a:cxn ang="0">
                  <a:pos x="124" y="12"/>
                </a:cxn>
                <a:cxn ang="0">
                  <a:pos x="147" y="0"/>
                </a:cxn>
              </a:cxnLst>
              <a:rect l="0" t="0" r="r" b="b"/>
              <a:pathLst>
                <a:path w="168" h="286">
                  <a:moveTo>
                    <a:pt x="147" y="0"/>
                  </a:moveTo>
                  <a:lnTo>
                    <a:pt x="145" y="12"/>
                  </a:lnTo>
                  <a:lnTo>
                    <a:pt x="141" y="22"/>
                  </a:lnTo>
                  <a:lnTo>
                    <a:pt x="141" y="26"/>
                  </a:lnTo>
                  <a:lnTo>
                    <a:pt x="144" y="28"/>
                  </a:lnTo>
                  <a:lnTo>
                    <a:pt x="147" y="30"/>
                  </a:lnTo>
                  <a:lnTo>
                    <a:pt x="151" y="31"/>
                  </a:lnTo>
                  <a:lnTo>
                    <a:pt x="154" y="34"/>
                  </a:lnTo>
                  <a:lnTo>
                    <a:pt x="156" y="35"/>
                  </a:lnTo>
                  <a:lnTo>
                    <a:pt x="159" y="38"/>
                  </a:lnTo>
                  <a:lnTo>
                    <a:pt x="167" y="59"/>
                  </a:lnTo>
                  <a:lnTo>
                    <a:pt x="168" y="63"/>
                  </a:lnTo>
                  <a:lnTo>
                    <a:pt x="166" y="69"/>
                  </a:lnTo>
                  <a:lnTo>
                    <a:pt x="158" y="73"/>
                  </a:lnTo>
                  <a:lnTo>
                    <a:pt x="149" y="79"/>
                  </a:lnTo>
                  <a:lnTo>
                    <a:pt x="140" y="88"/>
                  </a:lnTo>
                  <a:lnTo>
                    <a:pt x="133" y="96"/>
                  </a:lnTo>
                  <a:lnTo>
                    <a:pt x="133" y="101"/>
                  </a:lnTo>
                  <a:lnTo>
                    <a:pt x="137" y="108"/>
                  </a:lnTo>
                  <a:lnTo>
                    <a:pt x="141" y="116"/>
                  </a:lnTo>
                  <a:lnTo>
                    <a:pt x="147" y="123"/>
                  </a:lnTo>
                  <a:lnTo>
                    <a:pt x="148" y="128"/>
                  </a:lnTo>
                  <a:lnTo>
                    <a:pt x="147" y="131"/>
                  </a:lnTo>
                  <a:lnTo>
                    <a:pt x="145" y="132"/>
                  </a:lnTo>
                  <a:lnTo>
                    <a:pt x="144" y="135"/>
                  </a:lnTo>
                  <a:lnTo>
                    <a:pt x="143" y="136"/>
                  </a:lnTo>
                  <a:lnTo>
                    <a:pt x="141" y="139"/>
                  </a:lnTo>
                  <a:lnTo>
                    <a:pt x="140" y="143"/>
                  </a:lnTo>
                  <a:lnTo>
                    <a:pt x="139" y="145"/>
                  </a:lnTo>
                  <a:lnTo>
                    <a:pt x="136" y="150"/>
                  </a:lnTo>
                  <a:lnTo>
                    <a:pt x="136" y="154"/>
                  </a:lnTo>
                  <a:lnTo>
                    <a:pt x="137" y="158"/>
                  </a:lnTo>
                  <a:lnTo>
                    <a:pt x="140" y="159"/>
                  </a:lnTo>
                  <a:lnTo>
                    <a:pt x="145" y="159"/>
                  </a:lnTo>
                  <a:lnTo>
                    <a:pt x="151" y="154"/>
                  </a:lnTo>
                  <a:lnTo>
                    <a:pt x="155" y="154"/>
                  </a:lnTo>
                  <a:lnTo>
                    <a:pt x="159" y="158"/>
                  </a:lnTo>
                  <a:lnTo>
                    <a:pt x="160" y="160"/>
                  </a:lnTo>
                  <a:lnTo>
                    <a:pt x="160" y="167"/>
                  </a:lnTo>
                  <a:lnTo>
                    <a:pt x="159" y="170"/>
                  </a:lnTo>
                  <a:lnTo>
                    <a:pt x="158" y="171"/>
                  </a:lnTo>
                  <a:lnTo>
                    <a:pt x="156" y="174"/>
                  </a:lnTo>
                  <a:lnTo>
                    <a:pt x="156" y="175"/>
                  </a:lnTo>
                  <a:lnTo>
                    <a:pt x="159" y="178"/>
                  </a:lnTo>
                  <a:lnTo>
                    <a:pt x="160" y="181"/>
                  </a:lnTo>
                  <a:lnTo>
                    <a:pt x="162" y="182"/>
                  </a:lnTo>
                  <a:lnTo>
                    <a:pt x="162" y="186"/>
                  </a:lnTo>
                  <a:lnTo>
                    <a:pt x="160" y="191"/>
                  </a:lnTo>
                  <a:lnTo>
                    <a:pt x="156" y="197"/>
                  </a:lnTo>
                  <a:lnTo>
                    <a:pt x="151" y="201"/>
                  </a:lnTo>
                  <a:lnTo>
                    <a:pt x="148" y="207"/>
                  </a:lnTo>
                  <a:lnTo>
                    <a:pt x="148" y="212"/>
                  </a:lnTo>
                  <a:lnTo>
                    <a:pt x="149" y="216"/>
                  </a:lnTo>
                  <a:lnTo>
                    <a:pt x="158" y="224"/>
                  </a:lnTo>
                  <a:lnTo>
                    <a:pt x="158" y="226"/>
                  </a:lnTo>
                  <a:lnTo>
                    <a:pt x="156" y="229"/>
                  </a:lnTo>
                  <a:lnTo>
                    <a:pt x="154" y="230"/>
                  </a:lnTo>
                  <a:lnTo>
                    <a:pt x="151" y="236"/>
                  </a:lnTo>
                  <a:lnTo>
                    <a:pt x="151" y="237"/>
                  </a:lnTo>
                  <a:lnTo>
                    <a:pt x="154" y="242"/>
                  </a:lnTo>
                  <a:lnTo>
                    <a:pt x="156" y="245"/>
                  </a:lnTo>
                  <a:lnTo>
                    <a:pt x="159" y="247"/>
                  </a:lnTo>
                  <a:lnTo>
                    <a:pt x="160" y="249"/>
                  </a:lnTo>
                  <a:lnTo>
                    <a:pt x="160" y="256"/>
                  </a:lnTo>
                  <a:lnTo>
                    <a:pt x="159" y="260"/>
                  </a:lnTo>
                  <a:lnTo>
                    <a:pt x="158" y="263"/>
                  </a:lnTo>
                  <a:lnTo>
                    <a:pt x="155" y="265"/>
                  </a:lnTo>
                  <a:lnTo>
                    <a:pt x="149" y="268"/>
                  </a:lnTo>
                  <a:lnTo>
                    <a:pt x="144" y="273"/>
                  </a:lnTo>
                  <a:lnTo>
                    <a:pt x="141" y="278"/>
                  </a:lnTo>
                  <a:lnTo>
                    <a:pt x="140" y="280"/>
                  </a:lnTo>
                  <a:lnTo>
                    <a:pt x="136" y="283"/>
                  </a:lnTo>
                  <a:lnTo>
                    <a:pt x="133" y="284"/>
                  </a:lnTo>
                  <a:lnTo>
                    <a:pt x="128" y="286"/>
                  </a:lnTo>
                  <a:lnTo>
                    <a:pt x="129" y="282"/>
                  </a:lnTo>
                  <a:lnTo>
                    <a:pt x="129" y="276"/>
                  </a:lnTo>
                  <a:lnTo>
                    <a:pt x="128" y="275"/>
                  </a:lnTo>
                  <a:lnTo>
                    <a:pt x="127" y="272"/>
                  </a:lnTo>
                  <a:lnTo>
                    <a:pt x="124" y="272"/>
                  </a:lnTo>
                  <a:lnTo>
                    <a:pt x="121" y="271"/>
                  </a:lnTo>
                  <a:lnTo>
                    <a:pt x="117" y="271"/>
                  </a:lnTo>
                  <a:lnTo>
                    <a:pt x="113" y="269"/>
                  </a:lnTo>
                  <a:lnTo>
                    <a:pt x="104" y="269"/>
                  </a:lnTo>
                  <a:lnTo>
                    <a:pt x="101" y="271"/>
                  </a:lnTo>
                  <a:lnTo>
                    <a:pt x="94" y="271"/>
                  </a:lnTo>
                  <a:lnTo>
                    <a:pt x="92" y="269"/>
                  </a:lnTo>
                  <a:lnTo>
                    <a:pt x="89" y="267"/>
                  </a:lnTo>
                  <a:lnTo>
                    <a:pt x="85" y="264"/>
                  </a:lnTo>
                  <a:lnTo>
                    <a:pt x="82" y="259"/>
                  </a:lnTo>
                  <a:lnTo>
                    <a:pt x="80" y="252"/>
                  </a:lnTo>
                  <a:lnTo>
                    <a:pt x="78" y="249"/>
                  </a:lnTo>
                  <a:lnTo>
                    <a:pt x="78" y="247"/>
                  </a:lnTo>
                  <a:lnTo>
                    <a:pt x="85" y="240"/>
                  </a:lnTo>
                  <a:lnTo>
                    <a:pt x="85" y="236"/>
                  </a:lnTo>
                  <a:lnTo>
                    <a:pt x="82" y="233"/>
                  </a:lnTo>
                  <a:lnTo>
                    <a:pt x="78" y="230"/>
                  </a:lnTo>
                  <a:lnTo>
                    <a:pt x="73" y="226"/>
                  </a:lnTo>
                  <a:lnTo>
                    <a:pt x="70" y="224"/>
                  </a:lnTo>
                  <a:lnTo>
                    <a:pt x="65" y="221"/>
                  </a:lnTo>
                  <a:lnTo>
                    <a:pt x="65" y="220"/>
                  </a:lnTo>
                  <a:lnTo>
                    <a:pt x="66" y="218"/>
                  </a:lnTo>
                  <a:lnTo>
                    <a:pt x="74" y="218"/>
                  </a:lnTo>
                  <a:lnTo>
                    <a:pt x="76" y="217"/>
                  </a:lnTo>
                  <a:lnTo>
                    <a:pt x="77" y="217"/>
                  </a:lnTo>
                  <a:lnTo>
                    <a:pt x="77" y="212"/>
                  </a:lnTo>
                  <a:lnTo>
                    <a:pt x="76" y="209"/>
                  </a:lnTo>
                  <a:lnTo>
                    <a:pt x="74" y="207"/>
                  </a:lnTo>
                  <a:lnTo>
                    <a:pt x="66" y="207"/>
                  </a:lnTo>
                  <a:lnTo>
                    <a:pt x="63" y="206"/>
                  </a:lnTo>
                  <a:lnTo>
                    <a:pt x="62" y="203"/>
                  </a:lnTo>
                  <a:lnTo>
                    <a:pt x="61" y="199"/>
                  </a:lnTo>
                  <a:lnTo>
                    <a:pt x="57" y="189"/>
                  </a:lnTo>
                  <a:lnTo>
                    <a:pt x="54" y="183"/>
                  </a:lnTo>
                  <a:lnTo>
                    <a:pt x="39" y="168"/>
                  </a:lnTo>
                  <a:lnTo>
                    <a:pt x="30" y="162"/>
                  </a:lnTo>
                  <a:lnTo>
                    <a:pt x="24" y="155"/>
                  </a:lnTo>
                  <a:lnTo>
                    <a:pt x="23" y="152"/>
                  </a:lnTo>
                  <a:lnTo>
                    <a:pt x="23" y="148"/>
                  </a:lnTo>
                  <a:lnTo>
                    <a:pt x="22" y="145"/>
                  </a:lnTo>
                  <a:lnTo>
                    <a:pt x="22" y="144"/>
                  </a:lnTo>
                  <a:lnTo>
                    <a:pt x="20" y="141"/>
                  </a:lnTo>
                  <a:lnTo>
                    <a:pt x="15" y="141"/>
                  </a:lnTo>
                  <a:lnTo>
                    <a:pt x="16" y="132"/>
                  </a:lnTo>
                  <a:lnTo>
                    <a:pt x="16" y="119"/>
                  </a:lnTo>
                  <a:lnTo>
                    <a:pt x="14" y="109"/>
                  </a:lnTo>
                  <a:lnTo>
                    <a:pt x="11" y="102"/>
                  </a:lnTo>
                  <a:lnTo>
                    <a:pt x="11" y="92"/>
                  </a:lnTo>
                  <a:lnTo>
                    <a:pt x="10" y="89"/>
                  </a:lnTo>
                  <a:lnTo>
                    <a:pt x="10" y="85"/>
                  </a:lnTo>
                  <a:lnTo>
                    <a:pt x="8" y="81"/>
                  </a:lnTo>
                  <a:lnTo>
                    <a:pt x="8" y="77"/>
                  </a:lnTo>
                  <a:lnTo>
                    <a:pt x="7" y="71"/>
                  </a:lnTo>
                  <a:lnTo>
                    <a:pt x="6" y="63"/>
                  </a:lnTo>
                  <a:lnTo>
                    <a:pt x="0" y="42"/>
                  </a:lnTo>
                  <a:lnTo>
                    <a:pt x="4" y="42"/>
                  </a:lnTo>
                  <a:lnTo>
                    <a:pt x="15" y="39"/>
                  </a:lnTo>
                  <a:lnTo>
                    <a:pt x="24" y="38"/>
                  </a:lnTo>
                  <a:lnTo>
                    <a:pt x="33" y="36"/>
                  </a:lnTo>
                  <a:lnTo>
                    <a:pt x="39" y="35"/>
                  </a:lnTo>
                  <a:lnTo>
                    <a:pt x="43" y="32"/>
                  </a:lnTo>
                  <a:lnTo>
                    <a:pt x="47" y="27"/>
                  </a:lnTo>
                  <a:lnTo>
                    <a:pt x="53" y="20"/>
                  </a:lnTo>
                  <a:lnTo>
                    <a:pt x="59" y="15"/>
                  </a:lnTo>
                  <a:lnTo>
                    <a:pt x="65" y="12"/>
                  </a:lnTo>
                  <a:lnTo>
                    <a:pt x="73" y="13"/>
                  </a:lnTo>
                  <a:lnTo>
                    <a:pt x="82" y="16"/>
                  </a:lnTo>
                  <a:lnTo>
                    <a:pt x="90" y="15"/>
                  </a:lnTo>
                  <a:lnTo>
                    <a:pt x="94" y="12"/>
                  </a:lnTo>
                  <a:lnTo>
                    <a:pt x="100" y="9"/>
                  </a:lnTo>
                  <a:lnTo>
                    <a:pt x="101" y="8"/>
                  </a:lnTo>
                  <a:lnTo>
                    <a:pt x="106" y="11"/>
                  </a:lnTo>
                  <a:lnTo>
                    <a:pt x="110" y="13"/>
                  </a:lnTo>
                  <a:lnTo>
                    <a:pt x="113" y="15"/>
                  </a:lnTo>
                  <a:lnTo>
                    <a:pt x="117" y="16"/>
                  </a:lnTo>
                  <a:lnTo>
                    <a:pt x="120" y="15"/>
                  </a:lnTo>
                  <a:lnTo>
                    <a:pt x="124" y="12"/>
                  </a:lnTo>
                  <a:lnTo>
                    <a:pt x="129" y="8"/>
                  </a:lnTo>
                  <a:lnTo>
                    <a:pt x="137" y="4"/>
                  </a:lnTo>
                  <a:lnTo>
                    <a:pt x="147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9" name="Freeform 115"/>
            <p:cNvSpPr>
              <a:spLocks/>
            </p:cNvSpPr>
            <p:nvPr/>
          </p:nvSpPr>
          <p:spPr bwMode="auto">
            <a:xfrm>
              <a:off x="2159870" y="4482947"/>
              <a:ext cx="402188" cy="532405"/>
            </a:xfrm>
            <a:custGeom>
              <a:avLst/>
              <a:gdLst/>
              <a:ahLst/>
              <a:cxnLst>
                <a:cxn ang="0">
                  <a:pos x="116" y="5"/>
                </a:cxn>
                <a:cxn ang="0">
                  <a:pos x="120" y="18"/>
                </a:cxn>
                <a:cxn ang="0">
                  <a:pos x="148" y="22"/>
                </a:cxn>
                <a:cxn ang="0">
                  <a:pos x="160" y="36"/>
                </a:cxn>
                <a:cxn ang="0">
                  <a:pos x="166" y="49"/>
                </a:cxn>
                <a:cxn ang="0">
                  <a:pos x="177" y="58"/>
                </a:cxn>
                <a:cxn ang="0">
                  <a:pos x="191" y="65"/>
                </a:cxn>
                <a:cxn ang="0">
                  <a:pos x="213" y="81"/>
                </a:cxn>
                <a:cxn ang="0">
                  <a:pos x="226" y="89"/>
                </a:cxn>
                <a:cxn ang="0">
                  <a:pos x="234" y="90"/>
                </a:cxn>
                <a:cxn ang="0">
                  <a:pos x="244" y="97"/>
                </a:cxn>
                <a:cxn ang="0">
                  <a:pos x="240" y="112"/>
                </a:cxn>
                <a:cxn ang="0">
                  <a:pos x="238" y="127"/>
                </a:cxn>
                <a:cxn ang="0">
                  <a:pos x="238" y="136"/>
                </a:cxn>
                <a:cxn ang="0">
                  <a:pos x="202" y="146"/>
                </a:cxn>
                <a:cxn ang="0">
                  <a:pos x="193" y="140"/>
                </a:cxn>
                <a:cxn ang="0">
                  <a:pos x="175" y="115"/>
                </a:cxn>
                <a:cxn ang="0">
                  <a:pos x="152" y="121"/>
                </a:cxn>
                <a:cxn ang="0">
                  <a:pos x="155" y="155"/>
                </a:cxn>
                <a:cxn ang="0">
                  <a:pos x="159" y="167"/>
                </a:cxn>
                <a:cxn ang="0">
                  <a:pos x="172" y="170"/>
                </a:cxn>
                <a:cxn ang="0">
                  <a:pos x="183" y="177"/>
                </a:cxn>
                <a:cxn ang="0">
                  <a:pos x="210" y="179"/>
                </a:cxn>
                <a:cxn ang="0">
                  <a:pos x="226" y="168"/>
                </a:cxn>
                <a:cxn ang="0">
                  <a:pos x="222" y="190"/>
                </a:cxn>
                <a:cxn ang="0">
                  <a:pos x="214" y="195"/>
                </a:cxn>
                <a:cxn ang="0">
                  <a:pos x="209" y="212"/>
                </a:cxn>
                <a:cxn ang="0">
                  <a:pos x="199" y="208"/>
                </a:cxn>
                <a:cxn ang="0">
                  <a:pos x="185" y="213"/>
                </a:cxn>
                <a:cxn ang="0">
                  <a:pos x="155" y="253"/>
                </a:cxn>
                <a:cxn ang="0">
                  <a:pos x="140" y="271"/>
                </a:cxn>
                <a:cxn ang="0">
                  <a:pos x="133" y="302"/>
                </a:cxn>
                <a:cxn ang="0">
                  <a:pos x="117" y="303"/>
                </a:cxn>
                <a:cxn ang="0">
                  <a:pos x="115" y="314"/>
                </a:cxn>
                <a:cxn ang="0">
                  <a:pos x="104" y="323"/>
                </a:cxn>
                <a:cxn ang="0">
                  <a:pos x="90" y="317"/>
                </a:cxn>
                <a:cxn ang="0">
                  <a:pos x="62" y="315"/>
                </a:cxn>
                <a:cxn ang="0">
                  <a:pos x="46" y="303"/>
                </a:cxn>
                <a:cxn ang="0">
                  <a:pos x="47" y="290"/>
                </a:cxn>
                <a:cxn ang="0">
                  <a:pos x="45" y="278"/>
                </a:cxn>
                <a:cxn ang="0">
                  <a:pos x="45" y="264"/>
                </a:cxn>
                <a:cxn ang="0">
                  <a:pos x="54" y="253"/>
                </a:cxn>
                <a:cxn ang="0">
                  <a:pos x="43" y="240"/>
                </a:cxn>
                <a:cxn ang="0">
                  <a:pos x="27" y="244"/>
                </a:cxn>
                <a:cxn ang="0">
                  <a:pos x="23" y="225"/>
                </a:cxn>
                <a:cxn ang="0">
                  <a:pos x="23" y="217"/>
                </a:cxn>
                <a:cxn ang="0">
                  <a:pos x="26" y="212"/>
                </a:cxn>
                <a:cxn ang="0">
                  <a:pos x="19" y="189"/>
                </a:cxn>
                <a:cxn ang="0">
                  <a:pos x="2" y="143"/>
                </a:cxn>
                <a:cxn ang="0">
                  <a:pos x="15" y="92"/>
                </a:cxn>
                <a:cxn ang="0">
                  <a:pos x="27" y="62"/>
                </a:cxn>
                <a:cxn ang="0">
                  <a:pos x="45" y="57"/>
                </a:cxn>
                <a:cxn ang="0">
                  <a:pos x="72" y="43"/>
                </a:cxn>
                <a:cxn ang="0">
                  <a:pos x="70" y="19"/>
                </a:cxn>
                <a:cxn ang="0">
                  <a:pos x="82" y="18"/>
                </a:cxn>
                <a:cxn ang="0">
                  <a:pos x="103" y="1"/>
                </a:cxn>
              </a:cxnLst>
              <a:rect l="0" t="0" r="r" b="b"/>
              <a:pathLst>
                <a:path w="244" h="323">
                  <a:moveTo>
                    <a:pt x="111" y="0"/>
                  </a:moveTo>
                  <a:lnTo>
                    <a:pt x="113" y="1"/>
                  </a:lnTo>
                  <a:lnTo>
                    <a:pt x="115" y="3"/>
                  </a:lnTo>
                  <a:lnTo>
                    <a:pt x="116" y="5"/>
                  </a:lnTo>
                  <a:lnTo>
                    <a:pt x="116" y="12"/>
                  </a:lnTo>
                  <a:lnTo>
                    <a:pt x="117" y="14"/>
                  </a:lnTo>
                  <a:lnTo>
                    <a:pt x="119" y="16"/>
                  </a:lnTo>
                  <a:lnTo>
                    <a:pt x="120" y="18"/>
                  </a:lnTo>
                  <a:lnTo>
                    <a:pt x="124" y="19"/>
                  </a:lnTo>
                  <a:lnTo>
                    <a:pt x="135" y="20"/>
                  </a:lnTo>
                  <a:lnTo>
                    <a:pt x="143" y="20"/>
                  </a:lnTo>
                  <a:lnTo>
                    <a:pt x="148" y="22"/>
                  </a:lnTo>
                  <a:lnTo>
                    <a:pt x="150" y="24"/>
                  </a:lnTo>
                  <a:lnTo>
                    <a:pt x="150" y="32"/>
                  </a:lnTo>
                  <a:lnTo>
                    <a:pt x="154" y="36"/>
                  </a:lnTo>
                  <a:lnTo>
                    <a:pt x="160" y="36"/>
                  </a:lnTo>
                  <a:lnTo>
                    <a:pt x="163" y="39"/>
                  </a:lnTo>
                  <a:lnTo>
                    <a:pt x="164" y="42"/>
                  </a:lnTo>
                  <a:lnTo>
                    <a:pt x="164" y="45"/>
                  </a:lnTo>
                  <a:lnTo>
                    <a:pt x="166" y="49"/>
                  </a:lnTo>
                  <a:lnTo>
                    <a:pt x="166" y="51"/>
                  </a:lnTo>
                  <a:lnTo>
                    <a:pt x="167" y="54"/>
                  </a:lnTo>
                  <a:lnTo>
                    <a:pt x="172" y="57"/>
                  </a:lnTo>
                  <a:lnTo>
                    <a:pt x="177" y="58"/>
                  </a:lnTo>
                  <a:lnTo>
                    <a:pt x="183" y="58"/>
                  </a:lnTo>
                  <a:lnTo>
                    <a:pt x="187" y="55"/>
                  </a:lnTo>
                  <a:lnTo>
                    <a:pt x="190" y="61"/>
                  </a:lnTo>
                  <a:lnTo>
                    <a:pt x="191" y="65"/>
                  </a:lnTo>
                  <a:lnTo>
                    <a:pt x="194" y="69"/>
                  </a:lnTo>
                  <a:lnTo>
                    <a:pt x="197" y="71"/>
                  </a:lnTo>
                  <a:lnTo>
                    <a:pt x="203" y="77"/>
                  </a:lnTo>
                  <a:lnTo>
                    <a:pt x="213" y="81"/>
                  </a:lnTo>
                  <a:lnTo>
                    <a:pt x="222" y="84"/>
                  </a:lnTo>
                  <a:lnTo>
                    <a:pt x="224" y="84"/>
                  </a:lnTo>
                  <a:lnTo>
                    <a:pt x="226" y="86"/>
                  </a:lnTo>
                  <a:lnTo>
                    <a:pt x="226" y="89"/>
                  </a:lnTo>
                  <a:lnTo>
                    <a:pt x="228" y="90"/>
                  </a:lnTo>
                  <a:lnTo>
                    <a:pt x="228" y="92"/>
                  </a:lnTo>
                  <a:lnTo>
                    <a:pt x="232" y="92"/>
                  </a:lnTo>
                  <a:lnTo>
                    <a:pt x="234" y="90"/>
                  </a:lnTo>
                  <a:lnTo>
                    <a:pt x="238" y="89"/>
                  </a:lnTo>
                  <a:lnTo>
                    <a:pt x="241" y="88"/>
                  </a:lnTo>
                  <a:lnTo>
                    <a:pt x="242" y="93"/>
                  </a:lnTo>
                  <a:lnTo>
                    <a:pt x="244" y="97"/>
                  </a:lnTo>
                  <a:lnTo>
                    <a:pt x="244" y="101"/>
                  </a:lnTo>
                  <a:lnTo>
                    <a:pt x="241" y="105"/>
                  </a:lnTo>
                  <a:lnTo>
                    <a:pt x="240" y="109"/>
                  </a:lnTo>
                  <a:lnTo>
                    <a:pt x="240" y="112"/>
                  </a:lnTo>
                  <a:lnTo>
                    <a:pt x="238" y="116"/>
                  </a:lnTo>
                  <a:lnTo>
                    <a:pt x="237" y="119"/>
                  </a:lnTo>
                  <a:lnTo>
                    <a:pt x="237" y="123"/>
                  </a:lnTo>
                  <a:lnTo>
                    <a:pt x="238" y="127"/>
                  </a:lnTo>
                  <a:lnTo>
                    <a:pt x="238" y="129"/>
                  </a:lnTo>
                  <a:lnTo>
                    <a:pt x="240" y="133"/>
                  </a:lnTo>
                  <a:lnTo>
                    <a:pt x="240" y="135"/>
                  </a:lnTo>
                  <a:lnTo>
                    <a:pt x="238" y="136"/>
                  </a:lnTo>
                  <a:lnTo>
                    <a:pt x="233" y="139"/>
                  </a:lnTo>
                  <a:lnTo>
                    <a:pt x="216" y="139"/>
                  </a:lnTo>
                  <a:lnTo>
                    <a:pt x="210" y="140"/>
                  </a:lnTo>
                  <a:lnTo>
                    <a:pt x="202" y="146"/>
                  </a:lnTo>
                  <a:lnTo>
                    <a:pt x="199" y="147"/>
                  </a:lnTo>
                  <a:lnTo>
                    <a:pt x="197" y="146"/>
                  </a:lnTo>
                  <a:lnTo>
                    <a:pt x="195" y="143"/>
                  </a:lnTo>
                  <a:lnTo>
                    <a:pt x="193" y="140"/>
                  </a:lnTo>
                  <a:lnTo>
                    <a:pt x="190" y="132"/>
                  </a:lnTo>
                  <a:lnTo>
                    <a:pt x="189" y="129"/>
                  </a:lnTo>
                  <a:lnTo>
                    <a:pt x="183" y="121"/>
                  </a:lnTo>
                  <a:lnTo>
                    <a:pt x="175" y="115"/>
                  </a:lnTo>
                  <a:lnTo>
                    <a:pt x="167" y="111"/>
                  </a:lnTo>
                  <a:lnTo>
                    <a:pt x="163" y="112"/>
                  </a:lnTo>
                  <a:lnTo>
                    <a:pt x="155" y="117"/>
                  </a:lnTo>
                  <a:lnTo>
                    <a:pt x="152" y="121"/>
                  </a:lnTo>
                  <a:lnTo>
                    <a:pt x="150" y="127"/>
                  </a:lnTo>
                  <a:lnTo>
                    <a:pt x="148" y="131"/>
                  </a:lnTo>
                  <a:lnTo>
                    <a:pt x="148" y="143"/>
                  </a:lnTo>
                  <a:lnTo>
                    <a:pt x="155" y="155"/>
                  </a:lnTo>
                  <a:lnTo>
                    <a:pt x="158" y="159"/>
                  </a:lnTo>
                  <a:lnTo>
                    <a:pt x="158" y="162"/>
                  </a:lnTo>
                  <a:lnTo>
                    <a:pt x="159" y="164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3" y="168"/>
                  </a:lnTo>
                  <a:lnTo>
                    <a:pt x="170" y="168"/>
                  </a:lnTo>
                  <a:lnTo>
                    <a:pt x="172" y="170"/>
                  </a:lnTo>
                  <a:lnTo>
                    <a:pt x="177" y="171"/>
                  </a:lnTo>
                  <a:lnTo>
                    <a:pt x="179" y="174"/>
                  </a:lnTo>
                  <a:lnTo>
                    <a:pt x="182" y="175"/>
                  </a:lnTo>
                  <a:lnTo>
                    <a:pt x="183" y="177"/>
                  </a:lnTo>
                  <a:lnTo>
                    <a:pt x="195" y="177"/>
                  </a:lnTo>
                  <a:lnTo>
                    <a:pt x="198" y="179"/>
                  </a:lnTo>
                  <a:lnTo>
                    <a:pt x="205" y="181"/>
                  </a:lnTo>
                  <a:lnTo>
                    <a:pt x="210" y="179"/>
                  </a:lnTo>
                  <a:lnTo>
                    <a:pt x="217" y="174"/>
                  </a:lnTo>
                  <a:lnTo>
                    <a:pt x="222" y="170"/>
                  </a:lnTo>
                  <a:lnTo>
                    <a:pt x="225" y="168"/>
                  </a:lnTo>
                  <a:lnTo>
                    <a:pt x="226" y="168"/>
                  </a:lnTo>
                  <a:lnTo>
                    <a:pt x="229" y="171"/>
                  </a:lnTo>
                  <a:lnTo>
                    <a:pt x="229" y="182"/>
                  </a:lnTo>
                  <a:lnTo>
                    <a:pt x="226" y="187"/>
                  </a:lnTo>
                  <a:lnTo>
                    <a:pt x="222" y="190"/>
                  </a:lnTo>
                  <a:lnTo>
                    <a:pt x="218" y="191"/>
                  </a:lnTo>
                  <a:lnTo>
                    <a:pt x="216" y="193"/>
                  </a:lnTo>
                  <a:lnTo>
                    <a:pt x="214" y="194"/>
                  </a:lnTo>
                  <a:lnTo>
                    <a:pt x="214" y="195"/>
                  </a:lnTo>
                  <a:lnTo>
                    <a:pt x="216" y="197"/>
                  </a:lnTo>
                  <a:lnTo>
                    <a:pt x="216" y="199"/>
                  </a:lnTo>
                  <a:lnTo>
                    <a:pt x="213" y="208"/>
                  </a:lnTo>
                  <a:lnTo>
                    <a:pt x="209" y="212"/>
                  </a:lnTo>
                  <a:lnTo>
                    <a:pt x="206" y="212"/>
                  </a:lnTo>
                  <a:lnTo>
                    <a:pt x="203" y="210"/>
                  </a:lnTo>
                  <a:lnTo>
                    <a:pt x="202" y="209"/>
                  </a:lnTo>
                  <a:lnTo>
                    <a:pt x="199" y="208"/>
                  </a:lnTo>
                  <a:lnTo>
                    <a:pt x="197" y="208"/>
                  </a:lnTo>
                  <a:lnTo>
                    <a:pt x="191" y="210"/>
                  </a:lnTo>
                  <a:lnTo>
                    <a:pt x="187" y="212"/>
                  </a:lnTo>
                  <a:lnTo>
                    <a:pt x="185" y="213"/>
                  </a:lnTo>
                  <a:lnTo>
                    <a:pt x="172" y="222"/>
                  </a:lnTo>
                  <a:lnTo>
                    <a:pt x="162" y="236"/>
                  </a:lnTo>
                  <a:lnTo>
                    <a:pt x="158" y="244"/>
                  </a:lnTo>
                  <a:lnTo>
                    <a:pt x="155" y="253"/>
                  </a:lnTo>
                  <a:lnTo>
                    <a:pt x="152" y="260"/>
                  </a:lnTo>
                  <a:lnTo>
                    <a:pt x="150" y="264"/>
                  </a:lnTo>
                  <a:lnTo>
                    <a:pt x="144" y="267"/>
                  </a:lnTo>
                  <a:lnTo>
                    <a:pt x="140" y="271"/>
                  </a:lnTo>
                  <a:lnTo>
                    <a:pt x="138" y="275"/>
                  </a:lnTo>
                  <a:lnTo>
                    <a:pt x="135" y="280"/>
                  </a:lnTo>
                  <a:lnTo>
                    <a:pt x="132" y="290"/>
                  </a:lnTo>
                  <a:lnTo>
                    <a:pt x="133" y="302"/>
                  </a:lnTo>
                  <a:lnTo>
                    <a:pt x="129" y="301"/>
                  </a:lnTo>
                  <a:lnTo>
                    <a:pt x="121" y="301"/>
                  </a:lnTo>
                  <a:lnTo>
                    <a:pt x="119" y="302"/>
                  </a:lnTo>
                  <a:lnTo>
                    <a:pt x="117" y="303"/>
                  </a:lnTo>
                  <a:lnTo>
                    <a:pt x="117" y="305"/>
                  </a:lnTo>
                  <a:lnTo>
                    <a:pt x="116" y="307"/>
                  </a:lnTo>
                  <a:lnTo>
                    <a:pt x="116" y="310"/>
                  </a:lnTo>
                  <a:lnTo>
                    <a:pt x="115" y="314"/>
                  </a:lnTo>
                  <a:lnTo>
                    <a:pt x="112" y="319"/>
                  </a:lnTo>
                  <a:lnTo>
                    <a:pt x="111" y="321"/>
                  </a:lnTo>
                  <a:lnTo>
                    <a:pt x="108" y="322"/>
                  </a:lnTo>
                  <a:lnTo>
                    <a:pt x="104" y="323"/>
                  </a:lnTo>
                  <a:lnTo>
                    <a:pt x="100" y="322"/>
                  </a:lnTo>
                  <a:lnTo>
                    <a:pt x="95" y="321"/>
                  </a:lnTo>
                  <a:lnTo>
                    <a:pt x="92" y="319"/>
                  </a:lnTo>
                  <a:lnTo>
                    <a:pt x="90" y="317"/>
                  </a:lnTo>
                  <a:lnTo>
                    <a:pt x="84" y="310"/>
                  </a:lnTo>
                  <a:lnTo>
                    <a:pt x="80" y="310"/>
                  </a:lnTo>
                  <a:lnTo>
                    <a:pt x="70" y="313"/>
                  </a:lnTo>
                  <a:lnTo>
                    <a:pt x="62" y="315"/>
                  </a:lnTo>
                  <a:lnTo>
                    <a:pt x="56" y="315"/>
                  </a:lnTo>
                  <a:lnTo>
                    <a:pt x="51" y="313"/>
                  </a:lnTo>
                  <a:lnTo>
                    <a:pt x="49" y="309"/>
                  </a:lnTo>
                  <a:lnTo>
                    <a:pt x="46" y="303"/>
                  </a:lnTo>
                  <a:lnTo>
                    <a:pt x="45" y="299"/>
                  </a:lnTo>
                  <a:lnTo>
                    <a:pt x="43" y="296"/>
                  </a:lnTo>
                  <a:lnTo>
                    <a:pt x="46" y="291"/>
                  </a:lnTo>
                  <a:lnTo>
                    <a:pt x="47" y="290"/>
                  </a:lnTo>
                  <a:lnTo>
                    <a:pt x="49" y="287"/>
                  </a:lnTo>
                  <a:lnTo>
                    <a:pt x="50" y="286"/>
                  </a:lnTo>
                  <a:lnTo>
                    <a:pt x="47" y="280"/>
                  </a:lnTo>
                  <a:lnTo>
                    <a:pt x="45" y="278"/>
                  </a:lnTo>
                  <a:lnTo>
                    <a:pt x="42" y="276"/>
                  </a:lnTo>
                  <a:lnTo>
                    <a:pt x="39" y="271"/>
                  </a:lnTo>
                  <a:lnTo>
                    <a:pt x="41" y="268"/>
                  </a:lnTo>
                  <a:lnTo>
                    <a:pt x="45" y="264"/>
                  </a:lnTo>
                  <a:lnTo>
                    <a:pt x="50" y="261"/>
                  </a:lnTo>
                  <a:lnTo>
                    <a:pt x="51" y="260"/>
                  </a:lnTo>
                  <a:lnTo>
                    <a:pt x="54" y="259"/>
                  </a:lnTo>
                  <a:lnTo>
                    <a:pt x="54" y="253"/>
                  </a:lnTo>
                  <a:lnTo>
                    <a:pt x="53" y="249"/>
                  </a:lnTo>
                  <a:lnTo>
                    <a:pt x="51" y="247"/>
                  </a:lnTo>
                  <a:lnTo>
                    <a:pt x="49" y="243"/>
                  </a:lnTo>
                  <a:lnTo>
                    <a:pt x="43" y="240"/>
                  </a:lnTo>
                  <a:lnTo>
                    <a:pt x="41" y="241"/>
                  </a:lnTo>
                  <a:lnTo>
                    <a:pt x="37" y="243"/>
                  </a:lnTo>
                  <a:lnTo>
                    <a:pt x="34" y="244"/>
                  </a:lnTo>
                  <a:lnTo>
                    <a:pt x="27" y="244"/>
                  </a:lnTo>
                  <a:lnTo>
                    <a:pt x="25" y="243"/>
                  </a:lnTo>
                  <a:lnTo>
                    <a:pt x="22" y="237"/>
                  </a:lnTo>
                  <a:lnTo>
                    <a:pt x="22" y="232"/>
                  </a:lnTo>
                  <a:lnTo>
                    <a:pt x="23" y="225"/>
                  </a:lnTo>
                  <a:lnTo>
                    <a:pt x="23" y="221"/>
                  </a:lnTo>
                  <a:lnTo>
                    <a:pt x="22" y="220"/>
                  </a:lnTo>
                  <a:lnTo>
                    <a:pt x="23" y="218"/>
                  </a:lnTo>
                  <a:lnTo>
                    <a:pt x="23" y="217"/>
                  </a:lnTo>
                  <a:lnTo>
                    <a:pt x="26" y="217"/>
                  </a:lnTo>
                  <a:lnTo>
                    <a:pt x="27" y="216"/>
                  </a:lnTo>
                  <a:lnTo>
                    <a:pt x="27" y="214"/>
                  </a:lnTo>
                  <a:lnTo>
                    <a:pt x="26" y="212"/>
                  </a:lnTo>
                  <a:lnTo>
                    <a:pt x="22" y="208"/>
                  </a:lnTo>
                  <a:lnTo>
                    <a:pt x="19" y="204"/>
                  </a:lnTo>
                  <a:lnTo>
                    <a:pt x="17" y="195"/>
                  </a:lnTo>
                  <a:lnTo>
                    <a:pt x="19" y="189"/>
                  </a:lnTo>
                  <a:lnTo>
                    <a:pt x="19" y="179"/>
                  </a:lnTo>
                  <a:lnTo>
                    <a:pt x="17" y="167"/>
                  </a:lnTo>
                  <a:lnTo>
                    <a:pt x="2" y="152"/>
                  </a:lnTo>
                  <a:lnTo>
                    <a:pt x="2" y="143"/>
                  </a:lnTo>
                  <a:lnTo>
                    <a:pt x="0" y="132"/>
                  </a:lnTo>
                  <a:lnTo>
                    <a:pt x="0" y="108"/>
                  </a:lnTo>
                  <a:lnTo>
                    <a:pt x="4" y="100"/>
                  </a:lnTo>
                  <a:lnTo>
                    <a:pt x="15" y="92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29" y="70"/>
                  </a:lnTo>
                  <a:lnTo>
                    <a:pt x="27" y="62"/>
                  </a:lnTo>
                  <a:lnTo>
                    <a:pt x="30" y="55"/>
                  </a:lnTo>
                  <a:lnTo>
                    <a:pt x="37" y="55"/>
                  </a:lnTo>
                  <a:lnTo>
                    <a:pt x="41" y="57"/>
                  </a:lnTo>
                  <a:lnTo>
                    <a:pt x="45" y="57"/>
                  </a:lnTo>
                  <a:lnTo>
                    <a:pt x="49" y="55"/>
                  </a:lnTo>
                  <a:lnTo>
                    <a:pt x="56" y="53"/>
                  </a:lnTo>
                  <a:lnTo>
                    <a:pt x="65" y="49"/>
                  </a:lnTo>
                  <a:lnTo>
                    <a:pt x="72" y="43"/>
                  </a:lnTo>
                  <a:lnTo>
                    <a:pt x="73" y="38"/>
                  </a:lnTo>
                  <a:lnTo>
                    <a:pt x="70" y="31"/>
                  </a:lnTo>
                  <a:lnTo>
                    <a:pt x="69" y="24"/>
                  </a:lnTo>
                  <a:lnTo>
                    <a:pt x="70" y="19"/>
                  </a:lnTo>
                  <a:lnTo>
                    <a:pt x="73" y="16"/>
                  </a:lnTo>
                  <a:lnTo>
                    <a:pt x="78" y="16"/>
                  </a:lnTo>
                  <a:lnTo>
                    <a:pt x="81" y="18"/>
                  </a:lnTo>
                  <a:lnTo>
                    <a:pt x="82" y="18"/>
                  </a:lnTo>
                  <a:lnTo>
                    <a:pt x="84" y="16"/>
                  </a:lnTo>
                  <a:lnTo>
                    <a:pt x="86" y="15"/>
                  </a:lnTo>
                  <a:lnTo>
                    <a:pt x="96" y="5"/>
                  </a:lnTo>
                  <a:lnTo>
                    <a:pt x="103" y="1"/>
                  </a:lnTo>
                  <a:lnTo>
                    <a:pt x="111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0" name="Freeform 116"/>
            <p:cNvSpPr>
              <a:spLocks/>
            </p:cNvSpPr>
            <p:nvPr/>
          </p:nvSpPr>
          <p:spPr bwMode="auto">
            <a:xfrm>
              <a:off x="2377446" y="4614811"/>
              <a:ext cx="339552" cy="430209"/>
            </a:xfrm>
            <a:custGeom>
              <a:avLst/>
              <a:gdLst/>
              <a:ahLst/>
              <a:cxnLst>
                <a:cxn ang="0">
                  <a:pos x="135" y="16"/>
                </a:cxn>
                <a:cxn ang="0">
                  <a:pos x="167" y="36"/>
                </a:cxn>
                <a:cxn ang="0">
                  <a:pos x="176" y="31"/>
                </a:cxn>
                <a:cxn ang="0">
                  <a:pos x="186" y="33"/>
                </a:cxn>
                <a:cxn ang="0">
                  <a:pos x="191" y="39"/>
                </a:cxn>
                <a:cxn ang="0">
                  <a:pos x="195" y="43"/>
                </a:cxn>
                <a:cxn ang="0">
                  <a:pos x="206" y="82"/>
                </a:cxn>
                <a:cxn ang="0">
                  <a:pos x="191" y="97"/>
                </a:cxn>
                <a:cxn ang="0">
                  <a:pos x="183" y="109"/>
                </a:cxn>
                <a:cxn ang="0">
                  <a:pos x="174" y="115"/>
                </a:cxn>
                <a:cxn ang="0">
                  <a:pos x="168" y="122"/>
                </a:cxn>
                <a:cxn ang="0">
                  <a:pos x="164" y="130"/>
                </a:cxn>
                <a:cxn ang="0">
                  <a:pos x="174" y="141"/>
                </a:cxn>
                <a:cxn ang="0">
                  <a:pos x="180" y="148"/>
                </a:cxn>
                <a:cxn ang="0">
                  <a:pos x="196" y="150"/>
                </a:cxn>
                <a:cxn ang="0">
                  <a:pos x="199" y="160"/>
                </a:cxn>
                <a:cxn ang="0">
                  <a:pos x="176" y="181"/>
                </a:cxn>
                <a:cxn ang="0">
                  <a:pos x="152" y="173"/>
                </a:cxn>
                <a:cxn ang="0">
                  <a:pos x="128" y="159"/>
                </a:cxn>
                <a:cxn ang="0">
                  <a:pos x="122" y="172"/>
                </a:cxn>
                <a:cxn ang="0">
                  <a:pos x="113" y="179"/>
                </a:cxn>
                <a:cxn ang="0">
                  <a:pos x="124" y="190"/>
                </a:cxn>
                <a:cxn ang="0">
                  <a:pos x="113" y="195"/>
                </a:cxn>
                <a:cxn ang="0">
                  <a:pos x="128" y="218"/>
                </a:cxn>
                <a:cxn ang="0">
                  <a:pos x="120" y="231"/>
                </a:cxn>
                <a:cxn ang="0">
                  <a:pos x="93" y="216"/>
                </a:cxn>
                <a:cxn ang="0">
                  <a:pos x="81" y="233"/>
                </a:cxn>
                <a:cxn ang="0">
                  <a:pos x="74" y="250"/>
                </a:cxn>
                <a:cxn ang="0">
                  <a:pos x="34" y="257"/>
                </a:cxn>
                <a:cxn ang="0">
                  <a:pos x="31" y="256"/>
                </a:cxn>
                <a:cxn ang="0">
                  <a:pos x="38" y="246"/>
                </a:cxn>
                <a:cxn ang="0">
                  <a:pos x="27" y="222"/>
                </a:cxn>
                <a:cxn ang="0">
                  <a:pos x="4" y="223"/>
                </a:cxn>
                <a:cxn ang="0">
                  <a:pos x="3" y="200"/>
                </a:cxn>
                <a:cxn ang="0">
                  <a:pos x="18" y="184"/>
                </a:cxn>
                <a:cxn ang="0">
                  <a:pos x="30" y="156"/>
                </a:cxn>
                <a:cxn ang="0">
                  <a:pos x="59" y="130"/>
                </a:cxn>
                <a:cxn ang="0">
                  <a:pos x="71" y="130"/>
                </a:cxn>
                <a:cxn ang="0">
                  <a:pos x="84" y="119"/>
                </a:cxn>
                <a:cxn ang="0">
                  <a:pos x="84" y="113"/>
                </a:cxn>
                <a:cxn ang="0">
                  <a:pos x="97" y="102"/>
                </a:cxn>
                <a:cxn ang="0">
                  <a:pos x="90" y="90"/>
                </a:cxn>
                <a:cxn ang="0">
                  <a:pos x="66" y="99"/>
                </a:cxn>
                <a:cxn ang="0">
                  <a:pos x="47" y="94"/>
                </a:cxn>
                <a:cxn ang="0">
                  <a:pos x="31" y="88"/>
                </a:cxn>
                <a:cxn ang="0">
                  <a:pos x="26" y="82"/>
                </a:cxn>
                <a:cxn ang="0">
                  <a:pos x="16" y="51"/>
                </a:cxn>
                <a:cxn ang="0">
                  <a:pos x="31" y="32"/>
                </a:cxn>
                <a:cxn ang="0">
                  <a:pos x="57" y="49"/>
                </a:cxn>
                <a:cxn ang="0">
                  <a:pos x="65" y="66"/>
                </a:cxn>
                <a:cxn ang="0">
                  <a:pos x="84" y="59"/>
                </a:cxn>
                <a:cxn ang="0">
                  <a:pos x="108" y="53"/>
                </a:cxn>
                <a:cxn ang="0">
                  <a:pos x="105" y="39"/>
                </a:cxn>
                <a:cxn ang="0">
                  <a:pos x="109" y="25"/>
                </a:cxn>
                <a:cxn ang="0">
                  <a:pos x="109" y="8"/>
                </a:cxn>
                <a:cxn ang="0">
                  <a:pos x="118" y="0"/>
                </a:cxn>
              </a:cxnLst>
              <a:rect l="0" t="0" r="r" b="b"/>
              <a:pathLst>
                <a:path w="206" h="261">
                  <a:moveTo>
                    <a:pt x="118" y="0"/>
                  </a:moveTo>
                  <a:lnTo>
                    <a:pt x="124" y="5"/>
                  </a:lnTo>
                  <a:lnTo>
                    <a:pt x="128" y="12"/>
                  </a:lnTo>
                  <a:lnTo>
                    <a:pt x="135" y="16"/>
                  </a:lnTo>
                  <a:lnTo>
                    <a:pt x="148" y="21"/>
                  </a:lnTo>
                  <a:lnTo>
                    <a:pt x="155" y="25"/>
                  </a:lnTo>
                  <a:lnTo>
                    <a:pt x="161" y="32"/>
                  </a:lnTo>
                  <a:lnTo>
                    <a:pt x="167" y="36"/>
                  </a:lnTo>
                  <a:lnTo>
                    <a:pt x="171" y="36"/>
                  </a:lnTo>
                  <a:lnTo>
                    <a:pt x="174" y="35"/>
                  </a:lnTo>
                  <a:lnTo>
                    <a:pt x="175" y="32"/>
                  </a:lnTo>
                  <a:lnTo>
                    <a:pt x="176" y="31"/>
                  </a:lnTo>
                  <a:lnTo>
                    <a:pt x="176" y="29"/>
                  </a:lnTo>
                  <a:lnTo>
                    <a:pt x="179" y="29"/>
                  </a:lnTo>
                  <a:lnTo>
                    <a:pt x="182" y="31"/>
                  </a:lnTo>
                  <a:lnTo>
                    <a:pt x="186" y="33"/>
                  </a:lnTo>
                  <a:lnTo>
                    <a:pt x="187" y="33"/>
                  </a:lnTo>
                  <a:lnTo>
                    <a:pt x="190" y="35"/>
                  </a:lnTo>
                  <a:lnTo>
                    <a:pt x="191" y="36"/>
                  </a:lnTo>
                  <a:lnTo>
                    <a:pt x="191" y="39"/>
                  </a:lnTo>
                  <a:lnTo>
                    <a:pt x="192" y="40"/>
                  </a:lnTo>
                  <a:lnTo>
                    <a:pt x="192" y="41"/>
                  </a:lnTo>
                  <a:lnTo>
                    <a:pt x="194" y="43"/>
                  </a:lnTo>
                  <a:lnTo>
                    <a:pt x="195" y="43"/>
                  </a:lnTo>
                  <a:lnTo>
                    <a:pt x="198" y="48"/>
                  </a:lnTo>
                  <a:lnTo>
                    <a:pt x="203" y="62"/>
                  </a:lnTo>
                  <a:lnTo>
                    <a:pt x="206" y="75"/>
                  </a:lnTo>
                  <a:lnTo>
                    <a:pt x="206" y="82"/>
                  </a:lnTo>
                  <a:lnTo>
                    <a:pt x="204" y="90"/>
                  </a:lnTo>
                  <a:lnTo>
                    <a:pt x="202" y="94"/>
                  </a:lnTo>
                  <a:lnTo>
                    <a:pt x="196" y="97"/>
                  </a:lnTo>
                  <a:lnTo>
                    <a:pt x="191" y="97"/>
                  </a:lnTo>
                  <a:lnTo>
                    <a:pt x="187" y="98"/>
                  </a:lnTo>
                  <a:lnTo>
                    <a:pt x="186" y="98"/>
                  </a:lnTo>
                  <a:lnTo>
                    <a:pt x="183" y="99"/>
                  </a:lnTo>
                  <a:lnTo>
                    <a:pt x="183" y="109"/>
                  </a:lnTo>
                  <a:lnTo>
                    <a:pt x="182" y="111"/>
                  </a:lnTo>
                  <a:lnTo>
                    <a:pt x="180" y="113"/>
                  </a:lnTo>
                  <a:lnTo>
                    <a:pt x="178" y="114"/>
                  </a:lnTo>
                  <a:lnTo>
                    <a:pt x="174" y="115"/>
                  </a:lnTo>
                  <a:lnTo>
                    <a:pt x="171" y="117"/>
                  </a:lnTo>
                  <a:lnTo>
                    <a:pt x="170" y="119"/>
                  </a:lnTo>
                  <a:lnTo>
                    <a:pt x="170" y="121"/>
                  </a:lnTo>
                  <a:lnTo>
                    <a:pt x="168" y="122"/>
                  </a:lnTo>
                  <a:lnTo>
                    <a:pt x="168" y="124"/>
                  </a:lnTo>
                  <a:lnTo>
                    <a:pt x="167" y="126"/>
                  </a:lnTo>
                  <a:lnTo>
                    <a:pt x="166" y="128"/>
                  </a:lnTo>
                  <a:lnTo>
                    <a:pt x="164" y="130"/>
                  </a:lnTo>
                  <a:lnTo>
                    <a:pt x="164" y="134"/>
                  </a:lnTo>
                  <a:lnTo>
                    <a:pt x="166" y="136"/>
                  </a:lnTo>
                  <a:lnTo>
                    <a:pt x="171" y="138"/>
                  </a:lnTo>
                  <a:lnTo>
                    <a:pt x="174" y="141"/>
                  </a:lnTo>
                  <a:lnTo>
                    <a:pt x="174" y="142"/>
                  </a:lnTo>
                  <a:lnTo>
                    <a:pt x="175" y="144"/>
                  </a:lnTo>
                  <a:lnTo>
                    <a:pt x="175" y="145"/>
                  </a:lnTo>
                  <a:lnTo>
                    <a:pt x="180" y="148"/>
                  </a:lnTo>
                  <a:lnTo>
                    <a:pt x="184" y="148"/>
                  </a:lnTo>
                  <a:lnTo>
                    <a:pt x="190" y="149"/>
                  </a:lnTo>
                  <a:lnTo>
                    <a:pt x="194" y="149"/>
                  </a:lnTo>
                  <a:lnTo>
                    <a:pt x="196" y="150"/>
                  </a:lnTo>
                  <a:lnTo>
                    <a:pt x="199" y="150"/>
                  </a:lnTo>
                  <a:lnTo>
                    <a:pt x="200" y="152"/>
                  </a:lnTo>
                  <a:lnTo>
                    <a:pt x="200" y="155"/>
                  </a:lnTo>
                  <a:lnTo>
                    <a:pt x="199" y="160"/>
                  </a:lnTo>
                  <a:lnTo>
                    <a:pt x="195" y="168"/>
                  </a:lnTo>
                  <a:lnTo>
                    <a:pt x="191" y="179"/>
                  </a:lnTo>
                  <a:lnTo>
                    <a:pt x="183" y="180"/>
                  </a:lnTo>
                  <a:lnTo>
                    <a:pt x="176" y="181"/>
                  </a:lnTo>
                  <a:lnTo>
                    <a:pt x="172" y="181"/>
                  </a:lnTo>
                  <a:lnTo>
                    <a:pt x="171" y="179"/>
                  </a:lnTo>
                  <a:lnTo>
                    <a:pt x="166" y="173"/>
                  </a:lnTo>
                  <a:lnTo>
                    <a:pt x="152" y="173"/>
                  </a:lnTo>
                  <a:lnTo>
                    <a:pt x="144" y="169"/>
                  </a:lnTo>
                  <a:lnTo>
                    <a:pt x="135" y="163"/>
                  </a:lnTo>
                  <a:lnTo>
                    <a:pt x="131" y="160"/>
                  </a:lnTo>
                  <a:lnTo>
                    <a:pt x="128" y="159"/>
                  </a:lnTo>
                  <a:lnTo>
                    <a:pt x="125" y="159"/>
                  </a:lnTo>
                  <a:lnTo>
                    <a:pt x="124" y="160"/>
                  </a:lnTo>
                  <a:lnTo>
                    <a:pt x="122" y="163"/>
                  </a:lnTo>
                  <a:lnTo>
                    <a:pt x="122" y="172"/>
                  </a:lnTo>
                  <a:lnTo>
                    <a:pt x="120" y="173"/>
                  </a:lnTo>
                  <a:lnTo>
                    <a:pt x="117" y="176"/>
                  </a:lnTo>
                  <a:lnTo>
                    <a:pt x="114" y="177"/>
                  </a:lnTo>
                  <a:lnTo>
                    <a:pt x="113" y="179"/>
                  </a:lnTo>
                  <a:lnTo>
                    <a:pt x="114" y="181"/>
                  </a:lnTo>
                  <a:lnTo>
                    <a:pt x="118" y="185"/>
                  </a:lnTo>
                  <a:lnTo>
                    <a:pt x="121" y="187"/>
                  </a:lnTo>
                  <a:lnTo>
                    <a:pt x="124" y="190"/>
                  </a:lnTo>
                  <a:lnTo>
                    <a:pt x="125" y="192"/>
                  </a:lnTo>
                  <a:lnTo>
                    <a:pt x="125" y="194"/>
                  </a:lnTo>
                  <a:lnTo>
                    <a:pt x="124" y="195"/>
                  </a:lnTo>
                  <a:lnTo>
                    <a:pt x="113" y="195"/>
                  </a:lnTo>
                  <a:lnTo>
                    <a:pt x="110" y="196"/>
                  </a:lnTo>
                  <a:lnTo>
                    <a:pt x="110" y="199"/>
                  </a:lnTo>
                  <a:lnTo>
                    <a:pt x="114" y="204"/>
                  </a:lnTo>
                  <a:lnTo>
                    <a:pt x="128" y="218"/>
                  </a:lnTo>
                  <a:lnTo>
                    <a:pt x="133" y="225"/>
                  </a:lnTo>
                  <a:lnTo>
                    <a:pt x="133" y="230"/>
                  </a:lnTo>
                  <a:lnTo>
                    <a:pt x="128" y="233"/>
                  </a:lnTo>
                  <a:lnTo>
                    <a:pt x="120" y="231"/>
                  </a:lnTo>
                  <a:lnTo>
                    <a:pt x="110" y="227"/>
                  </a:lnTo>
                  <a:lnTo>
                    <a:pt x="100" y="221"/>
                  </a:lnTo>
                  <a:lnTo>
                    <a:pt x="96" y="218"/>
                  </a:lnTo>
                  <a:lnTo>
                    <a:pt x="93" y="216"/>
                  </a:lnTo>
                  <a:lnTo>
                    <a:pt x="88" y="216"/>
                  </a:lnTo>
                  <a:lnTo>
                    <a:pt x="81" y="223"/>
                  </a:lnTo>
                  <a:lnTo>
                    <a:pt x="79" y="227"/>
                  </a:lnTo>
                  <a:lnTo>
                    <a:pt x="81" y="233"/>
                  </a:lnTo>
                  <a:lnTo>
                    <a:pt x="82" y="241"/>
                  </a:lnTo>
                  <a:lnTo>
                    <a:pt x="85" y="246"/>
                  </a:lnTo>
                  <a:lnTo>
                    <a:pt x="82" y="249"/>
                  </a:lnTo>
                  <a:lnTo>
                    <a:pt x="74" y="250"/>
                  </a:lnTo>
                  <a:lnTo>
                    <a:pt x="63" y="252"/>
                  </a:lnTo>
                  <a:lnTo>
                    <a:pt x="51" y="253"/>
                  </a:lnTo>
                  <a:lnTo>
                    <a:pt x="40" y="256"/>
                  </a:lnTo>
                  <a:lnTo>
                    <a:pt x="34" y="257"/>
                  </a:lnTo>
                  <a:lnTo>
                    <a:pt x="32" y="260"/>
                  </a:lnTo>
                  <a:lnTo>
                    <a:pt x="32" y="261"/>
                  </a:lnTo>
                  <a:lnTo>
                    <a:pt x="31" y="260"/>
                  </a:lnTo>
                  <a:lnTo>
                    <a:pt x="31" y="256"/>
                  </a:lnTo>
                  <a:lnTo>
                    <a:pt x="34" y="253"/>
                  </a:lnTo>
                  <a:lnTo>
                    <a:pt x="35" y="250"/>
                  </a:lnTo>
                  <a:lnTo>
                    <a:pt x="36" y="249"/>
                  </a:lnTo>
                  <a:lnTo>
                    <a:pt x="38" y="246"/>
                  </a:lnTo>
                  <a:lnTo>
                    <a:pt x="38" y="238"/>
                  </a:lnTo>
                  <a:lnTo>
                    <a:pt x="31" y="231"/>
                  </a:lnTo>
                  <a:lnTo>
                    <a:pt x="27" y="223"/>
                  </a:lnTo>
                  <a:lnTo>
                    <a:pt x="27" y="222"/>
                  </a:lnTo>
                  <a:lnTo>
                    <a:pt x="26" y="221"/>
                  </a:lnTo>
                  <a:lnTo>
                    <a:pt x="18" y="221"/>
                  </a:lnTo>
                  <a:lnTo>
                    <a:pt x="10" y="223"/>
                  </a:lnTo>
                  <a:lnTo>
                    <a:pt x="4" y="223"/>
                  </a:lnTo>
                  <a:lnTo>
                    <a:pt x="3" y="222"/>
                  </a:lnTo>
                  <a:lnTo>
                    <a:pt x="1" y="222"/>
                  </a:lnTo>
                  <a:lnTo>
                    <a:pt x="0" y="210"/>
                  </a:lnTo>
                  <a:lnTo>
                    <a:pt x="3" y="200"/>
                  </a:lnTo>
                  <a:lnTo>
                    <a:pt x="6" y="195"/>
                  </a:lnTo>
                  <a:lnTo>
                    <a:pt x="8" y="191"/>
                  </a:lnTo>
                  <a:lnTo>
                    <a:pt x="12" y="187"/>
                  </a:lnTo>
                  <a:lnTo>
                    <a:pt x="18" y="184"/>
                  </a:lnTo>
                  <a:lnTo>
                    <a:pt x="20" y="180"/>
                  </a:lnTo>
                  <a:lnTo>
                    <a:pt x="23" y="173"/>
                  </a:lnTo>
                  <a:lnTo>
                    <a:pt x="26" y="164"/>
                  </a:lnTo>
                  <a:lnTo>
                    <a:pt x="30" y="156"/>
                  </a:lnTo>
                  <a:lnTo>
                    <a:pt x="40" y="142"/>
                  </a:lnTo>
                  <a:lnTo>
                    <a:pt x="53" y="133"/>
                  </a:lnTo>
                  <a:lnTo>
                    <a:pt x="55" y="132"/>
                  </a:lnTo>
                  <a:lnTo>
                    <a:pt x="59" y="130"/>
                  </a:lnTo>
                  <a:lnTo>
                    <a:pt x="65" y="128"/>
                  </a:lnTo>
                  <a:lnTo>
                    <a:pt x="67" y="128"/>
                  </a:lnTo>
                  <a:lnTo>
                    <a:pt x="70" y="129"/>
                  </a:lnTo>
                  <a:lnTo>
                    <a:pt x="71" y="130"/>
                  </a:lnTo>
                  <a:lnTo>
                    <a:pt x="74" y="132"/>
                  </a:lnTo>
                  <a:lnTo>
                    <a:pt x="77" y="132"/>
                  </a:lnTo>
                  <a:lnTo>
                    <a:pt x="81" y="128"/>
                  </a:lnTo>
                  <a:lnTo>
                    <a:pt x="84" y="119"/>
                  </a:lnTo>
                  <a:lnTo>
                    <a:pt x="84" y="117"/>
                  </a:lnTo>
                  <a:lnTo>
                    <a:pt x="82" y="115"/>
                  </a:lnTo>
                  <a:lnTo>
                    <a:pt x="82" y="114"/>
                  </a:lnTo>
                  <a:lnTo>
                    <a:pt x="84" y="113"/>
                  </a:lnTo>
                  <a:lnTo>
                    <a:pt x="86" y="111"/>
                  </a:lnTo>
                  <a:lnTo>
                    <a:pt x="90" y="110"/>
                  </a:lnTo>
                  <a:lnTo>
                    <a:pt x="94" y="107"/>
                  </a:lnTo>
                  <a:lnTo>
                    <a:pt x="97" y="102"/>
                  </a:lnTo>
                  <a:lnTo>
                    <a:pt x="97" y="91"/>
                  </a:lnTo>
                  <a:lnTo>
                    <a:pt x="94" y="88"/>
                  </a:lnTo>
                  <a:lnTo>
                    <a:pt x="93" y="88"/>
                  </a:lnTo>
                  <a:lnTo>
                    <a:pt x="90" y="90"/>
                  </a:lnTo>
                  <a:lnTo>
                    <a:pt x="85" y="94"/>
                  </a:lnTo>
                  <a:lnTo>
                    <a:pt x="78" y="99"/>
                  </a:lnTo>
                  <a:lnTo>
                    <a:pt x="73" y="101"/>
                  </a:lnTo>
                  <a:lnTo>
                    <a:pt x="66" y="99"/>
                  </a:lnTo>
                  <a:lnTo>
                    <a:pt x="63" y="97"/>
                  </a:lnTo>
                  <a:lnTo>
                    <a:pt x="51" y="97"/>
                  </a:lnTo>
                  <a:lnTo>
                    <a:pt x="50" y="95"/>
                  </a:lnTo>
                  <a:lnTo>
                    <a:pt x="47" y="94"/>
                  </a:lnTo>
                  <a:lnTo>
                    <a:pt x="45" y="91"/>
                  </a:lnTo>
                  <a:lnTo>
                    <a:pt x="40" y="90"/>
                  </a:lnTo>
                  <a:lnTo>
                    <a:pt x="38" y="88"/>
                  </a:lnTo>
                  <a:lnTo>
                    <a:pt x="31" y="88"/>
                  </a:lnTo>
                  <a:lnTo>
                    <a:pt x="28" y="87"/>
                  </a:lnTo>
                  <a:lnTo>
                    <a:pt x="27" y="87"/>
                  </a:lnTo>
                  <a:lnTo>
                    <a:pt x="27" y="84"/>
                  </a:lnTo>
                  <a:lnTo>
                    <a:pt x="26" y="82"/>
                  </a:lnTo>
                  <a:lnTo>
                    <a:pt x="26" y="79"/>
                  </a:lnTo>
                  <a:lnTo>
                    <a:pt x="23" y="75"/>
                  </a:lnTo>
                  <a:lnTo>
                    <a:pt x="16" y="63"/>
                  </a:lnTo>
                  <a:lnTo>
                    <a:pt x="16" y="51"/>
                  </a:lnTo>
                  <a:lnTo>
                    <a:pt x="18" y="47"/>
                  </a:lnTo>
                  <a:lnTo>
                    <a:pt x="20" y="41"/>
                  </a:lnTo>
                  <a:lnTo>
                    <a:pt x="23" y="37"/>
                  </a:lnTo>
                  <a:lnTo>
                    <a:pt x="31" y="32"/>
                  </a:lnTo>
                  <a:lnTo>
                    <a:pt x="35" y="31"/>
                  </a:lnTo>
                  <a:lnTo>
                    <a:pt x="43" y="35"/>
                  </a:lnTo>
                  <a:lnTo>
                    <a:pt x="51" y="41"/>
                  </a:lnTo>
                  <a:lnTo>
                    <a:pt x="57" y="49"/>
                  </a:lnTo>
                  <a:lnTo>
                    <a:pt x="58" y="52"/>
                  </a:lnTo>
                  <a:lnTo>
                    <a:pt x="61" y="60"/>
                  </a:lnTo>
                  <a:lnTo>
                    <a:pt x="63" y="63"/>
                  </a:lnTo>
                  <a:lnTo>
                    <a:pt x="65" y="66"/>
                  </a:lnTo>
                  <a:lnTo>
                    <a:pt x="67" y="67"/>
                  </a:lnTo>
                  <a:lnTo>
                    <a:pt x="70" y="66"/>
                  </a:lnTo>
                  <a:lnTo>
                    <a:pt x="78" y="60"/>
                  </a:lnTo>
                  <a:lnTo>
                    <a:pt x="84" y="59"/>
                  </a:lnTo>
                  <a:lnTo>
                    <a:pt x="101" y="59"/>
                  </a:lnTo>
                  <a:lnTo>
                    <a:pt x="106" y="56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6" y="49"/>
                  </a:lnTo>
                  <a:lnTo>
                    <a:pt x="106" y="47"/>
                  </a:lnTo>
                  <a:lnTo>
                    <a:pt x="105" y="43"/>
                  </a:lnTo>
                  <a:lnTo>
                    <a:pt x="105" y="39"/>
                  </a:lnTo>
                  <a:lnTo>
                    <a:pt x="106" y="36"/>
                  </a:lnTo>
                  <a:lnTo>
                    <a:pt x="108" y="32"/>
                  </a:lnTo>
                  <a:lnTo>
                    <a:pt x="108" y="29"/>
                  </a:lnTo>
                  <a:lnTo>
                    <a:pt x="109" y="25"/>
                  </a:lnTo>
                  <a:lnTo>
                    <a:pt x="112" y="21"/>
                  </a:lnTo>
                  <a:lnTo>
                    <a:pt x="112" y="17"/>
                  </a:lnTo>
                  <a:lnTo>
                    <a:pt x="110" y="13"/>
                  </a:lnTo>
                  <a:lnTo>
                    <a:pt x="109" y="8"/>
                  </a:lnTo>
                  <a:lnTo>
                    <a:pt x="113" y="5"/>
                  </a:lnTo>
                  <a:lnTo>
                    <a:pt x="114" y="2"/>
                  </a:lnTo>
                  <a:lnTo>
                    <a:pt x="117" y="1"/>
                  </a:lnTo>
                  <a:lnTo>
                    <a:pt x="118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1" name="Freeform 117"/>
            <p:cNvSpPr>
              <a:spLocks/>
            </p:cNvSpPr>
            <p:nvPr/>
          </p:nvSpPr>
          <p:spPr bwMode="auto">
            <a:xfrm>
              <a:off x="2468103" y="4107133"/>
              <a:ext cx="532403" cy="606578"/>
            </a:xfrm>
            <a:custGeom>
              <a:avLst/>
              <a:gdLst/>
              <a:ahLst/>
              <a:cxnLst>
                <a:cxn ang="0">
                  <a:pos x="227" y="17"/>
                </a:cxn>
                <a:cxn ang="0">
                  <a:pos x="244" y="29"/>
                </a:cxn>
                <a:cxn ang="0">
                  <a:pos x="270" y="61"/>
                </a:cxn>
                <a:cxn ang="0">
                  <a:pos x="284" y="95"/>
                </a:cxn>
                <a:cxn ang="0">
                  <a:pos x="279" y="134"/>
                </a:cxn>
                <a:cxn ang="0">
                  <a:pos x="289" y="174"/>
                </a:cxn>
                <a:cxn ang="0">
                  <a:pos x="280" y="200"/>
                </a:cxn>
                <a:cxn ang="0">
                  <a:pos x="314" y="228"/>
                </a:cxn>
                <a:cxn ang="0">
                  <a:pos x="316" y="260"/>
                </a:cxn>
                <a:cxn ang="0">
                  <a:pos x="322" y="295"/>
                </a:cxn>
                <a:cxn ang="0">
                  <a:pos x="296" y="306"/>
                </a:cxn>
                <a:cxn ang="0">
                  <a:pos x="277" y="304"/>
                </a:cxn>
                <a:cxn ang="0">
                  <a:pos x="268" y="320"/>
                </a:cxn>
                <a:cxn ang="0">
                  <a:pos x="261" y="335"/>
                </a:cxn>
                <a:cxn ang="0">
                  <a:pos x="258" y="348"/>
                </a:cxn>
                <a:cxn ang="0">
                  <a:pos x="262" y="365"/>
                </a:cxn>
                <a:cxn ang="0">
                  <a:pos x="249" y="360"/>
                </a:cxn>
                <a:cxn ang="0">
                  <a:pos x="227" y="360"/>
                </a:cxn>
                <a:cxn ang="0">
                  <a:pos x="215" y="365"/>
                </a:cxn>
                <a:cxn ang="0">
                  <a:pos x="202" y="353"/>
                </a:cxn>
                <a:cxn ang="0">
                  <a:pos x="193" y="351"/>
                </a:cxn>
                <a:cxn ang="0">
                  <a:pos x="168" y="348"/>
                </a:cxn>
                <a:cxn ang="0">
                  <a:pos x="145" y="361"/>
                </a:cxn>
                <a:cxn ang="0">
                  <a:pos x="137" y="348"/>
                </a:cxn>
                <a:cxn ang="0">
                  <a:pos x="132" y="341"/>
                </a:cxn>
                <a:cxn ang="0">
                  <a:pos x="121" y="337"/>
                </a:cxn>
                <a:cxn ang="0">
                  <a:pos x="116" y="344"/>
                </a:cxn>
                <a:cxn ang="0">
                  <a:pos x="93" y="329"/>
                </a:cxn>
                <a:cxn ang="0">
                  <a:pos x="63" y="308"/>
                </a:cxn>
                <a:cxn ang="0">
                  <a:pos x="47" y="318"/>
                </a:cxn>
                <a:cxn ang="0">
                  <a:pos x="39" y="317"/>
                </a:cxn>
                <a:cxn ang="0">
                  <a:pos x="26" y="309"/>
                </a:cxn>
                <a:cxn ang="0">
                  <a:pos x="4" y="293"/>
                </a:cxn>
                <a:cxn ang="0">
                  <a:pos x="4" y="278"/>
                </a:cxn>
                <a:cxn ang="0">
                  <a:pos x="14" y="266"/>
                </a:cxn>
                <a:cxn ang="0">
                  <a:pos x="20" y="252"/>
                </a:cxn>
                <a:cxn ang="0">
                  <a:pos x="43" y="244"/>
                </a:cxn>
                <a:cxn ang="0">
                  <a:pos x="59" y="225"/>
                </a:cxn>
                <a:cxn ang="0">
                  <a:pos x="76" y="225"/>
                </a:cxn>
                <a:cxn ang="0">
                  <a:pos x="85" y="232"/>
                </a:cxn>
                <a:cxn ang="0">
                  <a:pos x="94" y="224"/>
                </a:cxn>
                <a:cxn ang="0">
                  <a:pos x="85" y="208"/>
                </a:cxn>
                <a:cxn ang="0">
                  <a:pos x="121" y="193"/>
                </a:cxn>
                <a:cxn ang="0">
                  <a:pos x="123" y="171"/>
                </a:cxn>
                <a:cxn ang="0">
                  <a:pos x="131" y="161"/>
                </a:cxn>
                <a:cxn ang="0">
                  <a:pos x="136" y="151"/>
                </a:cxn>
                <a:cxn ang="0">
                  <a:pos x="120" y="126"/>
                </a:cxn>
                <a:cxn ang="0">
                  <a:pos x="144" y="105"/>
                </a:cxn>
                <a:cxn ang="0">
                  <a:pos x="172" y="80"/>
                </a:cxn>
                <a:cxn ang="0">
                  <a:pos x="190" y="43"/>
                </a:cxn>
                <a:cxn ang="0">
                  <a:pos x="198" y="31"/>
                </a:cxn>
                <a:cxn ang="0">
                  <a:pos x="205" y="17"/>
                </a:cxn>
                <a:cxn ang="0">
                  <a:pos x="218" y="4"/>
                </a:cxn>
              </a:cxnLst>
              <a:rect l="0" t="0" r="r" b="b"/>
              <a:pathLst>
                <a:path w="323" h="368">
                  <a:moveTo>
                    <a:pt x="222" y="0"/>
                  </a:moveTo>
                  <a:lnTo>
                    <a:pt x="225" y="6"/>
                  </a:lnTo>
                  <a:lnTo>
                    <a:pt x="227" y="14"/>
                  </a:lnTo>
                  <a:lnTo>
                    <a:pt x="227" y="17"/>
                  </a:lnTo>
                  <a:lnTo>
                    <a:pt x="233" y="22"/>
                  </a:lnTo>
                  <a:lnTo>
                    <a:pt x="237" y="25"/>
                  </a:lnTo>
                  <a:lnTo>
                    <a:pt x="240" y="26"/>
                  </a:lnTo>
                  <a:lnTo>
                    <a:pt x="244" y="29"/>
                  </a:lnTo>
                  <a:lnTo>
                    <a:pt x="248" y="30"/>
                  </a:lnTo>
                  <a:lnTo>
                    <a:pt x="257" y="35"/>
                  </a:lnTo>
                  <a:lnTo>
                    <a:pt x="264" y="46"/>
                  </a:lnTo>
                  <a:lnTo>
                    <a:pt x="270" y="61"/>
                  </a:lnTo>
                  <a:lnTo>
                    <a:pt x="276" y="73"/>
                  </a:lnTo>
                  <a:lnTo>
                    <a:pt x="281" y="80"/>
                  </a:lnTo>
                  <a:lnTo>
                    <a:pt x="285" y="88"/>
                  </a:lnTo>
                  <a:lnTo>
                    <a:pt x="284" y="95"/>
                  </a:lnTo>
                  <a:lnTo>
                    <a:pt x="279" y="111"/>
                  </a:lnTo>
                  <a:lnTo>
                    <a:pt x="277" y="119"/>
                  </a:lnTo>
                  <a:lnTo>
                    <a:pt x="277" y="126"/>
                  </a:lnTo>
                  <a:lnTo>
                    <a:pt x="279" y="134"/>
                  </a:lnTo>
                  <a:lnTo>
                    <a:pt x="283" y="143"/>
                  </a:lnTo>
                  <a:lnTo>
                    <a:pt x="288" y="155"/>
                  </a:lnTo>
                  <a:lnTo>
                    <a:pt x="291" y="165"/>
                  </a:lnTo>
                  <a:lnTo>
                    <a:pt x="289" y="174"/>
                  </a:lnTo>
                  <a:lnTo>
                    <a:pt x="285" y="182"/>
                  </a:lnTo>
                  <a:lnTo>
                    <a:pt x="281" y="189"/>
                  </a:lnTo>
                  <a:lnTo>
                    <a:pt x="279" y="194"/>
                  </a:lnTo>
                  <a:lnTo>
                    <a:pt x="280" y="200"/>
                  </a:lnTo>
                  <a:lnTo>
                    <a:pt x="288" y="204"/>
                  </a:lnTo>
                  <a:lnTo>
                    <a:pt x="307" y="215"/>
                  </a:lnTo>
                  <a:lnTo>
                    <a:pt x="312" y="220"/>
                  </a:lnTo>
                  <a:lnTo>
                    <a:pt x="314" y="228"/>
                  </a:lnTo>
                  <a:lnTo>
                    <a:pt x="312" y="235"/>
                  </a:lnTo>
                  <a:lnTo>
                    <a:pt x="312" y="240"/>
                  </a:lnTo>
                  <a:lnTo>
                    <a:pt x="314" y="250"/>
                  </a:lnTo>
                  <a:lnTo>
                    <a:pt x="316" y="260"/>
                  </a:lnTo>
                  <a:lnTo>
                    <a:pt x="320" y="270"/>
                  </a:lnTo>
                  <a:lnTo>
                    <a:pt x="323" y="278"/>
                  </a:lnTo>
                  <a:lnTo>
                    <a:pt x="323" y="287"/>
                  </a:lnTo>
                  <a:lnTo>
                    <a:pt x="322" y="295"/>
                  </a:lnTo>
                  <a:lnTo>
                    <a:pt x="319" y="299"/>
                  </a:lnTo>
                  <a:lnTo>
                    <a:pt x="312" y="302"/>
                  </a:lnTo>
                  <a:lnTo>
                    <a:pt x="303" y="305"/>
                  </a:lnTo>
                  <a:lnTo>
                    <a:pt x="296" y="306"/>
                  </a:lnTo>
                  <a:lnTo>
                    <a:pt x="292" y="308"/>
                  </a:lnTo>
                  <a:lnTo>
                    <a:pt x="289" y="308"/>
                  </a:lnTo>
                  <a:lnTo>
                    <a:pt x="281" y="304"/>
                  </a:lnTo>
                  <a:lnTo>
                    <a:pt x="277" y="304"/>
                  </a:lnTo>
                  <a:lnTo>
                    <a:pt x="273" y="308"/>
                  </a:lnTo>
                  <a:lnTo>
                    <a:pt x="272" y="310"/>
                  </a:lnTo>
                  <a:lnTo>
                    <a:pt x="270" y="314"/>
                  </a:lnTo>
                  <a:lnTo>
                    <a:pt x="268" y="320"/>
                  </a:lnTo>
                  <a:lnTo>
                    <a:pt x="262" y="322"/>
                  </a:lnTo>
                  <a:lnTo>
                    <a:pt x="262" y="325"/>
                  </a:lnTo>
                  <a:lnTo>
                    <a:pt x="261" y="328"/>
                  </a:lnTo>
                  <a:lnTo>
                    <a:pt x="261" y="335"/>
                  </a:lnTo>
                  <a:lnTo>
                    <a:pt x="260" y="339"/>
                  </a:lnTo>
                  <a:lnTo>
                    <a:pt x="257" y="344"/>
                  </a:lnTo>
                  <a:lnTo>
                    <a:pt x="257" y="347"/>
                  </a:lnTo>
                  <a:lnTo>
                    <a:pt x="258" y="348"/>
                  </a:lnTo>
                  <a:lnTo>
                    <a:pt x="262" y="356"/>
                  </a:lnTo>
                  <a:lnTo>
                    <a:pt x="264" y="360"/>
                  </a:lnTo>
                  <a:lnTo>
                    <a:pt x="264" y="364"/>
                  </a:lnTo>
                  <a:lnTo>
                    <a:pt x="262" y="365"/>
                  </a:lnTo>
                  <a:lnTo>
                    <a:pt x="261" y="365"/>
                  </a:lnTo>
                  <a:lnTo>
                    <a:pt x="258" y="367"/>
                  </a:lnTo>
                  <a:lnTo>
                    <a:pt x="253" y="361"/>
                  </a:lnTo>
                  <a:lnTo>
                    <a:pt x="249" y="360"/>
                  </a:lnTo>
                  <a:lnTo>
                    <a:pt x="246" y="359"/>
                  </a:lnTo>
                  <a:lnTo>
                    <a:pt x="232" y="359"/>
                  </a:lnTo>
                  <a:lnTo>
                    <a:pt x="229" y="360"/>
                  </a:lnTo>
                  <a:lnTo>
                    <a:pt x="227" y="360"/>
                  </a:lnTo>
                  <a:lnTo>
                    <a:pt x="226" y="363"/>
                  </a:lnTo>
                  <a:lnTo>
                    <a:pt x="221" y="368"/>
                  </a:lnTo>
                  <a:lnTo>
                    <a:pt x="217" y="368"/>
                  </a:lnTo>
                  <a:lnTo>
                    <a:pt x="215" y="365"/>
                  </a:lnTo>
                  <a:lnTo>
                    <a:pt x="214" y="364"/>
                  </a:lnTo>
                  <a:lnTo>
                    <a:pt x="213" y="360"/>
                  </a:lnTo>
                  <a:lnTo>
                    <a:pt x="210" y="357"/>
                  </a:lnTo>
                  <a:lnTo>
                    <a:pt x="202" y="353"/>
                  </a:lnTo>
                  <a:lnTo>
                    <a:pt x="199" y="353"/>
                  </a:lnTo>
                  <a:lnTo>
                    <a:pt x="197" y="352"/>
                  </a:lnTo>
                  <a:lnTo>
                    <a:pt x="195" y="352"/>
                  </a:lnTo>
                  <a:lnTo>
                    <a:pt x="193" y="351"/>
                  </a:lnTo>
                  <a:lnTo>
                    <a:pt x="190" y="351"/>
                  </a:lnTo>
                  <a:lnTo>
                    <a:pt x="183" y="349"/>
                  </a:lnTo>
                  <a:lnTo>
                    <a:pt x="175" y="347"/>
                  </a:lnTo>
                  <a:lnTo>
                    <a:pt x="168" y="348"/>
                  </a:lnTo>
                  <a:lnTo>
                    <a:pt x="162" y="351"/>
                  </a:lnTo>
                  <a:lnTo>
                    <a:pt x="155" y="356"/>
                  </a:lnTo>
                  <a:lnTo>
                    <a:pt x="145" y="363"/>
                  </a:lnTo>
                  <a:lnTo>
                    <a:pt x="145" y="361"/>
                  </a:lnTo>
                  <a:lnTo>
                    <a:pt x="140" y="351"/>
                  </a:lnTo>
                  <a:lnTo>
                    <a:pt x="139" y="351"/>
                  </a:lnTo>
                  <a:lnTo>
                    <a:pt x="137" y="349"/>
                  </a:lnTo>
                  <a:lnTo>
                    <a:pt x="137" y="348"/>
                  </a:lnTo>
                  <a:lnTo>
                    <a:pt x="136" y="347"/>
                  </a:lnTo>
                  <a:lnTo>
                    <a:pt x="136" y="344"/>
                  </a:lnTo>
                  <a:lnTo>
                    <a:pt x="135" y="343"/>
                  </a:lnTo>
                  <a:lnTo>
                    <a:pt x="132" y="341"/>
                  </a:lnTo>
                  <a:lnTo>
                    <a:pt x="131" y="341"/>
                  </a:lnTo>
                  <a:lnTo>
                    <a:pt x="127" y="339"/>
                  </a:lnTo>
                  <a:lnTo>
                    <a:pt x="124" y="337"/>
                  </a:lnTo>
                  <a:lnTo>
                    <a:pt x="121" y="337"/>
                  </a:lnTo>
                  <a:lnTo>
                    <a:pt x="121" y="339"/>
                  </a:lnTo>
                  <a:lnTo>
                    <a:pt x="120" y="340"/>
                  </a:lnTo>
                  <a:lnTo>
                    <a:pt x="119" y="343"/>
                  </a:lnTo>
                  <a:lnTo>
                    <a:pt x="116" y="344"/>
                  </a:lnTo>
                  <a:lnTo>
                    <a:pt x="112" y="344"/>
                  </a:lnTo>
                  <a:lnTo>
                    <a:pt x="106" y="340"/>
                  </a:lnTo>
                  <a:lnTo>
                    <a:pt x="100" y="333"/>
                  </a:lnTo>
                  <a:lnTo>
                    <a:pt x="93" y="329"/>
                  </a:lnTo>
                  <a:lnTo>
                    <a:pt x="80" y="324"/>
                  </a:lnTo>
                  <a:lnTo>
                    <a:pt x="73" y="320"/>
                  </a:lnTo>
                  <a:lnTo>
                    <a:pt x="69" y="313"/>
                  </a:lnTo>
                  <a:lnTo>
                    <a:pt x="63" y="308"/>
                  </a:lnTo>
                  <a:lnTo>
                    <a:pt x="61" y="310"/>
                  </a:lnTo>
                  <a:lnTo>
                    <a:pt x="58" y="312"/>
                  </a:lnTo>
                  <a:lnTo>
                    <a:pt x="53" y="317"/>
                  </a:lnTo>
                  <a:lnTo>
                    <a:pt x="47" y="318"/>
                  </a:lnTo>
                  <a:lnTo>
                    <a:pt x="45" y="320"/>
                  </a:lnTo>
                  <a:lnTo>
                    <a:pt x="41" y="320"/>
                  </a:lnTo>
                  <a:lnTo>
                    <a:pt x="41" y="318"/>
                  </a:lnTo>
                  <a:lnTo>
                    <a:pt x="39" y="317"/>
                  </a:lnTo>
                  <a:lnTo>
                    <a:pt x="39" y="314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26" y="309"/>
                  </a:lnTo>
                  <a:lnTo>
                    <a:pt x="16" y="305"/>
                  </a:lnTo>
                  <a:lnTo>
                    <a:pt x="10" y="299"/>
                  </a:lnTo>
                  <a:lnTo>
                    <a:pt x="7" y="297"/>
                  </a:lnTo>
                  <a:lnTo>
                    <a:pt x="4" y="293"/>
                  </a:lnTo>
                  <a:lnTo>
                    <a:pt x="3" y="289"/>
                  </a:lnTo>
                  <a:lnTo>
                    <a:pt x="0" y="283"/>
                  </a:lnTo>
                  <a:lnTo>
                    <a:pt x="2" y="281"/>
                  </a:lnTo>
                  <a:lnTo>
                    <a:pt x="4" y="278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4" y="268"/>
                  </a:lnTo>
                  <a:lnTo>
                    <a:pt x="14" y="266"/>
                  </a:lnTo>
                  <a:lnTo>
                    <a:pt x="15" y="264"/>
                  </a:lnTo>
                  <a:lnTo>
                    <a:pt x="15" y="256"/>
                  </a:lnTo>
                  <a:lnTo>
                    <a:pt x="18" y="254"/>
                  </a:lnTo>
                  <a:lnTo>
                    <a:pt x="20" y="252"/>
                  </a:lnTo>
                  <a:lnTo>
                    <a:pt x="29" y="252"/>
                  </a:lnTo>
                  <a:lnTo>
                    <a:pt x="31" y="251"/>
                  </a:lnTo>
                  <a:lnTo>
                    <a:pt x="39" y="248"/>
                  </a:lnTo>
                  <a:lnTo>
                    <a:pt x="43" y="244"/>
                  </a:lnTo>
                  <a:lnTo>
                    <a:pt x="46" y="240"/>
                  </a:lnTo>
                  <a:lnTo>
                    <a:pt x="49" y="235"/>
                  </a:lnTo>
                  <a:lnTo>
                    <a:pt x="54" y="228"/>
                  </a:lnTo>
                  <a:lnTo>
                    <a:pt x="59" y="225"/>
                  </a:lnTo>
                  <a:lnTo>
                    <a:pt x="66" y="224"/>
                  </a:lnTo>
                  <a:lnTo>
                    <a:pt x="72" y="223"/>
                  </a:lnTo>
                  <a:lnTo>
                    <a:pt x="74" y="223"/>
                  </a:lnTo>
                  <a:lnTo>
                    <a:pt x="76" y="225"/>
                  </a:lnTo>
                  <a:lnTo>
                    <a:pt x="77" y="227"/>
                  </a:lnTo>
                  <a:lnTo>
                    <a:pt x="77" y="229"/>
                  </a:lnTo>
                  <a:lnTo>
                    <a:pt x="80" y="232"/>
                  </a:lnTo>
                  <a:lnTo>
                    <a:pt x="85" y="232"/>
                  </a:lnTo>
                  <a:lnTo>
                    <a:pt x="88" y="231"/>
                  </a:lnTo>
                  <a:lnTo>
                    <a:pt x="92" y="229"/>
                  </a:lnTo>
                  <a:lnTo>
                    <a:pt x="94" y="227"/>
                  </a:lnTo>
                  <a:lnTo>
                    <a:pt x="94" y="224"/>
                  </a:lnTo>
                  <a:lnTo>
                    <a:pt x="93" y="221"/>
                  </a:lnTo>
                  <a:lnTo>
                    <a:pt x="84" y="212"/>
                  </a:lnTo>
                  <a:lnTo>
                    <a:pt x="84" y="211"/>
                  </a:lnTo>
                  <a:lnTo>
                    <a:pt x="85" y="208"/>
                  </a:lnTo>
                  <a:lnTo>
                    <a:pt x="88" y="207"/>
                  </a:lnTo>
                  <a:lnTo>
                    <a:pt x="98" y="202"/>
                  </a:lnTo>
                  <a:lnTo>
                    <a:pt x="111" y="200"/>
                  </a:lnTo>
                  <a:lnTo>
                    <a:pt x="121" y="193"/>
                  </a:lnTo>
                  <a:lnTo>
                    <a:pt x="125" y="186"/>
                  </a:lnTo>
                  <a:lnTo>
                    <a:pt x="125" y="181"/>
                  </a:lnTo>
                  <a:lnTo>
                    <a:pt x="124" y="176"/>
                  </a:lnTo>
                  <a:lnTo>
                    <a:pt x="123" y="171"/>
                  </a:lnTo>
                  <a:lnTo>
                    <a:pt x="124" y="166"/>
                  </a:lnTo>
                  <a:lnTo>
                    <a:pt x="127" y="163"/>
                  </a:lnTo>
                  <a:lnTo>
                    <a:pt x="129" y="162"/>
                  </a:lnTo>
                  <a:lnTo>
                    <a:pt x="131" y="161"/>
                  </a:lnTo>
                  <a:lnTo>
                    <a:pt x="136" y="158"/>
                  </a:lnTo>
                  <a:lnTo>
                    <a:pt x="136" y="157"/>
                  </a:lnTo>
                  <a:lnTo>
                    <a:pt x="137" y="154"/>
                  </a:lnTo>
                  <a:lnTo>
                    <a:pt x="136" y="151"/>
                  </a:lnTo>
                  <a:lnTo>
                    <a:pt x="132" y="146"/>
                  </a:lnTo>
                  <a:lnTo>
                    <a:pt x="127" y="139"/>
                  </a:lnTo>
                  <a:lnTo>
                    <a:pt x="121" y="134"/>
                  </a:lnTo>
                  <a:lnTo>
                    <a:pt x="120" y="126"/>
                  </a:lnTo>
                  <a:lnTo>
                    <a:pt x="123" y="118"/>
                  </a:lnTo>
                  <a:lnTo>
                    <a:pt x="131" y="109"/>
                  </a:lnTo>
                  <a:lnTo>
                    <a:pt x="137" y="107"/>
                  </a:lnTo>
                  <a:lnTo>
                    <a:pt x="144" y="105"/>
                  </a:lnTo>
                  <a:lnTo>
                    <a:pt x="149" y="101"/>
                  </a:lnTo>
                  <a:lnTo>
                    <a:pt x="155" y="96"/>
                  </a:lnTo>
                  <a:lnTo>
                    <a:pt x="163" y="89"/>
                  </a:lnTo>
                  <a:lnTo>
                    <a:pt x="172" y="80"/>
                  </a:lnTo>
                  <a:lnTo>
                    <a:pt x="180" y="70"/>
                  </a:lnTo>
                  <a:lnTo>
                    <a:pt x="187" y="62"/>
                  </a:lnTo>
                  <a:lnTo>
                    <a:pt x="190" y="56"/>
                  </a:lnTo>
                  <a:lnTo>
                    <a:pt x="190" y="43"/>
                  </a:lnTo>
                  <a:lnTo>
                    <a:pt x="191" y="38"/>
                  </a:lnTo>
                  <a:lnTo>
                    <a:pt x="193" y="35"/>
                  </a:lnTo>
                  <a:lnTo>
                    <a:pt x="195" y="33"/>
                  </a:lnTo>
                  <a:lnTo>
                    <a:pt x="198" y="31"/>
                  </a:lnTo>
                  <a:lnTo>
                    <a:pt x="202" y="27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7"/>
                  </a:lnTo>
                  <a:lnTo>
                    <a:pt x="205" y="12"/>
                  </a:lnTo>
                  <a:lnTo>
                    <a:pt x="209" y="12"/>
                  </a:lnTo>
                  <a:lnTo>
                    <a:pt x="214" y="7"/>
                  </a:lnTo>
                  <a:lnTo>
                    <a:pt x="218" y="4"/>
                  </a:lnTo>
                  <a:lnTo>
                    <a:pt x="222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2" name="Freeform 118"/>
            <p:cNvSpPr>
              <a:spLocks/>
            </p:cNvSpPr>
            <p:nvPr/>
          </p:nvSpPr>
          <p:spPr bwMode="auto">
            <a:xfrm>
              <a:off x="2647769" y="4679095"/>
              <a:ext cx="385705" cy="258785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8" y="5"/>
                </a:cxn>
                <a:cxn ang="0">
                  <a:pos x="101" y="10"/>
                </a:cxn>
                <a:cxn ang="0">
                  <a:pos x="106" y="18"/>
                </a:cxn>
                <a:cxn ang="0">
                  <a:pos x="117" y="16"/>
                </a:cxn>
                <a:cxn ang="0">
                  <a:pos x="123" y="12"/>
                </a:cxn>
                <a:cxn ang="0">
                  <a:pos x="144" y="14"/>
                </a:cxn>
                <a:cxn ang="0">
                  <a:pos x="144" y="21"/>
                </a:cxn>
                <a:cxn ang="0">
                  <a:pos x="139" y="27"/>
                </a:cxn>
                <a:cxn ang="0">
                  <a:pos x="144" y="45"/>
                </a:cxn>
                <a:cxn ang="0">
                  <a:pos x="153" y="59"/>
                </a:cxn>
                <a:cxn ang="0">
                  <a:pos x="160" y="70"/>
                </a:cxn>
                <a:cxn ang="0">
                  <a:pos x="171" y="76"/>
                </a:cxn>
                <a:cxn ang="0">
                  <a:pos x="187" y="79"/>
                </a:cxn>
                <a:cxn ang="0">
                  <a:pos x="203" y="91"/>
                </a:cxn>
                <a:cxn ang="0">
                  <a:pos x="213" y="110"/>
                </a:cxn>
                <a:cxn ang="0">
                  <a:pos x="230" y="130"/>
                </a:cxn>
                <a:cxn ang="0">
                  <a:pos x="231" y="142"/>
                </a:cxn>
                <a:cxn ang="0">
                  <a:pos x="222" y="145"/>
                </a:cxn>
                <a:cxn ang="0">
                  <a:pos x="218" y="152"/>
                </a:cxn>
                <a:cxn ang="0">
                  <a:pos x="196" y="151"/>
                </a:cxn>
                <a:cxn ang="0">
                  <a:pos x="163" y="153"/>
                </a:cxn>
                <a:cxn ang="0">
                  <a:pos x="114" y="144"/>
                </a:cxn>
                <a:cxn ang="0">
                  <a:pos x="108" y="146"/>
                </a:cxn>
                <a:cxn ang="0">
                  <a:pos x="105" y="153"/>
                </a:cxn>
                <a:cxn ang="0">
                  <a:pos x="94" y="155"/>
                </a:cxn>
                <a:cxn ang="0">
                  <a:pos x="88" y="148"/>
                </a:cxn>
                <a:cxn ang="0">
                  <a:pos x="69" y="145"/>
                </a:cxn>
                <a:cxn ang="0">
                  <a:pos x="57" y="149"/>
                </a:cxn>
                <a:cxn ang="0">
                  <a:pos x="49" y="145"/>
                </a:cxn>
                <a:cxn ang="0">
                  <a:pos x="27" y="140"/>
                </a:cxn>
                <a:cxn ang="0">
                  <a:pos x="36" y="116"/>
                </a:cxn>
                <a:cxn ang="0">
                  <a:pos x="32" y="111"/>
                </a:cxn>
                <a:cxn ang="0">
                  <a:pos x="20" y="109"/>
                </a:cxn>
                <a:cxn ang="0">
                  <a:pos x="11" y="105"/>
                </a:cxn>
                <a:cxn ang="0">
                  <a:pos x="7" y="99"/>
                </a:cxn>
                <a:cxn ang="0">
                  <a:pos x="0" y="91"/>
                </a:cxn>
                <a:cxn ang="0">
                  <a:pos x="4" y="85"/>
                </a:cxn>
                <a:cxn ang="0">
                  <a:pos x="6" y="80"/>
                </a:cxn>
                <a:cxn ang="0">
                  <a:pos x="14" y="75"/>
                </a:cxn>
                <a:cxn ang="0">
                  <a:pos x="19" y="70"/>
                </a:cxn>
                <a:cxn ang="0">
                  <a:pos x="23" y="59"/>
                </a:cxn>
                <a:cxn ang="0">
                  <a:pos x="38" y="55"/>
                </a:cxn>
                <a:cxn ang="0">
                  <a:pos x="42" y="36"/>
                </a:cxn>
                <a:cxn ang="0">
                  <a:pos x="46" y="9"/>
                </a:cxn>
                <a:cxn ang="0">
                  <a:pos x="66" y="0"/>
                </a:cxn>
              </a:cxnLst>
              <a:rect l="0" t="0" r="r" b="b"/>
              <a:pathLst>
                <a:path w="234" h="157">
                  <a:moveTo>
                    <a:pt x="66" y="0"/>
                  </a:moveTo>
                  <a:lnTo>
                    <a:pt x="74" y="2"/>
                  </a:lnTo>
                  <a:lnTo>
                    <a:pt x="81" y="4"/>
                  </a:lnTo>
                  <a:lnTo>
                    <a:pt x="84" y="4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90" y="6"/>
                  </a:lnTo>
                  <a:lnTo>
                    <a:pt x="93" y="6"/>
                  </a:lnTo>
                  <a:lnTo>
                    <a:pt x="101" y="10"/>
                  </a:lnTo>
                  <a:lnTo>
                    <a:pt x="104" y="13"/>
                  </a:lnTo>
                  <a:lnTo>
                    <a:pt x="105" y="17"/>
                  </a:lnTo>
                  <a:lnTo>
                    <a:pt x="106" y="18"/>
                  </a:lnTo>
                  <a:lnTo>
                    <a:pt x="108" y="21"/>
                  </a:lnTo>
                  <a:lnTo>
                    <a:pt x="112" y="21"/>
                  </a:lnTo>
                  <a:lnTo>
                    <a:pt x="117" y="16"/>
                  </a:lnTo>
                  <a:lnTo>
                    <a:pt x="118" y="13"/>
                  </a:lnTo>
                  <a:lnTo>
                    <a:pt x="120" y="13"/>
                  </a:lnTo>
                  <a:lnTo>
                    <a:pt x="123" y="12"/>
                  </a:lnTo>
                  <a:lnTo>
                    <a:pt x="137" y="12"/>
                  </a:lnTo>
                  <a:lnTo>
                    <a:pt x="140" y="13"/>
                  </a:lnTo>
                  <a:lnTo>
                    <a:pt x="144" y="14"/>
                  </a:lnTo>
                  <a:lnTo>
                    <a:pt x="149" y="20"/>
                  </a:lnTo>
                  <a:lnTo>
                    <a:pt x="147" y="21"/>
                  </a:lnTo>
                  <a:lnTo>
                    <a:pt x="144" y="21"/>
                  </a:lnTo>
                  <a:lnTo>
                    <a:pt x="141" y="23"/>
                  </a:lnTo>
                  <a:lnTo>
                    <a:pt x="140" y="24"/>
                  </a:lnTo>
                  <a:lnTo>
                    <a:pt x="139" y="27"/>
                  </a:lnTo>
                  <a:lnTo>
                    <a:pt x="137" y="33"/>
                  </a:lnTo>
                  <a:lnTo>
                    <a:pt x="140" y="40"/>
                  </a:lnTo>
                  <a:lnTo>
                    <a:pt x="144" y="45"/>
                  </a:lnTo>
                  <a:lnTo>
                    <a:pt x="149" y="52"/>
                  </a:lnTo>
                  <a:lnTo>
                    <a:pt x="152" y="56"/>
                  </a:lnTo>
                  <a:lnTo>
                    <a:pt x="153" y="59"/>
                  </a:lnTo>
                  <a:lnTo>
                    <a:pt x="153" y="64"/>
                  </a:lnTo>
                  <a:lnTo>
                    <a:pt x="155" y="67"/>
                  </a:lnTo>
                  <a:lnTo>
                    <a:pt x="160" y="70"/>
                  </a:lnTo>
                  <a:lnTo>
                    <a:pt x="163" y="70"/>
                  </a:lnTo>
                  <a:lnTo>
                    <a:pt x="166" y="71"/>
                  </a:lnTo>
                  <a:lnTo>
                    <a:pt x="171" y="76"/>
                  </a:lnTo>
                  <a:lnTo>
                    <a:pt x="175" y="78"/>
                  </a:lnTo>
                  <a:lnTo>
                    <a:pt x="179" y="78"/>
                  </a:lnTo>
                  <a:lnTo>
                    <a:pt x="187" y="79"/>
                  </a:lnTo>
                  <a:lnTo>
                    <a:pt x="192" y="82"/>
                  </a:lnTo>
                  <a:lnTo>
                    <a:pt x="196" y="85"/>
                  </a:lnTo>
                  <a:lnTo>
                    <a:pt x="203" y="91"/>
                  </a:lnTo>
                  <a:lnTo>
                    <a:pt x="203" y="102"/>
                  </a:lnTo>
                  <a:lnTo>
                    <a:pt x="206" y="106"/>
                  </a:lnTo>
                  <a:lnTo>
                    <a:pt x="213" y="110"/>
                  </a:lnTo>
                  <a:lnTo>
                    <a:pt x="221" y="116"/>
                  </a:lnTo>
                  <a:lnTo>
                    <a:pt x="227" y="125"/>
                  </a:lnTo>
                  <a:lnTo>
                    <a:pt x="230" y="130"/>
                  </a:lnTo>
                  <a:lnTo>
                    <a:pt x="231" y="134"/>
                  </a:lnTo>
                  <a:lnTo>
                    <a:pt x="234" y="140"/>
                  </a:lnTo>
                  <a:lnTo>
                    <a:pt x="231" y="142"/>
                  </a:lnTo>
                  <a:lnTo>
                    <a:pt x="226" y="142"/>
                  </a:lnTo>
                  <a:lnTo>
                    <a:pt x="223" y="144"/>
                  </a:lnTo>
                  <a:lnTo>
                    <a:pt x="222" y="145"/>
                  </a:lnTo>
                  <a:lnTo>
                    <a:pt x="221" y="148"/>
                  </a:lnTo>
                  <a:lnTo>
                    <a:pt x="219" y="149"/>
                  </a:lnTo>
                  <a:lnTo>
                    <a:pt x="218" y="152"/>
                  </a:lnTo>
                  <a:lnTo>
                    <a:pt x="214" y="153"/>
                  </a:lnTo>
                  <a:lnTo>
                    <a:pt x="206" y="152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78" y="152"/>
                  </a:lnTo>
                  <a:lnTo>
                    <a:pt x="163" y="153"/>
                  </a:lnTo>
                  <a:lnTo>
                    <a:pt x="144" y="151"/>
                  </a:lnTo>
                  <a:lnTo>
                    <a:pt x="120" y="145"/>
                  </a:lnTo>
                  <a:lnTo>
                    <a:pt x="114" y="144"/>
                  </a:lnTo>
                  <a:lnTo>
                    <a:pt x="109" y="144"/>
                  </a:lnTo>
                  <a:lnTo>
                    <a:pt x="108" y="145"/>
                  </a:lnTo>
                  <a:lnTo>
                    <a:pt x="108" y="146"/>
                  </a:lnTo>
                  <a:lnTo>
                    <a:pt x="106" y="148"/>
                  </a:lnTo>
                  <a:lnTo>
                    <a:pt x="106" y="151"/>
                  </a:lnTo>
                  <a:lnTo>
                    <a:pt x="105" y="153"/>
                  </a:lnTo>
                  <a:lnTo>
                    <a:pt x="101" y="157"/>
                  </a:lnTo>
                  <a:lnTo>
                    <a:pt x="100" y="157"/>
                  </a:lnTo>
                  <a:lnTo>
                    <a:pt x="94" y="155"/>
                  </a:lnTo>
                  <a:lnTo>
                    <a:pt x="92" y="152"/>
                  </a:lnTo>
                  <a:lnTo>
                    <a:pt x="90" y="149"/>
                  </a:lnTo>
                  <a:lnTo>
                    <a:pt x="88" y="148"/>
                  </a:lnTo>
                  <a:lnTo>
                    <a:pt x="86" y="146"/>
                  </a:lnTo>
                  <a:lnTo>
                    <a:pt x="79" y="145"/>
                  </a:lnTo>
                  <a:lnTo>
                    <a:pt x="69" y="145"/>
                  </a:lnTo>
                  <a:lnTo>
                    <a:pt x="61" y="148"/>
                  </a:lnTo>
                  <a:lnTo>
                    <a:pt x="58" y="149"/>
                  </a:lnTo>
                  <a:lnTo>
                    <a:pt x="57" y="149"/>
                  </a:lnTo>
                  <a:lnTo>
                    <a:pt x="54" y="148"/>
                  </a:lnTo>
                  <a:lnTo>
                    <a:pt x="53" y="146"/>
                  </a:lnTo>
                  <a:lnTo>
                    <a:pt x="49" y="145"/>
                  </a:lnTo>
                  <a:lnTo>
                    <a:pt x="45" y="142"/>
                  </a:lnTo>
                  <a:lnTo>
                    <a:pt x="36" y="140"/>
                  </a:lnTo>
                  <a:lnTo>
                    <a:pt x="27" y="140"/>
                  </a:lnTo>
                  <a:lnTo>
                    <a:pt x="31" y="129"/>
                  </a:lnTo>
                  <a:lnTo>
                    <a:pt x="35" y="121"/>
                  </a:lnTo>
                  <a:lnTo>
                    <a:pt x="36" y="116"/>
                  </a:lnTo>
                  <a:lnTo>
                    <a:pt x="36" y="113"/>
                  </a:lnTo>
                  <a:lnTo>
                    <a:pt x="35" y="111"/>
                  </a:lnTo>
                  <a:lnTo>
                    <a:pt x="32" y="111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1" y="106"/>
                  </a:lnTo>
                  <a:lnTo>
                    <a:pt x="11" y="105"/>
                  </a:lnTo>
                  <a:lnTo>
                    <a:pt x="10" y="103"/>
                  </a:lnTo>
                  <a:lnTo>
                    <a:pt x="10" y="102"/>
                  </a:lnTo>
                  <a:lnTo>
                    <a:pt x="7" y="99"/>
                  </a:lnTo>
                  <a:lnTo>
                    <a:pt x="2" y="97"/>
                  </a:lnTo>
                  <a:lnTo>
                    <a:pt x="0" y="95"/>
                  </a:lnTo>
                  <a:lnTo>
                    <a:pt x="0" y="91"/>
                  </a:lnTo>
                  <a:lnTo>
                    <a:pt x="2" y="89"/>
                  </a:lnTo>
                  <a:lnTo>
                    <a:pt x="3" y="87"/>
                  </a:lnTo>
                  <a:lnTo>
                    <a:pt x="4" y="85"/>
                  </a:lnTo>
                  <a:lnTo>
                    <a:pt x="4" y="83"/>
                  </a:lnTo>
                  <a:lnTo>
                    <a:pt x="6" y="82"/>
                  </a:lnTo>
                  <a:lnTo>
                    <a:pt x="6" y="80"/>
                  </a:lnTo>
                  <a:lnTo>
                    <a:pt x="7" y="78"/>
                  </a:lnTo>
                  <a:lnTo>
                    <a:pt x="10" y="76"/>
                  </a:lnTo>
                  <a:lnTo>
                    <a:pt x="14" y="75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19" y="70"/>
                  </a:lnTo>
                  <a:lnTo>
                    <a:pt x="19" y="60"/>
                  </a:lnTo>
                  <a:lnTo>
                    <a:pt x="22" y="59"/>
                  </a:lnTo>
                  <a:lnTo>
                    <a:pt x="23" y="59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8" y="55"/>
                  </a:lnTo>
                  <a:lnTo>
                    <a:pt x="40" y="51"/>
                  </a:lnTo>
                  <a:lnTo>
                    <a:pt x="42" y="43"/>
                  </a:lnTo>
                  <a:lnTo>
                    <a:pt x="42" y="36"/>
                  </a:lnTo>
                  <a:lnTo>
                    <a:pt x="39" y="23"/>
                  </a:lnTo>
                  <a:lnTo>
                    <a:pt x="36" y="16"/>
                  </a:lnTo>
                  <a:lnTo>
                    <a:pt x="46" y="9"/>
                  </a:lnTo>
                  <a:lnTo>
                    <a:pt x="53" y="4"/>
                  </a:lnTo>
                  <a:lnTo>
                    <a:pt x="59" y="1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3" name="Freeform 119"/>
            <p:cNvSpPr>
              <a:spLocks/>
            </p:cNvSpPr>
            <p:nvPr/>
          </p:nvSpPr>
          <p:spPr bwMode="auto">
            <a:xfrm>
              <a:off x="2417006" y="4029662"/>
              <a:ext cx="176369" cy="278565"/>
            </a:xfrm>
            <a:custGeom>
              <a:avLst/>
              <a:gdLst/>
              <a:ahLst/>
              <a:cxnLst>
                <a:cxn ang="0">
                  <a:pos x="16" y="0"/>
                </a:cxn>
                <a:cxn ang="0">
                  <a:pos x="22" y="4"/>
                </a:cxn>
                <a:cxn ang="0">
                  <a:pos x="38" y="6"/>
                </a:cxn>
                <a:cxn ang="0">
                  <a:pos x="55" y="7"/>
                </a:cxn>
                <a:cxn ang="0">
                  <a:pos x="58" y="18"/>
                </a:cxn>
                <a:cxn ang="0">
                  <a:pos x="61" y="22"/>
                </a:cxn>
                <a:cxn ang="0">
                  <a:pos x="76" y="24"/>
                </a:cxn>
                <a:cxn ang="0">
                  <a:pos x="88" y="35"/>
                </a:cxn>
                <a:cxn ang="0">
                  <a:pos x="98" y="45"/>
                </a:cxn>
                <a:cxn ang="0">
                  <a:pos x="104" y="46"/>
                </a:cxn>
                <a:cxn ang="0">
                  <a:pos x="100" y="57"/>
                </a:cxn>
                <a:cxn ang="0">
                  <a:pos x="89" y="74"/>
                </a:cxn>
                <a:cxn ang="0">
                  <a:pos x="89" y="92"/>
                </a:cxn>
                <a:cxn ang="0">
                  <a:pos x="85" y="104"/>
                </a:cxn>
                <a:cxn ang="0">
                  <a:pos x="74" y="116"/>
                </a:cxn>
                <a:cxn ang="0">
                  <a:pos x="72" y="132"/>
                </a:cxn>
                <a:cxn ang="0">
                  <a:pos x="80" y="159"/>
                </a:cxn>
                <a:cxn ang="0">
                  <a:pos x="73" y="165"/>
                </a:cxn>
                <a:cxn ang="0">
                  <a:pos x="66" y="169"/>
                </a:cxn>
                <a:cxn ang="0">
                  <a:pos x="49" y="163"/>
                </a:cxn>
                <a:cxn ang="0">
                  <a:pos x="35" y="159"/>
                </a:cxn>
                <a:cxn ang="0">
                  <a:pos x="26" y="162"/>
                </a:cxn>
                <a:cxn ang="0">
                  <a:pos x="19" y="163"/>
                </a:cxn>
                <a:cxn ang="0">
                  <a:pos x="7" y="150"/>
                </a:cxn>
                <a:cxn ang="0">
                  <a:pos x="3" y="138"/>
                </a:cxn>
                <a:cxn ang="0">
                  <a:pos x="7" y="130"/>
                </a:cxn>
                <a:cxn ang="0">
                  <a:pos x="12" y="127"/>
                </a:cxn>
                <a:cxn ang="0">
                  <a:pos x="10" y="117"/>
                </a:cxn>
                <a:cxn ang="0">
                  <a:pos x="4" y="107"/>
                </a:cxn>
                <a:cxn ang="0">
                  <a:pos x="8" y="95"/>
                </a:cxn>
                <a:cxn ang="0">
                  <a:pos x="22" y="90"/>
                </a:cxn>
                <a:cxn ang="0">
                  <a:pos x="33" y="78"/>
                </a:cxn>
                <a:cxn ang="0">
                  <a:pos x="37" y="64"/>
                </a:cxn>
                <a:cxn ang="0">
                  <a:pos x="25" y="54"/>
                </a:cxn>
                <a:cxn ang="0">
                  <a:pos x="4" y="30"/>
                </a:cxn>
                <a:cxn ang="0">
                  <a:pos x="11" y="24"/>
                </a:cxn>
                <a:cxn ang="0">
                  <a:pos x="15" y="22"/>
                </a:cxn>
                <a:cxn ang="0">
                  <a:pos x="10" y="14"/>
                </a:cxn>
                <a:cxn ang="0">
                  <a:pos x="7" y="6"/>
                </a:cxn>
                <a:cxn ang="0">
                  <a:pos x="14" y="0"/>
                </a:cxn>
              </a:cxnLst>
              <a:rect l="0" t="0" r="r" b="b"/>
              <a:pathLst>
                <a:path w="107" h="169">
                  <a:moveTo>
                    <a:pt x="14" y="0"/>
                  </a:moveTo>
                  <a:lnTo>
                    <a:pt x="16" y="0"/>
                  </a:lnTo>
                  <a:lnTo>
                    <a:pt x="19" y="2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38" y="6"/>
                  </a:lnTo>
                  <a:lnTo>
                    <a:pt x="53" y="6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8"/>
                  </a:lnTo>
                  <a:lnTo>
                    <a:pt x="60" y="19"/>
                  </a:lnTo>
                  <a:lnTo>
                    <a:pt x="61" y="22"/>
                  </a:lnTo>
                  <a:lnTo>
                    <a:pt x="66" y="24"/>
                  </a:lnTo>
                  <a:lnTo>
                    <a:pt x="76" y="24"/>
                  </a:lnTo>
                  <a:lnTo>
                    <a:pt x="82" y="30"/>
                  </a:lnTo>
                  <a:lnTo>
                    <a:pt x="88" y="35"/>
                  </a:lnTo>
                  <a:lnTo>
                    <a:pt x="96" y="42"/>
                  </a:lnTo>
                  <a:lnTo>
                    <a:pt x="98" y="45"/>
                  </a:lnTo>
                  <a:lnTo>
                    <a:pt x="101" y="46"/>
                  </a:lnTo>
                  <a:lnTo>
                    <a:pt x="104" y="46"/>
                  </a:lnTo>
                  <a:lnTo>
                    <a:pt x="107" y="45"/>
                  </a:lnTo>
                  <a:lnTo>
                    <a:pt x="100" y="57"/>
                  </a:lnTo>
                  <a:lnTo>
                    <a:pt x="93" y="68"/>
                  </a:lnTo>
                  <a:lnTo>
                    <a:pt x="89" y="74"/>
                  </a:lnTo>
                  <a:lnTo>
                    <a:pt x="88" y="84"/>
                  </a:lnTo>
                  <a:lnTo>
                    <a:pt x="89" y="92"/>
                  </a:lnTo>
                  <a:lnTo>
                    <a:pt x="89" y="99"/>
                  </a:lnTo>
                  <a:lnTo>
                    <a:pt x="85" y="104"/>
                  </a:lnTo>
                  <a:lnTo>
                    <a:pt x="80" y="109"/>
                  </a:lnTo>
                  <a:lnTo>
                    <a:pt x="74" y="116"/>
                  </a:lnTo>
                  <a:lnTo>
                    <a:pt x="72" y="124"/>
                  </a:lnTo>
                  <a:lnTo>
                    <a:pt x="72" y="132"/>
                  </a:lnTo>
                  <a:lnTo>
                    <a:pt x="80" y="152"/>
                  </a:lnTo>
                  <a:lnTo>
                    <a:pt x="80" y="159"/>
                  </a:lnTo>
                  <a:lnTo>
                    <a:pt x="76" y="163"/>
                  </a:lnTo>
                  <a:lnTo>
                    <a:pt x="73" y="165"/>
                  </a:lnTo>
                  <a:lnTo>
                    <a:pt x="72" y="167"/>
                  </a:lnTo>
                  <a:lnTo>
                    <a:pt x="66" y="169"/>
                  </a:lnTo>
                  <a:lnTo>
                    <a:pt x="58" y="166"/>
                  </a:lnTo>
                  <a:lnTo>
                    <a:pt x="49" y="163"/>
                  </a:lnTo>
                  <a:lnTo>
                    <a:pt x="41" y="161"/>
                  </a:lnTo>
                  <a:lnTo>
                    <a:pt x="35" y="159"/>
                  </a:lnTo>
                  <a:lnTo>
                    <a:pt x="29" y="159"/>
                  </a:lnTo>
                  <a:lnTo>
                    <a:pt x="26" y="162"/>
                  </a:lnTo>
                  <a:lnTo>
                    <a:pt x="22" y="163"/>
                  </a:lnTo>
                  <a:lnTo>
                    <a:pt x="19" y="163"/>
                  </a:lnTo>
                  <a:lnTo>
                    <a:pt x="14" y="158"/>
                  </a:lnTo>
                  <a:lnTo>
                    <a:pt x="7" y="150"/>
                  </a:lnTo>
                  <a:lnTo>
                    <a:pt x="0" y="140"/>
                  </a:lnTo>
                  <a:lnTo>
                    <a:pt x="3" y="138"/>
                  </a:lnTo>
                  <a:lnTo>
                    <a:pt x="4" y="134"/>
                  </a:lnTo>
                  <a:lnTo>
                    <a:pt x="7" y="130"/>
                  </a:lnTo>
                  <a:lnTo>
                    <a:pt x="10" y="127"/>
                  </a:lnTo>
                  <a:lnTo>
                    <a:pt x="12" y="127"/>
                  </a:lnTo>
                  <a:lnTo>
                    <a:pt x="14" y="126"/>
                  </a:lnTo>
                  <a:lnTo>
                    <a:pt x="10" y="117"/>
                  </a:lnTo>
                  <a:lnTo>
                    <a:pt x="6" y="112"/>
                  </a:lnTo>
                  <a:lnTo>
                    <a:pt x="4" y="107"/>
                  </a:lnTo>
                  <a:lnTo>
                    <a:pt x="4" y="100"/>
                  </a:lnTo>
                  <a:lnTo>
                    <a:pt x="8" y="95"/>
                  </a:lnTo>
                  <a:lnTo>
                    <a:pt x="15" y="93"/>
                  </a:lnTo>
                  <a:lnTo>
                    <a:pt x="22" y="90"/>
                  </a:lnTo>
                  <a:lnTo>
                    <a:pt x="27" y="86"/>
                  </a:lnTo>
                  <a:lnTo>
                    <a:pt x="33" y="78"/>
                  </a:lnTo>
                  <a:lnTo>
                    <a:pt x="37" y="70"/>
                  </a:lnTo>
                  <a:lnTo>
                    <a:pt x="37" y="64"/>
                  </a:lnTo>
                  <a:lnTo>
                    <a:pt x="33" y="59"/>
                  </a:lnTo>
                  <a:lnTo>
                    <a:pt x="25" y="54"/>
                  </a:lnTo>
                  <a:lnTo>
                    <a:pt x="15" y="45"/>
                  </a:lnTo>
                  <a:lnTo>
                    <a:pt x="4" y="30"/>
                  </a:lnTo>
                  <a:lnTo>
                    <a:pt x="10" y="27"/>
                  </a:lnTo>
                  <a:lnTo>
                    <a:pt x="11" y="24"/>
                  </a:lnTo>
                  <a:lnTo>
                    <a:pt x="14" y="23"/>
                  </a:lnTo>
                  <a:lnTo>
                    <a:pt x="15" y="2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7" y="8"/>
                  </a:lnTo>
                  <a:lnTo>
                    <a:pt x="7" y="6"/>
                  </a:lnTo>
                  <a:lnTo>
                    <a:pt x="8" y="3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4" name="Freeform 120"/>
            <p:cNvSpPr>
              <a:spLocks/>
            </p:cNvSpPr>
            <p:nvPr/>
          </p:nvSpPr>
          <p:spPr bwMode="auto">
            <a:xfrm>
              <a:off x="2324700" y="4080760"/>
              <a:ext cx="481307" cy="497789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55" y="18"/>
                </a:cxn>
                <a:cxn ang="0">
                  <a:pos x="281" y="30"/>
                </a:cxn>
                <a:cxn ang="0">
                  <a:pos x="290" y="35"/>
                </a:cxn>
                <a:cxn ang="0">
                  <a:pos x="285" y="47"/>
                </a:cxn>
                <a:cxn ang="0">
                  <a:pos x="278" y="54"/>
                </a:cxn>
                <a:cxn ang="0">
                  <a:pos x="274" y="78"/>
                </a:cxn>
                <a:cxn ang="0">
                  <a:pos x="250" y="105"/>
                </a:cxn>
                <a:cxn ang="0">
                  <a:pos x="231" y="121"/>
                </a:cxn>
                <a:cxn ang="0">
                  <a:pos x="210" y="134"/>
                </a:cxn>
                <a:cxn ang="0">
                  <a:pos x="214" y="155"/>
                </a:cxn>
                <a:cxn ang="0">
                  <a:pos x="224" y="170"/>
                </a:cxn>
                <a:cxn ang="0">
                  <a:pos x="218" y="177"/>
                </a:cxn>
                <a:cxn ang="0">
                  <a:pos x="211" y="182"/>
                </a:cxn>
                <a:cxn ang="0">
                  <a:pos x="212" y="197"/>
                </a:cxn>
                <a:cxn ang="0">
                  <a:pos x="198" y="216"/>
                </a:cxn>
                <a:cxn ang="0">
                  <a:pos x="172" y="224"/>
                </a:cxn>
                <a:cxn ang="0">
                  <a:pos x="180" y="237"/>
                </a:cxn>
                <a:cxn ang="0">
                  <a:pos x="179" y="245"/>
                </a:cxn>
                <a:cxn ang="0">
                  <a:pos x="167" y="248"/>
                </a:cxn>
                <a:cxn ang="0">
                  <a:pos x="163" y="241"/>
                </a:cxn>
                <a:cxn ang="0">
                  <a:pos x="153" y="240"/>
                </a:cxn>
                <a:cxn ang="0">
                  <a:pos x="136" y="251"/>
                </a:cxn>
                <a:cxn ang="0">
                  <a:pos x="126" y="264"/>
                </a:cxn>
                <a:cxn ang="0">
                  <a:pos x="107" y="268"/>
                </a:cxn>
                <a:cxn ang="0">
                  <a:pos x="102" y="280"/>
                </a:cxn>
                <a:cxn ang="0">
                  <a:pos x="97" y="289"/>
                </a:cxn>
                <a:cxn ang="0">
                  <a:pos x="85" y="301"/>
                </a:cxn>
                <a:cxn ang="0">
                  <a:pos x="67" y="298"/>
                </a:cxn>
                <a:cxn ang="0">
                  <a:pos x="64" y="289"/>
                </a:cxn>
                <a:cxn ang="0">
                  <a:pos x="60" y="280"/>
                </a:cxn>
                <a:cxn ang="0">
                  <a:pos x="50" y="268"/>
                </a:cxn>
                <a:cxn ang="0">
                  <a:pos x="35" y="264"/>
                </a:cxn>
                <a:cxn ang="0">
                  <a:pos x="19" y="260"/>
                </a:cxn>
                <a:cxn ang="0">
                  <a:pos x="16" y="249"/>
                </a:cxn>
                <a:cxn ang="0">
                  <a:pos x="11" y="244"/>
                </a:cxn>
                <a:cxn ang="0">
                  <a:pos x="0" y="235"/>
                </a:cxn>
                <a:cxn ang="0">
                  <a:pos x="3" y="218"/>
                </a:cxn>
                <a:cxn ang="0">
                  <a:pos x="12" y="214"/>
                </a:cxn>
                <a:cxn ang="0">
                  <a:pos x="16" y="213"/>
                </a:cxn>
                <a:cxn ang="0">
                  <a:pos x="24" y="206"/>
                </a:cxn>
                <a:cxn ang="0">
                  <a:pos x="29" y="187"/>
                </a:cxn>
                <a:cxn ang="0">
                  <a:pos x="33" y="173"/>
                </a:cxn>
                <a:cxn ang="0">
                  <a:pos x="44" y="162"/>
                </a:cxn>
                <a:cxn ang="0">
                  <a:pos x="48" y="123"/>
                </a:cxn>
                <a:cxn ang="0">
                  <a:pos x="56" y="109"/>
                </a:cxn>
                <a:cxn ang="0">
                  <a:pos x="75" y="132"/>
                </a:cxn>
                <a:cxn ang="0">
                  <a:pos x="85" y="128"/>
                </a:cxn>
                <a:cxn ang="0">
                  <a:pos x="105" y="132"/>
                </a:cxn>
                <a:cxn ang="0">
                  <a:pos x="128" y="136"/>
                </a:cxn>
                <a:cxn ang="0">
                  <a:pos x="136" y="128"/>
                </a:cxn>
                <a:cxn ang="0">
                  <a:pos x="128" y="93"/>
                </a:cxn>
                <a:cxn ang="0">
                  <a:pos x="141" y="73"/>
                </a:cxn>
                <a:cxn ang="0">
                  <a:pos x="144" y="53"/>
                </a:cxn>
                <a:cxn ang="0">
                  <a:pos x="156" y="26"/>
                </a:cxn>
                <a:cxn ang="0">
                  <a:pos x="169" y="11"/>
                </a:cxn>
                <a:cxn ang="0">
                  <a:pos x="177" y="8"/>
                </a:cxn>
                <a:cxn ang="0">
                  <a:pos x="196" y="7"/>
                </a:cxn>
                <a:cxn ang="0">
                  <a:pos x="207" y="6"/>
                </a:cxn>
              </a:cxnLst>
              <a:rect l="0" t="0" r="r" b="b"/>
              <a:pathLst>
                <a:path w="292" h="302">
                  <a:moveTo>
                    <a:pt x="215" y="0"/>
                  </a:moveTo>
                  <a:lnTo>
                    <a:pt x="218" y="0"/>
                  </a:lnTo>
                  <a:lnTo>
                    <a:pt x="223" y="2"/>
                  </a:lnTo>
                  <a:lnTo>
                    <a:pt x="232" y="6"/>
                  </a:lnTo>
                  <a:lnTo>
                    <a:pt x="243" y="11"/>
                  </a:lnTo>
                  <a:lnTo>
                    <a:pt x="255" y="18"/>
                  </a:lnTo>
                  <a:lnTo>
                    <a:pt x="265" y="23"/>
                  </a:lnTo>
                  <a:lnTo>
                    <a:pt x="270" y="26"/>
                  </a:lnTo>
                  <a:lnTo>
                    <a:pt x="281" y="30"/>
                  </a:lnTo>
                  <a:lnTo>
                    <a:pt x="292" y="28"/>
                  </a:lnTo>
                  <a:lnTo>
                    <a:pt x="292" y="33"/>
                  </a:lnTo>
                  <a:lnTo>
                    <a:pt x="290" y="35"/>
                  </a:lnTo>
                  <a:lnTo>
                    <a:pt x="290" y="39"/>
                  </a:lnTo>
                  <a:lnTo>
                    <a:pt x="289" y="43"/>
                  </a:lnTo>
                  <a:lnTo>
                    <a:pt x="285" y="47"/>
                  </a:lnTo>
                  <a:lnTo>
                    <a:pt x="282" y="49"/>
                  </a:lnTo>
                  <a:lnTo>
                    <a:pt x="280" y="51"/>
                  </a:lnTo>
                  <a:lnTo>
                    <a:pt x="278" y="54"/>
                  </a:lnTo>
                  <a:lnTo>
                    <a:pt x="277" y="59"/>
                  </a:lnTo>
                  <a:lnTo>
                    <a:pt x="277" y="72"/>
                  </a:lnTo>
                  <a:lnTo>
                    <a:pt x="274" y="78"/>
                  </a:lnTo>
                  <a:lnTo>
                    <a:pt x="267" y="86"/>
                  </a:lnTo>
                  <a:lnTo>
                    <a:pt x="259" y="96"/>
                  </a:lnTo>
                  <a:lnTo>
                    <a:pt x="250" y="105"/>
                  </a:lnTo>
                  <a:lnTo>
                    <a:pt x="242" y="112"/>
                  </a:lnTo>
                  <a:lnTo>
                    <a:pt x="236" y="117"/>
                  </a:lnTo>
                  <a:lnTo>
                    <a:pt x="231" y="121"/>
                  </a:lnTo>
                  <a:lnTo>
                    <a:pt x="224" y="123"/>
                  </a:lnTo>
                  <a:lnTo>
                    <a:pt x="218" y="125"/>
                  </a:lnTo>
                  <a:lnTo>
                    <a:pt x="210" y="134"/>
                  </a:lnTo>
                  <a:lnTo>
                    <a:pt x="207" y="142"/>
                  </a:lnTo>
                  <a:lnTo>
                    <a:pt x="208" y="150"/>
                  </a:lnTo>
                  <a:lnTo>
                    <a:pt x="214" y="155"/>
                  </a:lnTo>
                  <a:lnTo>
                    <a:pt x="219" y="162"/>
                  </a:lnTo>
                  <a:lnTo>
                    <a:pt x="223" y="167"/>
                  </a:lnTo>
                  <a:lnTo>
                    <a:pt x="224" y="170"/>
                  </a:lnTo>
                  <a:lnTo>
                    <a:pt x="223" y="173"/>
                  </a:lnTo>
                  <a:lnTo>
                    <a:pt x="223" y="174"/>
                  </a:lnTo>
                  <a:lnTo>
                    <a:pt x="218" y="177"/>
                  </a:lnTo>
                  <a:lnTo>
                    <a:pt x="216" y="178"/>
                  </a:lnTo>
                  <a:lnTo>
                    <a:pt x="214" y="179"/>
                  </a:lnTo>
                  <a:lnTo>
                    <a:pt x="211" y="182"/>
                  </a:lnTo>
                  <a:lnTo>
                    <a:pt x="210" y="187"/>
                  </a:lnTo>
                  <a:lnTo>
                    <a:pt x="211" y="192"/>
                  </a:lnTo>
                  <a:lnTo>
                    <a:pt x="212" y="197"/>
                  </a:lnTo>
                  <a:lnTo>
                    <a:pt x="212" y="202"/>
                  </a:lnTo>
                  <a:lnTo>
                    <a:pt x="208" y="209"/>
                  </a:lnTo>
                  <a:lnTo>
                    <a:pt x="198" y="216"/>
                  </a:lnTo>
                  <a:lnTo>
                    <a:pt x="185" y="218"/>
                  </a:lnTo>
                  <a:lnTo>
                    <a:pt x="175" y="223"/>
                  </a:lnTo>
                  <a:lnTo>
                    <a:pt x="172" y="224"/>
                  </a:lnTo>
                  <a:lnTo>
                    <a:pt x="171" y="227"/>
                  </a:lnTo>
                  <a:lnTo>
                    <a:pt x="171" y="228"/>
                  </a:lnTo>
                  <a:lnTo>
                    <a:pt x="180" y="237"/>
                  </a:lnTo>
                  <a:lnTo>
                    <a:pt x="181" y="240"/>
                  </a:lnTo>
                  <a:lnTo>
                    <a:pt x="181" y="243"/>
                  </a:lnTo>
                  <a:lnTo>
                    <a:pt x="179" y="245"/>
                  </a:lnTo>
                  <a:lnTo>
                    <a:pt x="175" y="247"/>
                  </a:lnTo>
                  <a:lnTo>
                    <a:pt x="172" y="248"/>
                  </a:lnTo>
                  <a:lnTo>
                    <a:pt x="167" y="248"/>
                  </a:lnTo>
                  <a:lnTo>
                    <a:pt x="164" y="245"/>
                  </a:lnTo>
                  <a:lnTo>
                    <a:pt x="164" y="243"/>
                  </a:lnTo>
                  <a:lnTo>
                    <a:pt x="163" y="241"/>
                  </a:lnTo>
                  <a:lnTo>
                    <a:pt x="161" y="239"/>
                  </a:lnTo>
                  <a:lnTo>
                    <a:pt x="159" y="239"/>
                  </a:lnTo>
                  <a:lnTo>
                    <a:pt x="153" y="240"/>
                  </a:lnTo>
                  <a:lnTo>
                    <a:pt x="146" y="241"/>
                  </a:lnTo>
                  <a:lnTo>
                    <a:pt x="141" y="244"/>
                  </a:lnTo>
                  <a:lnTo>
                    <a:pt x="136" y="251"/>
                  </a:lnTo>
                  <a:lnTo>
                    <a:pt x="133" y="256"/>
                  </a:lnTo>
                  <a:lnTo>
                    <a:pt x="130" y="260"/>
                  </a:lnTo>
                  <a:lnTo>
                    <a:pt x="126" y="264"/>
                  </a:lnTo>
                  <a:lnTo>
                    <a:pt x="118" y="267"/>
                  </a:lnTo>
                  <a:lnTo>
                    <a:pt x="116" y="268"/>
                  </a:lnTo>
                  <a:lnTo>
                    <a:pt x="107" y="268"/>
                  </a:lnTo>
                  <a:lnTo>
                    <a:pt x="105" y="270"/>
                  </a:lnTo>
                  <a:lnTo>
                    <a:pt x="102" y="272"/>
                  </a:lnTo>
                  <a:lnTo>
                    <a:pt x="102" y="280"/>
                  </a:lnTo>
                  <a:lnTo>
                    <a:pt x="101" y="282"/>
                  </a:lnTo>
                  <a:lnTo>
                    <a:pt x="101" y="284"/>
                  </a:lnTo>
                  <a:lnTo>
                    <a:pt x="97" y="289"/>
                  </a:lnTo>
                  <a:lnTo>
                    <a:pt x="94" y="290"/>
                  </a:lnTo>
                  <a:lnTo>
                    <a:pt x="89" y="298"/>
                  </a:lnTo>
                  <a:lnTo>
                    <a:pt x="85" y="301"/>
                  </a:lnTo>
                  <a:lnTo>
                    <a:pt x="82" y="302"/>
                  </a:lnTo>
                  <a:lnTo>
                    <a:pt x="75" y="302"/>
                  </a:lnTo>
                  <a:lnTo>
                    <a:pt x="67" y="298"/>
                  </a:lnTo>
                  <a:lnTo>
                    <a:pt x="66" y="295"/>
                  </a:lnTo>
                  <a:lnTo>
                    <a:pt x="66" y="293"/>
                  </a:lnTo>
                  <a:lnTo>
                    <a:pt x="64" y="289"/>
                  </a:lnTo>
                  <a:lnTo>
                    <a:pt x="64" y="286"/>
                  </a:lnTo>
                  <a:lnTo>
                    <a:pt x="63" y="283"/>
                  </a:lnTo>
                  <a:lnTo>
                    <a:pt x="60" y="280"/>
                  </a:lnTo>
                  <a:lnTo>
                    <a:pt x="54" y="280"/>
                  </a:lnTo>
                  <a:lnTo>
                    <a:pt x="50" y="276"/>
                  </a:lnTo>
                  <a:lnTo>
                    <a:pt x="50" y="268"/>
                  </a:lnTo>
                  <a:lnTo>
                    <a:pt x="48" y="266"/>
                  </a:lnTo>
                  <a:lnTo>
                    <a:pt x="43" y="264"/>
                  </a:lnTo>
                  <a:lnTo>
                    <a:pt x="35" y="264"/>
                  </a:lnTo>
                  <a:lnTo>
                    <a:pt x="24" y="263"/>
                  </a:lnTo>
                  <a:lnTo>
                    <a:pt x="20" y="262"/>
                  </a:lnTo>
                  <a:lnTo>
                    <a:pt x="19" y="260"/>
                  </a:lnTo>
                  <a:lnTo>
                    <a:pt x="17" y="258"/>
                  </a:lnTo>
                  <a:lnTo>
                    <a:pt x="16" y="256"/>
                  </a:lnTo>
                  <a:lnTo>
                    <a:pt x="16" y="249"/>
                  </a:lnTo>
                  <a:lnTo>
                    <a:pt x="15" y="247"/>
                  </a:lnTo>
                  <a:lnTo>
                    <a:pt x="13" y="245"/>
                  </a:lnTo>
                  <a:lnTo>
                    <a:pt x="11" y="244"/>
                  </a:lnTo>
                  <a:lnTo>
                    <a:pt x="5" y="244"/>
                  </a:lnTo>
                  <a:lnTo>
                    <a:pt x="1" y="245"/>
                  </a:lnTo>
                  <a:lnTo>
                    <a:pt x="0" y="235"/>
                  </a:lnTo>
                  <a:lnTo>
                    <a:pt x="0" y="223"/>
                  </a:lnTo>
                  <a:lnTo>
                    <a:pt x="1" y="220"/>
                  </a:lnTo>
                  <a:lnTo>
                    <a:pt x="3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2" y="214"/>
                  </a:lnTo>
                  <a:lnTo>
                    <a:pt x="13" y="214"/>
                  </a:lnTo>
                  <a:lnTo>
                    <a:pt x="15" y="213"/>
                  </a:lnTo>
                  <a:lnTo>
                    <a:pt x="16" y="213"/>
                  </a:lnTo>
                  <a:lnTo>
                    <a:pt x="17" y="212"/>
                  </a:lnTo>
                  <a:lnTo>
                    <a:pt x="23" y="209"/>
                  </a:lnTo>
                  <a:lnTo>
                    <a:pt x="24" y="206"/>
                  </a:lnTo>
                  <a:lnTo>
                    <a:pt x="24" y="196"/>
                  </a:lnTo>
                  <a:lnTo>
                    <a:pt x="27" y="193"/>
                  </a:lnTo>
                  <a:lnTo>
                    <a:pt x="29" y="187"/>
                  </a:lnTo>
                  <a:lnTo>
                    <a:pt x="28" y="185"/>
                  </a:lnTo>
                  <a:lnTo>
                    <a:pt x="28" y="178"/>
                  </a:lnTo>
                  <a:lnTo>
                    <a:pt x="33" y="173"/>
                  </a:lnTo>
                  <a:lnTo>
                    <a:pt x="38" y="171"/>
                  </a:lnTo>
                  <a:lnTo>
                    <a:pt x="42" y="167"/>
                  </a:lnTo>
                  <a:lnTo>
                    <a:pt x="44" y="162"/>
                  </a:lnTo>
                  <a:lnTo>
                    <a:pt x="44" y="146"/>
                  </a:lnTo>
                  <a:lnTo>
                    <a:pt x="46" y="134"/>
                  </a:lnTo>
                  <a:lnTo>
                    <a:pt x="48" y="123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63" y="119"/>
                  </a:lnTo>
                  <a:lnTo>
                    <a:pt x="70" y="127"/>
                  </a:lnTo>
                  <a:lnTo>
                    <a:pt x="75" y="132"/>
                  </a:lnTo>
                  <a:lnTo>
                    <a:pt x="78" y="132"/>
                  </a:lnTo>
                  <a:lnTo>
                    <a:pt x="82" y="131"/>
                  </a:lnTo>
                  <a:lnTo>
                    <a:pt x="85" y="128"/>
                  </a:lnTo>
                  <a:lnTo>
                    <a:pt x="91" y="128"/>
                  </a:lnTo>
                  <a:lnTo>
                    <a:pt x="97" y="130"/>
                  </a:lnTo>
                  <a:lnTo>
                    <a:pt x="105" y="132"/>
                  </a:lnTo>
                  <a:lnTo>
                    <a:pt x="114" y="135"/>
                  </a:lnTo>
                  <a:lnTo>
                    <a:pt x="122" y="138"/>
                  </a:lnTo>
                  <a:lnTo>
                    <a:pt x="128" y="136"/>
                  </a:lnTo>
                  <a:lnTo>
                    <a:pt x="129" y="134"/>
                  </a:lnTo>
                  <a:lnTo>
                    <a:pt x="132" y="132"/>
                  </a:lnTo>
                  <a:lnTo>
                    <a:pt x="136" y="128"/>
                  </a:lnTo>
                  <a:lnTo>
                    <a:pt x="136" y="121"/>
                  </a:lnTo>
                  <a:lnTo>
                    <a:pt x="128" y="101"/>
                  </a:lnTo>
                  <a:lnTo>
                    <a:pt x="128" y="93"/>
                  </a:lnTo>
                  <a:lnTo>
                    <a:pt x="130" y="85"/>
                  </a:lnTo>
                  <a:lnTo>
                    <a:pt x="136" y="78"/>
                  </a:lnTo>
                  <a:lnTo>
                    <a:pt x="141" y="73"/>
                  </a:lnTo>
                  <a:lnTo>
                    <a:pt x="145" y="68"/>
                  </a:lnTo>
                  <a:lnTo>
                    <a:pt x="145" y="61"/>
                  </a:lnTo>
                  <a:lnTo>
                    <a:pt x="144" y="53"/>
                  </a:lnTo>
                  <a:lnTo>
                    <a:pt x="145" y="43"/>
                  </a:lnTo>
                  <a:lnTo>
                    <a:pt x="149" y="37"/>
                  </a:lnTo>
                  <a:lnTo>
                    <a:pt x="156" y="26"/>
                  </a:lnTo>
                  <a:lnTo>
                    <a:pt x="163" y="14"/>
                  </a:lnTo>
                  <a:lnTo>
                    <a:pt x="165" y="12"/>
                  </a:lnTo>
                  <a:lnTo>
                    <a:pt x="169" y="11"/>
                  </a:lnTo>
                  <a:lnTo>
                    <a:pt x="172" y="10"/>
                  </a:lnTo>
                  <a:lnTo>
                    <a:pt x="175" y="10"/>
                  </a:lnTo>
                  <a:lnTo>
                    <a:pt x="177" y="8"/>
                  </a:lnTo>
                  <a:lnTo>
                    <a:pt x="179" y="10"/>
                  </a:lnTo>
                  <a:lnTo>
                    <a:pt x="183" y="10"/>
                  </a:lnTo>
                  <a:lnTo>
                    <a:pt x="196" y="7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7" y="6"/>
                  </a:lnTo>
                  <a:lnTo>
                    <a:pt x="212" y="3"/>
                  </a:lnTo>
                  <a:lnTo>
                    <a:pt x="21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5" name="Freeform 121"/>
            <p:cNvSpPr>
              <a:spLocks/>
            </p:cNvSpPr>
            <p:nvPr/>
          </p:nvSpPr>
          <p:spPr bwMode="auto">
            <a:xfrm>
              <a:off x="1856581" y="4260425"/>
              <a:ext cx="154942" cy="159887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42" y="2"/>
                </a:cxn>
                <a:cxn ang="0">
                  <a:pos x="50" y="4"/>
                </a:cxn>
                <a:cxn ang="0">
                  <a:pos x="51" y="6"/>
                </a:cxn>
                <a:cxn ang="0">
                  <a:pos x="58" y="7"/>
                </a:cxn>
                <a:cxn ang="0">
                  <a:pos x="67" y="10"/>
                </a:cxn>
                <a:cxn ang="0">
                  <a:pos x="76" y="11"/>
                </a:cxn>
                <a:cxn ang="0">
                  <a:pos x="78" y="12"/>
                </a:cxn>
                <a:cxn ang="0">
                  <a:pos x="80" y="14"/>
                </a:cxn>
                <a:cxn ang="0">
                  <a:pos x="81" y="16"/>
                </a:cxn>
                <a:cxn ang="0">
                  <a:pos x="81" y="22"/>
                </a:cxn>
                <a:cxn ang="0">
                  <a:pos x="85" y="30"/>
                </a:cxn>
                <a:cxn ang="0">
                  <a:pos x="88" y="33"/>
                </a:cxn>
                <a:cxn ang="0">
                  <a:pos x="89" y="35"/>
                </a:cxn>
                <a:cxn ang="0">
                  <a:pos x="90" y="39"/>
                </a:cxn>
                <a:cxn ang="0">
                  <a:pos x="88" y="45"/>
                </a:cxn>
                <a:cxn ang="0">
                  <a:pos x="88" y="50"/>
                </a:cxn>
                <a:cxn ang="0">
                  <a:pos x="89" y="53"/>
                </a:cxn>
                <a:cxn ang="0">
                  <a:pos x="94" y="61"/>
                </a:cxn>
                <a:cxn ang="0">
                  <a:pos x="84" y="65"/>
                </a:cxn>
                <a:cxn ang="0">
                  <a:pos x="71" y="69"/>
                </a:cxn>
                <a:cxn ang="0">
                  <a:pos x="61" y="74"/>
                </a:cxn>
                <a:cxn ang="0">
                  <a:pos x="59" y="76"/>
                </a:cxn>
                <a:cxn ang="0">
                  <a:pos x="59" y="78"/>
                </a:cxn>
                <a:cxn ang="0">
                  <a:pos x="62" y="81"/>
                </a:cxn>
                <a:cxn ang="0">
                  <a:pos x="62" y="87"/>
                </a:cxn>
                <a:cxn ang="0">
                  <a:pos x="57" y="91"/>
                </a:cxn>
                <a:cxn ang="0">
                  <a:pos x="49" y="93"/>
                </a:cxn>
                <a:cxn ang="0">
                  <a:pos x="26" y="93"/>
                </a:cxn>
                <a:cxn ang="0">
                  <a:pos x="24" y="96"/>
                </a:cxn>
                <a:cxn ang="0">
                  <a:pos x="22" y="97"/>
                </a:cxn>
                <a:cxn ang="0">
                  <a:pos x="16" y="95"/>
                </a:cxn>
                <a:cxn ang="0">
                  <a:pos x="15" y="92"/>
                </a:cxn>
                <a:cxn ang="0">
                  <a:pos x="6" y="83"/>
                </a:cxn>
                <a:cxn ang="0">
                  <a:pos x="3" y="78"/>
                </a:cxn>
                <a:cxn ang="0">
                  <a:pos x="0" y="73"/>
                </a:cxn>
                <a:cxn ang="0">
                  <a:pos x="2" y="72"/>
                </a:cxn>
                <a:cxn ang="0">
                  <a:pos x="4" y="61"/>
                </a:cxn>
                <a:cxn ang="0">
                  <a:pos x="4" y="45"/>
                </a:cxn>
                <a:cxn ang="0">
                  <a:pos x="6" y="43"/>
                </a:cxn>
                <a:cxn ang="0">
                  <a:pos x="8" y="42"/>
                </a:cxn>
                <a:cxn ang="0">
                  <a:pos x="12" y="42"/>
                </a:cxn>
                <a:cxn ang="0">
                  <a:pos x="15" y="41"/>
                </a:cxn>
                <a:cxn ang="0">
                  <a:pos x="18" y="41"/>
                </a:cxn>
                <a:cxn ang="0">
                  <a:pos x="19" y="39"/>
                </a:cxn>
                <a:cxn ang="0">
                  <a:pos x="20" y="37"/>
                </a:cxn>
                <a:cxn ang="0">
                  <a:pos x="20" y="29"/>
                </a:cxn>
                <a:cxn ang="0">
                  <a:pos x="19" y="25"/>
                </a:cxn>
                <a:cxn ang="0">
                  <a:pos x="19" y="19"/>
                </a:cxn>
                <a:cxn ang="0">
                  <a:pos x="20" y="16"/>
                </a:cxn>
                <a:cxn ang="0">
                  <a:pos x="23" y="14"/>
                </a:cxn>
                <a:cxn ang="0">
                  <a:pos x="28" y="11"/>
                </a:cxn>
                <a:cxn ang="0">
                  <a:pos x="31" y="11"/>
                </a:cxn>
                <a:cxn ang="0">
                  <a:pos x="34" y="10"/>
                </a:cxn>
                <a:cxn ang="0">
                  <a:pos x="35" y="8"/>
                </a:cxn>
                <a:cxn ang="0">
                  <a:pos x="35" y="4"/>
                </a:cxn>
                <a:cxn ang="0">
                  <a:pos x="37" y="0"/>
                </a:cxn>
              </a:cxnLst>
              <a:rect l="0" t="0" r="r" b="b"/>
              <a:pathLst>
                <a:path w="94" h="97">
                  <a:moveTo>
                    <a:pt x="37" y="0"/>
                  </a:moveTo>
                  <a:lnTo>
                    <a:pt x="42" y="2"/>
                  </a:lnTo>
                  <a:lnTo>
                    <a:pt x="50" y="4"/>
                  </a:lnTo>
                  <a:lnTo>
                    <a:pt x="51" y="6"/>
                  </a:lnTo>
                  <a:lnTo>
                    <a:pt x="58" y="7"/>
                  </a:lnTo>
                  <a:lnTo>
                    <a:pt x="67" y="10"/>
                  </a:lnTo>
                  <a:lnTo>
                    <a:pt x="76" y="11"/>
                  </a:lnTo>
                  <a:lnTo>
                    <a:pt x="78" y="12"/>
                  </a:lnTo>
                  <a:lnTo>
                    <a:pt x="80" y="14"/>
                  </a:lnTo>
                  <a:lnTo>
                    <a:pt x="81" y="16"/>
                  </a:lnTo>
                  <a:lnTo>
                    <a:pt x="81" y="22"/>
                  </a:lnTo>
                  <a:lnTo>
                    <a:pt x="85" y="30"/>
                  </a:lnTo>
                  <a:lnTo>
                    <a:pt x="88" y="33"/>
                  </a:lnTo>
                  <a:lnTo>
                    <a:pt x="89" y="35"/>
                  </a:lnTo>
                  <a:lnTo>
                    <a:pt x="90" y="39"/>
                  </a:lnTo>
                  <a:lnTo>
                    <a:pt x="88" y="45"/>
                  </a:lnTo>
                  <a:lnTo>
                    <a:pt x="88" y="50"/>
                  </a:lnTo>
                  <a:lnTo>
                    <a:pt x="89" y="53"/>
                  </a:lnTo>
                  <a:lnTo>
                    <a:pt x="94" y="61"/>
                  </a:lnTo>
                  <a:lnTo>
                    <a:pt x="84" y="65"/>
                  </a:lnTo>
                  <a:lnTo>
                    <a:pt x="71" y="69"/>
                  </a:lnTo>
                  <a:lnTo>
                    <a:pt x="61" y="74"/>
                  </a:lnTo>
                  <a:lnTo>
                    <a:pt x="59" y="76"/>
                  </a:lnTo>
                  <a:lnTo>
                    <a:pt x="59" y="78"/>
                  </a:lnTo>
                  <a:lnTo>
                    <a:pt x="62" y="81"/>
                  </a:lnTo>
                  <a:lnTo>
                    <a:pt x="62" y="87"/>
                  </a:lnTo>
                  <a:lnTo>
                    <a:pt x="57" y="91"/>
                  </a:lnTo>
                  <a:lnTo>
                    <a:pt x="49" y="93"/>
                  </a:lnTo>
                  <a:lnTo>
                    <a:pt x="26" y="93"/>
                  </a:lnTo>
                  <a:lnTo>
                    <a:pt x="24" y="96"/>
                  </a:lnTo>
                  <a:lnTo>
                    <a:pt x="22" y="97"/>
                  </a:lnTo>
                  <a:lnTo>
                    <a:pt x="16" y="95"/>
                  </a:lnTo>
                  <a:lnTo>
                    <a:pt x="15" y="92"/>
                  </a:lnTo>
                  <a:lnTo>
                    <a:pt x="6" y="83"/>
                  </a:lnTo>
                  <a:lnTo>
                    <a:pt x="3" y="78"/>
                  </a:lnTo>
                  <a:lnTo>
                    <a:pt x="0" y="73"/>
                  </a:lnTo>
                  <a:lnTo>
                    <a:pt x="2" y="72"/>
                  </a:lnTo>
                  <a:lnTo>
                    <a:pt x="4" y="61"/>
                  </a:lnTo>
                  <a:lnTo>
                    <a:pt x="4" y="45"/>
                  </a:lnTo>
                  <a:lnTo>
                    <a:pt x="6" y="43"/>
                  </a:lnTo>
                  <a:lnTo>
                    <a:pt x="8" y="42"/>
                  </a:lnTo>
                  <a:lnTo>
                    <a:pt x="12" y="42"/>
                  </a:lnTo>
                  <a:lnTo>
                    <a:pt x="15" y="41"/>
                  </a:lnTo>
                  <a:lnTo>
                    <a:pt x="18" y="41"/>
                  </a:lnTo>
                  <a:lnTo>
                    <a:pt x="19" y="39"/>
                  </a:lnTo>
                  <a:lnTo>
                    <a:pt x="20" y="37"/>
                  </a:lnTo>
                  <a:lnTo>
                    <a:pt x="20" y="29"/>
                  </a:lnTo>
                  <a:lnTo>
                    <a:pt x="19" y="25"/>
                  </a:lnTo>
                  <a:lnTo>
                    <a:pt x="19" y="19"/>
                  </a:lnTo>
                  <a:lnTo>
                    <a:pt x="20" y="16"/>
                  </a:lnTo>
                  <a:lnTo>
                    <a:pt x="23" y="14"/>
                  </a:lnTo>
                  <a:lnTo>
                    <a:pt x="28" y="11"/>
                  </a:lnTo>
                  <a:lnTo>
                    <a:pt x="31" y="11"/>
                  </a:lnTo>
                  <a:lnTo>
                    <a:pt x="34" y="10"/>
                  </a:lnTo>
                  <a:lnTo>
                    <a:pt x="35" y="8"/>
                  </a:lnTo>
                  <a:lnTo>
                    <a:pt x="35" y="4"/>
                  </a:lnTo>
                  <a:lnTo>
                    <a:pt x="37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6" name="Freeform 122"/>
            <p:cNvSpPr>
              <a:spLocks/>
            </p:cNvSpPr>
            <p:nvPr/>
          </p:nvSpPr>
          <p:spPr bwMode="auto">
            <a:xfrm>
              <a:off x="1917568" y="4196141"/>
              <a:ext cx="225818" cy="164831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9"/>
                </a:cxn>
                <a:cxn ang="0">
                  <a:pos x="77" y="30"/>
                </a:cxn>
                <a:cxn ang="0">
                  <a:pos x="110" y="35"/>
                </a:cxn>
                <a:cxn ang="0">
                  <a:pos x="122" y="46"/>
                </a:cxn>
                <a:cxn ang="0">
                  <a:pos x="135" y="62"/>
                </a:cxn>
                <a:cxn ang="0">
                  <a:pos x="134" y="66"/>
                </a:cxn>
                <a:cxn ang="0">
                  <a:pos x="131" y="70"/>
                </a:cxn>
                <a:cxn ang="0">
                  <a:pos x="133" y="74"/>
                </a:cxn>
                <a:cxn ang="0">
                  <a:pos x="135" y="81"/>
                </a:cxn>
                <a:cxn ang="0">
                  <a:pos x="135" y="93"/>
                </a:cxn>
                <a:cxn ang="0">
                  <a:pos x="127" y="96"/>
                </a:cxn>
                <a:cxn ang="0">
                  <a:pos x="116" y="93"/>
                </a:cxn>
                <a:cxn ang="0">
                  <a:pos x="114" y="88"/>
                </a:cxn>
                <a:cxn ang="0">
                  <a:pos x="106" y="89"/>
                </a:cxn>
                <a:cxn ang="0">
                  <a:pos x="96" y="88"/>
                </a:cxn>
                <a:cxn ang="0">
                  <a:pos x="87" y="85"/>
                </a:cxn>
                <a:cxn ang="0">
                  <a:pos x="79" y="92"/>
                </a:cxn>
                <a:cxn ang="0">
                  <a:pos x="69" y="97"/>
                </a:cxn>
                <a:cxn ang="0">
                  <a:pos x="64" y="99"/>
                </a:cxn>
                <a:cxn ang="0">
                  <a:pos x="57" y="100"/>
                </a:cxn>
                <a:cxn ang="0">
                  <a:pos x="51" y="89"/>
                </a:cxn>
                <a:cxn ang="0">
                  <a:pos x="53" y="78"/>
                </a:cxn>
                <a:cxn ang="0">
                  <a:pos x="51" y="72"/>
                </a:cxn>
                <a:cxn ang="0">
                  <a:pos x="44" y="61"/>
                </a:cxn>
                <a:cxn ang="0">
                  <a:pos x="43" y="53"/>
                </a:cxn>
                <a:cxn ang="0">
                  <a:pos x="39" y="50"/>
                </a:cxn>
                <a:cxn ang="0">
                  <a:pos x="21" y="46"/>
                </a:cxn>
                <a:cxn ang="0">
                  <a:pos x="13" y="43"/>
                </a:cxn>
                <a:cxn ang="0">
                  <a:pos x="0" y="39"/>
                </a:cxn>
                <a:cxn ang="0">
                  <a:pos x="4" y="20"/>
                </a:cxn>
                <a:cxn ang="0">
                  <a:pos x="5" y="7"/>
                </a:cxn>
                <a:cxn ang="0">
                  <a:pos x="9" y="4"/>
                </a:cxn>
                <a:cxn ang="0">
                  <a:pos x="14" y="3"/>
                </a:cxn>
                <a:cxn ang="0">
                  <a:pos x="21" y="2"/>
                </a:cxn>
              </a:cxnLst>
              <a:rect l="0" t="0" r="r" b="b"/>
              <a:pathLst>
                <a:path w="137" h="100">
                  <a:moveTo>
                    <a:pt x="30" y="0"/>
                  </a:moveTo>
                  <a:lnTo>
                    <a:pt x="41" y="3"/>
                  </a:lnTo>
                  <a:lnTo>
                    <a:pt x="49" y="7"/>
                  </a:lnTo>
                  <a:lnTo>
                    <a:pt x="53" y="12"/>
                  </a:lnTo>
                  <a:lnTo>
                    <a:pt x="53" y="18"/>
                  </a:lnTo>
                  <a:lnTo>
                    <a:pt x="55" y="20"/>
                  </a:lnTo>
                  <a:lnTo>
                    <a:pt x="55" y="26"/>
                  </a:lnTo>
                  <a:lnTo>
                    <a:pt x="56" y="29"/>
                  </a:lnTo>
                  <a:lnTo>
                    <a:pt x="59" y="30"/>
                  </a:lnTo>
                  <a:lnTo>
                    <a:pt x="77" y="30"/>
                  </a:lnTo>
                  <a:lnTo>
                    <a:pt x="99" y="33"/>
                  </a:lnTo>
                  <a:lnTo>
                    <a:pt x="110" y="35"/>
                  </a:lnTo>
                  <a:lnTo>
                    <a:pt x="118" y="41"/>
                  </a:lnTo>
                  <a:lnTo>
                    <a:pt x="122" y="46"/>
                  </a:lnTo>
                  <a:lnTo>
                    <a:pt x="127" y="54"/>
                  </a:lnTo>
                  <a:lnTo>
                    <a:pt x="135" y="62"/>
                  </a:lnTo>
                  <a:lnTo>
                    <a:pt x="135" y="65"/>
                  </a:lnTo>
                  <a:lnTo>
                    <a:pt x="134" y="66"/>
                  </a:lnTo>
                  <a:lnTo>
                    <a:pt x="133" y="69"/>
                  </a:lnTo>
                  <a:lnTo>
                    <a:pt x="131" y="70"/>
                  </a:lnTo>
                  <a:lnTo>
                    <a:pt x="131" y="73"/>
                  </a:lnTo>
                  <a:lnTo>
                    <a:pt x="133" y="74"/>
                  </a:lnTo>
                  <a:lnTo>
                    <a:pt x="134" y="77"/>
                  </a:lnTo>
                  <a:lnTo>
                    <a:pt x="135" y="81"/>
                  </a:lnTo>
                  <a:lnTo>
                    <a:pt x="137" y="86"/>
                  </a:lnTo>
                  <a:lnTo>
                    <a:pt x="135" y="93"/>
                  </a:lnTo>
                  <a:lnTo>
                    <a:pt x="133" y="93"/>
                  </a:lnTo>
                  <a:lnTo>
                    <a:pt x="127" y="96"/>
                  </a:lnTo>
                  <a:lnTo>
                    <a:pt x="119" y="96"/>
                  </a:lnTo>
                  <a:lnTo>
                    <a:pt x="116" y="93"/>
                  </a:lnTo>
                  <a:lnTo>
                    <a:pt x="116" y="91"/>
                  </a:lnTo>
                  <a:lnTo>
                    <a:pt x="114" y="88"/>
                  </a:lnTo>
                  <a:lnTo>
                    <a:pt x="108" y="88"/>
                  </a:lnTo>
                  <a:lnTo>
                    <a:pt x="106" y="89"/>
                  </a:lnTo>
                  <a:lnTo>
                    <a:pt x="100" y="89"/>
                  </a:lnTo>
                  <a:lnTo>
                    <a:pt x="96" y="88"/>
                  </a:lnTo>
                  <a:lnTo>
                    <a:pt x="94" y="85"/>
                  </a:lnTo>
                  <a:lnTo>
                    <a:pt x="87" y="85"/>
                  </a:lnTo>
                  <a:lnTo>
                    <a:pt x="83" y="89"/>
                  </a:lnTo>
                  <a:lnTo>
                    <a:pt x="79" y="92"/>
                  </a:lnTo>
                  <a:lnTo>
                    <a:pt x="75" y="96"/>
                  </a:lnTo>
                  <a:lnTo>
                    <a:pt x="69" y="97"/>
                  </a:lnTo>
                  <a:lnTo>
                    <a:pt x="67" y="97"/>
                  </a:lnTo>
                  <a:lnTo>
                    <a:pt x="64" y="99"/>
                  </a:lnTo>
                  <a:lnTo>
                    <a:pt x="60" y="99"/>
                  </a:lnTo>
                  <a:lnTo>
                    <a:pt x="57" y="100"/>
                  </a:lnTo>
                  <a:lnTo>
                    <a:pt x="52" y="92"/>
                  </a:lnTo>
                  <a:lnTo>
                    <a:pt x="51" y="89"/>
                  </a:lnTo>
                  <a:lnTo>
                    <a:pt x="51" y="84"/>
                  </a:lnTo>
                  <a:lnTo>
                    <a:pt x="53" y="78"/>
                  </a:lnTo>
                  <a:lnTo>
                    <a:pt x="52" y="74"/>
                  </a:lnTo>
                  <a:lnTo>
                    <a:pt x="51" y="72"/>
                  </a:lnTo>
                  <a:lnTo>
                    <a:pt x="48" y="69"/>
                  </a:lnTo>
                  <a:lnTo>
                    <a:pt x="44" y="61"/>
                  </a:lnTo>
                  <a:lnTo>
                    <a:pt x="44" y="55"/>
                  </a:lnTo>
                  <a:lnTo>
                    <a:pt x="43" y="53"/>
                  </a:lnTo>
                  <a:lnTo>
                    <a:pt x="41" y="51"/>
                  </a:lnTo>
                  <a:lnTo>
                    <a:pt x="39" y="50"/>
                  </a:lnTo>
                  <a:lnTo>
                    <a:pt x="30" y="49"/>
                  </a:lnTo>
                  <a:lnTo>
                    <a:pt x="21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5" y="41"/>
                  </a:lnTo>
                  <a:lnTo>
                    <a:pt x="0" y="39"/>
                  </a:lnTo>
                  <a:lnTo>
                    <a:pt x="1" y="31"/>
                  </a:lnTo>
                  <a:lnTo>
                    <a:pt x="4" y="20"/>
                  </a:lnTo>
                  <a:lnTo>
                    <a:pt x="4" y="10"/>
                  </a:lnTo>
                  <a:lnTo>
                    <a:pt x="5" y="7"/>
                  </a:lnTo>
                  <a:lnTo>
                    <a:pt x="6" y="6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1" y="2"/>
                  </a:lnTo>
                  <a:lnTo>
                    <a:pt x="30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9" name="Freeform 125"/>
            <p:cNvSpPr>
              <a:spLocks/>
            </p:cNvSpPr>
            <p:nvPr/>
          </p:nvSpPr>
          <p:spPr bwMode="auto">
            <a:xfrm>
              <a:off x="1619224" y="3777471"/>
              <a:ext cx="237357" cy="204390"/>
            </a:xfrm>
            <a:custGeom>
              <a:avLst/>
              <a:gdLst/>
              <a:ahLst/>
              <a:cxnLst>
                <a:cxn ang="0">
                  <a:pos x="55" y="9"/>
                </a:cxn>
                <a:cxn ang="0">
                  <a:pos x="60" y="17"/>
                </a:cxn>
                <a:cxn ang="0">
                  <a:pos x="62" y="21"/>
                </a:cxn>
                <a:cxn ang="0">
                  <a:pos x="61" y="24"/>
                </a:cxn>
                <a:cxn ang="0">
                  <a:pos x="58" y="28"/>
                </a:cxn>
                <a:cxn ang="0">
                  <a:pos x="60" y="31"/>
                </a:cxn>
                <a:cxn ang="0">
                  <a:pos x="64" y="32"/>
                </a:cxn>
                <a:cxn ang="0">
                  <a:pos x="73" y="35"/>
                </a:cxn>
                <a:cxn ang="0">
                  <a:pos x="81" y="31"/>
                </a:cxn>
                <a:cxn ang="0">
                  <a:pos x="86" y="22"/>
                </a:cxn>
                <a:cxn ang="0">
                  <a:pos x="84" y="16"/>
                </a:cxn>
                <a:cxn ang="0">
                  <a:pos x="86" y="10"/>
                </a:cxn>
                <a:cxn ang="0">
                  <a:pos x="93" y="14"/>
                </a:cxn>
                <a:cxn ang="0">
                  <a:pos x="103" y="13"/>
                </a:cxn>
                <a:cxn ang="0">
                  <a:pos x="109" y="12"/>
                </a:cxn>
                <a:cxn ang="0">
                  <a:pos x="115" y="16"/>
                </a:cxn>
                <a:cxn ang="0">
                  <a:pos x="120" y="22"/>
                </a:cxn>
                <a:cxn ang="0">
                  <a:pos x="123" y="32"/>
                </a:cxn>
                <a:cxn ang="0">
                  <a:pos x="125" y="52"/>
                </a:cxn>
                <a:cxn ang="0">
                  <a:pos x="131" y="59"/>
                </a:cxn>
                <a:cxn ang="0">
                  <a:pos x="144" y="64"/>
                </a:cxn>
                <a:cxn ang="0">
                  <a:pos x="142" y="71"/>
                </a:cxn>
                <a:cxn ang="0">
                  <a:pos x="140" y="75"/>
                </a:cxn>
                <a:cxn ang="0">
                  <a:pos x="119" y="83"/>
                </a:cxn>
                <a:cxn ang="0">
                  <a:pos x="105" y="94"/>
                </a:cxn>
                <a:cxn ang="0">
                  <a:pos x="99" y="101"/>
                </a:cxn>
                <a:cxn ang="0">
                  <a:pos x="89" y="103"/>
                </a:cxn>
                <a:cxn ang="0">
                  <a:pos x="82" y="107"/>
                </a:cxn>
                <a:cxn ang="0">
                  <a:pos x="64" y="109"/>
                </a:cxn>
                <a:cxn ang="0">
                  <a:pos x="45" y="110"/>
                </a:cxn>
                <a:cxn ang="0">
                  <a:pos x="30" y="120"/>
                </a:cxn>
                <a:cxn ang="0">
                  <a:pos x="15" y="122"/>
                </a:cxn>
                <a:cxn ang="0">
                  <a:pos x="6" y="107"/>
                </a:cxn>
                <a:cxn ang="0">
                  <a:pos x="6" y="91"/>
                </a:cxn>
                <a:cxn ang="0">
                  <a:pos x="15" y="84"/>
                </a:cxn>
                <a:cxn ang="0">
                  <a:pos x="29" y="82"/>
                </a:cxn>
                <a:cxn ang="0">
                  <a:pos x="30" y="78"/>
                </a:cxn>
                <a:cxn ang="0">
                  <a:pos x="31" y="75"/>
                </a:cxn>
                <a:cxn ang="0">
                  <a:pos x="31" y="72"/>
                </a:cxn>
                <a:cxn ang="0">
                  <a:pos x="26" y="66"/>
                </a:cxn>
                <a:cxn ang="0">
                  <a:pos x="19" y="60"/>
                </a:cxn>
                <a:cxn ang="0">
                  <a:pos x="21" y="56"/>
                </a:cxn>
                <a:cxn ang="0">
                  <a:pos x="27" y="48"/>
                </a:cxn>
                <a:cxn ang="0">
                  <a:pos x="29" y="39"/>
                </a:cxn>
                <a:cxn ang="0">
                  <a:pos x="27" y="24"/>
                </a:cxn>
                <a:cxn ang="0">
                  <a:pos x="33" y="20"/>
                </a:cxn>
                <a:cxn ang="0">
                  <a:pos x="37" y="18"/>
                </a:cxn>
                <a:cxn ang="0">
                  <a:pos x="42" y="10"/>
                </a:cxn>
                <a:cxn ang="0">
                  <a:pos x="50" y="2"/>
                </a:cxn>
              </a:cxnLst>
              <a:rect l="0" t="0" r="r" b="b"/>
              <a:pathLst>
                <a:path w="144" h="124">
                  <a:moveTo>
                    <a:pt x="55" y="0"/>
                  </a:moveTo>
                  <a:lnTo>
                    <a:pt x="55" y="9"/>
                  </a:lnTo>
                  <a:lnTo>
                    <a:pt x="58" y="13"/>
                  </a:lnTo>
                  <a:lnTo>
                    <a:pt x="60" y="17"/>
                  </a:lnTo>
                  <a:lnTo>
                    <a:pt x="61" y="20"/>
                  </a:lnTo>
                  <a:lnTo>
                    <a:pt x="62" y="21"/>
                  </a:lnTo>
                  <a:lnTo>
                    <a:pt x="62" y="22"/>
                  </a:lnTo>
                  <a:lnTo>
                    <a:pt x="61" y="24"/>
                  </a:lnTo>
                  <a:lnTo>
                    <a:pt x="60" y="27"/>
                  </a:lnTo>
                  <a:lnTo>
                    <a:pt x="58" y="28"/>
                  </a:lnTo>
                  <a:lnTo>
                    <a:pt x="58" y="29"/>
                  </a:lnTo>
                  <a:lnTo>
                    <a:pt x="60" y="31"/>
                  </a:lnTo>
                  <a:lnTo>
                    <a:pt x="62" y="31"/>
                  </a:lnTo>
                  <a:lnTo>
                    <a:pt x="64" y="32"/>
                  </a:lnTo>
                  <a:lnTo>
                    <a:pt x="69" y="35"/>
                  </a:lnTo>
                  <a:lnTo>
                    <a:pt x="73" y="35"/>
                  </a:lnTo>
                  <a:lnTo>
                    <a:pt x="77" y="33"/>
                  </a:lnTo>
                  <a:lnTo>
                    <a:pt x="81" y="31"/>
                  </a:lnTo>
                  <a:lnTo>
                    <a:pt x="88" y="24"/>
                  </a:lnTo>
                  <a:lnTo>
                    <a:pt x="86" y="22"/>
                  </a:lnTo>
                  <a:lnTo>
                    <a:pt x="86" y="21"/>
                  </a:lnTo>
                  <a:lnTo>
                    <a:pt x="84" y="16"/>
                  </a:lnTo>
                  <a:lnTo>
                    <a:pt x="84" y="8"/>
                  </a:lnTo>
                  <a:lnTo>
                    <a:pt x="86" y="10"/>
                  </a:lnTo>
                  <a:lnTo>
                    <a:pt x="90" y="12"/>
                  </a:lnTo>
                  <a:lnTo>
                    <a:pt x="93" y="14"/>
                  </a:lnTo>
                  <a:lnTo>
                    <a:pt x="99" y="14"/>
                  </a:lnTo>
                  <a:lnTo>
                    <a:pt x="103" y="13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12" y="13"/>
                  </a:lnTo>
                  <a:lnTo>
                    <a:pt x="115" y="16"/>
                  </a:lnTo>
                  <a:lnTo>
                    <a:pt x="119" y="18"/>
                  </a:lnTo>
                  <a:lnTo>
                    <a:pt x="120" y="22"/>
                  </a:lnTo>
                  <a:lnTo>
                    <a:pt x="123" y="28"/>
                  </a:lnTo>
                  <a:lnTo>
                    <a:pt x="123" y="32"/>
                  </a:lnTo>
                  <a:lnTo>
                    <a:pt x="124" y="41"/>
                  </a:lnTo>
                  <a:lnTo>
                    <a:pt x="125" y="52"/>
                  </a:lnTo>
                  <a:lnTo>
                    <a:pt x="129" y="58"/>
                  </a:lnTo>
                  <a:lnTo>
                    <a:pt x="131" y="59"/>
                  </a:lnTo>
                  <a:lnTo>
                    <a:pt x="136" y="62"/>
                  </a:lnTo>
                  <a:lnTo>
                    <a:pt x="144" y="64"/>
                  </a:lnTo>
                  <a:lnTo>
                    <a:pt x="143" y="68"/>
                  </a:lnTo>
                  <a:lnTo>
                    <a:pt x="142" y="71"/>
                  </a:lnTo>
                  <a:lnTo>
                    <a:pt x="142" y="72"/>
                  </a:lnTo>
                  <a:lnTo>
                    <a:pt x="140" y="75"/>
                  </a:lnTo>
                  <a:lnTo>
                    <a:pt x="135" y="78"/>
                  </a:lnTo>
                  <a:lnTo>
                    <a:pt x="119" y="83"/>
                  </a:lnTo>
                  <a:lnTo>
                    <a:pt x="111" y="87"/>
                  </a:lnTo>
                  <a:lnTo>
                    <a:pt x="105" y="94"/>
                  </a:lnTo>
                  <a:lnTo>
                    <a:pt x="103" y="98"/>
                  </a:lnTo>
                  <a:lnTo>
                    <a:pt x="99" y="101"/>
                  </a:lnTo>
                  <a:lnTo>
                    <a:pt x="96" y="103"/>
                  </a:lnTo>
                  <a:lnTo>
                    <a:pt x="89" y="103"/>
                  </a:lnTo>
                  <a:lnTo>
                    <a:pt x="86" y="106"/>
                  </a:lnTo>
                  <a:lnTo>
                    <a:pt x="82" y="107"/>
                  </a:lnTo>
                  <a:lnTo>
                    <a:pt x="74" y="113"/>
                  </a:lnTo>
                  <a:lnTo>
                    <a:pt x="64" y="109"/>
                  </a:lnTo>
                  <a:lnTo>
                    <a:pt x="53" y="109"/>
                  </a:lnTo>
                  <a:lnTo>
                    <a:pt x="45" y="110"/>
                  </a:lnTo>
                  <a:lnTo>
                    <a:pt x="38" y="114"/>
                  </a:lnTo>
                  <a:lnTo>
                    <a:pt x="30" y="120"/>
                  </a:lnTo>
                  <a:lnTo>
                    <a:pt x="22" y="124"/>
                  </a:lnTo>
                  <a:lnTo>
                    <a:pt x="15" y="122"/>
                  </a:lnTo>
                  <a:lnTo>
                    <a:pt x="11" y="117"/>
                  </a:lnTo>
                  <a:lnTo>
                    <a:pt x="6" y="107"/>
                  </a:lnTo>
                  <a:lnTo>
                    <a:pt x="0" y="99"/>
                  </a:lnTo>
                  <a:lnTo>
                    <a:pt x="6" y="91"/>
                  </a:lnTo>
                  <a:lnTo>
                    <a:pt x="10" y="87"/>
                  </a:lnTo>
                  <a:lnTo>
                    <a:pt x="15" y="84"/>
                  </a:lnTo>
                  <a:lnTo>
                    <a:pt x="26" y="84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30" y="78"/>
                  </a:lnTo>
                  <a:lnTo>
                    <a:pt x="31" y="76"/>
                  </a:lnTo>
                  <a:lnTo>
                    <a:pt x="31" y="75"/>
                  </a:lnTo>
                  <a:lnTo>
                    <a:pt x="33" y="74"/>
                  </a:lnTo>
                  <a:lnTo>
                    <a:pt x="31" y="72"/>
                  </a:lnTo>
                  <a:lnTo>
                    <a:pt x="30" y="70"/>
                  </a:lnTo>
                  <a:lnTo>
                    <a:pt x="26" y="66"/>
                  </a:lnTo>
                  <a:lnTo>
                    <a:pt x="23" y="64"/>
                  </a:lnTo>
                  <a:lnTo>
                    <a:pt x="19" y="60"/>
                  </a:lnTo>
                  <a:lnTo>
                    <a:pt x="19" y="59"/>
                  </a:lnTo>
                  <a:lnTo>
                    <a:pt x="21" y="56"/>
                  </a:lnTo>
                  <a:lnTo>
                    <a:pt x="23" y="53"/>
                  </a:lnTo>
                  <a:lnTo>
                    <a:pt x="27" y="48"/>
                  </a:lnTo>
                  <a:lnTo>
                    <a:pt x="29" y="44"/>
                  </a:lnTo>
                  <a:lnTo>
                    <a:pt x="29" y="39"/>
                  </a:lnTo>
                  <a:lnTo>
                    <a:pt x="27" y="31"/>
                  </a:lnTo>
                  <a:lnTo>
                    <a:pt x="27" y="24"/>
                  </a:lnTo>
                  <a:lnTo>
                    <a:pt x="30" y="21"/>
                  </a:lnTo>
                  <a:lnTo>
                    <a:pt x="33" y="20"/>
                  </a:lnTo>
                  <a:lnTo>
                    <a:pt x="34" y="20"/>
                  </a:lnTo>
                  <a:lnTo>
                    <a:pt x="37" y="18"/>
                  </a:lnTo>
                  <a:lnTo>
                    <a:pt x="39" y="16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50" y="2"/>
                  </a:lnTo>
                  <a:lnTo>
                    <a:pt x="5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0" name="Freeform 126"/>
            <p:cNvSpPr>
              <a:spLocks/>
            </p:cNvSpPr>
            <p:nvPr/>
          </p:nvSpPr>
          <p:spPr bwMode="auto">
            <a:xfrm>
              <a:off x="1741199" y="3868127"/>
              <a:ext cx="428561" cy="235708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108" y="9"/>
                </a:cxn>
                <a:cxn ang="0">
                  <a:pos x="117" y="8"/>
                </a:cxn>
                <a:cxn ang="0">
                  <a:pos x="125" y="3"/>
                </a:cxn>
                <a:cxn ang="0">
                  <a:pos x="133" y="7"/>
                </a:cxn>
                <a:cxn ang="0">
                  <a:pos x="144" y="21"/>
                </a:cxn>
                <a:cxn ang="0">
                  <a:pos x="158" y="31"/>
                </a:cxn>
                <a:cxn ang="0">
                  <a:pos x="174" y="44"/>
                </a:cxn>
                <a:cxn ang="0">
                  <a:pos x="178" y="52"/>
                </a:cxn>
                <a:cxn ang="0">
                  <a:pos x="187" y="63"/>
                </a:cxn>
                <a:cxn ang="0">
                  <a:pos x="199" y="69"/>
                </a:cxn>
                <a:cxn ang="0">
                  <a:pos x="214" y="78"/>
                </a:cxn>
                <a:cxn ang="0">
                  <a:pos x="228" y="78"/>
                </a:cxn>
                <a:cxn ang="0">
                  <a:pos x="238" y="70"/>
                </a:cxn>
                <a:cxn ang="0">
                  <a:pos x="252" y="74"/>
                </a:cxn>
                <a:cxn ang="0">
                  <a:pos x="257" y="83"/>
                </a:cxn>
                <a:cxn ang="0">
                  <a:pos x="249" y="94"/>
                </a:cxn>
                <a:cxn ang="0">
                  <a:pos x="250" y="108"/>
                </a:cxn>
                <a:cxn ang="0">
                  <a:pos x="253" y="122"/>
                </a:cxn>
                <a:cxn ang="0">
                  <a:pos x="240" y="128"/>
                </a:cxn>
                <a:cxn ang="0">
                  <a:pos x="211" y="125"/>
                </a:cxn>
                <a:cxn ang="0">
                  <a:pos x="195" y="135"/>
                </a:cxn>
                <a:cxn ang="0">
                  <a:pos x="179" y="139"/>
                </a:cxn>
                <a:cxn ang="0">
                  <a:pos x="163" y="135"/>
                </a:cxn>
                <a:cxn ang="0">
                  <a:pos x="152" y="126"/>
                </a:cxn>
                <a:cxn ang="0">
                  <a:pos x="151" y="121"/>
                </a:cxn>
                <a:cxn ang="0">
                  <a:pos x="148" y="117"/>
                </a:cxn>
                <a:cxn ang="0">
                  <a:pos x="143" y="121"/>
                </a:cxn>
                <a:cxn ang="0">
                  <a:pos x="135" y="128"/>
                </a:cxn>
                <a:cxn ang="0">
                  <a:pos x="116" y="133"/>
                </a:cxn>
                <a:cxn ang="0">
                  <a:pos x="97" y="129"/>
                </a:cxn>
                <a:cxn ang="0">
                  <a:pos x="96" y="116"/>
                </a:cxn>
                <a:cxn ang="0">
                  <a:pos x="85" y="109"/>
                </a:cxn>
                <a:cxn ang="0">
                  <a:pos x="72" y="106"/>
                </a:cxn>
                <a:cxn ang="0">
                  <a:pos x="74" y="102"/>
                </a:cxn>
                <a:cxn ang="0">
                  <a:pos x="78" y="98"/>
                </a:cxn>
                <a:cxn ang="0">
                  <a:pos x="80" y="94"/>
                </a:cxn>
                <a:cxn ang="0">
                  <a:pos x="76" y="91"/>
                </a:cxn>
                <a:cxn ang="0">
                  <a:pos x="68" y="87"/>
                </a:cxn>
                <a:cxn ang="0">
                  <a:pos x="58" y="79"/>
                </a:cxn>
                <a:cxn ang="0">
                  <a:pos x="54" y="70"/>
                </a:cxn>
                <a:cxn ang="0">
                  <a:pos x="50" y="67"/>
                </a:cxn>
                <a:cxn ang="0">
                  <a:pos x="47" y="71"/>
                </a:cxn>
                <a:cxn ang="0">
                  <a:pos x="41" y="74"/>
                </a:cxn>
                <a:cxn ang="0">
                  <a:pos x="18" y="66"/>
                </a:cxn>
                <a:cxn ang="0">
                  <a:pos x="0" y="58"/>
                </a:cxn>
                <a:cxn ang="0">
                  <a:pos x="12" y="51"/>
                </a:cxn>
                <a:cxn ang="0">
                  <a:pos x="22" y="48"/>
                </a:cxn>
                <a:cxn ang="0">
                  <a:pos x="29" y="43"/>
                </a:cxn>
                <a:cxn ang="0">
                  <a:pos x="37" y="32"/>
                </a:cxn>
                <a:cxn ang="0">
                  <a:pos x="61" y="23"/>
                </a:cxn>
                <a:cxn ang="0">
                  <a:pos x="68" y="17"/>
                </a:cxn>
                <a:cxn ang="0">
                  <a:pos x="69" y="13"/>
                </a:cxn>
                <a:cxn ang="0">
                  <a:pos x="73" y="11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4" y="0"/>
                </a:cxn>
              </a:cxnLst>
              <a:rect l="0" t="0" r="r" b="b"/>
              <a:pathLst>
                <a:path w="260" h="143">
                  <a:moveTo>
                    <a:pt x="84" y="0"/>
                  </a:moveTo>
                  <a:lnTo>
                    <a:pt x="88" y="0"/>
                  </a:lnTo>
                  <a:lnTo>
                    <a:pt x="92" y="1"/>
                  </a:lnTo>
                  <a:lnTo>
                    <a:pt x="108" y="9"/>
                  </a:lnTo>
                  <a:lnTo>
                    <a:pt x="113" y="9"/>
                  </a:lnTo>
                  <a:lnTo>
                    <a:pt x="117" y="8"/>
                  </a:lnTo>
                  <a:lnTo>
                    <a:pt x="123" y="3"/>
                  </a:lnTo>
                  <a:lnTo>
                    <a:pt x="125" y="3"/>
                  </a:lnTo>
                  <a:lnTo>
                    <a:pt x="129" y="4"/>
                  </a:lnTo>
                  <a:lnTo>
                    <a:pt x="133" y="7"/>
                  </a:lnTo>
                  <a:lnTo>
                    <a:pt x="141" y="19"/>
                  </a:lnTo>
                  <a:lnTo>
                    <a:pt x="144" y="21"/>
                  </a:lnTo>
                  <a:lnTo>
                    <a:pt x="147" y="25"/>
                  </a:lnTo>
                  <a:lnTo>
                    <a:pt x="158" y="31"/>
                  </a:lnTo>
                  <a:lnTo>
                    <a:pt x="167" y="36"/>
                  </a:lnTo>
                  <a:lnTo>
                    <a:pt x="174" y="44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3" y="60"/>
                  </a:lnTo>
                  <a:lnTo>
                    <a:pt x="187" y="63"/>
                  </a:lnTo>
                  <a:lnTo>
                    <a:pt x="191" y="65"/>
                  </a:lnTo>
                  <a:lnTo>
                    <a:pt x="199" y="69"/>
                  </a:lnTo>
                  <a:lnTo>
                    <a:pt x="206" y="73"/>
                  </a:lnTo>
                  <a:lnTo>
                    <a:pt x="214" y="78"/>
                  </a:lnTo>
                  <a:lnTo>
                    <a:pt x="222" y="79"/>
                  </a:lnTo>
                  <a:lnTo>
                    <a:pt x="228" y="78"/>
                  </a:lnTo>
                  <a:lnTo>
                    <a:pt x="230" y="75"/>
                  </a:lnTo>
                  <a:lnTo>
                    <a:pt x="238" y="70"/>
                  </a:lnTo>
                  <a:lnTo>
                    <a:pt x="244" y="71"/>
                  </a:lnTo>
                  <a:lnTo>
                    <a:pt x="252" y="74"/>
                  </a:lnTo>
                  <a:lnTo>
                    <a:pt x="260" y="78"/>
                  </a:lnTo>
                  <a:lnTo>
                    <a:pt x="257" y="83"/>
                  </a:lnTo>
                  <a:lnTo>
                    <a:pt x="252" y="91"/>
                  </a:lnTo>
                  <a:lnTo>
                    <a:pt x="249" y="94"/>
                  </a:lnTo>
                  <a:lnTo>
                    <a:pt x="248" y="101"/>
                  </a:lnTo>
                  <a:lnTo>
                    <a:pt x="250" y="108"/>
                  </a:lnTo>
                  <a:lnTo>
                    <a:pt x="253" y="116"/>
                  </a:lnTo>
                  <a:lnTo>
                    <a:pt x="253" y="122"/>
                  </a:lnTo>
                  <a:lnTo>
                    <a:pt x="249" y="126"/>
                  </a:lnTo>
                  <a:lnTo>
                    <a:pt x="240" y="128"/>
                  </a:lnTo>
                  <a:lnTo>
                    <a:pt x="218" y="125"/>
                  </a:lnTo>
                  <a:lnTo>
                    <a:pt x="211" y="125"/>
                  </a:lnTo>
                  <a:lnTo>
                    <a:pt x="203" y="128"/>
                  </a:lnTo>
                  <a:lnTo>
                    <a:pt x="195" y="135"/>
                  </a:lnTo>
                  <a:lnTo>
                    <a:pt x="190" y="143"/>
                  </a:lnTo>
                  <a:lnTo>
                    <a:pt x="179" y="139"/>
                  </a:lnTo>
                  <a:lnTo>
                    <a:pt x="170" y="136"/>
                  </a:lnTo>
                  <a:lnTo>
                    <a:pt x="163" y="135"/>
                  </a:lnTo>
                  <a:lnTo>
                    <a:pt x="158" y="132"/>
                  </a:lnTo>
                  <a:lnTo>
                    <a:pt x="152" y="126"/>
                  </a:lnTo>
                  <a:lnTo>
                    <a:pt x="151" y="124"/>
                  </a:lnTo>
                  <a:lnTo>
                    <a:pt x="151" y="121"/>
                  </a:lnTo>
                  <a:lnTo>
                    <a:pt x="150" y="118"/>
                  </a:lnTo>
                  <a:lnTo>
                    <a:pt x="148" y="117"/>
                  </a:lnTo>
                  <a:lnTo>
                    <a:pt x="147" y="117"/>
                  </a:lnTo>
                  <a:lnTo>
                    <a:pt x="143" y="121"/>
                  </a:lnTo>
                  <a:lnTo>
                    <a:pt x="139" y="124"/>
                  </a:lnTo>
                  <a:lnTo>
                    <a:pt x="135" y="128"/>
                  </a:lnTo>
                  <a:lnTo>
                    <a:pt x="127" y="132"/>
                  </a:lnTo>
                  <a:lnTo>
                    <a:pt x="116" y="133"/>
                  </a:lnTo>
                  <a:lnTo>
                    <a:pt x="107" y="132"/>
                  </a:lnTo>
                  <a:lnTo>
                    <a:pt x="97" y="129"/>
                  </a:lnTo>
                  <a:lnTo>
                    <a:pt x="97" y="122"/>
                  </a:lnTo>
                  <a:lnTo>
                    <a:pt x="96" y="116"/>
                  </a:lnTo>
                  <a:lnTo>
                    <a:pt x="92" y="112"/>
                  </a:lnTo>
                  <a:lnTo>
                    <a:pt x="85" y="109"/>
                  </a:lnTo>
                  <a:lnTo>
                    <a:pt x="77" y="108"/>
                  </a:lnTo>
                  <a:lnTo>
                    <a:pt x="72" y="106"/>
                  </a:lnTo>
                  <a:lnTo>
                    <a:pt x="72" y="105"/>
                  </a:lnTo>
                  <a:lnTo>
                    <a:pt x="74" y="102"/>
                  </a:lnTo>
                  <a:lnTo>
                    <a:pt x="77" y="101"/>
                  </a:lnTo>
                  <a:lnTo>
                    <a:pt x="78" y="98"/>
                  </a:lnTo>
                  <a:lnTo>
                    <a:pt x="80" y="97"/>
                  </a:lnTo>
                  <a:lnTo>
                    <a:pt x="80" y="94"/>
                  </a:lnTo>
                  <a:lnTo>
                    <a:pt x="78" y="93"/>
                  </a:lnTo>
                  <a:lnTo>
                    <a:pt x="76" y="91"/>
                  </a:lnTo>
                  <a:lnTo>
                    <a:pt x="72" y="89"/>
                  </a:lnTo>
                  <a:lnTo>
                    <a:pt x="68" y="87"/>
                  </a:lnTo>
                  <a:lnTo>
                    <a:pt x="64" y="85"/>
                  </a:lnTo>
                  <a:lnTo>
                    <a:pt x="58" y="79"/>
                  </a:lnTo>
                  <a:lnTo>
                    <a:pt x="57" y="75"/>
                  </a:lnTo>
                  <a:lnTo>
                    <a:pt x="54" y="70"/>
                  </a:lnTo>
                  <a:lnTo>
                    <a:pt x="51" y="67"/>
                  </a:lnTo>
                  <a:lnTo>
                    <a:pt x="50" y="67"/>
                  </a:lnTo>
                  <a:lnTo>
                    <a:pt x="47" y="70"/>
                  </a:lnTo>
                  <a:lnTo>
                    <a:pt x="47" y="71"/>
                  </a:lnTo>
                  <a:lnTo>
                    <a:pt x="45" y="74"/>
                  </a:lnTo>
                  <a:lnTo>
                    <a:pt x="41" y="74"/>
                  </a:lnTo>
                  <a:lnTo>
                    <a:pt x="37" y="73"/>
                  </a:lnTo>
                  <a:lnTo>
                    <a:pt x="18" y="66"/>
                  </a:lnTo>
                  <a:lnTo>
                    <a:pt x="2" y="59"/>
                  </a:lnTo>
                  <a:lnTo>
                    <a:pt x="0" y="58"/>
                  </a:lnTo>
                  <a:lnTo>
                    <a:pt x="8" y="52"/>
                  </a:lnTo>
                  <a:lnTo>
                    <a:pt x="12" y="51"/>
                  </a:lnTo>
                  <a:lnTo>
                    <a:pt x="15" y="48"/>
                  </a:lnTo>
                  <a:lnTo>
                    <a:pt x="22" y="48"/>
                  </a:lnTo>
                  <a:lnTo>
                    <a:pt x="25" y="46"/>
                  </a:lnTo>
                  <a:lnTo>
                    <a:pt x="29" y="43"/>
                  </a:lnTo>
                  <a:lnTo>
                    <a:pt x="31" y="39"/>
                  </a:lnTo>
                  <a:lnTo>
                    <a:pt x="37" y="32"/>
                  </a:lnTo>
                  <a:lnTo>
                    <a:pt x="45" y="28"/>
                  </a:lnTo>
                  <a:lnTo>
                    <a:pt x="61" y="23"/>
                  </a:lnTo>
                  <a:lnTo>
                    <a:pt x="66" y="20"/>
                  </a:lnTo>
                  <a:lnTo>
                    <a:pt x="68" y="17"/>
                  </a:lnTo>
                  <a:lnTo>
                    <a:pt x="68" y="16"/>
                  </a:lnTo>
                  <a:lnTo>
                    <a:pt x="69" y="13"/>
                  </a:lnTo>
                  <a:lnTo>
                    <a:pt x="70" y="9"/>
                  </a:lnTo>
                  <a:lnTo>
                    <a:pt x="73" y="11"/>
                  </a:lnTo>
                  <a:lnTo>
                    <a:pt x="77" y="11"/>
                  </a:lnTo>
                  <a:lnTo>
                    <a:pt x="80" y="8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1" name="Freeform 127"/>
            <p:cNvSpPr>
              <a:spLocks/>
            </p:cNvSpPr>
            <p:nvPr/>
          </p:nvSpPr>
          <p:spPr bwMode="auto">
            <a:xfrm>
              <a:off x="1006054" y="3896149"/>
              <a:ext cx="243950" cy="224170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8" y="7"/>
                </a:cxn>
                <a:cxn ang="0">
                  <a:pos x="52" y="25"/>
                </a:cxn>
                <a:cxn ang="0">
                  <a:pos x="63" y="29"/>
                </a:cxn>
                <a:cxn ang="0">
                  <a:pos x="74" y="26"/>
                </a:cxn>
                <a:cxn ang="0">
                  <a:pos x="85" y="33"/>
                </a:cxn>
                <a:cxn ang="0">
                  <a:pos x="98" y="34"/>
                </a:cxn>
                <a:cxn ang="0">
                  <a:pos x="116" y="33"/>
                </a:cxn>
                <a:cxn ang="0">
                  <a:pos x="128" y="23"/>
                </a:cxn>
                <a:cxn ang="0">
                  <a:pos x="140" y="34"/>
                </a:cxn>
                <a:cxn ang="0">
                  <a:pos x="148" y="57"/>
                </a:cxn>
                <a:cxn ang="0">
                  <a:pos x="142" y="68"/>
                </a:cxn>
                <a:cxn ang="0">
                  <a:pos x="134" y="87"/>
                </a:cxn>
                <a:cxn ang="0">
                  <a:pos x="138" y="104"/>
                </a:cxn>
                <a:cxn ang="0">
                  <a:pos x="136" y="111"/>
                </a:cxn>
                <a:cxn ang="0">
                  <a:pos x="125" y="108"/>
                </a:cxn>
                <a:cxn ang="0">
                  <a:pos x="120" y="107"/>
                </a:cxn>
                <a:cxn ang="0">
                  <a:pos x="118" y="111"/>
                </a:cxn>
                <a:cxn ang="0">
                  <a:pos x="117" y="119"/>
                </a:cxn>
                <a:cxn ang="0">
                  <a:pos x="114" y="123"/>
                </a:cxn>
                <a:cxn ang="0">
                  <a:pos x="106" y="130"/>
                </a:cxn>
                <a:cxn ang="0">
                  <a:pos x="95" y="136"/>
                </a:cxn>
                <a:cxn ang="0">
                  <a:pos x="89" y="134"/>
                </a:cxn>
                <a:cxn ang="0">
                  <a:pos x="78" y="132"/>
                </a:cxn>
                <a:cxn ang="0">
                  <a:pos x="69" y="134"/>
                </a:cxn>
                <a:cxn ang="0">
                  <a:pos x="63" y="131"/>
                </a:cxn>
                <a:cxn ang="0">
                  <a:pos x="66" y="119"/>
                </a:cxn>
                <a:cxn ang="0">
                  <a:pos x="69" y="108"/>
                </a:cxn>
                <a:cxn ang="0">
                  <a:pos x="63" y="95"/>
                </a:cxn>
                <a:cxn ang="0">
                  <a:pos x="48" y="88"/>
                </a:cxn>
                <a:cxn ang="0">
                  <a:pos x="36" y="77"/>
                </a:cxn>
                <a:cxn ang="0">
                  <a:pos x="35" y="69"/>
                </a:cxn>
                <a:cxn ang="0">
                  <a:pos x="32" y="65"/>
                </a:cxn>
                <a:cxn ang="0">
                  <a:pos x="26" y="68"/>
                </a:cxn>
                <a:cxn ang="0">
                  <a:pos x="13" y="70"/>
                </a:cxn>
                <a:cxn ang="0">
                  <a:pos x="8" y="62"/>
                </a:cxn>
                <a:cxn ang="0">
                  <a:pos x="11" y="46"/>
                </a:cxn>
                <a:cxn ang="0">
                  <a:pos x="27" y="31"/>
                </a:cxn>
                <a:cxn ang="0">
                  <a:pos x="32" y="18"/>
                </a:cxn>
                <a:cxn ang="0">
                  <a:pos x="39" y="0"/>
                </a:cxn>
              </a:cxnLst>
              <a:rect l="0" t="0" r="r" b="b"/>
              <a:pathLst>
                <a:path w="148" h="136">
                  <a:moveTo>
                    <a:pt x="39" y="0"/>
                  </a:moveTo>
                  <a:lnTo>
                    <a:pt x="46" y="0"/>
                  </a:lnTo>
                  <a:lnTo>
                    <a:pt x="47" y="3"/>
                  </a:lnTo>
                  <a:lnTo>
                    <a:pt x="48" y="7"/>
                  </a:lnTo>
                  <a:lnTo>
                    <a:pt x="50" y="17"/>
                  </a:lnTo>
                  <a:lnTo>
                    <a:pt x="52" y="25"/>
                  </a:lnTo>
                  <a:lnTo>
                    <a:pt x="59" y="29"/>
                  </a:lnTo>
                  <a:lnTo>
                    <a:pt x="63" y="29"/>
                  </a:lnTo>
                  <a:lnTo>
                    <a:pt x="71" y="26"/>
                  </a:lnTo>
                  <a:lnTo>
                    <a:pt x="74" y="26"/>
                  </a:lnTo>
                  <a:lnTo>
                    <a:pt x="82" y="30"/>
                  </a:lnTo>
                  <a:lnTo>
                    <a:pt x="85" y="33"/>
                  </a:lnTo>
                  <a:lnTo>
                    <a:pt x="90" y="33"/>
                  </a:lnTo>
                  <a:lnTo>
                    <a:pt x="98" y="34"/>
                  </a:lnTo>
                  <a:lnTo>
                    <a:pt x="106" y="34"/>
                  </a:lnTo>
                  <a:lnTo>
                    <a:pt x="116" y="33"/>
                  </a:lnTo>
                  <a:lnTo>
                    <a:pt x="122" y="29"/>
                  </a:lnTo>
                  <a:lnTo>
                    <a:pt x="128" y="23"/>
                  </a:lnTo>
                  <a:lnTo>
                    <a:pt x="137" y="23"/>
                  </a:lnTo>
                  <a:lnTo>
                    <a:pt x="140" y="34"/>
                  </a:lnTo>
                  <a:lnTo>
                    <a:pt x="144" y="45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42" y="68"/>
                  </a:lnTo>
                  <a:lnTo>
                    <a:pt x="134" y="79"/>
                  </a:lnTo>
                  <a:lnTo>
                    <a:pt x="134" y="87"/>
                  </a:lnTo>
                  <a:lnTo>
                    <a:pt x="136" y="95"/>
                  </a:lnTo>
                  <a:lnTo>
                    <a:pt x="138" y="104"/>
                  </a:lnTo>
                  <a:lnTo>
                    <a:pt x="137" y="109"/>
                  </a:lnTo>
                  <a:lnTo>
                    <a:pt x="136" y="111"/>
                  </a:lnTo>
                  <a:lnTo>
                    <a:pt x="130" y="111"/>
                  </a:lnTo>
                  <a:lnTo>
                    <a:pt x="125" y="108"/>
                  </a:lnTo>
                  <a:lnTo>
                    <a:pt x="124" y="107"/>
                  </a:lnTo>
                  <a:lnTo>
                    <a:pt x="120" y="107"/>
                  </a:lnTo>
                  <a:lnTo>
                    <a:pt x="118" y="108"/>
                  </a:lnTo>
                  <a:lnTo>
                    <a:pt x="118" y="111"/>
                  </a:lnTo>
                  <a:lnTo>
                    <a:pt x="117" y="114"/>
                  </a:lnTo>
                  <a:lnTo>
                    <a:pt x="117" y="119"/>
                  </a:lnTo>
                  <a:lnTo>
                    <a:pt x="116" y="122"/>
                  </a:lnTo>
                  <a:lnTo>
                    <a:pt x="114" y="123"/>
                  </a:lnTo>
                  <a:lnTo>
                    <a:pt x="110" y="126"/>
                  </a:lnTo>
                  <a:lnTo>
                    <a:pt x="106" y="130"/>
                  </a:lnTo>
                  <a:lnTo>
                    <a:pt x="101" y="132"/>
                  </a:lnTo>
                  <a:lnTo>
                    <a:pt x="95" y="136"/>
                  </a:lnTo>
                  <a:lnTo>
                    <a:pt x="90" y="134"/>
                  </a:lnTo>
                  <a:lnTo>
                    <a:pt x="89" y="134"/>
                  </a:lnTo>
                  <a:lnTo>
                    <a:pt x="86" y="132"/>
                  </a:lnTo>
                  <a:lnTo>
                    <a:pt x="78" y="132"/>
                  </a:lnTo>
                  <a:lnTo>
                    <a:pt x="74" y="134"/>
                  </a:lnTo>
                  <a:lnTo>
                    <a:pt x="69" y="134"/>
                  </a:lnTo>
                  <a:lnTo>
                    <a:pt x="62" y="135"/>
                  </a:lnTo>
                  <a:lnTo>
                    <a:pt x="63" y="131"/>
                  </a:lnTo>
                  <a:lnTo>
                    <a:pt x="63" y="127"/>
                  </a:lnTo>
                  <a:lnTo>
                    <a:pt x="66" y="119"/>
                  </a:lnTo>
                  <a:lnTo>
                    <a:pt x="67" y="116"/>
                  </a:lnTo>
                  <a:lnTo>
                    <a:pt x="69" y="108"/>
                  </a:lnTo>
                  <a:lnTo>
                    <a:pt x="67" y="100"/>
                  </a:lnTo>
                  <a:lnTo>
                    <a:pt x="63" y="95"/>
                  </a:lnTo>
                  <a:lnTo>
                    <a:pt x="56" y="91"/>
                  </a:lnTo>
                  <a:lnTo>
                    <a:pt x="48" y="88"/>
                  </a:lnTo>
                  <a:lnTo>
                    <a:pt x="40" y="83"/>
                  </a:lnTo>
                  <a:lnTo>
                    <a:pt x="36" y="77"/>
                  </a:lnTo>
                  <a:lnTo>
                    <a:pt x="35" y="72"/>
                  </a:lnTo>
                  <a:lnTo>
                    <a:pt x="35" y="69"/>
                  </a:lnTo>
                  <a:lnTo>
                    <a:pt x="34" y="66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6" y="68"/>
                  </a:lnTo>
                  <a:lnTo>
                    <a:pt x="20" y="69"/>
                  </a:lnTo>
                  <a:lnTo>
                    <a:pt x="13" y="70"/>
                  </a:lnTo>
                  <a:lnTo>
                    <a:pt x="9" y="65"/>
                  </a:lnTo>
                  <a:lnTo>
                    <a:pt x="8" y="62"/>
                  </a:lnTo>
                  <a:lnTo>
                    <a:pt x="0" y="54"/>
                  </a:lnTo>
                  <a:lnTo>
                    <a:pt x="11" y="46"/>
                  </a:lnTo>
                  <a:lnTo>
                    <a:pt x="19" y="38"/>
                  </a:lnTo>
                  <a:lnTo>
                    <a:pt x="27" y="31"/>
                  </a:lnTo>
                  <a:lnTo>
                    <a:pt x="30" y="27"/>
                  </a:lnTo>
                  <a:lnTo>
                    <a:pt x="32" y="18"/>
                  </a:lnTo>
                  <a:lnTo>
                    <a:pt x="35" y="7"/>
                  </a:lnTo>
                  <a:lnTo>
                    <a:pt x="3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1226927" y="3912632"/>
              <a:ext cx="235707" cy="154942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8" y="8"/>
                </a:cxn>
                <a:cxn ang="0">
                  <a:pos x="39" y="13"/>
                </a:cxn>
                <a:cxn ang="0">
                  <a:pos x="41" y="17"/>
                </a:cxn>
                <a:cxn ang="0">
                  <a:pos x="45" y="16"/>
                </a:cxn>
                <a:cxn ang="0">
                  <a:pos x="58" y="16"/>
                </a:cxn>
                <a:cxn ang="0">
                  <a:pos x="74" y="19"/>
                </a:cxn>
                <a:cxn ang="0">
                  <a:pos x="95" y="15"/>
                </a:cxn>
                <a:cxn ang="0">
                  <a:pos x="107" y="9"/>
                </a:cxn>
                <a:cxn ang="0">
                  <a:pos x="112" y="11"/>
                </a:cxn>
                <a:cxn ang="0">
                  <a:pos x="116" y="19"/>
                </a:cxn>
                <a:cxn ang="0">
                  <a:pos x="117" y="24"/>
                </a:cxn>
                <a:cxn ang="0">
                  <a:pos x="123" y="32"/>
                </a:cxn>
                <a:cxn ang="0">
                  <a:pos x="129" y="35"/>
                </a:cxn>
                <a:cxn ang="0">
                  <a:pos x="136" y="36"/>
                </a:cxn>
                <a:cxn ang="0">
                  <a:pos x="143" y="46"/>
                </a:cxn>
                <a:cxn ang="0">
                  <a:pos x="142" y="55"/>
                </a:cxn>
                <a:cxn ang="0">
                  <a:pos x="138" y="64"/>
                </a:cxn>
                <a:cxn ang="0">
                  <a:pos x="136" y="73"/>
                </a:cxn>
                <a:cxn ang="0">
                  <a:pos x="123" y="78"/>
                </a:cxn>
                <a:cxn ang="0">
                  <a:pos x="115" y="79"/>
                </a:cxn>
                <a:cxn ang="0">
                  <a:pos x="100" y="85"/>
                </a:cxn>
                <a:cxn ang="0">
                  <a:pos x="81" y="78"/>
                </a:cxn>
                <a:cxn ang="0">
                  <a:pos x="64" y="81"/>
                </a:cxn>
                <a:cxn ang="0">
                  <a:pos x="46" y="94"/>
                </a:cxn>
                <a:cxn ang="0">
                  <a:pos x="19" y="91"/>
                </a:cxn>
                <a:cxn ang="0">
                  <a:pos x="7" y="85"/>
                </a:cxn>
                <a:cxn ang="0">
                  <a:pos x="0" y="78"/>
                </a:cxn>
                <a:cxn ang="0">
                  <a:pos x="8" y="58"/>
                </a:cxn>
                <a:cxn ang="0">
                  <a:pos x="14" y="47"/>
                </a:cxn>
                <a:cxn ang="0">
                  <a:pos x="6" y="24"/>
                </a:cxn>
                <a:cxn ang="0">
                  <a:pos x="7" y="13"/>
                </a:cxn>
                <a:cxn ang="0">
                  <a:pos x="17" y="8"/>
                </a:cxn>
                <a:cxn ang="0">
                  <a:pos x="29" y="0"/>
                </a:cxn>
              </a:cxnLst>
              <a:rect l="0" t="0" r="r" b="b"/>
              <a:pathLst>
                <a:path w="143" h="94">
                  <a:moveTo>
                    <a:pt x="29" y="0"/>
                  </a:moveTo>
                  <a:lnTo>
                    <a:pt x="34" y="1"/>
                  </a:lnTo>
                  <a:lnTo>
                    <a:pt x="35" y="2"/>
                  </a:lnTo>
                  <a:lnTo>
                    <a:pt x="38" y="8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6"/>
                  </a:lnTo>
                  <a:lnTo>
                    <a:pt x="41" y="17"/>
                  </a:lnTo>
                  <a:lnTo>
                    <a:pt x="42" y="17"/>
                  </a:lnTo>
                  <a:lnTo>
                    <a:pt x="45" y="16"/>
                  </a:lnTo>
                  <a:lnTo>
                    <a:pt x="52" y="15"/>
                  </a:lnTo>
                  <a:lnTo>
                    <a:pt x="58" y="16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5" y="17"/>
                  </a:lnTo>
                  <a:lnTo>
                    <a:pt x="95" y="15"/>
                  </a:lnTo>
                  <a:lnTo>
                    <a:pt x="103" y="11"/>
                  </a:lnTo>
                  <a:lnTo>
                    <a:pt x="107" y="9"/>
                  </a:lnTo>
                  <a:lnTo>
                    <a:pt x="109" y="7"/>
                  </a:lnTo>
                  <a:lnTo>
                    <a:pt x="112" y="11"/>
                  </a:lnTo>
                  <a:lnTo>
                    <a:pt x="113" y="16"/>
                  </a:lnTo>
                  <a:lnTo>
                    <a:pt x="116" y="19"/>
                  </a:lnTo>
                  <a:lnTo>
                    <a:pt x="117" y="21"/>
                  </a:lnTo>
                  <a:lnTo>
                    <a:pt x="117" y="24"/>
                  </a:lnTo>
                  <a:lnTo>
                    <a:pt x="120" y="29"/>
                  </a:lnTo>
                  <a:lnTo>
                    <a:pt x="123" y="32"/>
                  </a:lnTo>
                  <a:lnTo>
                    <a:pt x="127" y="33"/>
                  </a:lnTo>
                  <a:lnTo>
                    <a:pt x="129" y="35"/>
                  </a:lnTo>
                  <a:lnTo>
                    <a:pt x="134" y="36"/>
                  </a:lnTo>
                  <a:lnTo>
                    <a:pt x="136" y="36"/>
                  </a:lnTo>
                  <a:lnTo>
                    <a:pt x="142" y="42"/>
                  </a:lnTo>
                  <a:lnTo>
                    <a:pt x="143" y="46"/>
                  </a:lnTo>
                  <a:lnTo>
                    <a:pt x="143" y="50"/>
                  </a:lnTo>
                  <a:lnTo>
                    <a:pt x="142" y="55"/>
                  </a:lnTo>
                  <a:lnTo>
                    <a:pt x="140" y="59"/>
                  </a:lnTo>
                  <a:lnTo>
                    <a:pt x="138" y="64"/>
                  </a:lnTo>
                  <a:lnTo>
                    <a:pt x="136" y="69"/>
                  </a:lnTo>
                  <a:lnTo>
                    <a:pt x="136" y="73"/>
                  </a:lnTo>
                  <a:lnTo>
                    <a:pt x="131" y="75"/>
                  </a:lnTo>
                  <a:lnTo>
                    <a:pt x="123" y="78"/>
                  </a:lnTo>
                  <a:lnTo>
                    <a:pt x="119" y="78"/>
                  </a:lnTo>
                  <a:lnTo>
                    <a:pt x="115" y="79"/>
                  </a:lnTo>
                  <a:lnTo>
                    <a:pt x="107" y="85"/>
                  </a:lnTo>
                  <a:lnTo>
                    <a:pt x="100" y="85"/>
                  </a:lnTo>
                  <a:lnTo>
                    <a:pt x="90" y="82"/>
                  </a:lnTo>
                  <a:lnTo>
                    <a:pt x="81" y="78"/>
                  </a:lnTo>
                  <a:lnTo>
                    <a:pt x="73" y="77"/>
                  </a:lnTo>
                  <a:lnTo>
                    <a:pt x="64" y="81"/>
                  </a:lnTo>
                  <a:lnTo>
                    <a:pt x="54" y="89"/>
                  </a:lnTo>
                  <a:lnTo>
                    <a:pt x="46" y="94"/>
                  </a:lnTo>
                  <a:lnTo>
                    <a:pt x="38" y="94"/>
                  </a:lnTo>
                  <a:lnTo>
                    <a:pt x="19" y="91"/>
                  </a:lnTo>
                  <a:lnTo>
                    <a:pt x="11" y="89"/>
                  </a:lnTo>
                  <a:lnTo>
                    <a:pt x="7" y="85"/>
                  </a:lnTo>
                  <a:lnTo>
                    <a:pt x="2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8" y="58"/>
                  </a:lnTo>
                  <a:lnTo>
                    <a:pt x="14" y="52"/>
                  </a:lnTo>
                  <a:lnTo>
                    <a:pt x="14" y="47"/>
                  </a:lnTo>
                  <a:lnTo>
                    <a:pt x="10" y="35"/>
                  </a:lnTo>
                  <a:lnTo>
                    <a:pt x="6" y="24"/>
                  </a:lnTo>
                  <a:lnTo>
                    <a:pt x="3" y="13"/>
                  </a:lnTo>
                  <a:lnTo>
                    <a:pt x="7" y="13"/>
                  </a:lnTo>
                  <a:lnTo>
                    <a:pt x="10" y="12"/>
                  </a:lnTo>
                  <a:lnTo>
                    <a:pt x="17" y="8"/>
                  </a:lnTo>
                  <a:lnTo>
                    <a:pt x="22" y="2"/>
                  </a:lnTo>
                  <a:lnTo>
                    <a:pt x="2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3" name="Freeform 129"/>
            <p:cNvSpPr>
              <a:spLocks/>
            </p:cNvSpPr>
            <p:nvPr/>
          </p:nvSpPr>
          <p:spPr bwMode="auto">
            <a:xfrm>
              <a:off x="1162642" y="4046144"/>
              <a:ext cx="186259" cy="210984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6" y="4"/>
                </a:cxn>
                <a:cxn ang="0">
                  <a:pos x="50" y="8"/>
                </a:cxn>
                <a:cxn ang="0">
                  <a:pos x="58" y="10"/>
                </a:cxn>
                <a:cxn ang="0">
                  <a:pos x="77" y="13"/>
                </a:cxn>
                <a:cxn ang="0">
                  <a:pos x="85" y="13"/>
                </a:cxn>
                <a:cxn ang="0">
                  <a:pos x="85" y="12"/>
                </a:cxn>
                <a:cxn ang="0">
                  <a:pos x="86" y="12"/>
                </a:cxn>
                <a:cxn ang="0">
                  <a:pos x="91" y="33"/>
                </a:cxn>
                <a:cxn ang="0">
                  <a:pos x="95" y="52"/>
                </a:cxn>
                <a:cxn ang="0">
                  <a:pos x="100" y="60"/>
                </a:cxn>
                <a:cxn ang="0">
                  <a:pos x="103" y="63"/>
                </a:cxn>
                <a:cxn ang="0">
                  <a:pos x="113" y="68"/>
                </a:cxn>
                <a:cxn ang="0">
                  <a:pos x="113" y="72"/>
                </a:cxn>
                <a:cxn ang="0">
                  <a:pos x="111" y="83"/>
                </a:cxn>
                <a:cxn ang="0">
                  <a:pos x="111" y="91"/>
                </a:cxn>
                <a:cxn ang="0">
                  <a:pos x="105" y="97"/>
                </a:cxn>
                <a:cxn ang="0">
                  <a:pos x="100" y="106"/>
                </a:cxn>
                <a:cxn ang="0">
                  <a:pos x="92" y="116"/>
                </a:cxn>
                <a:cxn ang="0">
                  <a:pos x="86" y="122"/>
                </a:cxn>
                <a:cxn ang="0">
                  <a:pos x="81" y="126"/>
                </a:cxn>
                <a:cxn ang="0">
                  <a:pos x="74" y="128"/>
                </a:cxn>
                <a:cxn ang="0">
                  <a:pos x="61" y="128"/>
                </a:cxn>
                <a:cxn ang="0">
                  <a:pos x="56" y="125"/>
                </a:cxn>
                <a:cxn ang="0">
                  <a:pos x="52" y="118"/>
                </a:cxn>
                <a:cxn ang="0">
                  <a:pos x="46" y="107"/>
                </a:cxn>
                <a:cxn ang="0">
                  <a:pos x="42" y="97"/>
                </a:cxn>
                <a:cxn ang="0">
                  <a:pos x="41" y="86"/>
                </a:cxn>
                <a:cxn ang="0">
                  <a:pos x="39" y="79"/>
                </a:cxn>
                <a:cxn ang="0">
                  <a:pos x="35" y="75"/>
                </a:cxn>
                <a:cxn ang="0">
                  <a:pos x="30" y="71"/>
                </a:cxn>
                <a:cxn ang="0">
                  <a:pos x="27" y="64"/>
                </a:cxn>
                <a:cxn ang="0">
                  <a:pos x="25" y="59"/>
                </a:cxn>
                <a:cxn ang="0">
                  <a:pos x="17" y="55"/>
                </a:cxn>
                <a:cxn ang="0">
                  <a:pos x="13" y="52"/>
                </a:cxn>
                <a:cxn ang="0">
                  <a:pos x="4" y="48"/>
                </a:cxn>
                <a:cxn ang="0">
                  <a:pos x="2" y="45"/>
                </a:cxn>
                <a:cxn ang="0">
                  <a:pos x="0" y="45"/>
                </a:cxn>
                <a:cxn ang="0">
                  <a:pos x="6" y="41"/>
                </a:cxn>
                <a:cxn ang="0">
                  <a:pos x="11" y="39"/>
                </a:cxn>
                <a:cxn ang="0">
                  <a:pos x="15" y="35"/>
                </a:cxn>
                <a:cxn ang="0">
                  <a:pos x="19" y="32"/>
                </a:cxn>
                <a:cxn ang="0">
                  <a:pos x="21" y="31"/>
                </a:cxn>
                <a:cxn ang="0">
                  <a:pos x="22" y="28"/>
                </a:cxn>
                <a:cxn ang="0">
                  <a:pos x="22" y="23"/>
                </a:cxn>
                <a:cxn ang="0">
                  <a:pos x="23" y="20"/>
                </a:cxn>
                <a:cxn ang="0">
                  <a:pos x="23" y="17"/>
                </a:cxn>
                <a:cxn ang="0">
                  <a:pos x="25" y="16"/>
                </a:cxn>
                <a:cxn ang="0">
                  <a:pos x="29" y="16"/>
                </a:cxn>
                <a:cxn ang="0">
                  <a:pos x="30" y="17"/>
                </a:cxn>
                <a:cxn ang="0">
                  <a:pos x="35" y="20"/>
                </a:cxn>
                <a:cxn ang="0">
                  <a:pos x="41" y="20"/>
                </a:cxn>
                <a:cxn ang="0">
                  <a:pos x="42" y="18"/>
                </a:cxn>
                <a:cxn ang="0">
                  <a:pos x="43" y="16"/>
                </a:cxn>
                <a:cxn ang="0">
                  <a:pos x="43" y="13"/>
                </a:cxn>
                <a:cxn ang="0">
                  <a:pos x="42" y="9"/>
                </a:cxn>
                <a:cxn ang="0">
                  <a:pos x="42" y="5"/>
                </a:cxn>
                <a:cxn ang="0">
                  <a:pos x="41" y="0"/>
                </a:cxn>
              </a:cxnLst>
              <a:rect l="0" t="0" r="r" b="b"/>
              <a:pathLst>
                <a:path w="113" h="128">
                  <a:moveTo>
                    <a:pt x="41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77" y="13"/>
                  </a:lnTo>
                  <a:lnTo>
                    <a:pt x="85" y="13"/>
                  </a:lnTo>
                  <a:lnTo>
                    <a:pt x="85" y="12"/>
                  </a:lnTo>
                  <a:lnTo>
                    <a:pt x="86" y="12"/>
                  </a:lnTo>
                  <a:lnTo>
                    <a:pt x="91" y="33"/>
                  </a:lnTo>
                  <a:lnTo>
                    <a:pt x="95" y="52"/>
                  </a:lnTo>
                  <a:lnTo>
                    <a:pt x="100" y="60"/>
                  </a:lnTo>
                  <a:lnTo>
                    <a:pt x="103" y="63"/>
                  </a:lnTo>
                  <a:lnTo>
                    <a:pt x="113" y="68"/>
                  </a:lnTo>
                  <a:lnTo>
                    <a:pt x="113" y="72"/>
                  </a:lnTo>
                  <a:lnTo>
                    <a:pt x="111" y="83"/>
                  </a:lnTo>
                  <a:lnTo>
                    <a:pt x="111" y="91"/>
                  </a:lnTo>
                  <a:lnTo>
                    <a:pt x="105" y="97"/>
                  </a:lnTo>
                  <a:lnTo>
                    <a:pt x="100" y="106"/>
                  </a:lnTo>
                  <a:lnTo>
                    <a:pt x="92" y="116"/>
                  </a:lnTo>
                  <a:lnTo>
                    <a:pt x="86" y="122"/>
                  </a:lnTo>
                  <a:lnTo>
                    <a:pt x="81" y="126"/>
                  </a:lnTo>
                  <a:lnTo>
                    <a:pt x="74" y="128"/>
                  </a:lnTo>
                  <a:lnTo>
                    <a:pt x="61" y="128"/>
                  </a:lnTo>
                  <a:lnTo>
                    <a:pt x="56" y="125"/>
                  </a:lnTo>
                  <a:lnTo>
                    <a:pt x="52" y="118"/>
                  </a:lnTo>
                  <a:lnTo>
                    <a:pt x="46" y="107"/>
                  </a:lnTo>
                  <a:lnTo>
                    <a:pt x="42" y="97"/>
                  </a:lnTo>
                  <a:lnTo>
                    <a:pt x="41" y="86"/>
                  </a:lnTo>
                  <a:lnTo>
                    <a:pt x="39" y="79"/>
                  </a:lnTo>
                  <a:lnTo>
                    <a:pt x="35" y="75"/>
                  </a:lnTo>
                  <a:lnTo>
                    <a:pt x="30" y="71"/>
                  </a:lnTo>
                  <a:lnTo>
                    <a:pt x="27" y="64"/>
                  </a:lnTo>
                  <a:lnTo>
                    <a:pt x="25" y="59"/>
                  </a:lnTo>
                  <a:lnTo>
                    <a:pt x="17" y="55"/>
                  </a:lnTo>
                  <a:lnTo>
                    <a:pt x="13" y="52"/>
                  </a:lnTo>
                  <a:lnTo>
                    <a:pt x="4" y="48"/>
                  </a:lnTo>
                  <a:lnTo>
                    <a:pt x="2" y="45"/>
                  </a:lnTo>
                  <a:lnTo>
                    <a:pt x="0" y="45"/>
                  </a:lnTo>
                  <a:lnTo>
                    <a:pt x="6" y="41"/>
                  </a:lnTo>
                  <a:lnTo>
                    <a:pt x="11" y="39"/>
                  </a:lnTo>
                  <a:lnTo>
                    <a:pt x="15" y="35"/>
                  </a:lnTo>
                  <a:lnTo>
                    <a:pt x="19" y="32"/>
                  </a:lnTo>
                  <a:lnTo>
                    <a:pt x="21" y="31"/>
                  </a:lnTo>
                  <a:lnTo>
                    <a:pt x="22" y="28"/>
                  </a:lnTo>
                  <a:lnTo>
                    <a:pt x="22" y="23"/>
                  </a:lnTo>
                  <a:lnTo>
                    <a:pt x="23" y="20"/>
                  </a:lnTo>
                  <a:lnTo>
                    <a:pt x="23" y="17"/>
                  </a:lnTo>
                  <a:lnTo>
                    <a:pt x="25" y="16"/>
                  </a:lnTo>
                  <a:lnTo>
                    <a:pt x="29" y="16"/>
                  </a:lnTo>
                  <a:lnTo>
                    <a:pt x="30" y="17"/>
                  </a:lnTo>
                  <a:lnTo>
                    <a:pt x="35" y="20"/>
                  </a:lnTo>
                  <a:lnTo>
                    <a:pt x="41" y="20"/>
                  </a:lnTo>
                  <a:lnTo>
                    <a:pt x="42" y="18"/>
                  </a:lnTo>
                  <a:lnTo>
                    <a:pt x="43" y="16"/>
                  </a:lnTo>
                  <a:lnTo>
                    <a:pt x="43" y="13"/>
                  </a:lnTo>
                  <a:lnTo>
                    <a:pt x="42" y="9"/>
                  </a:lnTo>
                  <a:lnTo>
                    <a:pt x="42" y="5"/>
                  </a:lnTo>
                  <a:lnTo>
                    <a:pt x="41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4" name="Freeform 130"/>
            <p:cNvSpPr>
              <a:spLocks/>
            </p:cNvSpPr>
            <p:nvPr/>
          </p:nvSpPr>
          <p:spPr bwMode="auto">
            <a:xfrm>
              <a:off x="1304397" y="4032958"/>
              <a:ext cx="176369" cy="18626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92" y="8"/>
                </a:cxn>
                <a:cxn ang="0">
                  <a:pos x="100" y="24"/>
                </a:cxn>
                <a:cxn ang="0">
                  <a:pos x="105" y="32"/>
                </a:cxn>
                <a:cxn ang="0">
                  <a:pos x="107" y="39"/>
                </a:cxn>
                <a:cxn ang="0">
                  <a:pos x="104" y="45"/>
                </a:cxn>
                <a:cxn ang="0">
                  <a:pos x="100" y="52"/>
                </a:cxn>
                <a:cxn ang="0">
                  <a:pos x="97" y="60"/>
                </a:cxn>
                <a:cxn ang="0">
                  <a:pos x="96" y="67"/>
                </a:cxn>
                <a:cxn ang="0">
                  <a:pos x="91" y="76"/>
                </a:cxn>
                <a:cxn ang="0">
                  <a:pos x="77" y="101"/>
                </a:cxn>
                <a:cxn ang="0">
                  <a:pos x="76" y="99"/>
                </a:cxn>
                <a:cxn ang="0">
                  <a:pos x="70" y="99"/>
                </a:cxn>
                <a:cxn ang="0">
                  <a:pos x="66" y="101"/>
                </a:cxn>
                <a:cxn ang="0">
                  <a:pos x="61" y="102"/>
                </a:cxn>
                <a:cxn ang="0">
                  <a:pos x="57" y="105"/>
                </a:cxn>
                <a:cxn ang="0">
                  <a:pos x="54" y="106"/>
                </a:cxn>
                <a:cxn ang="0">
                  <a:pos x="48" y="106"/>
                </a:cxn>
                <a:cxn ang="0">
                  <a:pos x="48" y="107"/>
                </a:cxn>
                <a:cxn ang="0">
                  <a:pos x="46" y="110"/>
                </a:cxn>
                <a:cxn ang="0">
                  <a:pos x="46" y="111"/>
                </a:cxn>
                <a:cxn ang="0">
                  <a:pos x="45" y="113"/>
                </a:cxn>
                <a:cxn ang="0">
                  <a:pos x="43" y="113"/>
                </a:cxn>
                <a:cxn ang="0">
                  <a:pos x="41" y="111"/>
                </a:cxn>
                <a:cxn ang="0">
                  <a:pos x="38" y="109"/>
                </a:cxn>
                <a:cxn ang="0">
                  <a:pos x="35" y="107"/>
                </a:cxn>
                <a:cxn ang="0">
                  <a:pos x="34" y="105"/>
                </a:cxn>
                <a:cxn ang="0">
                  <a:pos x="31" y="102"/>
                </a:cxn>
                <a:cxn ang="0">
                  <a:pos x="30" y="99"/>
                </a:cxn>
                <a:cxn ang="0">
                  <a:pos x="25" y="99"/>
                </a:cxn>
                <a:cxn ang="0">
                  <a:pos x="25" y="91"/>
                </a:cxn>
                <a:cxn ang="0">
                  <a:pos x="27" y="80"/>
                </a:cxn>
                <a:cxn ang="0">
                  <a:pos x="27" y="76"/>
                </a:cxn>
                <a:cxn ang="0">
                  <a:pos x="17" y="71"/>
                </a:cxn>
                <a:cxn ang="0">
                  <a:pos x="14" y="68"/>
                </a:cxn>
                <a:cxn ang="0">
                  <a:pos x="9" y="60"/>
                </a:cxn>
                <a:cxn ang="0">
                  <a:pos x="5" y="41"/>
                </a:cxn>
                <a:cxn ang="0">
                  <a:pos x="0" y="20"/>
                </a:cxn>
                <a:cxn ang="0">
                  <a:pos x="9" y="13"/>
                </a:cxn>
                <a:cxn ang="0">
                  <a:pos x="18" y="8"/>
                </a:cxn>
                <a:cxn ang="0">
                  <a:pos x="26" y="4"/>
                </a:cxn>
                <a:cxn ang="0">
                  <a:pos x="34" y="5"/>
                </a:cxn>
                <a:cxn ang="0">
                  <a:pos x="43" y="9"/>
                </a:cxn>
                <a:cxn ang="0">
                  <a:pos x="53" y="12"/>
                </a:cxn>
                <a:cxn ang="0">
                  <a:pos x="60" y="12"/>
                </a:cxn>
                <a:cxn ang="0">
                  <a:pos x="68" y="6"/>
                </a:cxn>
                <a:cxn ang="0">
                  <a:pos x="72" y="5"/>
                </a:cxn>
                <a:cxn ang="0">
                  <a:pos x="76" y="5"/>
                </a:cxn>
                <a:cxn ang="0">
                  <a:pos x="84" y="2"/>
                </a:cxn>
                <a:cxn ang="0">
                  <a:pos x="89" y="0"/>
                </a:cxn>
              </a:cxnLst>
              <a:rect l="0" t="0" r="r" b="b"/>
              <a:pathLst>
                <a:path w="107" h="113">
                  <a:moveTo>
                    <a:pt x="89" y="0"/>
                  </a:moveTo>
                  <a:lnTo>
                    <a:pt x="92" y="8"/>
                  </a:lnTo>
                  <a:lnTo>
                    <a:pt x="100" y="24"/>
                  </a:lnTo>
                  <a:lnTo>
                    <a:pt x="105" y="32"/>
                  </a:lnTo>
                  <a:lnTo>
                    <a:pt x="107" y="39"/>
                  </a:lnTo>
                  <a:lnTo>
                    <a:pt x="104" y="45"/>
                  </a:lnTo>
                  <a:lnTo>
                    <a:pt x="100" y="52"/>
                  </a:lnTo>
                  <a:lnTo>
                    <a:pt x="97" y="60"/>
                  </a:lnTo>
                  <a:lnTo>
                    <a:pt x="96" y="67"/>
                  </a:lnTo>
                  <a:lnTo>
                    <a:pt x="91" y="76"/>
                  </a:lnTo>
                  <a:lnTo>
                    <a:pt x="77" y="101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66" y="101"/>
                  </a:lnTo>
                  <a:lnTo>
                    <a:pt x="61" y="102"/>
                  </a:lnTo>
                  <a:lnTo>
                    <a:pt x="57" y="105"/>
                  </a:lnTo>
                  <a:lnTo>
                    <a:pt x="54" y="106"/>
                  </a:lnTo>
                  <a:lnTo>
                    <a:pt x="48" y="106"/>
                  </a:lnTo>
                  <a:lnTo>
                    <a:pt x="48" y="107"/>
                  </a:lnTo>
                  <a:lnTo>
                    <a:pt x="46" y="110"/>
                  </a:lnTo>
                  <a:lnTo>
                    <a:pt x="46" y="111"/>
                  </a:lnTo>
                  <a:lnTo>
                    <a:pt x="45" y="113"/>
                  </a:lnTo>
                  <a:lnTo>
                    <a:pt x="43" y="113"/>
                  </a:lnTo>
                  <a:lnTo>
                    <a:pt x="41" y="111"/>
                  </a:lnTo>
                  <a:lnTo>
                    <a:pt x="38" y="109"/>
                  </a:lnTo>
                  <a:lnTo>
                    <a:pt x="35" y="107"/>
                  </a:lnTo>
                  <a:lnTo>
                    <a:pt x="34" y="105"/>
                  </a:lnTo>
                  <a:lnTo>
                    <a:pt x="31" y="102"/>
                  </a:lnTo>
                  <a:lnTo>
                    <a:pt x="30" y="99"/>
                  </a:lnTo>
                  <a:lnTo>
                    <a:pt x="25" y="99"/>
                  </a:lnTo>
                  <a:lnTo>
                    <a:pt x="25" y="91"/>
                  </a:lnTo>
                  <a:lnTo>
                    <a:pt x="27" y="80"/>
                  </a:lnTo>
                  <a:lnTo>
                    <a:pt x="27" y="76"/>
                  </a:lnTo>
                  <a:lnTo>
                    <a:pt x="17" y="71"/>
                  </a:lnTo>
                  <a:lnTo>
                    <a:pt x="14" y="68"/>
                  </a:lnTo>
                  <a:lnTo>
                    <a:pt x="9" y="60"/>
                  </a:lnTo>
                  <a:lnTo>
                    <a:pt x="5" y="41"/>
                  </a:lnTo>
                  <a:lnTo>
                    <a:pt x="0" y="20"/>
                  </a:lnTo>
                  <a:lnTo>
                    <a:pt x="9" y="13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5"/>
                  </a:lnTo>
                  <a:lnTo>
                    <a:pt x="43" y="9"/>
                  </a:lnTo>
                  <a:lnTo>
                    <a:pt x="53" y="12"/>
                  </a:lnTo>
                  <a:lnTo>
                    <a:pt x="60" y="12"/>
                  </a:lnTo>
                  <a:lnTo>
                    <a:pt x="68" y="6"/>
                  </a:lnTo>
                  <a:lnTo>
                    <a:pt x="72" y="5"/>
                  </a:lnTo>
                  <a:lnTo>
                    <a:pt x="76" y="5"/>
                  </a:lnTo>
                  <a:lnTo>
                    <a:pt x="84" y="2"/>
                  </a:lnTo>
                  <a:lnTo>
                    <a:pt x="8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5" name="Freeform 131"/>
            <p:cNvSpPr>
              <a:spLocks/>
            </p:cNvSpPr>
            <p:nvPr/>
          </p:nvSpPr>
          <p:spPr bwMode="auto">
            <a:xfrm>
              <a:off x="1185719" y="4295040"/>
              <a:ext cx="290102" cy="281861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7" y="2"/>
                </a:cxn>
                <a:cxn ang="0">
                  <a:pos x="82" y="6"/>
                </a:cxn>
                <a:cxn ang="0">
                  <a:pos x="83" y="9"/>
                </a:cxn>
                <a:cxn ang="0">
                  <a:pos x="86" y="13"/>
                </a:cxn>
                <a:cxn ang="0">
                  <a:pos x="91" y="14"/>
                </a:cxn>
                <a:cxn ang="0">
                  <a:pos x="95" y="16"/>
                </a:cxn>
                <a:cxn ang="0">
                  <a:pos x="99" y="18"/>
                </a:cxn>
                <a:cxn ang="0">
                  <a:pos x="101" y="25"/>
                </a:cxn>
                <a:cxn ang="0">
                  <a:pos x="102" y="35"/>
                </a:cxn>
                <a:cxn ang="0">
                  <a:pos x="110" y="40"/>
                </a:cxn>
                <a:cxn ang="0">
                  <a:pos x="124" y="48"/>
                </a:cxn>
                <a:cxn ang="0">
                  <a:pos x="133" y="57"/>
                </a:cxn>
                <a:cxn ang="0">
                  <a:pos x="136" y="66"/>
                </a:cxn>
                <a:cxn ang="0">
                  <a:pos x="137" y="70"/>
                </a:cxn>
                <a:cxn ang="0">
                  <a:pos x="134" y="76"/>
                </a:cxn>
                <a:cxn ang="0">
                  <a:pos x="136" y="80"/>
                </a:cxn>
                <a:cxn ang="0">
                  <a:pos x="140" y="82"/>
                </a:cxn>
                <a:cxn ang="0">
                  <a:pos x="148" y="83"/>
                </a:cxn>
                <a:cxn ang="0">
                  <a:pos x="152" y="86"/>
                </a:cxn>
                <a:cxn ang="0">
                  <a:pos x="167" y="107"/>
                </a:cxn>
                <a:cxn ang="0">
                  <a:pos x="176" y="130"/>
                </a:cxn>
                <a:cxn ang="0">
                  <a:pos x="171" y="146"/>
                </a:cxn>
                <a:cxn ang="0">
                  <a:pos x="157" y="144"/>
                </a:cxn>
                <a:cxn ang="0">
                  <a:pos x="148" y="136"/>
                </a:cxn>
                <a:cxn ang="0">
                  <a:pos x="144" y="123"/>
                </a:cxn>
                <a:cxn ang="0">
                  <a:pos x="133" y="126"/>
                </a:cxn>
                <a:cxn ang="0">
                  <a:pos x="126" y="129"/>
                </a:cxn>
                <a:cxn ang="0">
                  <a:pos x="114" y="130"/>
                </a:cxn>
                <a:cxn ang="0">
                  <a:pos x="106" y="129"/>
                </a:cxn>
                <a:cxn ang="0">
                  <a:pos x="103" y="133"/>
                </a:cxn>
                <a:cxn ang="0">
                  <a:pos x="99" y="140"/>
                </a:cxn>
                <a:cxn ang="0">
                  <a:pos x="91" y="153"/>
                </a:cxn>
                <a:cxn ang="0">
                  <a:pos x="74" y="161"/>
                </a:cxn>
                <a:cxn ang="0">
                  <a:pos x="64" y="163"/>
                </a:cxn>
                <a:cxn ang="0">
                  <a:pos x="58" y="168"/>
                </a:cxn>
                <a:cxn ang="0">
                  <a:pos x="43" y="171"/>
                </a:cxn>
                <a:cxn ang="0">
                  <a:pos x="20" y="161"/>
                </a:cxn>
                <a:cxn ang="0">
                  <a:pos x="21" y="157"/>
                </a:cxn>
                <a:cxn ang="0">
                  <a:pos x="17" y="154"/>
                </a:cxn>
                <a:cxn ang="0">
                  <a:pos x="9" y="149"/>
                </a:cxn>
                <a:cxn ang="0">
                  <a:pos x="7" y="138"/>
                </a:cxn>
                <a:cxn ang="0">
                  <a:pos x="0" y="121"/>
                </a:cxn>
                <a:cxn ang="0">
                  <a:pos x="16" y="105"/>
                </a:cxn>
                <a:cxn ang="0">
                  <a:pos x="25" y="97"/>
                </a:cxn>
                <a:cxn ang="0">
                  <a:pos x="31" y="93"/>
                </a:cxn>
                <a:cxn ang="0">
                  <a:pos x="28" y="76"/>
                </a:cxn>
                <a:cxn ang="0">
                  <a:pos x="29" y="67"/>
                </a:cxn>
                <a:cxn ang="0">
                  <a:pos x="39" y="59"/>
                </a:cxn>
                <a:cxn ang="0">
                  <a:pos x="38" y="51"/>
                </a:cxn>
                <a:cxn ang="0">
                  <a:pos x="33" y="45"/>
                </a:cxn>
                <a:cxn ang="0">
                  <a:pos x="35" y="41"/>
                </a:cxn>
                <a:cxn ang="0">
                  <a:pos x="39" y="35"/>
                </a:cxn>
                <a:cxn ang="0">
                  <a:pos x="40" y="25"/>
                </a:cxn>
                <a:cxn ang="0">
                  <a:pos x="42" y="20"/>
                </a:cxn>
                <a:cxn ang="0">
                  <a:pos x="46" y="13"/>
                </a:cxn>
                <a:cxn ang="0">
                  <a:pos x="48" y="12"/>
                </a:cxn>
                <a:cxn ang="0">
                  <a:pos x="55" y="13"/>
                </a:cxn>
                <a:cxn ang="0">
                  <a:pos x="63" y="6"/>
                </a:cxn>
                <a:cxn ang="0">
                  <a:pos x="71" y="0"/>
                </a:cxn>
              </a:cxnLst>
              <a:rect l="0" t="0" r="r" b="b"/>
              <a:pathLst>
                <a:path w="176" h="171">
                  <a:moveTo>
                    <a:pt x="71" y="0"/>
                  </a:moveTo>
                  <a:lnTo>
                    <a:pt x="72" y="0"/>
                  </a:lnTo>
                  <a:lnTo>
                    <a:pt x="72" y="1"/>
                  </a:lnTo>
                  <a:lnTo>
                    <a:pt x="77" y="2"/>
                  </a:lnTo>
                  <a:lnTo>
                    <a:pt x="79" y="5"/>
                  </a:lnTo>
                  <a:lnTo>
                    <a:pt x="82" y="6"/>
                  </a:lnTo>
                  <a:lnTo>
                    <a:pt x="82" y="8"/>
                  </a:lnTo>
                  <a:lnTo>
                    <a:pt x="83" y="9"/>
                  </a:lnTo>
                  <a:lnTo>
                    <a:pt x="83" y="10"/>
                  </a:lnTo>
                  <a:lnTo>
                    <a:pt x="86" y="13"/>
                  </a:lnTo>
                  <a:lnTo>
                    <a:pt x="89" y="14"/>
                  </a:lnTo>
                  <a:lnTo>
                    <a:pt x="91" y="14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7" y="17"/>
                  </a:lnTo>
                  <a:lnTo>
                    <a:pt x="99" y="18"/>
                  </a:lnTo>
                  <a:lnTo>
                    <a:pt x="99" y="21"/>
                  </a:lnTo>
                  <a:lnTo>
                    <a:pt x="101" y="25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5" y="37"/>
                  </a:lnTo>
                  <a:lnTo>
                    <a:pt x="110" y="40"/>
                  </a:lnTo>
                  <a:lnTo>
                    <a:pt x="118" y="45"/>
                  </a:lnTo>
                  <a:lnTo>
                    <a:pt x="124" y="48"/>
                  </a:lnTo>
                  <a:lnTo>
                    <a:pt x="134" y="56"/>
                  </a:lnTo>
                  <a:lnTo>
                    <a:pt x="133" y="57"/>
                  </a:lnTo>
                  <a:lnTo>
                    <a:pt x="133" y="60"/>
                  </a:lnTo>
                  <a:lnTo>
                    <a:pt x="136" y="66"/>
                  </a:lnTo>
                  <a:lnTo>
                    <a:pt x="136" y="68"/>
                  </a:lnTo>
                  <a:lnTo>
                    <a:pt x="137" y="70"/>
                  </a:lnTo>
                  <a:lnTo>
                    <a:pt x="136" y="74"/>
                  </a:lnTo>
                  <a:lnTo>
                    <a:pt x="134" y="76"/>
                  </a:lnTo>
                  <a:lnTo>
                    <a:pt x="133" y="78"/>
                  </a:lnTo>
                  <a:lnTo>
                    <a:pt x="136" y="80"/>
                  </a:lnTo>
                  <a:lnTo>
                    <a:pt x="137" y="80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48" y="83"/>
                  </a:lnTo>
                  <a:lnTo>
                    <a:pt x="150" y="84"/>
                  </a:lnTo>
                  <a:lnTo>
                    <a:pt x="152" y="86"/>
                  </a:lnTo>
                  <a:lnTo>
                    <a:pt x="157" y="97"/>
                  </a:lnTo>
                  <a:lnTo>
                    <a:pt x="167" y="107"/>
                  </a:lnTo>
                  <a:lnTo>
                    <a:pt x="173" y="119"/>
                  </a:lnTo>
                  <a:lnTo>
                    <a:pt x="176" y="130"/>
                  </a:lnTo>
                  <a:lnTo>
                    <a:pt x="175" y="138"/>
                  </a:lnTo>
                  <a:lnTo>
                    <a:pt x="171" y="146"/>
                  </a:lnTo>
                  <a:lnTo>
                    <a:pt x="169" y="148"/>
                  </a:lnTo>
                  <a:lnTo>
                    <a:pt x="157" y="144"/>
                  </a:lnTo>
                  <a:lnTo>
                    <a:pt x="149" y="140"/>
                  </a:lnTo>
                  <a:lnTo>
                    <a:pt x="148" y="136"/>
                  </a:lnTo>
                  <a:lnTo>
                    <a:pt x="144" y="128"/>
                  </a:lnTo>
                  <a:lnTo>
                    <a:pt x="144" y="123"/>
                  </a:lnTo>
                  <a:lnTo>
                    <a:pt x="138" y="123"/>
                  </a:lnTo>
                  <a:lnTo>
                    <a:pt x="133" y="126"/>
                  </a:lnTo>
                  <a:lnTo>
                    <a:pt x="129" y="128"/>
                  </a:lnTo>
                  <a:lnTo>
                    <a:pt x="126" y="129"/>
                  </a:lnTo>
                  <a:lnTo>
                    <a:pt x="122" y="130"/>
                  </a:lnTo>
                  <a:lnTo>
                    <a:pt x="114" y="130"/>
                  </a:lnTo>
                  <a:lnTo>
                    <a:pt x="110" y="129"/>
                  </a:lnTo>
                  <a:lnTo>
                    <a:pt x="106" y="129"/>
                  </a:lnTo>
                  <a:lnTo>
                    <a:pt x="105" y="130"/>
                  </a:lnTo>
                  <a:lnTo>
                    <a:pt x="103" y="133"/>
                  </a:lnTo>
                  <a:lnTo>
                    <a:pt x="101" y="137"/>
                  </a:lnTo>
                  <a:lnTo>
                    <a:pt x="99" y="140"/>
                  </a:lnTo>
                  <a:lnTo>
                    <a:pt x="97" y="148"/>
                  </a:lnTo>
                  <a:lnTo>
                    <a:pt x="91" y="153"/>
                  </a:lnTo>
                  <a:lnTo>
                    <a:pt x="83" y="159"/>
                  </a:lnTo>
                  <a:lnTo>
                    <a:pt x="74" y="161"/>
                  </a:lnTo>
                  <a:lnTo>
                    <a:pt x="67" y="163"/>
                  </a:lnTo>
                  <a:lnTo>
                    <a:pt x="64" y="163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0" y="171"/>
                  </a:lnTo>
                  <a:lnTo>
                    <a:pt x="43" y="171"/>
                  </a:lnTo>
                  <a:lnTo>
                    <a:pt x="32" y="168"/>
                  </a:lnTo>
                  <a:lnTo>
                    <a:pt x="20" y="161"/>
                  </a:lnTo>
                  <a:lnTo>
                    <a:pt x="21" y="160"/>
                  </a:lnTo>
                  <a:lnTo>
                    <a:pt x="21" y="157"/>
                  </a:lnTo>
                  <a:lnTo>
                    <a:pt x="20" y="156"/>
                  </a:lnTo>
                  <a:lnTo>
                    <a:pt x="17" y="154"/>
                  </a:lnTo>
                  <a:lnTo>
                    <a:pt x="15" y="152"/>
                  </a:lnTo>
                  <a:lnTo>
                    <a:pt x="9" y="149"/>
                  </a:lnTo>
                  <a:lnTo>
                    <a:pt x="7" y="144"/>
                  </a:lnTo>
                  <a:lnTo>
                    <a:pt x="7" y="138"/>
                  </a:lnTo>
                  <a:lnTo>
                    <a:pt x="4" y="129"/>
                  </a:lnTo>
                  <a:lnTo>
                    <a:pt x="0" y="121"/>
                  </a:lnTo>
                  <a:lnTo>
                    <a:pt x="11" y="113"/>
                  </a:lnTo>
                  <a:lnTo>
                    <a:pt x="16" y="105"/>
                  </a:lnTo>
                  <a:lnTo>
                    <a:pt x="20" y="102"/>
                  </a:lnTo>
                  <a:lnTo>
                    <a:pt x="25" y="97"/>
                  </a:lnTo>
                  <a:lnTo>
                    <a:pt x="28" y="95"/>
                  </a:lnTo>
                  <a:lnTo>
                    <a:pt x="31" y="93"/>
                  </a:lnTo>
                  <a:lnTo>
                    <a:pt x="31" y="83"/>
                  </a:lnTo>
                  <a:lnTo>
                    <a:pt x="28" y="76"/>
                  </a:lnTo>
                  <a:lnTo>
                    <a:pt x="27" y="71"/>
                  </a:lnTo>
                  <a:lnTo>
                    <a:pt x="29" y="67"/>
                  </a:lnTo>
                  <a:lnTo>
                    <a:pt x="33" y="64"/>
                  </a:lnTo>
                  <a:lnTo>
                    <a:pt x="39" y="59"/>
                  </a:lnTo>
                  <a:lnTo>
                    <a:pt x="39" y="53"/>
                  </a:lnTo>
                  <a:lnTo>
                    <a:pt x="38" y="51"/>
                  </a:lnTo>
                  <a:lnTo>
                    <a:pt x="35" y="48"/>
                  </a:lnTo>
                  <a:lnTo>
                    <a:pt x="33" y="45"/>
                  </a:lnTo>
                  <a:lnTo>
                    <a:pt x="33" y="44"/>
                  </a:lnTo>
                  <a:lnTo>
                    <a:pt x="35" y="41"/>
                  </a:lnTo>
                  <a:lnTo>
                    <a:pt x="38" y="39"/>
                  </a:lnTo>
                  <a:lnTo>
                    <a:pt x="39" y="35"/>
                  </a:lnTo>
                  <a:lnTo>
                    <a:pt x="39" y="31"/>
                  </a:lnTo>
                  <a:lnTo>
                    <a:pt x="40" y="25"/>
                  </a:lnTo>
                  <a:lnTo>
                    <a:pt x="40" y="22"/>
                  </a:lnTo>
                  <a:lnTo>
                    <a:pt x="42" y="20"/>
                  </a:lnTo>
                  <a:lnTo>
                    <a:pt x="43" y="18"/>
                  </a:lnTo>
                  <a:lnTo>
                    <a:pt x="46" y="13"/>
                  </a:lnTo>
                  <a:lnTo>
                    <a:pt x="47" y="12"/>
                  </a:lnTo>
                  <a:lnTo>
                    <a:pt x="48" y="12"/>
                  </a:lnTo>
                  <a:lnTo>
                    <a:pt x="50" y="13"/>
                  </a:lnTo>
                  <a:lnTo>
                    <a:pt x="55" y="13"/>
                  </a:lnTo>
                  <a:lnTo>
                    <a:pt x="58" y="12"/>
                  </a:lnTo>
                  <a:lnTo>
                    <a:pt x="63" y="6"/>
                  </a:lnTo>
                  <a:lnTo>
                    <a:pt x="67" y="4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6" name="Freeform 132"/>
            <p:cNvSpPr>
              <a:spLocks/>
            </p:cNvSpPr>
            <p:nvPr/>
          </p:nvSpPr>
          <p:spPr bwMode="auto">
            <a:xfrm>
              <a:off x="1062096" y="4113726"/>
              <a:ext cx="240653" cy="224170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7" y="2"/>
                </a:cxn>
                <a:cxn ang="0">
                  <a:pos x="64" y="6"/>
                </a:cxn>
                <a:cxn ang="0">
                  <a:pos x="74" y="11"/>
                </a:cxn>
                <a:cxn ang="0">
                  <a:pos x="86" y="18"/>
                </a:cxn>
                <a:cxn ang="0">
                  <a:pos x="91" y="30"/>
                </a:cxn>
                <a:cxn ang="0">
                  <a:pos x="100" y="38"/>
                </a:cxn>
                <a:cxn ang="0">
                  <a:pos x="103" y="56"/>
                </a:cxn>
                <a:cxn ang="0">
                  <a:pos x="113" y="77"/>
                </a:cxn>
                <a:cxn ang="0">
                  <a:pos x="119" y="87"/>
                </a:cxn>
                <a:cxn ang="0">
                  <a:pos x="127" y="96"/>
                </a:cxn>
                <a:cxn ang="0">
                  <a:pos x="129" y="103"/>
                </a:cxn>
                <a:cxn ang="0">
                  <a:pos x="141" y="108"/>
                </a:cxn>
                <a:cxn ang="0">
                  <a:pos x="142" y="114"/>
                </a:cxn>
                <a:cxn ang="0">
                  <a:pos x="133" y="122"/>
                </a:cxn>
                <a:cxn ang="0">
                  <a:pos x="125" y="123"/>
                </a:cxn>
                <a:cxn ang="0">
                  <a:pos x="122" y="122"/>
                </a:cxn>
                <a:cxn ang="0">
                  <a:pos x="118" y="128"/>
                </a:cxn>
                <a:cxn ang="0">
                  <a:pos x="115" y="132"/>
                </a:cxn>
                <a:cxn ang="0">
                  <a:pos x="113" y="135"/>
                </a:cxn>
                <a:cxn ang="0">
                  <a:pos x="110" y="131"/>
                </a:cxn>
                <a:cxn ang="0">
                  <a:pos x="106" y="120"/>
                </a:cxn>
                <a:cxn ang="0">
                  <a:pos x="90" y="108"/>
                </a:cxn>
                <a:cxn ang="0">
                  <a:pos x="70" y="107"/>
                </a:cxn>
                <a:cxn ang="0">
                  <a:pos x="59" y="105"/>
                </a:cxn>
                <a:cxn ang="0">
                  <a:pos x="51" y="97"/>
                </a:cxn>
                <a:cxn ang="0">
                  <a:pos x="44" y="88"/>
                </a:cxn>
                <a:cxn ang="0">
                  <a:pos x="33" y="89"/>
                </a:cxn>
                <a:cxn ang="0">
                  <a:pos x="28" y="91"/>
                </a:cxn>
                <a:cxn ang="0">
                  <a:pos x="21" y="87"/>
                </a:cxn>
                <a:cxn ang="0">
                  <a:pos x="12" y="81"/>
                </a:cxn>
                <a:cxn ang="0">
                  <a:pos x="17" y="72"/>
                </a:cxn>
                <a:cxn ang="0">
                  <a:pos x="20" y="61"/>
                </a:cxn>
                <a:cxn ang="0">
                  <a:pos x="6" y="45"/>
                </a:cxn>
                <a:cxn ang="0">
                  <a:pos x="0" y="31"/>
                </a:cxn>
                <a:cxn ang="0">
                  <a:pos x="4" y="25"/>
                </a:cxn>
                <a:cxn ang="0">
                  <a:pos x="12" y="15"/>
                </a:cxn>
                <a:cxn ang="0">
                  <a:pos x="13" y="10"/>
                </a:cxn>
                <a:cxn ang="0">
                  <a:pos x="28" y="7"/>
                </a:cxn>
                <a:cxn ang="0">
                  <a:pos x="35" y="2"/>
                </a:cxn>
                <a:cxn ang="0">
                  <a:pos x="44" y="0"/>
                </a:cxn>
              </a:cxnLst>
              <a:rect l="0" t="0" r="r" b="b"/>
              <a:pathLst>
                <a:path w="146" h="136">
                  <a:moveTo>
                    <a:pt x="44" y="0"/>
                  </a:moveTo>
                  <a:lnTo>
                    <a:pt x="51" y="0"/>
                  </a:lnTo>
                  <a:lnTo>
                    <a:pt x="53" y="2"/>
                  </a:lnTo>
                  <a:lnTo>
                    <a:pt x="57" y="2"/>
                  </a:lnTo>
                  <a:lnTo>
                    <a:pt x="59" y="3"/>
                  </a:lnTo>
                  <a:lnTo>
                    <a:pt x="64" y="6"/>
                  </a:lnTo>
                  <a:lnTo>
                    <a:pt x="68" y="8"/>
                  </a:lnTo>
                  <a:lnTo>
                    <a:pt x="74" y="11"/>
                  </a:lnTo>
                  <a:lnTo>
                    <a:pt x="78" y="14"/>
                  </a:lnTo>
                  <a:lnTo>
                    <a:pt x="86" y="18"/>
                  </a:lnTo>
                  <a:lnTo>
                    <a:pt x="88" y="23"/>
                  </a:lnTo>
                  <a:lnTo>
                    <a:pt x="91" y="30"/>
                  </a:lnTo>
                  <a:lnTo>
                    <a:pt x="96" y="34"/>
                  </a:lnTo>
                  <a:lnTo>
                    <a:pt x="100" y="38"/>
                  </a:lnTo>
                  <a:lnTo>
                    <a:pt x="102" y="45"/>
                  </a:lnTo>
                  <a:lnTo>
                    <a:pt x="103" y="56"/>
                  </a:lnTo>
                  <a:lnTo>
                    <a:pt x="107" y="66"/>
                  </a:lnTo>
                  <a:lnTo>
                    <a:pt x="113" y="77"/>
                  </a:lnTo>
                  <a:lnTo>
                    <a:pt x="117" y="84"/>
                  </a:lnTo>
                  <a:lnTo>
                    <a:pt x="119" y="87"/>
                  </a:lnTo>
                  <a:lnTo>
                    <a:pt x="127" y="87"/>
                  </a:lnTo>
                  <a:lnTo>
                    <a:pt x="127" y="96"/>
                  </a:lnTo>
                  <a:lnTo>
                    <a:pt x="129" y="100"/>
                  </a:lnTo>
                  <a:lnTo>
                    <a:pt x="129" y="103"/>
                  </a:lnTo>
                  <a:lnTo>
                    <a:pt x="137" y="107"/>
                  </a:lnTo>
                  <a:lnTo>
                    <a:pt x="141" y="108"/>
                  </a:lnTo>
                  <a:lnTo>
                    <a:pt x="146" y="110"/>
                  </a:lnTo>
                  <a:lnTo>
                    <a:pt x="142" y="114"/>
                  </a:lnTo>
                  <a:lnTo>
                    <a:pt x="138" y="116"/>
                  </a:lnTo>
                  <a:lnTo>
                    <a:pt x="133" y="122"/>
                  </a:lnTo>
                  <a:lnTo>
                    <a:pt x="130" y="123"/>
                  </a:lnTo>
                  <a:lnTo>
                    <a:pt x="125" y="123"/>
                  </a:lnTo>
                  <a:lnTo>
                    <a:pt x="123" y="122"/>
                  </a:lnTo>
                  <a:lnTo>
                    <a:pt x="122" y="122"/>
                  </a:lnTo>
                  <a:lnTo>
                    <a:pt x="121" y="123"/>
                  </a:lnTo>
                  <a:lnTo>
                    <a:pt x="118" y="128"/>
                  </a:lnTo>
                  <a:lnTo>
                    <a:pt x="117" y="130"/>
                  </a:lnTo>
                  <a:lnTo>
                    <a:pt x="115" y="132"/>
                  </a:lnTo>
                  <a:lnTo>
                    <a:pt x="115" y="136"/>
                  </a:lnTo>
                  <a:lnTo>
                    <a:pt x="113" y="135"/>
                  </a:lnTo>
                  <a:lnTo>
                    <a:pt x="111" y="132"/>
                  </a:lnTo>
                  <a:lnTo>
                    <a:pt x="110" y="131"/>
                  </a:lnTo>
                  <a:lnTo>
                    <a:pt x="108" y="127"/>
                  </a:lnTo>
                  <a:lnTo>
                    <a:pt x="106" y="120"/>
                  </a:lnTo>
                  <a:lnTo>
                    <a:pt x="99" y="114"/>
                  </a:lnTo>
                  <a:lnTo>
                    <a:pt x="90" y="108"/>
                  </a:lnTo>
                  <a:lnTo>
                    <a:pt x="79" y="105"/>
                  </a:lnTo>
                  <a:lnTo>
                    <a:pt x="70" y="107"/>
                  </a:lnTo>
                  <a:lnTo>
                    <a:pt x="64" y="107"/>
                  </a:lnTo>
                  <a:lnTo>
                    <a:pt x="59" y="105"/>
                  </a:lnTo>
                  <a:lnTo>
                    <a:pt x="53" y="101"/>
                  </a:lnTo>
                  <a:lnTo>
                    <a:pt x="51" y="97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36" y="88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28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20" y="85"/>
                  </a:lnTo>
                  <a:lnTo>
                    <a:pt x="12" y="81"/>
                  </a:lnTo>
                  <a:lnTo>
                    <a:pt x="14" y="76"/>
                  </a:lnTo>
                  <a:lnTo>
                    <a:pt x="17" y="72"/>
                  </a:lnTo>
                  <a:lnTo>
                    <a:pt x="20" y="64"/>
                  </a:lnTo>
                  <a:lnTo>
                    <a:pt x="20" y="61"/>
                  </a:lnTo>
                  <a:lnTo>
                    <a:pt x="14" y="53"/>
                  </a:lnTo>
                  <a:lnTo>
                    <a:pt x="6" y="45"/>
                  </a:lnTo>
                  <a:lnTo>
                    <a:pt x="1" y="38"/>
                  </a:lnTo>
                  <a:lnTo>
                    <a:pt x="0" y="31"/>
                  </a:lnTo>
                  <a:lnTo>
                    <a:pt x="1" y="27"/>
                  </a:lnTo>
                  <a:lnTo>
                    <a:pt x="4" y="25"/>
                  </a:lnTo>
                  <a:lnTo>
                    <a:pt x="6" y="21"/>
                  </a:lnTo>
                  <a:lnTo>
                    <a:pt x="12" y="15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25" y="10"/>
                  </a:lnTo>
                  <a:lnTo>
                    <a:pt x="28" y="7"/>
                  </a:lnTo>
                  <a:lnTo>
                    <a:pt x="28" y="3"/>
                  </a:lnTo>
                  <a:lnTo>
                    <a:pt x="35" y="2"/>
                  </a:lnTo>
                  <a:lnTo>
                    <a:pt x="40" y="2"/>
                  </a:lnTo>
                  <a:lnTo>
                    <a:pt x="4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7" name="Freeform 133"/>
            <p:cNvSpPr>
              <a:spLocks/>
            </p:cNvSpPr>
            <p:nvPr/>
          </p:nvSpPr>
          <p:spPr bwMode="auto">
            <a:xfrm>
              <a:off x="1058800" y="4247238"/>
              <a:ext cx="192851" cy="247246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8" y="8"/>
                </a:cxn>
                <a:cxn ang="0">
                  <a:pos x="33" y="8"/>
                </a:cxn>
                <a:cxn ang="0">
                  <a:pos x="38" y="7"/>
                </a:cxn>
                <a:cxn ang="0">
                  <a:pos x="50" y="11"/>
                </a:cxn>
                <a:cxn ang="0">
                  <a:pos x="55" y="20"/>
                </a:cxn>
                <a:cxn ang="0">
                  <a:pos x="66" y="26"/>
                </a:cxn>
                <a:cxn ang="0">
                  <a:pos x="81" y="24"/>
                </a:cxn>
                <a:cxn ang="0">
                  <a:pos x="101" y="33"/>
                </a:cxn>
                <a:cxn ang="0">
                  <a:pos x="110" y="46"/>
                </a:cxn>
                <a:cxn ang="0">
                  <a:pos x="113" y="51"/>
                </a:cxn>
                <a:cxn ang="0">
                  <a:pos x="117" y="55"/>
                </a:cxn>
                <a:cxn ang="0">
                  <a:pos x="116" y="64"/>
                </a:cxn>
                <a:cxn ang="0">
                  <a:pos x="112" y="70"/>
                </a:cxn>
                <a:cxn ang="0">
                  <a:pos x="110" y="74"/>
                </a:cxn>
                <a:cxn ang="0">
                  <a:pos x="115" y="80"/>
                </a:cxn>
                <a:cxn ang="0">
                  <a:pos x="116" y="88"/>
                </a:cxn>
                <a:cxn ang="0">
                  <a:pos x="106" y="96"/>
                </a:cxn>
                <a:cxn ang="0">
                  <a:pos x="105" y="105"/>
                </a:cxn>
                <a:cxn ang="0">
                  <a:pos x="108" y="122"/>
                </a:cxn>
                <a:cxn ang="0">
                  <a:pos x="102" y="126"/>
                </a:cxn>
                <a:cxn ang="0">
                  <a:pos x="93" y="134"/>
                </a:cxn>
                <a:cxn ang="0">
                  <a:pos x="77" y="150"/>
                </a:cxn>
                <a:cxn ang="0">
                  <a:pos x="72" y="143"/>
                </a:cxn>
                <a:cxn ang="0">
                  <a:pos x="62" y="127"/>
                </a:cxn>
                <a:cxn ang="0">
                  <a:pos x="57" y="115"/>
                </a:cxn>
                <a:cxn ang="0">
                  <a:pos x="47" y="104"/>
                </a:cxn>
                <a:cxn ang="0">
                  <a:pos x="49" y="93"/>
                </a:cxn>
                <a:cxn ang="0">
                  <a:pos x="53" y="86"/>
                </a:cxn>
                <a:cxn ang="0">
                  <a:pos x="50" y="76"/>
                </a:cxn>
                <a:cxn ang="0">
                  <a:pos x="26" y="65"/>
                </a:cxn>
                <a:cxn ang="0">
                  <a:pos x="20" y="47"/>
                </a:cxn>
                <a:cxn ang="0">
                  <a:pos x="18" y="43"/>
                </a:cxn>
                <a:cxn ang="0">
                  <a:pos x="7" y="34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7" y="10"/>
                </a:cxn>
              </a:cxnLst>
              <a:rect l="0" t="0" r="r" b="b"/>
              <a:pathLst>
                <a:path w="117" h="150">
                  <a:moveTo>
                    <a:pt x="14" y="0"/>
                  </a:moveTo>
                  <a:lnTo>
                    <a:pt x="22" y="4"/>
                  </a:lnTo>
                  <a:lnTo>
                    <a:pt x="23" y="6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3" y="8"/>
                  </a:lnTo>
                  <a:lnTo>
                    <a:pt x="35" y="8"/>
                  </a:lnTo>
                  <a:lnTo>
                    <a:pt x="38" y="7"/>
                  </a:lnTo>
                  <a:lnTo>
                    <a:pt x="46" y="7"/>
                  </a:lnTo>
                  <a:lnTo>
                    <a:pt x="50" y="11"/>
                  </a:lnTo>
                  <a:lnTo>
                    <a:pt x="53" y="16"/>
                  </a:lnTo>
                  <a:lnTo>
                    <a:pt x="55" y="20"/>
                  </a:lnTo>
                  <a:lnTo>
                    <a:pt x="61" y="24"/>
                  </a:lnTo>
                  <a:lnTo>
                    <a:pt x="66" y="26"/>
                  </a:lnTo>
                  <a:lnTo>
                    <a:pt x="72" y="26"/>
                  </a:lnTo>
                  <a:lnTo>
                    <a:pt x="81" y="24"/>
                  </a:lnTo>
                  <a:lnTo>
                    <a:pt x="92" y="27"/>
                  </a:lnTo>
                  <a:lnTo>
                    <a:pt x="101" y="33"/>
                  </a:lnTo>
                  <a:lnTo>
                    <a:pt x="108" y="39"/>
                  </a:lnTo>
                  <a:lnTo>
                    <a:pt x="110" y="46"/>
                  </a:lnTo>
                  <a:lnTo>
                    <a:pt x="112" y="50"/>
                  </a:lnTo>
                  <a:lnTo>
                    <a:pt x="113" y="51"/>
                  </a:lnTo>
                  <a:lnTo>
                    <a:pt x="115" y="54"/>
                  </a:lnTo>
                  <a:lnTo>
                    <a:pt x="117" y="55"/>
                  </a:lnTo>
                  <a:lnTo>
                    <a:pt x="116" y="60"/>
                  </a:lnTo>
                  <a:lnTo>
                    <a:pt x="116" y="64"/>
                  </a:lnTo>
                  <a:lnTo>
                    <a:pt x="115" y="68"/>
                  </a:lnTo>
                  <a:lnTo>
                    <a:pt x="112" y="70"/>
                  </a:lnTo>
                  <a:lnTo>
                    <a:pt x="110" y="73"/>
                  </a:lnTo>
                  <a:lnTo>
                    <a:pt x="110" y="74"/>
                  </a:lnTo>
                  <a:lnTo>
                    <a:pt x="112" y="77"/>
                  </a:lnTo>
                  <a:lnTo>
                    <a:pt x="115" y="80"/>
                  </a:lnTo>
                  <a:lnTo>
                    <a:pt x="116" y="82"/>
                  </a:lnTo>
                  <a:lnTo>
                    <a:pt x="116" y="88"/>
                  </a:lnTo>
                  <a:lnTo>
                    <a:pt x="110" y="93"/>
                  </a:lnTo>
                  <a:lnTo>
                    <a:pt x="106" y="96"/>
                  </a:lnTo>
                  <a:lnTo>
                    <a:pt x="104" y="100"/>
                  </a:lnTo>
                  <a:lnTo>
                    <a:pt x="105" y="105"/>
                  </a:lnTo>
                  <a:lnTo>
                    <a:pt x="108" y="112"/>
                  </a:lnTo>
                  <a:lnTo>
                    <a:pt x="108" y="122"/>
                  </a:lnTo>
                  <a:lnTo>
                    <a:pt x="105" y="124"/>
                  </a:lnTo>
                  <a:lnTo>
                    <a:pt x="102" y="126"/>
                  </a:lnTo>
                  <a:lnTo>
                    <a:pt x="97" y="131"/>
                  </a:lnTo>
                  <a:lnTo>
                    <a:pt x="93" y="134"/>
                  </a:lnTo>
                  <a:lnTo>
                    <a:pt x="88" y="142"/>
                  </a:lnTo>
                  <a:lnTo>
                    <a:pt x="77" y="150"/>
                  </a:lnTo>
                  <a:lnTo>
                    <a:pt x="74" y="144"/>
                  </a:lnTo>
                  <a:lnTo>
                    <a:pt x="72" y="143"/>
                  </a:lnTo>
                  <a:lnTo>
                    <a:pt x="66" y="136"/>
                  </a:lnTo>
                  <a:lnTo>
                    <a:pt x="62" y="127"/>
                  </a:lnTo>
                  <a:lnTo>
                    <a:pt x="59" y="119"/>
                  </a:lnTo>
                  <a:lnTo>
                    <a:pt x="57" y="115"/>
                  </a:lnTo>
                  <a:lnTo>
                    <a:pt x="55" y="112"/>
                  </a:lnTo>
                  <a:lnTo>
                    <a:pt x="47" y="104"/>
                  </a:lnTo>
                  <a:lnTo>
                    <a:pt x="47" y="97"/>
                  </a:lnTo>
                  <a:lnTo>
                    <a:pt x="49" y="93"/>
                  </a:lnTo>
                  <a:lnTo>
                    <a:pt x="51" y="89"/>
                  </a:lnTo>
                  <a:lnTo>
                    <a:pt x="53" y="86"/>
                  </a:lnTo>
                  <a:lnTo>
                    <a:pt x="53" y="78"/>
                  </a:lnTo>
                  <a:lnTo>
                    <a:pt x="50" y="76"/>
                  </a:lnTo>
                  <a:lnTo>
                    <a:pt x="42" y="73"/>
                  </a:lnTo>
                  <a:lnTo>
                    <a:pt x="26" y="65"/>
                  </a:lnTo>
                  <a:lnTo>
                    <a:pt x="20" y="60"/>
                  </a:lnTo>
                  <a:lnTo>
                    <a:pt x="20" y="47"/>
                  </a:lnTo>
                  <a:lnTo>
                    <a:pt x="19" y="46"/>
                  </a:lnTo>
                  <a:lnTo>
                    <a:pt x="18" y="43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6"/>
                  </a:lnTo>
                  <a:lnTo>
                    <a:pt x="7" y="10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8" name="Freeform 134"/>
            <p:cNvSpPr>
              <a:spLocks/>
            </p:cNvSpPr>
            <p:nvPr/>
          </p:nvSpPr>
          <p:spPr bwMode="auto">
            <a:xfrm>
              <a:off x="1462634" y="4445036"/>
              <a:ext cx="443395" cy="421967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74" y="28"/>
                </a:cxn>
                <a:cxn ang="0">
                  <a:pos x="101" y="35"/>
                </a:cxn>
                <a:cxn ang="0">
                  <a:pos x="114" y="42"/>
                </a:cxn>
                <a:cxn ang="0">
                  <a:pos x="112" y="58"/>
                </a:cxn>
                <a:cxn ang="0">
                  <a:pos x="118" y="57"/>
                </a:cxn>
                <a:cxn ang="0">
                  <a:pos x="133" y="62"/>
                </a:cxn>
                <a:cxn ang="0">
                  <a:pos x="140" y="66"/>
                </a:cxn>
                <a:cxn ang="0">
                  <a:pos x="165" y="70"/>
                </a:cxn>
                <a:cxn ang="0">
                  <a:pos x="188" y="93"/>
                </a:cxn>
                <a:cxn ang="0">
                  <a:pos x="222" y="100"/>
                </a:cxn>
                <a:cxn ang="0">
                  <a:pos x="230" y="103"/>
                </a:cxn>
                <a:cxn ang="0">
                  <a:pos x="226" y="109"/>
                </a:cxn>
                <a:cxn ang="0">
                  <a:pos x="235" y="127"/>
                </a:cxn>
                <a:cxn ang="0">
                  <a:pos x="250" y="143"/>
                </a:cxn>
                <a:cxn ang="0">
                  <a:pos x="258" y="167"/>
                </a:cxn>
                <a:cxn ang="0">
                  <a:pos x="269" y="198"/>
                </a:cxn>
                <a:cxn ang="0">
                  <a:pos x="245" y="213"/>
                </a:cxn>
                <a:cxn ang="0">
                  <a:pos x="214" y="214"/>
                </a:cxn>
                <a:cxn ang="0">
                  <a:pos x="202" y="213"/>
                </a:cxn>
                <a:cxn ang="0">
                  <a:pos x="198" y="221"/>
                </a:cxn>
                <a:cxn ang="0">
                  <a:pos x="185" y="228"/>
                </a:cxn>
                <a:cxn ang="0">
                  <a:pos x="165" y="225"/>
                </a:cxn>
                <a:cxn ang="0">
                  <a:pos x="148" y="249"/>
                </a:cxn>
                <a:cxn ang="0">
                  <a:pos x="132" y="256"/>
                </a:cxn>
                <a:cxn ang="0">
                  <a:pos x="124" y="241"/>
                </a:cxn>
                <a:cxn ang="0">
                  <a:pos x="124" y="212"/>
                </a:cxn>
                <a:cxn ang="0">
                  <a:pos x="116" y="202"/>
                </a:cxn>
                <a:cxn ang="0">
                  <a:pos x="109" y="201"/>
                </a:cxn>
                <a:cxn ang="0">
                  <a:pos x="101" y="181"/>
                </a:cxn>
                <a:cxn ang="0">
                  <a:pos x="91" y="169"/>
                </a:cxn>
                <a:cxn ang="0">
                  <a:pos x="79" y="170"/>
                </a:cxn>
                <a:cxn ang="0">
                  <a:pos x="77" y="151"/>
                </a:cxn>
                <a:cxn ang="0">
                  <a:pos x="63" y="151"/>
                </a:cxn>
                <a:cxn ang="0">
                  <a:pos x="54" y="146"/>
                </a:cxn>
                <a:cxn ang="0">
                  <a:pos x="62" y="131"/>
                </a:cxn>
                <a:cxn ang="0">
                  <a:pos x="54" y="104"/>
                </a:cxn>
                <a:cxn ang="0">
                  <a:pos x="30" y="88"/>
                </a:cxn>
                <a:cxn ang="0">
                  <a:pos x="3" y="68"/>
                </a:cxn>
                <a:cxn ang="0">
                  <a:pos x="8" y="39"/>
                </a:cxn>
                <a:cxn ang="0">
                  <a:pos x="3" y="24"/>
                </a:cxn>
                <a:cxn ang="0">
                  <a:pos x="30" y="6"/>
                </a:cxn>
              </a:cxnLst>
              <a:rect l="0" t="0" r="r" b="b"/>
              <a:pathLst>
                <a:path w="269" h="256">
                  <a:moveTo>
                    <a:pt x="52" y="0"/>
                  </a:moveTo>
                  <a:lnTo>
                    <a:pt x="56" y="3"/>
                  </a:lnTo>
                  <a:lnTo>
                    <a:pt x="63" y="10"/>
                  </a:lnTo>
                  <a:lnTo>
                    <a:pt x="66" y="14"/>
                  </a:lnTo>
                  <a:lnTo>
                    <a:pt x="70" y="26"/>
                  </a:lnTo>
                  <a:lnTo>
                    <a:pt x="74" y="28"/>
                  </a:lnTo>
                  <a:lnTo>
                    <a:pt x="81" y="31"/>
                  </a:lnTo>
                  <a:lnTo>
                    <a:pt x="90" y="32"/>
                  </a:lnTo>
                  <a:lnTo>
                    <a:pt x="101" y="35"/>
                  </a:lnTo>
                  <a:lnTo>
                    <a:pt x="109" y="38"/>
                  </a:lnTo>
                  <a:lnTo>
                    <a:pt x="113" y="41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2" y="51"/>
                  </a:lnTo>
                  <a:lnTo>
                    <a:pt x="112" y="58"/>
                  </a:lnTo>
                  <a:lnTo>
                    <a:pt x="113" y="61"/>
                  </a:lnTo>
                  <a:lnTo>
                    <a:pt x="117" y="57"/>
                  </a:lnTo>
                  <a:lnTo>
                    <a:pt x="118" y="57"/>
                  </a:lnTo>
                  <a:lnTo>
                    <a:pt x="121" y="55"/>
                  </a:lnTo>
                  <a:lnTo>
                    <a:pt x="129" y="58"/>
                  </a:lnTo>
                  <a:lnTo>
                    <a:pt x="133" y="62"/>
                  </a:lnTo>
                  <a:lnTo>
                    <a:pt x="134" y="62"/>
                  </a:lnTo>
                  <a:lnTo>
                    <a:pt x="137" y="65"/>
                  </a:lnTo>
                  <a:lnTo>
                    <a:pt x="140" y="66"/>
                  </a:lnTo>
                  <a:lnTo>
                    <a:pt x="148" y="69"/>
                  </a:lnTo>
                  <a:lnTo>
                    <a:pt x="157" y="69"/>
                  </a:lnTo>
                  <a:lnTo>
                    <a:pt x="165" y="70"/>
                  </a:lnTo>
                  <a:lnTo>
                    <a:pt x="172" y="72"/>
                  </a:lnTo>
                  <a:lnTo>
                    <a:pt x="180" y="81"/>
                  </a:lnTo>
                  <a:lnTo>
                    <a:pt x="188" y="93"/>
                  </a:lnTo>
                  <a:lnTo>
                    <a:pt x="195" y="97"/>
                  </a:lnTo>
                  <a:lnTo>
                    <a:pt x="214" y="100"/>
                  </a:lnTo>
                  <a:lnTo>
                    <a:pt x="222" y="100"/>
                  </a:lnTo>
                  <a:lnTo>
                    <a:pt x="224" y="101"/>
                  </a:lnTo>
                  <a:lnTo>
                    <a:pt x="227" y="101"/>
                  </a:lnTo>
                  <a:lnTo>
                    <a:pt x="230" y="103"/>
                  </a:lnTo>
                  <a:lnTo>
                    <a:pt x="234" y="104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7" y="112"/>
                  </a:lnTo>
                  <a:lnTo>
                    <a:pt x="230" y="116"/>
                  </a:lnTo>
                  <a:lnTo>
                    <a:pt x="235" y="127"/>
                  </a:lnTo>
                  <a:lnTo>
                    <a:pt x="241" y="134"/>
                  </a:lnTo>
                  <a:lnTo>
                    <a:pt x="245" y="139"/>
                  </a:lnTo>
                  <a:lnTo>
                    <a:pt x="250" y="143"/>
                  </a:lnTo>
                  <a:lnTo>
                    <a:pt x="251" y="150"/>
                  </a:lnTo>
                  <a:lnTo>
                    <a:pt x="254" y="159"/>
                  </a:lnTo>
                  <a:lnTo>
                    <a:pt x="258" y="167"/>
                  </a:lnTo>
                  <a:lnTo>
                    <a:pt x="261" y="174"/>
                  </a:lnTo>
                  <a:lnTo>
                    <a:pt x="269" y="196"/>
                  </a:lnTo>
                  <a:lnTo>
                    <a:pt x="269" y="198"/>
                  </a:lnTo>
                  <a:lnTo>
                    <a:pt x="266" y="206"/>
                  </a:lnTo>
                  <a:lnTo>
                    <a:pt x="255" y="208"/>
                  </a:lnTo>
                  <a:lnTo>
                    <a:pt x="245" y="213"/>
                  </a:lnTo>
                  <a:lnTo>
                    <a:pt x="234" y="217"/>
                  </a:lnTo>
                  <a:lnTo>
                    <a:pt x="223" y="217"/>
                  </a:lnTo>
                  <a:lnTo>
                    <a:pt x="214" y="214"/>
                  </a:lnTo>
                  <a:lnTo>
                    <a:pt x="207" y="212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200" y="216"/>
                  </a:lnTo>
                  <a:lnTo>
                    <a:pt x="198" y="218"/>
                  </a:lnTo>
                  <a:lnTo>
                    <a:pt x="198" y="221"/>
                  </a:lnTo>
                  <a:lnTo>
                    <a:pt x="195" y="227"/>
                  </a:lnTo>
                  <a:lnTo>
                    <a:pt x="191" y="228"/>
                  </a:lnTo>
                  <a:lnTo>
                    <a:pt x="185" y="228"/>
                  </a:lnTo>
                  <a:lnTo>
                    <a:pt x="177" y="227"/>
                  </a:lnTo>
                  <a:lnTo>
                    <a:pt x="171" y="225"/>
                  </a:lnTo>
                  <a:lnTo>
                    <a:pt x="165" y="225"/>
                  </a:lnTo>
                  <a:lnTo>
                    <a:pt x="159" y="231"/>
                  </a:lnTo>
                  <a:lnTo>
                    <a:pt x="152" y="240"/>
                  </a:lnTo>
                  <a:lnTo>
                    <a:pt x="148" y="249"/>
                  </a:lnTo>
                  <a:lnTo>
                    <a:pt x="145" y="255"/>
                  </a:lnTo>
                  <a:lnTo>
                    <a:pt x="142" y="256"/>
                  </a:lnTo>
                  <a:lnTo>
                    <a:pt x="132" y="256"/>
                  </a:lnTo>
                  <a:lnTo>
                    <a:pt x="128" y="252"/>
                  </a:lnTo>
                  <a:lnTo>
                    <a:pt x="125" y="244"/>
                  </a:lnTo>
                  <a:lnTo>
                    <a:pt x="124" y="241"/>
                  </a:lnTo>
                  <a:lnTo>
                    <a:pt x="128" y="229"/>
                  </a:lnTo>
                  <a:lnTo>
                    <a:pt x="126" y="221"/>
                  </a:lnTo>
                  <a:lnTo>
                    <a:pt x="124" y="212"/>
                  </a:lnTo>
                  <a:lnTo>
                    <a:pt x="120" y="205"/>
                  </a:lnTo>
                  <a:lnTo>
                    <a:pt x="118" y="204"/>
                  </a:lnTo>
                  <a:lnTo>
                    <a:pt x="116" y="202"/>
                  </a:lnTo>
                  <a:lnTo>
                    <a:pt x="114" y="204"/>
                  </a:lnTo>
                  <a:lnTo>
                    <a:pt x="109" y="206"/>
                  </a:lnTo>
                  <a:lnTo>
                    <a:pt x="109" y="201"/>
                  </a:lnTo>
                  <a:lnTo>
                    <a:pt x="107" y="200"/>
                  </a:lnTo>
                  <a:lnTo>
                    <a:pt x="105" y="190"/>
                  </a:lnTo>
                  <a:lnTo>
                    <a:pt x="101" y="181"/>
                  </a:lnTo>
                  <a:lnTo>
                    <a:pt x="98" y="173"/>
                  </a:lnTo>
                  <a:lnTo>
                    <a:pt x="95" y="169"/>
                  </a:lnTo>
                  <a:lnTo>
                    <a:pt x="91" y="169"/>
                  </a:lnTo>
                  <a:lnTo>
                    <a:pt x="90" y="170"/>
                  </a:lnTo>
                  <a:lnTo>
                    <a:pt x="85" y="173"/>
                  </a:lnTo>
                  <a:lnTo>
                    <a:pt x="79" y="170"/>
                  </a:lnTo>
                  <a:lnTo>
                    <a:pt x="78" y="167"/>
                  </a:lnTo>
                  <a:lnTo>
                    <a:pt x="77" y="163"/>
                  </a:lnTo>
                  <a:lnTo>
                    <a:pt x="77" y="151"/>
                  </a:lnTo>
                  <a:lnTo>
                    <a:pt x="74" y="150"/>
                  </a:lnTo>
                  <a:lnTo>
                    <a:pt x="66" y="150"/>
                  </a:lnTo>
                  <a:lnTo>
                    <a:pt x="63" y="151"/>
                  </a:lnTo>
                  <a:lnTo>
                    <a:pt x="60" y="151"/>
                  </a:lnTo>
                  <a:lnTo>
                    <a:pt x="55" y="148"/>
                  </a:lnTo>
                  <a:lnTo>
                    <a:pt x="54" y="146"/>
                  </a:lnTo>
                  <a:lnTo>
                    <a:pt x="54" y="140"/>
                  </a:lnTo>
                  <a:lnTo>
                    <a:pt x="58" y="136"/>
                  </a:lnTo>
                  <a:lnTo>
                    <a:pt x="62" y="131"/>
                  </a:lnTo>
                  <a:lnTo>
                    <a:pt x="64" y="123"/>
                  </a:lnTo>
                  <a:lnTo>
                    <a:pt x="60" y="113"/>
                  </a:lnTo>
                  <a:lnTo>
                    <a:pt x="54" y="104"/>
                  </a:lnTo>
                  <a:lnTo>
                    <a:pt x="46" y="97"/>
                  </a:lnTo>
                  <a:lnTo>
                    <a:pt x="40" y="93"/>
                  </a:lnTo>
                  <a:lnTo>
                    <a:pt x="30" y="88"/>
                  </a:lnTo>
                  <a:lnTo>
                    <a:pt x="15" y="80"/>
                  </a:lnTo>
                  <a:lnTo>
                    <a:pt x="7" y="74"/>
                  </a:lnTo>
                  <a:lnTo>
                    <a:pt x="3" y="68"/>
                  </a:lnTo>
                  <a:lnTo>
                    <a:pt x="0" y="61"/>
                  </a:lnTo>
                  <a:lnTo>
                    <a:pt x="7" y="47"/>
                  </a:lnTo>
                  <a:lnTo>
                    <a:pt x="8" y="39"/>
                  </a:lnTo>
                  <a:lnTo>
                    <a:pt x="5" y="28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12" y="18"/>
                  </a:lnTo>
                  <a:lnTo>
                    <a:pt x="23" y="10"/>
                  </a:lnTo>
                  <a:lnTo>
                    <a:pt x="30" y="6"/>
                  </a:lnTo>
                  <a:lnTo>
                    <a:pt x="36" y="3"/>
                  </a:lnTo>
                  <a:lnTo>
                    <a:pt x="52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89" name="Freeform 135"/>
            <p:cNvSpPr>
              <a:spLocks/>
            </p:cNvSpPr>
            <p:nvPr/>
          </p:nvSpPr>
          <p:spPr bwMode="auto">
            <a:xfrm>
              <a:off x="1548347" y="4298336"/>
              <a:ext cx="247246" cy="273619"/>
            </a:xfrm>
            <a:custGeom>
              <a:avLst/>
              <a:gdLst/>
              <a:ahLst/>
              <a:cxnLst>
                <a:cxn ang="0">
                  <a:pos x="38" y="11"/>
                </a:cxn>
                <a:cxn ang="0">
                  <a:pos x="58" y="26"/>
                </a:cxn>
                <a:cxn ang="0">
                  <a:pos x="73" y="33"/>
                </a:cxn>
                <a:cxn ang="0">
                  <a:pos x="81" y="47"/>
                </a:cxn>
                <a:cxn ang="0">
                  <a:pos x="90" y="62"/>
                </a:cxn>
                <a:cxn ang="0">
                  <a:pos x="94" y="62"/>
                </a:cxn>
                <a:cxn ang="0">
                  <a:pos x="98" y="58"/>
                </a:cxn>
                <a:cxn ang="0">
                  <a:pos x="107" y="55"/>
                </a:cxn>
                <a:cxn ang="0">
                  <a:pos x="111" y="57"/>
                </a:cxn>
                <a:cxn ang="0">
                  <a:pos x="120" y="64"/>
                </a:cxn>
                <a:cxn ang="0">
                  <a:pos x="121" y="69"/>
                </a:cxn>
                <a:cxn ang="0">
                  <a:pos x="132" y="77"/>
                </a:cxn>
                <a:cxn ang="0">
                  <a:pos x="144" y="74"/>
                </a:cxn>
                <a:cxn ang="0">
                  <a:pos x="150" y="100"/>
                </a:cxn>
                <a:cxn ang="0">
                  <a:pos x="147" y="115"/>
                </a:cxn>
                <a:cxn ang="0">
                  <a:pos x="146" y="124"/>
                </a:cxn>
                <a:cxn ang="0">
                  <a:pos x="147" y="135"/>
                </a:cxn>
                <a:cxn ang="0">
                  <a:pos x="136" y="155"/>
                </a:cxn>
                <a:cxn ang="0">
                  <a:pos x="124" y="163"/>
                </a:cxn>
                <a:cxn ang="0">
                  <a:pos x="120" y="161"/>
                </a:cxn>
                <a:cxn ang="0">
                  <a:pos x="105" y="158"/>
                </a:cxn>
                <a:cxn ang="0">
                  <a:pos x="88" y="155"/>
                </a:cxn>
                <a:cxn ang="0">
                  <a:pos x="82" y="151"/>
                </a:cxn>
                <a:cxn ang="0">
                  <a:pos x="77" y="147"/>
                </a:cxn>
                <a:cxn ang="0">
                  <a:pos x="66" y="146"/>
                </a:cxn>
                <a:cxn ang="0">
                  <a:pos x="61" y="150"/>
                </a:cxn>
                <a:cxn ang="0">
                  <a:pos x="60" y="140"/>
                </a:cxn>
                <a:cxn ang="0">
                  <a:pos x="62" y="131"/>
                </a:cxn>
                <a:cxn ang="0">
                  <a:pos x="57" y="127"/>
                </a:cxn>
                <a:cxn ang="0">
                  <a:pos x="38" y="121"/>
                </a:cxn>
                <a:cxn ang="0">
                  <a:pos x="22" y="117"/>
                </a:cxn>
                <a:cxn ang="0">
                  <a:pos x="14" y="103"/>
                </a:cxn>
                <a:cxn ang="0">
                  <a:pos x="4" y="92"/>
                </a:cxn>
                <a:cxn ang="0">
                  <a:pos x="6" y="89"/>
                </a:cxn>
                <a:cxn ang="0">
                  <a:pos x="12" y="86"/>
                </a:cxn>
                <a:cxn ang="0">
                  <a:pos x="15" y="77"/>
                </a:cxn>
                <a:cxn ang="0">
                  <a:pos x="12" y="46"/>
                </a:cxn>
                <a:cxn ang="0">
                  <a:pos x="15" y="26"/>
                </a:cxn>
                <a:cxn ang="0">
                  <a:pos x="27" y="0"/>
                </a:cxn>
              </a:cxnLst>
              <a:rect l="0" t="0" r="r" b="b"/>
              <a:pathLst>
                <a:path w="150" h="166">
                  <a:moveTo>
                    <a:pt x="27" y="0"/>
                  </a:moveTo>
                  <a:lnTo>
                    <a:pt x="38" y="11"/>
                  </a:lnTo>
                  <a:lnTo>
                    <a:pt x="50" y="22"/>
                  </a:lnTo>
                  <a:lnTo>
                    <a:pt x="58" y="26"/>
                  </a:lnTo>
                  <a:lnTo>
                    <a:pt x="65" y="29"/>
                  </a:lnTo>
                  <a:lnTo>
                    <a:pt x="73" y="33"/>
                  </a:lnTo>
                  <a:lnTo>
                    <a:pt x="77" y="38"/>
                  </a:lnTo>
                  <a:lnTo>
                    <a:pt x="81" y="47"/>
                  </a:lnTo>
                  <a:lnTo>
                    <a:pt x="85" y="55"/>
                  </a:lnTo>
                  <a:lnTo>
                    <a:pt x="90" y="62"/>
                  </a:lnTo>
                  <a:lnTo>
                    <a:pt x="93" y="64"/>
                  </a:lnTo>
                  <a:lnTo>
                    <a:pt x="94" y="62"/>
                  </a:lnTo>
                  <a:lnTo>
                    <a:pt x="97" y="61"/>
                  </a:lnTo>
                  <a:lnTo>
                    <a:pt x="98" y="58"/>
                  </a:lnTo>
                  <a:lnTo>
                    <a:pt x="104" y="55"/>
                  </a:lnTo>
                  <a:lnTo>
                    <a:pt x="107" y="55"/>
                  </a:lnTo>
                  <a:lnTo>
                    <a:pt x="109" y="57"/>
                  </a:lnTo>
                  <a:lnTo>
                    <a:pt x="111" y="57"/>
                  </a:lnTo>
                  <a:lnTo>
                    <a:pt x="116" y="60"/>
                  </a:lnTo>
                  <a:lnTo>
                    <a:pt x="120" y="64"/>
                  </a:lnTo>
                  <a:lnTo>
                    <a:pt x="121" y="66"/>
                  </a:lnTo>
                  <a:lnTo>
                    <a:pt x="121" y="69"/>
                  </a:lnTo>
                  <a:lnTo>
                    <a:pt x="127" y="74"/>
                  </a:lnTo>
                  <a:lnTo>
                    <a:pt x="132" y="77"/>
                  </a:lnTo>
                  <a:lnTo>
                    <a:pt x="137" y="76"/>
                  </a:lnTo>
                  <a:lnTo>
                    <a:pt x="144" y="74"/>
                  </a:lnTo>
                  <a:lnTo>
                    <a:pt x="150" y="73"/>
                  </a:lnTo>
                  <a:lnTo>
                    <a:pt x="150" y="100"/>
                  </a:lnTo>
                  <a:lnTo>
                    <a:pt x="148" y="109"/>
                  </a:lnTo>
                  <a:lnTo>
                    <a:pt x="147" y="115"/>
                  </a:lnTo>
                  <a:lnTo>
                    <a:pt x="146" y="116"/>
                  </a:lnTo>
                  <a:lnTo>
                    <a:pt x="146" y="124"/>
                  </a:lnTo>
                  <a:lnTo>
                    <a:pt x="147" y="130"/>
                  </a:lnTo>
                  <a:lnTo>
                    <a:pt x="147" y="135"/>
                  </a:lnTo>
                  <a:lnTo>
                    <a:pt x="144" y="144"/>
                  </a:lnTo>
                  <a:lnTo>
                    <a:pt x="136" y="155"/>
                  </a:lnTo>
                  <a:lnTo>
                    <a:pt x="125" y="166"/>
                  </a:lnTo>
                  <a:lnTo>
                    <a:pt x="124" y="163"/>
                  </a:lnTo>
                  <a:lnTo>
                    <a:pt x="121" y="162"/>
                  </a:lnTo>
                  <a:lnTo>
                    <a:pt x="120" y="161"/>
                  </a:lnTo>
                  <a:lnTo>
                    <a:pt x="113" y="159"/>
                  </a:lnTo>
                  <a:lnTo>
                    <a:pt x="105" y="158"/>
                  </a:lnTo>
                  <a:lnTo>
                    <a:pt x="96" y="158"/>
                  </a:lnTo>
                  <a:lnTo>
                    <a:pt x="88" y="155"/>
                  </a:lnTo>
                  <a:lnTo>
                    <a:pt x="85" y="154"/>
                  </a:lnTo>
                  <a:lnTo>
                    <a:pt x="82" y="151"/>
                  </a:lnTo>
                  <a:lnTo>
                    <a:pt x="81" y="151"/>
                  </a:lnTo>
                  <a:lnTo>
                    <a:pt x="77" y="147"/>
                  </a:lnTo>
                  <a:lnTo>
                    <a:pt x="69" y="144"/>
                  </a:lnTo>
                  <a:lnTo>
                    <a:pt x="66" y="146"/>
                  </a:lnTo>
                  <a:lnTo>
                    <a:pt x="65" y="146"/>
                  </a:lnTo>
                  <a:lnTo>
                    <a:pt x="61" y="150"/>
                  </a:lnTo>
                  <a:lnTo>
                    <a:pt x="60" y="147"/>
                  </a:lnTo>
                  <a:lnTo>
                    <a:pt x="60" y="140"/>
                  </a:lnTo>
                  <a:lnTo>
                    <a:pt x="62" y="135"/>
                  </a:lnTo>
                  <a:lnTo>
                    <a:pt x="62" y="131"/>
                  </a:lnTo>
                  <a:lnTo>
                    <a:pt x="61" y="130"/>
                  </a:lnTo>
                  <a:lnTo>
                    <a:pt x="57" y="127"/>
                  </a:lnTo>
                  <a:lnTo>
                    <a:pt x="49" y="124"/>
                  </a:lnTo>
                  <a:lnTo>
                    <a:pt x="38" y="121"/>
                  </a:lnTo>
                  <a:lnTo>
                    <a:pt x="29" y="120"/>
                  </a:lnTo>
                  <a:lnTo>
                    <a:pt x="22" y="117"/>
                  </a:lnTo>
                  <a:lnTo>
                    <a:pt x="18" y="115"/>
                  </a:lnTo>
                  <a:lnTo>
                    <a:pt x="14" y="103"/>
                  </a:lnTo>
                  <a:lnTo>
                    <a:pt x="11" y="99"/>
                  </a:lnTo>
                  <a:lnTo>
                    <a:pt x="4" y="92"/>
                  </a:lnTo>
                  <a:lnTo>
                    <a:pt x="0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12" y="86"/>
                  </a:lnTo>
                  <a:lnTo>
                    <a:pt x="14" y="84"/>
                  </a:lnTo>
                  <a:lnTo>
                    <a:pt x="15" y="77"/>
                  </a:lnTo>
                  <a:lnTo>
                    <a:pt x="15" y="68"/>
                  </a:lnTo>
                  <a:lnTo>
                    <a:pt x="12" y="46"/>
                  </a:lnTo>
                  <a:lnTo>
                    <a:pt x="12" y="37"/>
                  </a:lnTo>
                  <a:lnTo>
                    <a:pt x="15" y="26"/>
                  </a:lnTo>
                  <a:lnTo>
                    <a:pt x="19" y="14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0" name="Freeform 136"/>
            <p:cNvSpPr>
              <a:spLocks/>
            </p:cNvSpPr>
            <p:nvPr/>
          </p:nvSpPr>
          <p:spPr bwMode="auto">
            <a:xfrm>
              <a:off x="1754386" y="4388993"/>
              <a:ext cx="268674" cy="227467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77" y="14"/>
                </a:cxn>
                <a:cxn ang="0">
                  <a:pos x="84" y="19"/>
                </a:cxn>
                <a:cxn ang="0">
                  <a:pos x="81" y="27"/>
                </a:cxn>
                <a:cxn ang="0">
                  <a:pos x="111" y="29"/>
                </a:cxn>
                <a:cxn ang="0">
                  <a:pos x="113" y="33"/>
                </a:cxn>
                <a:cxn ang="0">
                  <a:pos x="116" y="40"/>
                </a:cxn>
                <a:cxn ang="0">
                  <a:pos x="124" y="49"/>
                </a:cxn>
                <a:cxn ang="0">
                  <a:pos x="136" y="48"/>
                </a:cxn>
                <a:cxn ang="0">
                  <a:pos x="148" y="49"/>
                </a:cxn>
                <a:cxn ang="0">
                  <a:pos x="150" y="54"/>
                </a:cxn>
                <a:cxn ang="0">
                  <a:pos x="148" y="61"/>
                </a:cxn>
                <a:cxn ang="0">
                  <a:pos x="148" y="71"/>
                </a:cxn>
                <a:cxn ang="0">
                  <a:pos x="159" y="80"/>
                </a:cxn>
                <a:cxn ang="0">
                  <a:pos x="162" y="88"/>
                </a:cxn>
                <a:cxn ang="0">
                  <a:pos x="152" y="100"/>
                </a:cxn>
                <a:cxn ang="0">
                  <a:pos x="136" y="112"/>
                </a:cxn>
                <a:cxn ang="0">
                  <a:pos x="125" y="110"/>
                </a:cxn>
                <a:cxn ang="0">
                  <a:pos x="111" y="100"/>
                </a:cxn>
                <a:cxn ang="0">
                  <a:pos x="94" y="97"/>
                </a:cxn>
                <a:cxn ang="0">
                  <a:pos x="81" y="95"/>
                </a:cxn>
                <a:cxn ang="0">
                  <a:pos x="68" y="99"/>
                </a:cxn>
                <a:cxn ang="0">
                  <a:pos x="54" y="106"/>
                </a:cxn>
                <a:cxn ang="0">
                  <a:pos x="53" y="110"/>
                </a:cxn>
                <a:cxn ang="0">
                  <a:pos x="54" y="114"/>
                </a:cxn>
                <a:cxn ang="0">
                  <a:pos x="56" y="118"/>
                </a:cxn>
                <a:cxn ang="0">
                  <a:pos x="53" y="123"/>
                </a:cxn>
                <a:cxn ang="0">
                  <a:pos x="58" y="130"/>
                </a:cxn>
                <a:cxn ang="0">
                  <a:pos x="57" y="138"/>
                </a:cxn>
                <a:cxn ang="0">
                  <a:pos x="50" y="135"/>
                </a:cxn>
                <a:cxn ang="0">
                  <a:pos x="45" y="134"/>
                </a:cxn>
                <a:cxn ang="0">
                  <a:pos x="18" y="131"/>
                </a:cxn>
                <a:cxn ang="0">
                  <a:pos x="0" y="111"/>
                </a:cxn>
                <a:cxn ang="0">
                  <a:pos x="19" y="89"/>
                </a:cxn>
                <a:cxn ang="0">
                  <a:pos x="22" y="75"/>
                </a:cxn>
                <a:cxn ang="0">
                  <a:pos x="21" y="61"/>
                </a:cxn>
                <a:cxn ang="0">
                  <a:pos x="23" y="54"/>
                </a:cxn>
                <a:cxn ang="0">
                  <a:pos x="25" y="18"/>
                </a:cxn>
                <a:cxn ang="0">
                  <a:pos x="30" y="19"/>
                </a:cxn>
                <a:cxn ang="0">
                  <a:pos x="56" y="23"/>
                </a:cxn>
                <a:cxn ang="0">
                  <a:pos x="57" y="10"/>
                </a:cxn>
                <a:cxn ang="0">
                  <a:pos x="65" y="0"/>
                </a:cxn>
              </a:cxnLst>
              <a:rect l="0" t="0" r="r" b="b"/>
              <a:pathLst>
                <a:path w="163" h="138">
                  <a:moveTo>
                    <a:pt x="65" y="0"/>
                  </a:moveTo>
                  <a:lnTo>
                    <a:pt x="68" y="5"/>
                  </a:lnTo>
                  <a:lnTo>
                    <a:pt x="72" y="10"/>
                  </a:lnTo>
                  <a:lnTo>
                    <a:pt x="77" y="14"/>
                  </a:lnTo>
                  <a:lnTo>
                    <a:pt x="78" y="17"/>
                  </a:lnTo>
                  <a:lnTo>
                    <a:pt x="84" y="19"/>
                  </a:lnTo>
                  <a:lnTo>
                    <a:pt x="81" y="22"/>
                  </a:lnTo>
                  <a:lnTo>
                    <a:pt x="81" y="27"/>
                  </a:lnTo>
                  <a:lnTo>
                    <a:pt x="86" y="29"/>
                  </a:lnTo>
                  <a:lnTo>
                    <a:pt x="111" y="29"/>
                  </a:lnTo>
                  <a:lnTo>
                    <a:pt x="113" y="31"/>
                  </a:lnTo>
                  <a:lnTo>
                    <a:pt x="113" y="33"/>
                  </a:lnTo>
                  <a:lnTo>
                    <a:pt x="115" y="36"/>
                  </a:lnTo>
                  <a:lnTo>
                    <a:pt x="116" y="40"/>
                  </a:lnTo>
                  <a:lnTo>
                    <a:pt x="119" y="44"/>
                  </a:lnTo>
                  <a:lnTo>
                    <a:pt x="124" y="49"/>
                  </a:lnTo>
                  <a:lnTo>
                    <a:pt x="131" y="50"/>
                  </a:lnTo>
                  <a:lnTo>
                    <a:pt x="136" y="48"/>
                  </a:lnTo>
                  <a:lnTo>
                    <a:pt x="144" y="48"/>
                  </a:lnTo>
                  <a:lnTo>
                    <a:pt x="148" y="49"/>
                  </a:lnTo>
                  <a:lnTo>
                    <a:pt x="150" y="50"/>
                  </a:lnTo>
                  <a:lnTo>
                    <a:pt x="150" y="54"/>
                  </a:lnTo>
                  <a:lnTo>
                    <a:pt x="148" y="57"/>
                  </a:lnTo>
                  <a:lnTo>
                    <a:pt x="148" y="61"/>
                  </a:lnTo>
                  <a:lnTo>
                    <a:pt x="147" y="64"/>
                  </a:lnTo>
                  <a:lnTo>
                    <a:pt x="148" y="71"/>
                  </a:lnTo>
                  <a:lnTo>
                    <a:pt x="152" y="75"/>
                  </a:lnTo>
                  <a:lnTo>
                    <a:pt x="159" y="80"/>
                  </a:lnTo>
                  <a:lnTo>
                    <a:pt x="162" y="85"/>
                  </a:lnTo>
                  <a:lnTo>
                    <a:pt x="162" y="88"/>
                  </a:lnTo>
                  <a:lnTo>
                    <a:pt x="163" y="89"/>
                  </a:lnTo>
                  <a:lnTo>
                    <a:pt x="152" y="100"/>
                  </a:lnTo>
                  <a:lnTo>
                    <a:pt x="143" y="107"/>
                  </a:lnTo>
                  <a:lnTo>
                    <a:pt x="136" y="112"/>
                  </a:lnTo>
                  <a:lnTo>
                    <a:pt x="131" y="112"/>
                  </a:lnTo>
                  <a:lnTo>
                    <a:pt x="125" y="110"/>
                  </a:lnTo>
                  <a:lnTo>
                    <a:pt x="117" y="104"/>
                  </a:lnTo>
                  <a:lnTo>
                    <a:pt x="111" y="100"/>
                  </a:lnTo>
                  <a:lnTo>
                    <a:pt x="104" y="99"/>
                  </a:lnTo>
                  <a:lnTo>
                    <a:pt x="94" y="97"/>
                  </a:lnTo>
                  <a:lnTo>
                    <a:pt x="88" y="95"/>
                  </a:lnTo>
                  <a:lnTo>
                    <a:pt x="81" y="95"/>
                  </a:lnTo>
                  <a:lnTo>
                    <a:pt x="73" y="97"/>
                  </a:lnTo>
                  <a:lnTo>
                    <a:pt x="68" y="99"/>
                  </a:lnTo>
                  <a:lnTo>
                    <a:pt x="56" y="103"/>
                  </a:lnTo>
                  <a:lnTo>
                    <a:pt x="54" y="106"/>
                  </a:lnTo>
                  <a:lnTo>
                    <a:pt x="53" y="107"/>
                  </a:lnTo>
                  <a:lnTo>
                    <a:pt x="53" y="110"/>
                  </a:lnTo>
                  <a:lnTo>
                    <a:pt x="54" y="111"/>
                  </a:lnTo>
                  <a:lnTo>
                    <a:pt x="54" y="114"/>
                  </a:lnTo>
                  <a:lnTo>
                    <a:pt x="56" y="115"/>
                  </a:lnTo>
                  <a:lnTo>
                    <a:pt x="56" y="118"/>
                  </a:lnTo>
                  <a:lnTo>
                    <a:pt x="53" y="120"/>
                  </a:lnTo>
                  <a:lnTo>
                    <a:pt x="53" y="123"/>
                  </a:lnTo>
                  <a:lnTo>
                    <a:pt x="57" y="127"/>
                  </a:lnTo>
                  <a:lnTo>
                    <a:pt x="58" y="130"/>
                  </a:lnTo>
                  <a:lnTo>
                    <a:pt x="58" y="135"/>
                  </a:lnTo>
                  <a:lnTo>
                    <a:pt x="57" y="138"/>
                  </a:lnTo>
                  <a:lnTo>
                    <a:pt x="53" y="137"/>
                  </a:lnTo>
                  <a:lnTo>
                    <a:pt x="50" y="135"/>
                  </a:lnTo>
                  <a:lnTo>
                    <a:pt x="47" y="135"/>
                  </a:lnTo>
                  <a:lnTo>
                    <a:pt x="45" y="134"/>
                  </a:lnTo>
                  <a:lnTo>
                    <a:pt x="37" y="134"/>
                  </a:lnTo>
                  <a:lnTo>
                    <a:pt x="18" y="131"/>
                  </a:lnTo>
                  <a:lnTo>
                    <a:pt x="11" y="127"/>
                  </a:lnTo>
                  <a:lnTo>
                    <a:pt x="0" y="111"/>
                  </a:lnTo>
                  <a:lnTo>
                    <a:pt x="11" y="100"/>
                  </a:lnTo>
                  <a:lnTo>
                    <a:pt x="19" y="89"/>
                  </a:lnTo>
                  <a:lnTo>
                    <a:pt x="22" y="80"/>
                  </a:lnTo>
                  <a:lnTo>
                    <a:pt x="22" y="75"/>
                  </a:lnTo>
                  <a:lnTo>
                    <a:pt x="21" y="69"/>
                  </a:lnTo>
                  <a:lnTo>
                    <a:pt x="21" y="61"/>
                  </a:lnTo>
                  <a:lnTo>
                    <a:pt x="22" y="60"/>
                  </a:lnTo>
                  <a:lnTo>
                    <a:pt x="23" y="54"/>
                  </a:lnTo>
                  <a:lnTo>
                    <a:pt x="25" y="45"/>
                  </a:lnTo>
                  <a:lnTo>
                    <a:pt x="25" y="18"/>
                  </a:lnTo>
                  <a:lnTo>
                    <a:pt x="27" y="18"/>
                  </a:lnTo>
                  <a:lnTo>
                    <a:pt x="30" y="19"/>
                  </a:lnTo>
                  <a:lnTo>
                    <a:pt x="41" y="23"/>
                  </a:lnTo>
                  <a:lnTo>
                    <a:pt x="56" y="23"/>
                  </a:lnTo>
                  <a:lnTo>
                    <a:pt x="56" y="11"/>
                  </a:lnTo>
                  <a:lnTo>
                    <a:pt x="57" y="10"/>
                  </a:lnTo>
                  <a:lnTo>
                    <a:pt x="58" y="7"/>
                  </a:lnTo>
                  <a:lnTo>
                    <a:pt x="65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1" name="Freeform 137"/>
            <p:cNvSpPr>
              <a:spLocks/>
            </p:cNvSpPr>
            <p:nvPr/>
          </p:nvSpPr>
          <p:spPr bwMode="auto">
            <a:xfrm>
              <a:off x="943418" y="4557120"/>
              <a:ext cx="385705" cy="413726"/>
            </a:xfrm>
            <a:custGeom>
              <a:avLst/>
              <a:gdLst/>
              <a:ahLst/>
              <a:cxnLst>
                <a:cxn ang="0">
                  <a:pos x="234" y="41"/>
                </a:cxn>
                <a:cxn ang="0">
                  <a:pos x="217" y="60"/>
                </a:cxn>
                <a:cxn ang="0">
                  <a:pos x="217" y="79"/>
                </a:cxn>
                <a:cxn ang="0">
                  <a:pos x="213" y="109"/>
                </a:cxn>
                <a:cxn ang="0">
                  <a:pos x="186" y="107"/>
                </a:cxn>
                <a:cxn ang="0">
                  <a:pos x="170" y="118"/>
                </a:cxn>
                <a:cxn ang="0">
                  <a:pos x="171" y="126"/>
                </a:cxn>
                <a:cxn ang="0">
                  <a:pos x="180" y="136"/>
                </a:cxn>
                <a:cxn ang="0">
                  <a:pos x="182" y="152"/>
                </a:cxn>
                <a:cxn ang="0">
                  <a:pos x="183" y="172"/>
                </a:cxn>
                <a:cxn ang="0">
                  <a:pos x="194" y="185"/>
                </a:cxn>
                <a:cxn ang="0">
                  <a:pos x="197" y="204"/>
                </a:cxn>
                <a:cxn ang="0">
                  <a:pos x="218" y="204"/>
                </a:cxn>
                <a:cxn ang="0">
                  <a:pos x="210" y="223"/>
                </a:cxn>
                <a:cxn ang="0">
                  <a:pos x="179" y="234"/>
                </a:cxn>
                <a:cxn ang="0">
                  <a:pos x="168" y="245"/>
                </a:cxn>
                <a:cxn ang="0">
                  <a:pos x="163" y="251"/>
                </a:cxn>
                <a:cxn ang="0">
                  <a:pos x="137" y="242"/>
                </a:cxn>
                <a:cxn ang="0">
                  <a:pos x="131" y="219"/>
                </a:cxn>
                <a:cxn ang="0">
                  <a:pos x="120" y="211"/>
                </a:cxn>
                <a:cxn ang="0">
                  <a:pos x="105" y="196"/>
                </a:cxn>
                <a:cxn ang="0">
                  <a:pos x="100" y="207"/>
                </a:cxn>
                <a:cxn ang="0">
                  <a:pos x="86" y="200"/>
                </a:cxn>
                <a:cxn ang="0">
                  <a:pos x="69" y="214"/>
                </a:cxn>
                <a:cxn ang="0">
                  <a:pos x="62" y="203"/>
                </a:cxn>
                <a:cxn ang="0">
                  <a:pos x="58" y="195"/>
                </a:cxn>
                <a:cxn ang="0">
                  <a:pos x="55" y="176"/>
                </a:cxn>
                <a:cxn ang="0">
                  <a:pos x="43" y="146"/>
                </a:cxn>
                <a:cxn ang="0">
                  <a:pos x="42" y="117"/>
                </a:cxn>
                <a:cxn ang="0">
                  <a:pos x="22" y="106"/>
                </a:cxn>
                <a:cxn ang="0">
                  <a:pos x="8" y="102"/>
                </a:cxn>
                <a:cxn ang="0">
                  <a:pos x="14" y="94"/>
                </a:cxn>
                <a:cxn ang="0">
                  <a:pos x="30" y="88"/>
                </a:cxn>
                <a:cxn ang="0">
                  <a:pos x="39" y="80"/>
                </a:cxn>
                <a:cxn ang="0">
                  <a:pos x="30" y="74"/>
                </a:cxn>
                <a:cxn ang="0">
                  <a:pos x="18" y="66"/>
                </a:cxn>
                <a:cxn ang="0">
                  <a:pos x="2" y="66"/>
                </a:cxn>
                <a:cxn ang="0">
                  <a:pos x="12" y="51"/>
                </a:cxn>
                <a:cxn ang="0">
                  <a:pos x="34" y="47"/>
                </a:cxn>
                <a:cxn ang="0">
                  <a:pos x="64" y="45"/>
                </a:cxn>
                <a:cxn ang="0">
                  <a:pos x="85" y="70"/>
                </a:cxn>
                <a:cxn ang="0">
                  <a:pos x="101" y="62"/>
                </a:cxn>
                <a:cxn ang="0">
                  <a:pos x="112" y="35"/>
                </a:cxn>
                <a:cxn ang="0">
                  <a:pos x="124" y="29"/>
                </a:cxn>
                <a:cxn ang="0">
                  <a:pos x="133" y="24"/>
                </a:cxn>
                <a:cxn ang="0">
                  <a:pos x="156" y="13"/>
                </a:cxn>
                <a:cxn ang="0">
                  <a:pos x="167" y="2"/>
                </a:cxn>
                <a:cxn ang="0">
                  <a:pos x="205" y="9"/>
                </a:cxn>
                <a:cxn ang="0">
                  <a:pos x="219" y="2"/>
                </a:cxn>
              </a:cxnLst>
              <a:rect l="0" t="0" r="r" b="b"/>
              <a:pathLst>
                <a:path w="234" h="251">
                  <a:moveTo>
                    <a:pt x="229" y="0"/>
                  </a:moveTo>
                  <a:lnTo>
                    <a:pt x="230" y="16"/>
                  </a:lnTo>
                  <a:lnTo>
                    <a:pt x="233" y="31"/>
                  </a:lnTo>
                  <a:lnTo>
                    <a:pt x="234" y="41"/>
                  </a:lnTo>
                  <a:lnTo>
                    <a:pt x="233" y="48"/>
                  </a:lnTo>
                  <a:lnTo>
                    <a:pt x="229" y="52"/>
                  </a:lnTo>
                  <a:lnTo>
                    <a:pt x="224" y="56"/>
                  </a:lnTo>
                  <a:lnTo>
                    <a:pt x="217" y="60"/>
                  </a:lnTo>
                  <a:lnTo>
                    <a:pt x="213" y="63"/>
                  </a:lnTo>
                  <a:lnTo>
                    <a:pt x="211" y="67"/>
                  </a:lnTo>
                  <a:lnTo>
                    <a:pt x="213" y="72"/>
                  </a:lnTo>
                  <a:lnTo>
                    <a:pt x="217" y="79"/>
                  </a:lnTo>
                  <a:lnTo>
                    <a:pt x="218" y="86"/>
                  </a:lnTo>
                  <a:lnTo>
                    <a:pt x="218" y="94"/>
                  </a:lnTo>
                  <a:lnTo>
                    <a:pt x="217" y="102"/>
                  </a:lnTo>
                  <a:lnTo>
                    <a:pt x="213" y="109"/>
                  </a:lnTo>
                  <a:lnTo>
                    <a:pt x="206" y="111"/>
                  </a:lnTo>
                  <a:lnTo>
                    <a:pt x="199" y="109"/>
                  </a:lnTo>
                  <a:lnTo>
                    <a:pt x="190" y="107"/>
                  </a:lnTo>
                  <a:lnTo>
                    <a:pt x="186" y="107"/>
                  </a:lnTo>
                  <a:lnTo>
                    <a:pt x="183" y="109"/>
                  </a:lnTo>
                  <a:lnTo>
                    <a:pt x="179" y="110"/>
                  </a:lnTo>
                  <a:lnTo>
                    <a:pt x="174" y="115"/>
                  </a:lnTo>
                  <a:lnTo>
                    <a:pt x="170" y="118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8" y="125"/>
                  </a:lnTo>
                  <a:lnTo>
                    <a:pt x="171" y="126"/>
                  </a:lnTo>
                  <a:lnTo>
                    <a:pt x="174" y="129"/>
                  </a:lnTo>
                  <a:lnTo>
                    <a:pt x="176" y="130"/>
                  </a:lnTo>
                  <a:lnTo>
                    <a:pt x="178" y="133"/>
                  </a:lnTo>
                  <a:lnTo>
                    <a:pt x="180" y="136"/>
                  </a:lnTo>
                  <a:lnTo>
                    <a:pt x="182" y="141"/>
                  </a:lnTo>
                  <a:lnTo>
                    <a:pt x="183" y="145"/>
                  </a:lnTo>
                  <a:lnTo>
                    <a:pt x="183" y="149"/>
                  </a:lnTo>
                  <a:lnTo>
                    <a:pt x="182" y="152"/>
                  </a:lnTo>
                  <a:lnTo>
                    <a:pt x="179" y="156"/>
                  </a:lnTo>
                  <a:lnTo>
                    <a:pt x="179" y="163"/>
                  </a:lnTo>
                  <a:lnTo>
                    <a:pt x="182" y="168"/>
                  </a:lnTo>
                  <a:lnTo>
                    <a:pt x="183" y="172"/>
                  </a:lnTo>
                  <a:lnTo>
                    <a:pt x="183" y="176"/>
                  </a:lnTo>
                  <a:lnTo>
                    <a:pt x="186" y="181"/>
                  </a:lnTo>
                  <a:lnTo>
                    <a:pt x="190" y="184"/>
                  </a:lnTo>
                  <a:lnTo>
                    <a:pt x="194" y="185"/>
                  </a:lnTo>
                  <a:lnTo>
                    <a:pt x="199" y="188"/>
                  </a:lnTo>
                  <a:lnTo>
                    <a:pt x="198" y="191"/>
                  </a:lnTo>
                  <a:lnTo>
                    <a:pt x="197" y="195"/>
                  </a:lnTo>
                  <a:lnTo>
                    <a:pt x="197" y="204"/>
                  </a:lnTo>
                  <a:lnTo>
                    <a:pt x="198" y="208"/>
                  </a:lnTo>
                  <a:lnTo>
                    <a:pt x="203" y="207"/>
                  </a:lnTo>
                  <a:lnTo>
                    <a:pt x="210" y="206"/>
                  </a:lnTo>
                  <a:lnTo>
                    <a:pt x="218" y="204"/>
                  </a:lnTo>
                  <a:lnTo>
                    <a:pt x="221" y="206"/>
                  </a:lnTo>
                  <a:lnTo>
                    <a:pt x="219" y="211"/>
                  </a:lnTo>
                  <a:lnTo>
                    <a:pt x="215" y="216"/>
                  </a:lnTo>
                  <a:lnTo>
                    <a:pt x="210" y="223"/>
                  </a:lnTo>
                  <a:lnTo>
                    <a:pt x="201" y="233"/>
                  </a:lnTo>
                  <a:lnTo>
                    <a:pt x="194" y="235"/>
                  </a:lnTo>
                  <a:lnTo>
                    <a:pt x="187" y="235"/>
                  </a:lnTo>
                  <a:lnTo>
                    <a:pt x="179" y="234"/>
                  </a:lnTo>
                  <a:lnTo>
                    <a:pt x="175" y="234"/>
                  </a:lnTo>
                  <a:lnTo>
                    <a:pt x="171" y="238"/>
                  </a:lnTo>
                  <a:lnTo>
                    <a:pt x="170" y="241"/>
                  </a:lnTo>
                  <a:lnTo>
                    <a:pt x="168" y="245"/>
                  </a:lnTo>
                  <a:lnTo>
                    <a:pt x="167" y="246"/>
                  </a:lnTo>
                  <a:lnTo>
                    <a:pt x="167" y="249"/>
                  </a:lnTo>
                  <a:lnTo>
                    <a:pt x="166" y="250"/>
                  </a:lnTo>
                  <a:lnTo>
                    <a:pt x="163" y="251"/>
                  </a:lnTo>
                  <a:lnTo>
                    <a:pt x="147" y="251"/>
                  </a:lnTo>
                  <a:lnTo>
                    <a:pt x="142" y="249"/>
                  </a:lnTo>
                  <a:lnTo>
                    <a:pt x="139" y="245"/>
                  </a:lnTo>
                  <a:lnTo>
                    <a:pt x="137" y="242"/>
                  </a:lnTo>
                  <a:lnTo>
                    <a:pt x="135" y="234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1" y="219"/>
                  </a:lnTo>
                  <a:lnTo>
                    <a:pt x="128" y="216"/>
                  </a:lnTo>
                  <a:lnTo>
                    <a:pt x="124" y="215"/>
                  </a:lnTo>
                  <a:lnTo>
                    <a:pt x="121" y="214"/>
                  </a:lnTo>
                  <a:lnTo>
                    <a:pt x="120" y="211"/>
                  </a:lnTo>
                  <a:lnTo>
                    <a:pt x="116" y="199"/>
                  </a:lnTo>
                  <a:lnTo>
                    <a:pt x="112" y="195"/>
                  </a:lnTo>
                  <a:lnTo>
                    <a:pt x="108" y="195"/>
                  </a:lnTo>
                  <a:lnTo>
                    <a:pt x="105" y="196"/>
                  </a:lnTo>
                  <a:lnTo>
                    <a:pt x="104" y="199"/>
                  </a:lnTo>
                  <a:lnTo>
                    <a:pt x="104" y="202"/>
                  </a:lnTo>
                  <a:lnTo>
                    <a:pt x="103" y="204"/>
                  </a:lnTo>
                  <a:lnTo>
                    <a:pt x="100" y="207"/>
                  </a:lnTo>
                  <a:lnTo>
                    <a:pt x="97" y="207"/>
                  </a:lnTo>
                  <a:lnTo>
                    <a:pt x="92" y="204"/>
                  </a:lnTo>
                  <a:lnTo>
                    <a:pt x="89" y="202"/>
                  </a:lnTo>
                  <a:lnTo>
                    <a:pt x="86" y="200"/>
                  </a:lnTo>
                  <a:lnTo>
                    <a:pt x="84" y="200"/>
                  </a:lnTo>
                  <a:lnTo>
                    <a:pt x="78" y="206"/>
                  </a:lnTo>
                  <a:lnTo>
                    <a:pt x="73" y="210"/>
                  </a:lnTo>
                  <a:lnTo>
                    <a:pt x="69" y="214"/>
                  </a:lnTo>
                  <a:lnTo>
                    <a:pt x="66" y="211"/>
                  </a:lnTo>
                  <a:lnTo>
                    <a:pt x="65" y="207"/>
                  </a:lnTo>
                  <a:lnTo>
                    <a:pt x="64" y="206"/>
                  </a:lnTo>
                  <a:lnTo>
                    <a:pt x="62" y="203"/>
                  </a:lnTo>
                  <a:lnTo>
                    <a:pt x="59" y="203"/>
                  </a:lnTo>
                  <a:lnTo>
                    <a:pt x="59" y="202"/>
                  </a:lnTo>
                  <a:lnTo>
                    <a:pt x="57" y="202"/>
                  </a:lnTo>
                  <a:lnTo>
                    <a:pt x="58" y="195"/>
                  </a:lnTo>
                  <a:lnTo>
                    <a:pt x="58" y="190"/>
                  </a:lnTo>
                  <a:lnTo>
                    <a:pt x="59" y="184"/>
                  </a:lnTo>
                  <a:lnTo>
                    <a:pt x="59" y="181"/>
                  </a:lnTo>
                  <a:lnTo>
                    <a:pt x="55" y="176"/>
                  </a:lnTo>
                  <a:lnTo>
                    <a:pt x="47" y="169"/>
                  </a:lnTo>
                  <a:lnTo>
                    <a:pt x="41" y="161"/>
                  </a:lnTo>
                  <a:lnTo>
                    <a:pt x="39" y="153"/>
                  </a:lnTo>
                  <a:lnTo>
                    <a:pt x="43" y="146"/>
                  </a:lnTo>
                  <a:lnTo>
                    <a:pt x="49" y="140"/>
                  </a:lnTo>
                  <a:lnTo>
                    <a:pt x="51" y="133"/>
                  </a:lnTo>
                  <a:lnTo>
                    <a:pt x="50" y="126"/>
                  </a:lnTo>
                  <a:lnTo>
                    <a:pt x="42" y="117"/>
                  </a:lnTo>
                  <a:lnTo>
                    <a:pt x="33" y="109"/>
                  </a:lnTo>
                  <a:lnTo>
                    <a:pt x="26" y="105"/>
                  </a:lnTo>
                  <a:lnTo>
                    <a:pt x="25" y="105"/>
                  </a:lnTo>
                  <a:lnTo>
                    <a:pt x="22" y="106"/>
                  </a:lnTo>
                  <a:lnTo>
                    <a:pt x="21" y="109"/>
                  </a:lnTo>
                  <a:lnTo>
                    <a:pt x="19" y="110"/>
                  </a:lnTo>
                  <a:lnTo>
                    <a:pt x="16" y="110"/>
                  </a:lnTo>
                  <a:lnTo>
                    <a:pt x="8" y="102"/>
                  </a:lnTo>
                  <a:lnTo>
                    <a:pt x="8" y="99"/>
                  </a:lnTo>
                  <a:lnTo>
                    <a:pt x="10" y="99"/>
                  </a:lnTo>
                  <a:lnTo>
                    <a:pt x="12" y="97"/>
                  </a:lnTo>
                  <a:lnTo>
                    <a:pt x="14" y="94"/>
                  </a:lnTo>
                  <a:lnTo>
                    <a:pt x="14" y="87"/>
                  </a:lnTo>
                  <a:lnTo>
                    <a:pt x="12" y="83"/>
                  </a:lnTo>
                  <a:lnTo>
                    <a:pt x="22" y="86"/>
                  </a:lnTo>
                  <a:lnTo>
                    <a:pt x="30" y="88"/>
                  </a:lnTo>
                  <a:lnTo>
                    <a:pt x="35" y="88"/>
                  </a:lnTo>
                  <a:lnTo>
                    <a:pt x="38" y="86"/>
                  </a:lnTo>
                  <a:lnTo>
                    <a:pt x="39" y="83"/>
                  </a:lnTo>
                  <a:lnTo>
                    <a:pt x="39" y="80"/>
                  </a:lnTo>
                  <a:lnTo>
                    <a:pt x="38" y="78"/>
                  </a:lnTo>
                  <a:lnTo>
                    <a:pt x="37" y="76"/>
                  </a:lnTo>
                  <a:lnTo>
                    <a:pt x="34" y="75"/>
                  </a:lnTo>
                  <a:lnTo>
                    <a:pt x="30" y="74"/>
                  </a:lnTo>
                  <a:lnTo>
                    <a:pt x="27" y="72"/>
                  </a:lnTo>
                  <a:lnTo>
                    <a:pt x="23" y="70"/>
                  </a:lnTo>
                  <a:lnTo>
                    <a:pt x="21" y="67"/>
                  </a:lnTo>
                  <a:lnTo>
                    <a:pt x="18" y="66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2" y="66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8" y="55"/>
                  </a:lnTo>
                  <a:lnTo>
                    <a:pt x="12" y="51"/>
                  </a:lnTo>
                  <a:lnTo>
                    <a:pt x="16" y="48"/>
                  </a:lnTo>
                  <a:lnTo>
                    <a:pt x="21" y="44"/>
                  </a:lnTo>
                  <a:lnTo>
                    <a:pt x="27" y="44"/>
                  </a:lnTo>
                  <a:lnTo>
                    <a:pt x="34" y="47"/>
                  </a:lnTo>
                  <a:lnTo>
                    <a:pt x="42" y="47"/>
                  </a:lnTo>
                  <a:lnTo>
                    <a:pt x="49" y="44"/>
                  </a:lnTo>
                  <a:lnTo>
                    <a:pt x="57" y="43"/>
                  </a:lnTo>
                  <a:lnTo>
                    <a:pt x="64" y="45"/>
                  </a:lnTo>
                  <a:lnTo>
                    <a:pt x="69" y="51"/>
                  </a:lnTo>
                  <a:lnTo>
                    <a:pt x="74" y="57"/>
                  </a:lnTo>
                  <a:lnTo>
                    <a:pt x="80" y="66"/>
                  </a:lnTo>
                  <a:lnTo>
                    <a:pt x="85" y="70"/>
                  </a:lnTo>
                  <a:lnTo>
                    <a:pt x="89" y="70"/>
                  </a:lnTo>
                  <a:lnTo>
                    <a:pt x="93" y="66"/>
                  </a:lnTo>
                  <a:lnTo>
                    <a:pt x="97" y="64"/>
                  </a:lnTo>
                  <a:lnTo>
                    <a:pt x="101" y="62"/>
                  </a:lnTo>
                  <a:lnTo>
                    <a:pt x="107" y="56"/>
                  </a:lnTo>
                  <a:lnTo>
                    <a:pt x="108" y="53"/>
                  </a:lnTo>
                  <a:lnTo>
                    <a:pt x="109" y="44"/>
                  </a:lnTo>
                  <a:lnTo>
                    <a:pt x="112" y="35"/>
                  </a:lnTo>
                  <a:lnTo>
                    <a:pt x="115" y="28"/>
                  </a:lnTo>
                  <a:lnTo>
                    <a:pt x="119" y="28"/>
                  </a:lnTo>
                  <a:lnTo>
                    <a:pt x="121" y="29"/>
                  </a:lnTo>
                  <a:lnTo>
                    <a:pt x="124" y="29"/>
                  </a:lnTo>
                  <a:lnTo>
                    <a:pt x="127" y="31"/>
                  </a:lnTo>
                  <a:lnTo>
                    <a:pt x="129" y="31"/>
                  </a:lnTo>
                  <a:lnTo>
                    <a:pt x="131" y="29"/>
                  </a:lnTo>
                  <a:lnTo>
                    <a:pt x="133" y="24"/>
                  </a:lnTo>
                  <a:lnTo>
                    <a:pt x="133" y="16"/>
                  </a:lnTo>
                  <a:lnTo>
                    <a:pt x="136" y="14"/>
                  </a:lnTo>
                  <a:lnTo>
                    <a:pt x="148" y="14"/>
                  </a:lnTo>
                  <a:lnTo>
                    <a:pt x="156" y="13"/>
                  </a:lnTo>
                  <a:lnTo>
                    <a:pt x="160" y="12"/>
                  </a:lnTo>
                  <a:lnTo>
                    <a:pt x="162" y="9"/>
                  </a:lnTo>
                  <a:lnTo>
                    <a:pt x="166" y="5"/>
                  </a:lnTo>
                  <a:lnTo>
                    <a:pt x="167" y="2"/>
                  </a:lnTo>
                  <a:lnTo>
                    <a:pt x="179" y="9"/>
                  </a:lnTo>
                  <a:lnTo>
                    <a:pt x="190" y="12"/>
                  </a:lnTo>
                  <a:lnTo>
                    <a:pt x="197" y="12"/>
                  </a:lnTo>
                  <a:lnTo>
                    <a:pt x="205" y="9"/>
                  </a:lnTo>
                  <a:lnTo>
                    <a:pt x="209" y="5"/>
                  </a:lnTo>
                  <a:lnTo>
                    <a:pt x="211" y="4"/>
                  </a:lnTo>
                  <a:lnTo>
                    <a:pt x="217" y="4"/>
                  </a:lnTo>
                  <a:lnTo>
                    <a:pt x="219" y="2"/>
                  </a:lnTo>
                  <a:lnTo>
                    <a:pt x="224" y="1"/>
                  </a:lnTo>
                  <a:lnTo>
                    <a:pt x="22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2" name="Freeform 138"/>
            <p:cNvSpPr>
              <a:spLocks/>
            </p:cNvSpPr>
            <p:nvPr/>
          </p:nvSpPr>
          <p:spPr bwMode="auto">
            <a:xfrm>
              <a:off x="1218684" y="4497782"/>
              <a:ext cx="423615" cy="398891"/>
            </a:xfrm>
            <a:custGeom>
              <a:avLst/>
              <a:gdLst/>
              <a:ahLst/>
              <a:cxnLst>
                <a:cxn ang="0">
                  <a:pos x="124" y="5"/>
                </a:cxn>
                <a:cxn ang="0">
                  <a:pos x="137" y="21"/>
                </a:cxn>
                <a:cxn ang="0">
                  <a:pos x="151" y="37"/>
                </a:cxn>
                <a:cxn ang="0">
                  <a:pos x="178" y="56"/>
                </a:cxn>
                <a:cxn ang="0">
                  <a:pos x="202" y="72"/>
                </a:cxn>
                <a:cxn ang="0">
                  <a:pos x="210" y="99"/>
                </a:cxn>
                <a:cxn ang="0">
                  <a:pos x="202" y="114"/>
                </a:cxn>
                <a:cxn ang="0">
                  <a:pos x="211" y="119"/>
                </a:cxn>
                <a:cxn ang="0">
                  <a:pos x="225" y="119"/>
                </a:cxn>
                <a:cxn ang="0">
                  <a:pos x="227" y="138"/>
                </a:cxn>
                <a:cxn ang="0">
                  <a:pos x="239" y="137"/>
                </a:cxn>
                <a:cxn ang="0">
                  <a:pos x="249" y="149"/>
                </a:cxn>
                <a:cxn ang="0">
                  <a:pos x="257" y="169"/>
                </a:cxn>
                <a:cxn ang="0">
                  <a:pos x="251" y="181"/>
                </a:cxn>
                <a:cxn ang="0">
                  <a:pos x="245" y="188"/>
                </a:cxn>
                <a:cxn ang="0">
                  <a:pos x="227" y="190"/>
                </a:cxn>
                <a:cxn ang="0">
                  <a:pos x="206" y="204"/>
                </a:cxn>
                <a:cxn ang="0">
                  <a:pos x="208" y="213"/>
                </a:cxn>
                <a:cxn ang="0">
                  <a:pos x="212" y="228"/>
                </a:cxn>
                <a:cxn ang="0">
                  <a:pos x="191" y="232"/>
                </a:cxn>
                <a:cxn ang="0">
                  <a:pos x="178" y="238"/>
                </a:cxn>
                <a:cxn ang="0">
                  <a:pos x="161" y="220"/>
                </a:cxn>
                <a:cxn ang="0">
                  <a:pos x="153" y="217"/>
                </a:cxn>
                <a:cxn ang="0">
                  <a:pos x="147" y="221"/>
                </a:cxn>
                <a:cxn ang="0">
                  <a:pos x="126" y="219"/>
                </a:cxn>
                <a:cxn ang="0">
                  <a:pos x="105" y="220"/>
                </a:cxn>
                <a:cxn ang="0">
                  <a:pos x="94" y="228"/>
                </a:cxn>
                <a:cxn ang="0">
                  <a:pos x="83" y="223"/>
                </a:cxn>
                <a:cxn ang="0">
                  <a:pos x="79" y="209"/>
                </a:cxn>
                <a:cxn ang="0">
                  <a:pos x="75" y="213"/>
                </a:cxn>
                <a:cxn ang="0">
                  <a:pos x="73" y="223"/>
                </a:cxn>
                <a:cxn ang="0">
                  <a:pos x="59" y="217"/>
                </a:cxn>
                <a:cxn ang="0">
                  <a:pos x="32" y="224"/>
                </a:cxn>
                <a:cxn ang="0">
                  <a:pos x="19" y="217"/>
                </a:cxn>
                <a:cxn ang="0">
                  <a:pos x="15" y="204"/>
                </a:cxn>
                <a:cxn ang="0">
                  <a:pos x="15" y="188"/>
                </a:cxn>
                <a:cxn ang="0">
                  <a:pos x="15" y="177"/>
                </a:cxn>
                <a:cxn ang="0">
                  <a:pos x="9" y="166"/>
                </a:cxn>
                <a:cxn ang="0">
                  <a:pos x="1" y="161"/>
                </a:cxn>
                <a:cxn ang="0">
                  <a:pos x="3" y="154"/>
                </a:cxn>
                <a:cxn ang="0">
                  <a:pos x="16" y="145"/>
                </a:cxn>
                <a:cxn ang="0">
                  <a:pos x="32" y="145"/>
                </a:cxn>
                <a:cxn ang="0">
                  <a:pos x="50" y="138"/>
                </a:cxn>
                <a:cxn ang="0">
                  <a:pos x="50" y="115"/>
                </a:cxn>
                <a:cxn ang="0">
                  <a:pos x="46" y="99"/>
                </a:cxn>
                <a:cxn ang="0">
                  <a:pos x="62" y="88"/>
                </a:cxn>
                <a:cxn ang="0">
                  <a:pos x="66" y="67"/>
                </a:cxn>
                <a:cxn ang="0">
                  <a:pos x="74" y="27"/>
                </a:cxn>
                <a:cxn ang="0">
                  <a:pos x="81" y="14"/>
                </a:cxn>
                <a:cxn ang="0">
                  <a:pos x="86" y="6"/>
                </a:cxn>
                <a:cxn ang="0">
                  <a:pos x="102" y="7"/>
                </a:cxn>
                <a:cxn ang="0">
                  <a:pos x="113" y="3"/>
                </a:cxn>
              </a:cxnLst>
              <a:rect l="0" t="0" r="r" b="b"/>
              <a:pathLst>
                <a:path w="257" h="242">
                  <a:moveTo>
                    <a:pt x="118" y="0"/>
                  </a:moveTo>
                  <a:lnTo>
                    <a:pt x="124" y="0"/>
                  </a:lnTo>
                  <a:lnTo>
                    <a:pt x="124" y="5"/>
                  </a:lnTo>
                  <a:lnTo>
                    <a:pt x="128" y="13"/>
                  </a:lnTo>
                  <a:lnTo>
                    <a:pt x="129" y="17"/>
                  </a:lnTo>
                  <a:lnTo>
                    <a:pt x="137" y="21"/>
                  </a:lnTo>
                  <a:lnTo>
                    <a:pt x="149" y="25"/>
                  </a:lnTo>
                  <a:lnTo>
                    <a:pt x="148" y="30"/>
                  </a:lnTo>
                  <a:lnTo>
                    <a:pt x="151" y="37"/>
                  </a:lnTo>
                  <a:lnTo>
                    <a:pt x="155" y="44"/>
                  </a:lnTo>
                  <a:lnTo>
                    <a:pt x="163" y="48"/>
                  </a:lnTo>
                  <a:lnTo>
                    <a:pt x="178" y="56"/>
                  </a:lnTo>
                  <a:lnTo>
                    <a:pt x="188" y="61"/>
                  </a:lnTo>
                  <a:lnTo>
                    <a:pt x="194" y="65"/>
                  </a:lnTo>
                  <a:lnTo>
                    <a:pt x="202" y="72"/>
                  </a:lnTo>
                  <a:lnTo>
                    <a:pt x="208" y="81"/>
                  </a:lnTo>
                  <a:lnTo>
                    <a:pt x="212" y="91"/>
                  </a:lnTo>
                  <a:lnTo>
                    <a:pt x="210" y="99"/>
                  </a:lnTo>
                  <a:lnTo>
                    <a:pt x="206" y="104"/>
                  </a:lnTo>
                  <a:lnTo>
                    <a:pt x="202" y="108"/>
                  </a:lnTo>
                  <a:lnTo>
                    <a:pt x="202" y="114"/>
                  </a:lnTo>
                  <a:lnTo>
                    <a:pt x="203" y="116"/>
                  </a:lnTo>
                  <a:lnTo>
                    <a:pt x="208" y="119"/>
                  </a:lnTo>
                  <a:lnTo>
                    <a:pt x="211" y="119"/>
                  </a:lnTo>
                  <a:lnTo>
                    <a:pt x="214" y="118"/>
                  </a:lnTo>
                  <a:lnTo>
                    <a:pt x="222" y="118"/>
                  </a:lnTo>
                  <a:lnTo>
                    <a:pt x="225" y="119"/>
                  </a:lnTo>
                  <a:lnTo>
                    <a:pt x="225" y="131"/>
                  </a:lnTo>
                  <a:lnTo>
                    <a:pt x="226" y="135"/>
                  </a:lnTo>
                  <a:lnTo>
                    <a:pt x="227" y="138"/>
                  </a:lnTo>
                  <a:lnTo>
                    <a:pt x="233" y="141"/>
                  </a:lnTo>
                  <a:lnTo>
                    <a:pt x="238" y="138"/>
                  </a:lnTo>
                  <a:lnTo>
                    <a:pt x="239" y="137"/>
                  </a:lnTo>
                  <a:lnTo>
                    <a:pt x="243" y="137"/>
                  </a:lnTo>
                  <a:lnTo>
                    <a:pt x="246" y="141"/>
                  </a:lnTo>
                  <a:lnTo>
                    <a:pt x="249" y="149"/>
                  </a:lnTo>
                  <a:lnTo>
                    <a:pt x="253" y="158"/>
                  </a:lnTo>
                  <a:lnTo>
                    <a:pt x="255" y="168"/>
                  </a:lnTo>
                  <a:lnTo>
                    <a:pt x="257" y="169"/>
                  </a:lnTo>
                  <a:lnTo>
                    <a:pt x="257" y="174"/>
                  </a:lnTo>
                  <a:lnTo>
                    <a:pt x="255" y="177"/>
                  </a:lnTo>
                  <a:lnTo>
                    <a:pt x="251" y="181"/>
                  </a:lnTo>
                  <a:lnTo>
                    <a:pt x="250" y="184"/>
                  </a:lnTo>
                  <a:lnTo>
                    <a:pt x="247" y="185"/>
                  </a:lnTo>
                  <a:lnTo>
                    <a:pt x="245" y="188"/>
                  </a:lnTo>
                  <a:lnTo>
                    <a:pt x="241" y="189"/>
                  </a:lnTo>
                  <a:lnTo>
                    <a:pt x="237" y="189"/>
                  </a:lnTo>
                  <a:lnTo>
                    <a:pt x="227" y="190"/>
                  </a:lnTo>
                  <a:lnTo>
                    <a:pt x="218" y="195"/>
                  </a:lnTo>
                  <a:lnTo>
                    <a:pt x="208" y="201"/>
                  </a:lnTo>
                  <a:lnTo>
                    <a:pt x="206" y="204"/>
                  </a:lnTo>
                  <a:lnTo>
                    <a:pt x="206" y="209"/>
                  </a:lnTo>
                  <a:lnTo>
                    <a:pt x="207" y="211"/>
                  </a:lnTo>
                  <a:lnTo>
                    <a:pt x="208" y="213"/>
                  </a:lnTo>
                  <a:lnTo>
                    <a:pt x="211" y="217"/>
                  </a:lnTo>
                  <a:lnTo>
                    <a:pt x="212" y="221"/>
                  </a:lnTo>
                  <a:lnTo>
                    <a:pt x="212" y="228"/>
                  </a:lnTo>
                  <a:lnTo>
                    <a:pt x="210" y="231"/>
                  </a:lnTo>
                  <a:lnTo>
                    <a:pt x="204" y="232"/>
                  </a:lnTo>
                  <a:lnTo>
                    <a:pt x="191" y="232"/>
                  </a:lnTo>
                  <a:lnTo>
                    <a:pt x="186" y="234"/>
                  </a:lnTo>
                  <a:lnTo>
                    <a:pt x="182" y="235"/>
                  </a:lnTo>
                  <a:lnTo>
                    <a:pt x="178" y="238"/>
                  </a:lnTo>
                  <a:lnTo>
                    <a:pt x="175" y="242"/>
                  </a:lnTo>
                  <a:lnTo>
                    <a:pt x="168" y="228"/>
                  </a:lnTo>
                  <a:lnTo>
                    <a:pt x="161" y="220"/>
                  </a:lnTo>
                  <a:lnTo>
                    <a:pt x="157" y="219"/>
                  </a:lnTo>
                  <a:lnTo>
                    <a:pt x="155" y="217"/>
                  </a:lnTo>
                  <a:lnTo>
                    <a:pt x="153" y="217"/>
                  </a:lnTo>
                  <a:lnTo>
                    <a:pt x="151" y="219"/>
                  </a:lnTo>
                  <a:lnTo>
                    <a:pt x="149" y="219"/>
                  </a:lnTo>
                  <a:lnTo>
                    <a:pt x="147" y="221"/>
                  </a:lnTo>
                  <a:lnTo>
                    <a:pt x="143" y="221"/>
                  </a:lnTo>
                  <a:lnTo>
                    <a:pt x="136" y="220"/>
                  </a:lnTo>
                  <a:lnTo>
                    <a:pt x="126" y="219"/>
                  </a:lnTo>
                  <a:lnTo>
                    <a:pt x="116" y="217"/>
                  </a:lnTo>
                  <a:lnTo>
                    <a:pt x="108" y="219"/>
                  </a:lnTo>
                  <a:lnTo>
                    <a:pt x="105" y="220"/>
                  </a:lnTo>
                  <a:lnTo>
                    <a:pt x="104" y="223"/>
                  </a:lnTo>
                  <a:lnTo>
                    <a:pt x="104" y="228"/>
                  </a:lnTo>
                  <a:lnTo>
                    <a:pt x="94" y="228"/>
                  </a:lnTo>
                  <a:lnTo>
                    <a:pt x="90" y="227"/>
                  </a:lnTo>
                  <a:lnTo>
                    <a:pt x="87" y="227"/>
                  </a:lnTo>
                  <a:lnTo>
                    <a:pt x="83" y="223"/>
                  </a:lnTo>
                  <a:lnTo>
                    <a:pt x="83" y="219"/>
                  </a:lnTo>
                  <a:lnTo>
                    <a:pt x="82" y="215"/>
                  </a:lnTo>
                  <a:lnTo>
                    <a:pt x="79" y="209"/>
                  </a:lnTo>
                  <a:lnTo>
                    <a:pt x="78" y="208"/>
                  </a:lnTo>
                  <a:lnTo>
                    <a:pt x="75" y="211"/>
                  </a:lnTo>
                  <a:lnTo>
                    <a:pt x="75" y="213"/>
                  </a:lnTo>
                  <a:lnTo>
                    <a:pt x="74" y="216"/>
                  </a:lnTo>
                  <a:lnTo>
                    <a:pt x="74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63" y="219"/>
                  </a:lnTo>
                  <a:lnTo>
                    <a:pt x="59" y="217"/>
                  </a:lnTo>
                  <a:lnTo>
                    <a:pt x="47" y="217"/>
                  </a:lnTo>
                  <a:lnTo>
                    <a:pt x="36" y="220"/>
                  </a:lnTo>
                  <a:lnTo>
                    <a:pt x="32" y="224"/>
                  </a:lnTo>
                  <a:lnTo>
                    <a:pt x="27" y="221"/>
                  </a:lnTo>
                  <a:lnTo>
                    <a:pt x="23" y="220"/>
                  </a:lnTo>
                  <a:lnTo>
                    <a:pt x="19" y="217"/>
                  </a:lnTo>
                  <a:lnTo>
                    <a:pt x="16" y="212"/>
                  </a:lnTo>
                  <a:lnTo>
                    <a:pt x="16" y="208"/>
                  </a:lnTo>
                  <a:lnTo>
                    <a:pt x="15" y="204"/>
                  </a:lnTo>
                  <a:lnTo>
                    <a:pt x="12" y="199"/>
                  </a:lnTo>
                  <a:lnTo>
                    <a:pt x="12" y="192"/>
                  </a:lnTo>
                  <a:lnTo>
                    <a:pt x="15" y="188"/>
                  </a:lnTo>
                  <a:lnTo>
                    <a:pt x="16" y="185"/>
                  </a:lnTo>
                  <a:lnTo>
                    <a:pt x="16" y="181"/>
                  </a:lnTo>
                  <a:lnTo>
                    <a:pt x="15" y="177"/>
                  </a:lnTo>
                  <a:lnTo>
                    <a:pt x="13" y="172"/>
                  </a:lnTo>
                  <a:lnTo>
                    <a:pt x="11" y="169"/>
                  </a:lnTo>
                  <a:lnTo>
                    <a:pt x="9" y="166"/>
                  </a:lnTo>
                  <a:lnTo>
                    <a:pt x="7" y="165"/>
                  </a:lnTo>
                  <a:lnTo>
                    <a:pt x="4" y="162"/>
                  </a:lnTo>
                  <a:lnTo>
                    <a:pt x="1" y="161"/>
                  </a:lnTo>
                  <a:lnTo>
                    <a:pt x="0" y="159"/>
                  </a:lnTo>
                  <a:lnTo>
                    <a:pt x="0" y="157"/>
                  </a:lnTo>
                  <a:lnTo>
                    <a:pt x="3" y="154"/>
                  </a:lnTo>
                  <a:lnTo>
                    <a:pt x="7" y="151"/>
                  </a:lnTo>
                  <a:lnTo>
                    <a:pt x="12" y="146"/>
                  </a:lnTo>
                  <a:lnTo>
                    <a:pt x="16" y="145"/>
                  </a:lnTo>
                  <a:lnTo>
                    <a:pt x="19" y="143"/>
                  </a:lnTo>
                  <a:lnTo>
                    <a:pt x="23" y="143"/>
                  </a:lnTo>
                  <a:lnTo>
                    <a:pt x="32" y="145"/>
                  </a:lnTo>
                  <a:lnTo>
                    <a:pt x="39" y="147"/>
                  </a:lnTo>
                  <a:lnTo>
                    <a:pt x="46" y="145"/>
                  </a:lnTo>
                  <a:lnTo>
                    <a:pt x="50" y="138"/>
                  </a:lnTo>
                  <a:lnTo>
                    <a:pt x="51" y="130"/>
                  </a:lnTo>
                  <a:lnTo>
                    <a:pt x="51" y="122"/>
                  </a:lnTo>
                  <a:lnTo>
                    <a:pt x="50" y="115"/>
                  </a:lnTo>
                  <a:lnTo>
                    <a:pt x="46" y="108"/>
                  </a:lnTo>
                  <a:lnTo>
                    <a:pt x="44" y="103"/>
                  </a:lnTo>
                  <a:lnTo>
                    <a:pt x="46" y="99"/>
                  </a:lnTo>
                  <a:lnTo>
                    <a:pt x="50" y="96"/>
                  </a:lnTo>
                  <a:lnTo>
                    <a:pt x="57" y="92"/>
                  </a:lnTo>
                  <a:lnTo>
                    <a:pt x="62" y="88"/>
                  </a:lnTo>
                  <a:lnTo>
                    <a:pt x="66" y="84"/>
                  </a:lnTo>
                  <a:lnTo>
                    <a:pt x="67" y="77"/>
                  </a:lnTo>
                  <a:lnTo>
                    <a:pt x="66" y="67"/>
                  </a:lnTo>
                  <a:lnTo>
                    <a:pt x="63" y="52"/>
                  </a:lnTo>
                  <a:lnTo>
                    <a:pt x="62" y="36"/>
                  </a:lnTo>
                  <a:lnTo>
                    <a:pt x="74" y="27"/>
                  </a:lnTo>
                  <a:lnTo>
                    <a:pt x="77" y="25"/>
                  </a:lnTo>
                  <a:lnTo>
                    <a:pt x="79" y="17"/>
                  </a:lnTo>
                  <a:lnTo>
                    <a:pt x="81" y="14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6" y="6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6" y="6"/>
                  </a:lnTo>
                  <a:lnTo>
                    <a:pt x="109" y="5"/>
                  </a:lnTo>
                  <a:lnTo>
                    <a:pt x="113" y="3"/>
                  </a:lnTo>
                  <a:lnTo>
                    <a:pt x="118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3" name="Freeform 139"/>
            <p:cNvSpPr>
              <a:spLocks/>
            </p:cNvSpPr>
            <p:nvPr/>
          </p:nvSpPr>
          <p:spPr bwMode="auto">
            <a:xfrm>
              <a:off x="923637" y="5127435"/>
              <a:ext cx="161534" cy="108788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46" y="0"/>
                </a:cxn>
                <a:cxn ang="0">
                  <a:pos x="53" y="2"/>
                </a:cxn>
                <a:cxn ang="0">
                  <a:pos x="55" y="7"/>
                </a:cxn>
                <a:cxn ang="0">
                  <a:pos x="55" y="11"/>
                </a:cxn>
                <a:cxn ang="0">
                  <a:pos x="58" y="16"/>
                </a:cxn>
                <a:cxn ang="0">
                  <a:pos x="61" y="17"/>
                </a:cxn>
                <a:cxn ang="0">
                  <a:pos x="67" y="24"/>
                </a:cxn>
                <a:cxn ang="0">
                  <a:pos x="76" y="28"/>
                </a:cxn>
                <a:cxn ang="0">
                  <a:pos x="84" y="29"/>
                </a:cxn>
                <a:cxn ang="0">
                  <a:pos x="93" y="32"/>
                </a:cxn>
                <a:cxn ang="0">
                  <a:pos x="97" y="35"/>
                </a:cxn>
                <a:cxn ang="0">
                  <a:pos x="98" y="38"/>
                </a:cxn>
                <a:cxn ang="0">
                  <a:pos x="98" y="39"/>
                </a:cxn>
                <a:cxn ang="0">
                  <a:pos x="97" y="40"/>
                </a:cxn>
                <a:cxn ang="0">
                  <a:pos x="92" y="43"/>
                </a:cxn>
                <a:cxn ang="0">
                  <a:pos x="88" y="46"/>
                </a:cxn>
                <a:cxn ang="0">
                  <a:pos x="85" y="54"/>
                </a:cxn>
                <a:cxn ang="0">
                  <a:pos x="85" y="64"/>
                </a:cxn>
                <a:cxn ang="0">
                  <a:pos x="81" y="62"/>
                </a:cxn>
                <a:cxn ang="0">
                  <a:pos x="63" y="62"/>
                </a:cxn>
                <a:cxn ang="0">
                  <a:pos x="59" y="60"/>
                </a:cxn>
                <a:cxn ang="0">
                  <a:pos x="54" y="58"/>
                </a:cxn>
                <a:cxn ang="0">
                  <a:pos x="49" y="56"/>
                </a:cxn>
                <a:cxn ang="0">
                  <a:pos x="43" y="58"/>
                </a:cxn>
                <a:cxn ang="0">
                  <a:pos x="35" y="60"/>
                </a:cxn>
                <a:cxn ang="0">
                  <a:pos x="26" y="66"/>
                </a:cxn>
                <a:cxn ang="0">
                  <a:pos x="20" y="56"/>
                </a:cxn>
                <a:cxn ang="0">
                  <a:pos x="15" y="48"/>
                </a:cxn>
                <a:cxn ang="0">
                  <a:pos x="12" y="35"/>
                </a:cxn>
                <a:cxn ang="0">
                  <a:pos x="3" y="25"/>
                </a:cxn>
                <a:cxn ang="0">
                  <a:pos x="0" y="20"/>
                </a:cxn>
                <a:cxn ang="0">
                  <a:pos x="0" y="19"/>
                </a:cxn>
                <a:cxn ang="0">
                  <a:pos x="8" y="11"/>
                </a:cxn>
                <a:cxn ang="0">
                  <a:pos x="16" y="5"/>
                </a:cxn>
                <a:cxn ang="0">
                  <a:pos x="19" y="2"/>
                </a:cxn>
                <a:cxn ang="0">
                  <a:pos x="27" y="0"/>
                </a:cxn>
              </a:cxnLst>
              <a:rect l="0" t="0" r="r" b="b"/>
              <a:pathLst>
                <a:path w="98" h="66">
                  <a:moveTo>
                    <a:pt x="27" y="0"/>
                  </a:moveTo>
                  <a:lnTo>
                    <a:pt x="46" y="0"/>
                  </a:lnTo>
                  <a:lnTo>
                    <a:pt x="53" y="2"/>
                  </a:lnTo>
                  <a:lnTo>
                    <a:pt x="55" y="7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61" y="17"/>
                  </a:lnTo>
                  <a:lnTo>
                    <a:pt x="67" y="24"/>
                  </a:lnTo>
                  <a:lnTo>
                    <a:pt x="76" y="28"/>
                  </a:lnTo>
                  <a:lnTo>
                    <a:pt x="84" y="29"/>
                  </a:lnTo>
                  <a:lnTo>
                    <a:pt x="93" y="32"/>
                  </a:lnTo>
                  <a:lnTo>
                    <a:pt x="97" y="35"/>
                  </a:lnTo>
                  <a:lnTo>
                    <a:pt x="98" y="38"/>
                  </a:lnTo>
                  <a:lnTo>
                    <a:pt x="98" y="39"/>
                  </a:lnTo>
                  <a:lnTo>
                    <a:pt x="97" y="40"/>
                  </a:lnTo>
                  <a:lnTo>
                    <a:pt x="92" y="43"/>
                  </a:lnTo>
                  <a:lnTo>
                    <a:pt x="88" y="46"/>
                  </a:lnTo>
                  <a:lnTo>
                    <a:pt x="85" y="54"/>
                  </a:lnTo>
                  <a:lnTo>
                    <a:pt x="85" y="64"/>
                  </a:lnTo>
                  <a:lnTo>
                    <a:pt x="81" y="62"/>
                  </a:lnTo>
                  <a:lnTo>
                    <a:pt x="63" y="62"/>
                  </a:lnTo>
                  <a:lnTo>
                    <a:pt x="59" y="60"/>
                  </a:lnTo>
                  <a:lnTo>
                    <a:pt x="54" y="58"/>
                  </a:lnTo>
                  <a:lnTo>
                    <a:pt x="49" y="56"/>
                  </a:lnTo>
                  <a:lnTo>
                    <a:pt x="43" y="58"/>
                  </a:lnTo>
                  <a:lnTo>
                    <a:pt x="35" y="60"/>
                  </a:lnTo>
                  <a:lnTo>
                    <a:pt x="26" y="66"/>
                  </a:lnTo>
                  <a:lnTo>
                    <a:pt x="20" y="56"/>
                  </a:lnTo>
                  <a:lnTo>
                    <a:pt x="15" y="48"/>
                  </a:lnTo>
                  <a:lnTo>
                    <a:pt x="12" y="35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8" y="11"/>
                  </a:lnTo>
                  <a:lnTo>
                    <a:pt x="16" y="5"/>
                  </a:lnTo>
                  <a:lnTo>
                    <a:pt x="19" y="2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4" name="Freeform 140"/>
            <p:cNvSpPr>
              <a:spLocks/>
            </p:cNvSpPr>
            <p:nvPr/>
          </p:nvSpPr>
          <p:spPr bwMode="auto">
            <a:xfrm>
              <a:off x="844519" y="5013702"/>
              <a:ext cx="149996" cy="145051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9" y="0"/>
                </a:cxn>
                <a:cxn ang="0">
                  <a:pos x="36" y="7"/>
                </a:cxn>
                <a:cxn ang="0">
                  <a:pos x="44" y="19"/>
                </a:cxn>
                <a:cxn ang="0">
                  <a:pos x="47" y="20"/>
                </a:cxn>
                <a:cxn ang="0">
                  <a:pos x="48" y="22"/>
                </a:cxn>
                <a:cxn ang="0">
                  <a:pos x="51" y="22"/>
                </a:cxn>
                <a:cxn ang="0">
                  <a:pos x="55" y="20"/>
                </a:cxn>
                <a:cxn ang="0">
                  <a:pos x="60" y="18"/>
                </a:cxn>
                <a:cxn ang="0">
                  <a:pos x="64" y="15"/>
                </a:cxn>
                <a:cxn ang="0">
                  <a:pos x="67" y="12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76" y="12"/>
                </a:cxn>
                <a:cxn ang="0">
                  <a:pos x="78" y="15"/>
                </a:cxn>
                <a:cxn ang="0">
                  <a:pos x="79" y="16"/>
                </a:cxn>
                <a:cxn ang="0">
                  <a:pos x="82" y="22"/>
                </a:cxn>
                <a:cxn ang="0">
                  <a:pos x="89" y="28"/>
                </a:cxn>
                <a:cxn ang="0">
                  <a:pos x="91" y="36"/>
                </a:cxn>
                <a:cxn ang="0">
                  <a:pos x="91" y="42"/>
                </a:cxn>
                <a:cxn ang="0">
                  <a:pos x="89" y="42"/>
                </a:cxn>
                <a:cxn ang="0">
                  <a:pos x="86" y="41"/>
                </a:cxn>
                <a:cxn ang="0">
                  <a:pos x="85" y="41"/>
                </a:cxn>
                <a:cxn ang="0">
                  <a:pos x="83" y="39"/>
                </a:cxn>
                <a:cxn ang="0">
                  <a:pos x="81" y="39"/>
                </a:cxn>
                <a:cxn ang="0">
                  <a:pos x="78" y="42"/>
                </a:cxn>
                <a:cxn ang="0">
                  <a:pos x="78" y="47"/>
                </a:cxn>
                <a:cxn ang="0">
                  <a:pos x="81" y="49"/>
                </a:cxn>
                <a:cxn ang="0">
                  <a:pos x="82" y="53"/>
                </a:cxn>
                <a:cxn ang="0">
                  <a:pos x="85" y="57"/>
                </a:cxn>
                <a:cxn ang="0">
                  <a:pos x="86" y="61"/>
                </a:cxn>
                <a:cxn ang="0">
                  <a:pos x="86" y="69"/>
                </a:cxn>
                <a:cxn ang="0">
                  <a:pos x="75" y="69"/>
                </a:cxn>
                <a:cxn ang="0">
                  <a:pos x="67" y="71"/>
                </a:cxn>
                <a:cxn ang="0">
                  <a:pos x="64" y="74"/>
                </a:cxn>
                <a:cxn ang="0">
                  <a:pos x="56" y="80"/>
                </a:cxn>
                <a:cxn ang="0">
                  <a:pos x="48" y="88"/>
                </a:cxn>
                <a:cxn ang="0">
                  <a:pos x="44" y="85"/>
                </a:cxn>
                <a:cxn ang="0">
                  <a:pos x="37" y="82"/>
                </a:cxn>
                <a:cxn ang="0">
                  <a:pos x="29" y="78"/>
                </a:cxn>
                <a:cxn ang="0">
                  <a:pos x="23" y="71"/>
                </a:cxn>
                <a:cxn ang="0">
                  <a:pos x="17" y="61"/>
                </a:cxn>
                <a:cxn ang="0">
                  <a:pos x="11" y="49"/>
                </a:cxn>
                <a:cxn ang="0">
                  <a:pos x="5" y="36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5" y="16"/>
                </a:cxn>
                <a:cxn ang="0">
                  <a:pos x="9" y="14"/>
                </a:cxn>
                <a:cxn ang="0">
                  <a:pos x="13" y="12"/>
                </a:cxn>
                <a:cxn ang="0">
                  <a:pos x="15" y="11"/>
                </a:cxn>
                <a:cxn ang="0">
                  <a:pos x="27" y="11"/>
                </a:cxn>
                <a:cxn ang="0">
                  <a:pos x="28" y="10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7" y="0"/>
                </a:cxn>
              </a:cxnLst>
              <a:rect l="0" t="0" r="r" b="b"/>
              <a:pathLst>
                <a:path w="91" h="88">
                  <a:moveTo>
                    <a:pt x="27" y="0"/>
                  </a:moveTo>
                  <a:lnTo>
                    <a:pt x="29" y="0"/>
                  </a:lnTo>
                  <a:lnTo>
                    <a:pt x="36" y="7"/>
                  </a:lnTo>
                  <a:lnTo>
                    <a:pt x="44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51" y="22"/>
                  </a:lnTo>
                  <a:lnTo>
                    <a:pt x="55" y="20"/>
                  </a:lnTo>
                  <a:lnTo>
                    <a:pt x="60" y="18"/>
                  </a:lnTo>
                  <a:lnTo>
                    <a:pt x="64" y="15"/>
                  </a:lnTo>
                  <a:lnTo>
                    <a:pt x="67" y="12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76" y="12"/>
                  </a:lnTo>
                  <a:lnTo>
                    <a:pt x="78" y="15"/>
                  </a:lnTo>
                  <a:lnTo>
                    <a:pt x="79" y="16"/>
                  </a:lnTo>
                  <a:lnTo>
                    <a:pt x="82" y="22"/>
                  </a:lnTo>
                  <a:lnTo>
                    <a:pt x="89" y="28"/>
                  </a:lnTo>
                  <a:lnTo>
                    <a:pt x="91" y="36"/>
                  </a:lnTo>
                  <a:lnTo>
                    <a:pt x="91" y="42"/>
                  </a:lnTo>
                  <a:lnTo>
                    <a:pt x="89" y="42"/>
                  </a:lnTo>
                  <a:lnTo>
                    <a:pt x="86" y="41"/>
                  </a:lnTo>
                  <a:lnTo>
                    <a:pt x="85" y="41"/>
                  </a:lnTo>
                  <a:lnTo>
                    <a:pt x="83" y="39"/>
                  </a:lnTo>
                  <a:lnTo>
                    <a:pt x="81" y="39"/>
                  </a:lnTo>
                  <a:lnTo>
                    <a:pt x="78" y="42"/>
                  </a:lnTo>
                  <a:lnTo>
                    <a:pt x="78" y="47"/>
                  </a:lnTo>
                  <a:lnTo>
                    <a:pt x="81" y="49"/>
                  </a:lnTo>
                  <a:lnTo>
                    <a:pt x="82" y="53"/>
                  </a:lnTo>
                  <a:lnTo>
                    <a:pt x="85" y="57"/>
                  </a:lnTo>
                  <a:lnTo>
                    <a:pt x="86" y="61"/>
                  </a:lnTo>
                  <a:lnTo>
                    <a:pt x="86" y="69"/>
                  </a:lnTo>
                  <a:lnTo>
                    <a:pt x="75" y="69"/>
                  </a:lnTo>
                  <a:lnTo>
                    <a:pt x="67" y="71"/>
                  </a:lnTo>
                  <a:lnTo>
                    <a:pt x="64" y="74"/>
                  </a:lnTo>
                  <a:lnTo>
                    <a:pt x="56" y="80"/>
                  </a:lnTo>
                  <a:lnTo>
                    <a:pt x="48" y="88"/>
                  </a:lnTo>
                  <a:lnTo>
                    <a:pt x="44" y="85"/>
                  </a:lnTo>
                  <a:lnTo>
                    <a:pt x="37" y="82"/>
                  </a:lnTo>
                  <a:lnTo>
                    <a:pt x="29" y="78"/>
                  </a:lnTo>
                  <a:lnTo>
                    <a:pt x="23" y="71"/>
                  </a:lnTo>
                  <a:lnTo>
                    <a:pt x="17" y="61"/>
                  </a:lnTo>
                  <a:lnTo>
                    <a:pt x="11" y="49"/>
                  </a:lnTo>
                  <a:lnTo>
                    <a:pt x="5" y="36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5" y="16"/>
                  </a:lnTo>
                  <a:lnTo>
                    <a:pt x="9" y="14"/>
                  </a:lnTo>
                  <a:lnTo>
                    <a:pt x="13" y="12"/>
                  </a:lnTo>
                  <a:lnTo>
                    <a:pt x="15" y="11"/>
                  </a:lnTo>
                  <a:lnTo>
                    <a:pt x="27" y="11"/>
                  </a:lnTo>
                  <a:lnTo>
                    <a:pt x="28" y="10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5" name="Freeform 141"/>
            <p:cNvSpPr>
              <a:spLocks/>
            </p:cNvSpPr>
            <p:nvPr/>
          </p:nvSpPr>
          <p:spPr bwMode="auto">
            <a:xfrm>
              <a:off x="1063744" y="5203257"/>
              <a:ext cx="28021" cy="3955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4" y="0"/>
                </a:cxn>
                <a:cxn ang="0">
                  <a:pos x="12" y="5"/>
                </a:cxn>
                <a:cxn ang="0">
                  <a:pos x="16" y="6"/>
                </a:cxn>
                <a:cxn ang="0">
                  <a:pos x="17" y="8"/>
                </a:cxn>
                <a:cxn ang="0">
                  <a:pos x="17" y="24"/>
                </a:cxn>
                <a:cxn ang="0">
                  <a:pos x="15" y="23"/>
                </a:cxn>
                <a:cxn ang="0">
                  <a:pos x="12" y="23"/>
                </a:cxn>
                <a:cxn ang="0">
                  <a:pos x="0" y="18"/>
                </a:cxn>
                <a:cxn ang="0">
                  <a:pos x="0" y="8"/>
                </a:cxn>
                <a:cxn ang="0">
                  <a:pos x="3" y="0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4" y="0"/>
                  </a:lnTo>
                  <a:lnTo>
                    <a:pt x="12" y="5"/>
                  </a:lnTo>
                  <a:lnTo>
                    <a:pt x="16" y="6"/>
                  </a:lnTo>
                  <a:lnTo>
                    <a:pt x="17" y="8"/>
                  </a:lnTo>
                  <a:lnTo>
                    <a:pt x="17" y="24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0" y="18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6" name="Freeform 142"/>
            <p:cNvSpPr>
              <a:spLocks/>
            </p:cNvSpPr>
            <p:nvPr/>
          </p:nvSpPr>
          <p:spPr bwMode="auto">
            <a:xfrm>
              <a:off x="956604" y="4890079"/>
              <a:ext cx="275267" cy="357684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65" y="16"/>
                </a:cxn>
                <a:cxn ang="0">
                  <a:pos x="76" y="18"/>
                </a:cxn>
                <a:cxn ang="0">
                  <a:pos x="86" y="27"/>
                </a:cxn>
                <a:cxn ang="0">
                  <a:pos x="113" y="31"/>
                </a:cxn>
                <a:cxn ang="0">
                  <a:pos x="121" y="51"/>
                </a:cxn>
                <a:cxn ang="0">
                  <a:pos x="135" y="78"/>
                </a:cxn>
                <a:cxn ang="0">
                  <a:pos x="139" y="99"/>
                </a:cxn>
                <a:cxn ang="0">
                  <a:pos x="152" y="120"/>
                </a:cxn>
                <a:cxn ang="0">
                  <a:pos x="164" y="152"/>
                </a:cxn>
                <a:cxn ang="0">
                  <a:pos x="167" y="167"/>
                </a:cxn>
                <a:cxn ang="0">
                  <a:pos x="147" y="176"/>
                </a:cxn>
                <a:cxn ang="0">
                  <a:pos x="135" y="173"/>
                </a:cxn>
                <a:cxn ang="0">
                  <a:pos x="119" y="191"/>
                </a:cxn>
                <a:cxn ang="0">
                  <a:pos x="117" y="196"/>
                </a:cxn>
                <a:cxn ang="0">
                  <a:pos x="125" y="204"/>
                </a:cxn>
                <a:cxn ang="0">
                  <a:pos x="123" y="211"/>
                </a:cxn>
                <a:cxn ang="0">
                  <a:pos x="112" y="217"/>
                </a:cxn>
                <a:cxn ang="0">
                  <a:pos x="99" y="210"/>
                </a:cxn>
                <a:cxn ang="0">
                  <a:pos x="93" y="215"/>
                </a:cxn>
                <a:cxn ang="0">
                  <a:pos x="82" y="198"/>
                </a:cxn>
                <a:cxn ang="0">
                  <a:pos x="69" y="190"/>
                </a:cxn>
                <a:cxn ang="0">
                  <a:pos x="77" y="183"/>
                </a:cxn>
                <a:cxn ang="0">
                  <a:pos x="73" y="176"/>
                </a:cxn>
                <a:cxn ang="0">
                  <a:pos x="47" y="168"/>
                </a:cxn>
                <a:cxn ang="0">
                  <a:pos x="35" y="155"/>
                </a:cxn>
                <a:cxn ang="0">
                  <a:pos x="29" y="145"/>
                </a:cxn>
                <a:cxn ang="0">
                  <a:pos x="18" y="136"/>
                </a:cxn>
                <a:cxn ang="0">
                  <a:pos x="13" y="124"/>
                </a:cxn>
                <a:cxn ang="0">
                  <a:pos x="13" y="114"/>
                </a:cxn>
                <a:cxn ang="0">
                  <a:pos x="18" y="116"/>
                </a:cxn>
                <a:cxn ang="0">
                  <a:pos x="23" y="111"/>
                </a:cxn>
                <a:cxn ang="0">
                  <a:pos x="11" y="91"/>
                </a:cxn>
                <a:cxn ang="0">
                  <a:pos x="0" y="82"/>
                </a:cxn>
                <a:cxn ang="0">
                  <a:pos x="2" y="70"/>
                </a:cxn>
                <a:cxn ang="0">
                  <a:pos x="14" y="63"/>
                </a:cxn>
                <a:cxn ang="0">
                  <a:pos x="22" y="58"/>
                </a:cxn>
                <a:cxn ang="0">
                  <a:pos x="18" y="49"/>
                </a:cxn>
                <a:cxn ang="0">
                  <a:pos x="21" y="40"/>
                </a:cxn>
                <a:cxn ang="0">
                  <a:pos x="17" y="31"/>
                </a:cxn>
                <a:cxn ang="0">
                  <a:pos x="15" y="6"/>
                </a:cxn>
                <a:cxn ang="0">
                  <a:pos x="27" y="8"/>
                </a:cxn>
                <a:cxn ang="0">
                  <a:pos x="34" y="10"/>
                </a:cxn>
                <a:cxn ang="0">
                  <a:pos x="46" y="1"/>
                </a:cxn>
              </a:cxnLst>
              <a:rect l="0" t="0" r="r" b="b"/>
              <a:pathLst>
                <a:path w="167" h="217">
                  <a:moveTo>
                    <a:pt x="49" y="0"/>
                  </a:moveTo>
                  <a:lnTo>
                    <a:pt x="51" y="1"/>
                  </a:lnTo>
                  <a:lnTo>
                    <a:pt x="53" y="2"/>
                  </a:lnTo>
                  <a:lnTo>
                    <a:pt x="56" y="4"/>
                  </a:lnTo>
                  <a:lnTo>
                    <a:pt x="57" y="8"/>
                  </a:lnTo>
                  <a:lnTo>
                    <a:pt x="65" y="16"/>
                  </a:lnTo>
                  <a:lnTo>
                    <a:pt x="68" y="17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8" y="20"/>
                  </a:lnTo>
                  <a:lnTo>
                    <a:pt x="84" y="25"/>
                  </a:lnTo>
                  <a:lnTo>
                    <a:pt x="86" y="27"/>
                  </a:lnTo>
                  <a:lnTo>
                    <a:pt x="97" y="27"/>
                  </a:lnTo>
                  <a:lnTo>
                    <a:pt x="105" y="28"/>
                  </a:lnTo>
                  <a:lnTo>
                    <a:pt x="113" y="31"/>
                  </a:lnTo>
                  <a:lnTo>
                    <a:pt x="116" y="36"/>
                  </a:lnTo>
                  <a:lnTo>
                    <a:pt x="117" y="44"/>
                  </a:lnTo>
                  <a:lnTo>
                    <a:pt x="121" y="51"/>
                  </a:lnTo>
                  <a:lnTo>
                    <a:pt x="127" y="59"/>
                  </a:lnTo>
                  <a:lnTo>
                    <a:pt x="132" y="68"/>
                  </a:lnTo>
                  <a:lnTo>
                    <a:pt x="135" y="78"/>
                  </a:lnTo>
                  <a:lnTo>
                    <a:pt x="135" y="86"/>
                  </a:lnTo>
                  <a:lnTo>
                    <a:pt x="136" y="91"/>
                  </a:lnTo>
                  <a:lnTo>
                    <a:pt x="139" y="99"/>
                  </a:lnTo>
                  <a:lnTo>
                    <a:pt x="143" y="106"/>
                  </a:lnTo>
                  <a:lnTo>
                    <a:pt x="148" y="113"/>
                  </a:lnTo>
                  <a:lnTo>
                    <a:pt x="152" y="120"/>
                  </a:lnTo>
                  <a:lnTo>
                    <a:pt x="156" y="129"/>
                  </a:lnTo>
                  <a:lnTo>
                    <a:pt x="162" y="141"/>
                  </a:lnTo>
                  <a:lnTo>
                    <a:pt x="164" y="152"/>
                  </a:lnTo>
                  <a:lnTo>
                    <a:pt x="166" y="160"/>
                  </a:lnTo>
                  <a:lnTo>
                    <a:pt x="166" y="165"/>
                  </a:lnTo>
                  <a:lnTo>
                    <a:pt x="167" y="167"/>
                  </a:lnTo>
                  <a:lnTo>
                    <a:pt x="162" y="171"/>
                  </a:lnTo>
                  <a:lnTo>
                    <a:pt x="154" y="176"/>
                  </a:lnTo>
                  <a:lnTo>
                    <a:pt x="147" y="176"/>
                  </a:lnTo>
                  <a:lnTo>
                    <a:pt x="144" y="175"/>
                  </a:lnTo>
                  <a:lnTo>
                    <a:pt x="140" y="173"/>
                  </a:lnTo>
                  <a:lnTo>
                    <a:pt x="135" y="173"/>
                  </a:lnTo>
                  <a:lnTo>
                    <a:pt x="134" y="175"/>
                  </a:lnTo>
                  <a:lnTo>
                    <a:pt x="134" y="191"/>
                  </a:lnTo>
                  <a:lnTo>
                    <a:pt x="119" y="191"/>
                  </a:lnTo>
                  <a:lnTo>
                    <a:pt x="116" y="192"/>
                  </a:lnTo>
                  <a:lnTo>
                    <a:pt x="116" y="194"/>
                  </a:lnTo>
                  <a:lnTo>
                    <a:pt x="117" y="196"/>
                  </a:lnTo>
                  <a:lnTo>
                    <a:pt x="120" y="198"/>
                  </a:lnTo>
                  <a:lnTo>
                    <a:pt x="124" y="202"/>
                  </a:lnTo>
                  <a:lnTo>
                    <a:pt x="125" y="204"/>
                  </a:lnTo>
                  <a:lnTo>
                    <a:pt x="125" y="207"/>
                  </a:lnTo>
                  <a:lnTo>
                    <a:pt x="124" y="208"/>
                  </a:lnTo>
                  <a:lnTo>
                    <a:pt x="123" y="211"/>
                  </a:lnTo>
                  <a:lnTo>
                    <a:pt x="119" y="213"/>
                  </a:lnTo>
                  <a:lnTo>
                    <a:pt x="115" y="215"/>
                  </a:lnTo>
                  <a:lnTo>
                    <a:pt x="112" y="217"/>
                  </a:lnTo>
                  <a:lnTo>
                    <a:pt x="104" y="213"/>
                  </a:lnTo>
                  <a:lnTo>
                    <a:pt x="103" y="210"/>
                  </a:lnTo>
                  <a:lnTo>
                    <a:pt x="99" y="210"/>
                  </a:lnTo>
                  <a:lnTo>
                    <a:pt x="97" y="211"/>
                  </a:lnTo>
                  <a:lnTo>
                    <a:pt x="96" y="214"/>
                  </a:lnTo>
                  <a:lnTo>
                    <a:pt x="93" y="215"/>
                  </a:lnTo>
                  <a:lnTo>
                    <a:pt x="85" y="215"/>
                  </a:lnTo>
                  <a:lnTo>
                    <a:pt x="82" y="214"/>
                  </a:lnTo>
                  <a:lnTo>
                    <a:pt x="82" y="198"/>
                  </a:lnTo>
                  <a:lnTo>
                    <a:pt x="81" y="196"/>
                  </a:lnTo>
                  <a:lnTo>
                    <a:pt x="77" y="195"/>
                  </a:lnTo>
                  <a:lnTo>
                    <a:pt x="69" y="190"/>
                  </a:lnTo>
                  <a:lnTo>
                    <a:pt x="72" y="187"/>
                  </a:lnTo>
                  <a:lnTo>
                    <a:pt x="77" y="184"/>
                  </a:lnTo>
                  <a:lnTo>
                    <a:pt x="77" y="183"/>
                  </a:lnTo>
                  <a:lnTo>
                    <a:pt x="78" y="182"/>
                  </a:lnTo>
                  <a:lnTo>
                    <a:pt x="77" y="179"/>
                  </a:lnTo>
                  <a:lnTo>
                    <a:pt x="73" y="176"/>
                  </a:lnTo>
                  <a:lnTo>
                    <a:pt x="64" y="173"/>
                  </a:lnTo>
                  <a:lnTo>
                    <a:pt x="56" y="172"/>
                  </a:lnTo>
                  <a:lnTo>
                    <a:pt x="47" y="168"/>
                  </a:lnTo>
                  <a:lnTo>
                    <a:pt x="41" y="161"/>
                  </a:lnTo>
                  <a:lnTo>
                    <a:pt x="38" y="160"/>
                  </a:lnTo>
                  <a:lnTo>
                    <a:pt x="35" y="155"/>
                  </a:lnTo>
                  <a:lnTo>
                    <a:pt x="35" y="151"/>
                  </a:lnTo>
                  <a:lnTo>
                    <a:pt x="34" y="148"/>
                  </a:lnTo>
                  <a:lnTo>
                    <a:pt x="29" y="145"/>
                  </a:lnTo>
                  <a:lnTo>
                    <a:pt x="23" y="144"/>
                  </a:lnTo>
                  <a:lnTo>
                    <a:pt x="18" y="144"/>
                  </a:lnTo>
                  <a:lnTo>
                    <a:pt x="18" y="136"/>
                  </a:lnTo>
                  <a:lnTo>
                    <a:pt x="17" y="132"/>
                  </a:lnTo>
                  <a:lnTo>
                    <a:pt x="14" y="128"/>
                  </a:lnTo>
                  <a:lnTo>
                    <a:pt x="13" y="124"/>
                  </a:lnTo>
                  <a:lnTo>
                    <a:pt x="10" y="122"/>
                  </a:lnTo>
                  <a:lnTo>
                    <a:pt x="10" y="117"/>
                  </a:lnTo>
                  <a:lnTo>
                    <a:pt x="13" y="114"/>
                  </a:lnTo>
                  <a:lnTo>
                    <a:pt x="15" y="114"/>
                  </a:lnTo>
                  <a:lnTo>
                    <a:pt x="17" y="116"/>
                  </a:lnTo>
                  <a:lnTo>
                    <a:pt x="18" y="116"/>
                  </a:lnTo>
                  <a:lnTo>
                    <a:pt x="21" y="117"/>
                  </a:lnTo>
                  <a:lnTo>
                    <a:pt x="23" y="117"/>
                  </a:lnTo>
                  <a:lnTo>
                    <a:pt x="23" y="111"/>
                  </a:lnTo>
                  <a:lnTo>
                    <a:pt x="21" y="103"/>
                  </a:lnTo>
                  <a:lnTo>
                    <a:pt x="14" y="97"/>
                  </a:lnTo>
                  <a:lnTo>
                    <a:pt x="11" y="91"/>
                  </a:lnTo>
                  <a:lnTo>
                    <a:pt x="10" y="90"/>
                  </a:lnTo>
                  <a:lnTo>
                    <a:pt x="8" y="87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7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18" y="60"/>
                  </a:lnTo>
                  <a:lnTo>
                    <a:pt x="21" y="59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1" y="55"/>
                  </a:lnTo>
                  <a:lnTo>
                    <a:pt x="18" y="49"/>
                  </a:lnTo>
                  <a:lnTo>
                    <a:pt x="18" y="47"/>
                  </a:lnTo>
                  <a:lnTo>
                    <a:pt x="21" y="41"/>
                  </a:lnTo>
                  <a:lnTo>
                    <a:pt x="21" y="40"/>
                  </a:lnTo>
                  <a:lnTo>
                    <a:pt x="19" y="37"/>
                  </a:lnTo>
                  <a:lnTo>
                    <a:pt x="18" y="33"/>
                  </a:lnTo>
                  <a:lnTo>
                    <a:pt x="17" y="31"/>
                  </a:lnTo>
                  <a:lnTo>
                    <a:pt x="17" y="27"/>
                  </a:lnTo>
                  <a:lnTo>
                    <a:pt x="15" y="21"/>
                  </a:lnTo>
                  <a:lnTo>
                    <a:pt x="15" y="6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41" y="6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7" name="Freeform 143"/>
            <p:cNvSpPr>
              <a:spLocks/>
            </p:cNvSpPr>
            <p:nvPr/>
          </p:nvSpPr>
          <p:spPr bwMode="auto">
            <a:xfrm>
              <a:off x="966494" y="5219740"/>
              <a:ext cx="97250" cy="93954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28" y="2"/>
                </a:cxn>
                <a:cxn ang="0">
                  <a:pos x="33" y="4"/>
                </a:cxn>
                <a:cxn ang="0">
                  <a:pos x="37" y="6"/>
                </a:cxn>
                <a:cxn ang="0">
                  <a:pos x="55" y="6"/>
                </a:cxn>
                <a:cxn ang="0">
                  <a:pos x="59" y="8"/>
                </a:cxn>
                <a:cxn ang="0">
                  <a:pos x="59" y="10"/>
                </a:cxn>
                <a:cxn ang="0">
                  <a:pos x="56" y="15"/>
                </a:cxn>
                <a:cxn ang="0">
                  <a:pos x="52" y="25"/>
                </a:cxn>
                <a:cxn ang="0">
                  <a:pos x="52" y="34"/>
                </a:cxn>
                <a:cxn ang="0">
                  <a:pos x="54" y="42"/>
                </a:cxn>
                <a:cxn ang="0">
                  <a:pos x="55" y="49"/>
                </a:cxn>
                <a:cxn ang="0">
                  <a:pos x="52" y="54"/>
                </a:cxn>
                <a:cxn ang="0">
                  <a:pos x="50" y="56"/>
                </a:cxn>
                <a:cxn ang="0">
                  <a:pos x="45" y="57"/>
                </a:cxn>
                <a:cxn ang="0">
                  <a:pos x="41" y="54"/>
                </a:cxn>
                <a:cxn ang="0">
                  <a:pos x="39" y="52"/>
                </a:cxn>
                <a:cxn ang="0">
                  <a:pos x="36" y="50"/>
                </a:cxn>
                <a:cxn ang="0">
                  <a:pos x="35" y="49"/>
                </a:cxn>
                <a:cxn ang="0">
                  <a:pos x="29" y="46"/>
                </a:cxn>
                <a:cxn ang="0">
                  <a:pos x="20" y="44"/>
                </a:cxn>
                <a:cxn ang="0">
                  <a:pos x="12" y="41"/>
                </a:cxn>
                <a:cxn ang="0">
                  <a:pos x="7" y="37"/>
                </a:cxn>
                <a:cxn ang="0">
                  <a:pos x="5" y="34"/>
                </a:cxn>
                <a:cxn ang="0">
                  <a:pos x="5" y="27"/>
                </a:cxn>
                <a:cxn ang="0">
                  <a:pos x="7" y="23"/>
                </a:cxn>
                <a:cxn ang="0">
                  <a:pos x="7" y="18"/>
                </a:cxn>
                <a:cxn ang="0">
                  <a:pos x="5" y="15"/>
                </a:cxn>
                <a:cxn ang="0">
                  <a:pos x="0" y="10"/>
                </a:cxn>
                <a:cxn ang="0">
                  <a:pos x="9" y="4"/>
                </a:cxn>
                <a:cxn ang="0">
                  <a:pos x="17" y="2"/>
                </a:cxn>
                <a:cxn ang="0">
                  <a:pos x="23" y="0"/>
                </a:cxn>
              </a:cxnLst>
              <a:rect l="0" t="0" r="r" b="b"/>
              <a:pathLst>
                <a:path w="59" h="57">
                  <a:moveTo>
                    <a:pt x="23" y="0"/>
                  </a:moveTo>
                  <a:lnTo>
                    <a:pt x="28" y="2"/>
                  </a:lnTo>
                  <a:lnTo>
                    <a:pt x="33" y="4"/>
                  </a:lnTo>
                  <a:lnTo>
                    <a:pt x="37" y="6"/>
                  </a:lnTo>
                  <a:lnTo>
                    <a:pt x="55" y="6"/>
                  </a:lnTo>
                  <a:lnTo>
                    <a:pt x="59" y="8"/>
                  </a:lnTo>
                  <a:lnTo>
                    <a:pt x="59" y="10"/>
                  </a:lnTo>
                  <a:lnTo>
                    <a:pt x="56" y="15"/>
                  </a:lnTo>
                  <a:lnTo>
                    <a:pt x="52" y="25"/>
                  </a:lnTo>
                  <a:lnTo>
                    <a:pt x="52" y="34"/>
                  </a:lnTo>
                  <a:lnTo>
                    <a:pt x="54" y="42"/>
                  </a:lnTo>
                  <a:lnTo>
                    <a:pt x="55" y="49"/>
                  </a:lnTo>
                  <a:lnTo>
                    <a:pt x="52" y="54"/>
                  </a:lnTo>
                  <a:lnTo>
                    <a:pt x="50" y="56"/>
                  </a:lnTo>
                  <a:lnTo>
                    <a:pt x="45" y="57"/>
                  </a:lnTo>
                  <a:lnTo>
                    <a:pt x="41" y="54"/>
                  </a:lnTo>
                  <a:lnTo>
                    <a:pt x="39" y="52"/>
                  </a:lnTo>
                  <a:lnTo>
                    <a:pt x="36" y="50"/>
                  </a:lnTo>
                  <a:lnTo>
                    <a:pt x="35" y="49"/>
                  </a:lnTo>
                  <a:lnTo>
                    <a:pt x="29" y="46"/>
                  </a:lnTo>
                  <a:lnTo>
                    <a:pt x="20" y="44"/>
                  </a:lnTo>
                  <a:lnTo>
                    <a:pt x="12" y="41"/>
                  </a:lnTo>
                  <a:lnTo>
                    <a:pt x="7" y="37"/>
                  </a:lnTo>
                  <a:lnTo>
                    <a:pt x="5" y="34"/>
                  </a:lnTo>
                  <a:lnTo>
                    <a:pt x="5" y="27"/>
                  </a:lnTo>
                  <a:lnTo>
                    <a:pt x="7" y="23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0" y="10"/>
                  </a:lnTo>
                  <a:lnTo>
                    <a:pt x="9" y="4"/>
                  </a:lnTo>
                  <a:lnTo>
                    <a:pt x="17" y="2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8" name="Freeform 144"/>
            <p:cNvSpPr>
              <a:spLocks/>
            </p:cNvSpPr>
            <p:nvPr/>
          </p:nvSpPr>
          <p:spPr bwMode="auto">
            <a:xfrm>
              <a:off x="1040667" y="5232927"/>
              <a:ext cx="173072" cy="145051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30" y="6"/>
                </a:cxn>
                <a:cxn ang="0">
                  <a:pos x="34" y="6"/>
                </a:cxn>
                <a:cxn ang="0">
                  <a:pos x="37" y="7"/>
                </a:cxn>
                <a:cxn ang="0">
                  <a:pos x="42" y="7"/>
                </a:cxn>
                <a:cxn ang="0">
                  <a:pos x="45" y="6"/>
                </a:cxn>
                <a:cxn ang="0">
                  <a:pos x="46" y="3"/>
                </a:cxn>
                <a:cxn ang="0">
                  <a:pos x="48" y="2"/>
                </a:cxn>
                <a:cxn ang="0">
                  <a:pos x="52" y="2"/>
                </a:cxn>
                <a:cxn ang="0">
                  <a:pos x="53" y="5"/>
                </a:cxn>
                <a:cxn ang="0">
                  <a:pos x="61" y="9"/>
                </a:cxn>
                <a:cxn ang="0">
                  <a:pos x="64" y="7"/>
                </a:cxn>
                <a:cxn ang="0">
                  <a:pos x="68" y="6"/>
                </a:cxn>
                <a:cxn ang="0">
                  <a:pos x="70" y="3"/>
                </a:cxn>
                <a:cxn ang="0">
                  <a:pos x="78" y="11"/>
                </a:cxn>
                <a:cxn ang="0">
                  <a:pos x="84" y="19"/>
                </a:cxn>
                <a:cxn ang="0">
                  <a:pos x="85" y="23"/>
                </a:cxn>
                <a:cxn ang="0">
                  <a:pos x="88" y="29"/>
                </a:cxn>
                <a:cxn ang="0">
                  <a:pos x="91" y="30"/>
                </a:cxn>
                <a:cxn ang="0">
                  <a:pos x="93" y="30"/>
                </a:cxn>
                <a:cxn ang="0">
                  <a:pos x="96" y="29"/>
                </a:cxn>
                <a:cxn ang="0">
                  <a:pos x="103" y="29"/>
                </a:cxn>
                <a:cxn ang="0">
                  <a:pos x="105" y="34"/>
                </a:cxn>
                <a:cxn ang="0">
                  <a:pos x="105" y="37"/>
                </a:cxn>
                <a:cxn ang="0">
                  <a:pos x="104" y="41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78" y="56"/>
                </a:cxn>
                <a:cxn ang="0">
                  <a:pos x="74" y="62"/>
                </a:cxn>
                <a:cxn ang="0">
                  <a:pos x="73" y="71"/>
                </a:cxn>
                <a:cxn ang="0">
                  <a:pos x="73" y="84"/>
                </a:cxn>
                <a:cxn ang="0">
                  <a:pos x="72" y="85"/>
                </a:cxn>
                <a:cxn ang="0">
                  <a:pos x="69" y="87"/>
                </a:cxn>
                <a:cxn ang="0">
                  <a:pos x="68" y="85"/>
                </a:cxn>
                <a:cxn ang="0">
                  <a:pos x="65" y="84"/>
                </a:cxn>
                <a:cxn ang="0">
                  <a:pos x="62" y="84"/>
                </a:cxn>
                <a:cxn ang="0">
                  <a:pos x="57" y="81"/>
                </a:cxn>
                <a:cxn ang="0">
                  <a:pos x="53" y="80"/>
                </a:cxn>
                <a:cxn ang="0">
                  <a:pos x="49" y="81"/>
                </a:cxn>
                <a:cxn ang="0">
                  <a:pos x="44" y="81"/>
                </a:cxn>
                <a:cxn ang="0">
                  <a:pos x="38" y="84"/>
                </a:cxn>
                <a:cxn ang="0">
                  <a:pos x="30" y="87"/>
                </a:cxn>
                <a:cxn ang="0">
                  <a:pos x="23" y="88"/>
                </a:cxn>
                <a:cxn ang="0">
                  <a:pos x="25" y="87"/>
                </a:cxn>
                <a:cxn ang="0">
                  <a:pos x="25" y="71"/>
                </a:cxn>
                <a:cxn ang="0">
                  <a:pos x="23" y="68"/>
                </a:cxn>
                <a:cxn ang="0">
                  <a:pos x="21" y="64"/>
                </a:cxn>
                <a:cxn ang="0">
                  <a:pos x="18" y="61"/>
                </a:cxn>
                <a:cxn ang="0">
                  <a:pos x="10" y="56"/>
                </a:cxn>
                <a:cxn ang="0">
                  <a:pos x="5" y="52"/>
                </a:cxn>
                <a:cxn ang="0">
                  <a:pos x="0" y="49"/>
                </a:cxn>
                <a:cxn ang="0">
                  <a:pos x="5" y="48"/>
                </a:cxn>
                <a:cxn ang="0">
                  <a:pos x="7" y="46"/>
                </a:cxn>
                <a:cxn ang="0">
                  <a:pos x="10" y="41"/>
                </a:cxn>
                <a:cxn ang="0">
                  <a:pos x="9" y="34"/>
                </a:cxn>
                <a:cxn ang="0">
                  <a:pos x="7" y="26"/>
                </a:cxn>
                <a:cxn ang="0">
                  <a:pos x="7" y="17"/>
                </a:cxn>
                <a:cxn ang="0">
                  <a:pos x="11" y="7"/>
                </a:cxn>
                <a:cxn ang="0">
                  <a:pos x="14" y="2"/>
                </a:cxn>
                <a:cxn ang="0">
                  <a:pos x="14" y="0"/>
                </a:cxn>
              </a:cxnLst>
              <a:rect l="0" t="0" r="r" b="b"/>
              <a:pathLst>
                <a:path w="105" h="88">
                  <a:moveTo>
                    <a:pt x="14" y="0"/>
                  </a:moveTo>
                  <a:lnTo>
                    <a:pt x="30" y="6"/>
                  </a:lnTo>
                  <a:lnTo>
                    <a:pt x="34" y="6"/>
                  </a:lnTo>
                  <a:lnTo>
                    <a:pt x="37" y="7"/>
                  </a:lnTo>
                  <a:lnTo>
                    <a:pt x="42" y="7"/>
                  </a:lnTo>
                  <a:lnTo>
                    <a:pt x="45" y="6"/>
                  </a:lnTo>
                  <a:lnTo>
                    <a:pt x="46" y="3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3" y="5"/>
                  </a:lnTo>
                  <a:lnTo>
                    <a:pt x="61" y="9"/>
                  </a:lnTo>
                  <a:lnTo>
                    <a:pt x="64" y="7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8" y="11"/>
                  </a:lnTo>
                  <a:lnTo>
                    <a:pt x="84" y="19"/>
                  </a:lnTo>
                  <a:lnTo>
                    <a:pt x="85" y="23"/>
                  </a:lnTo>
                  <a:lnTo>
                    <a:pt x="88" y="29"/>
                  </a:lnTo>
                  <a:lnTo>
                    <a:pt x="91" y="30"/>
                  </a:lnTo>
                  <a:lnTo>
                    <a:pt x="93" y="30"/>
                  </a:lnTo>
                  <a:lnTo>
                    <a:pt x="96" y="29"/>
                  </a:lnTo>
                  <a:lnTo>
                    <a:pt x="103" y="29"/>
                  </a:lnTo>
                  <a:lnTo>
                    <a:pt x="105" y="34"/>
                  </a:lnTo>
                  <a:lnTo>
                    <a:pt x="105" y="37"/>
                  </a:lnTo>
                  <a:lnTo>
                    <a:pt x="104" y="41"/>
                  </a:lnTo>
                  <a:lnTo>
                    <a:pt x="101" y="45"/>
                  </a:lnTo>
                  <a:lnTo>
                    <a:pt x="95" y="48"/>
                  </a:lnTo>
                  <a:lnTo>
                    <a:pt x="78" y="56"/>
                  </a:lnTo>
                  <a:lnTo>
                    <a:pt x="74" y="62"/>
                  </a:lnTo>
                  <a:lnTo>
                    <a:pt x="73" y="71"/>
                  </a:lnTo>
                  <a:lnTo>
                    <a:pt x="73" y="84"/>
                  </a:lnTo>
                  <a:lnTo>
                    <a:pt x="72" y="85"/>
                  </a:lnTo>
                  <a:lnTo>
                    <a:pt x="69" y="87"/>
                  </a:lnTo>
                  <a:lnTo>
                    <a:pt x="68" y="85"/>
                  </a:lnTo>
                  <a:lnTo>
                    <a:pt x="65" y="84"/>
                  </a:lnTo>
                  <a:lnTo>
                    <a:pt x="62" y="84"/>
                  </a:lnTo>
                  <a:lnTo>
                    <a:pt x="57" y="81"/>
                  </a:lnTo>
                  <a:lnTo>
                    <a:pt x="53" y="80"/>
                  </a:lnTo>
                  <a:lnTo>
                    <a:pt x="49" y="81"/>
                  </a:lnTo>
                  <a:lnTo>
                    <a:pt x="44" y="81"/>
                  </a:lnTo>
                  <a:lnTo>
                    <a:pt x="38" y="84"/>
                  </a:lnTo>
                  <a:lnTo>
                    <a:pt x="30" y="87"/>
                  </a:lnTo>
                  <a:lnTo>
                    <a:pt x="23" y="88"/>
                  </a:lnTo>
                  <a:lnTo>
                    <a:pt x="25" y="87"/>
                  </a:lnTo>
                  <a:lnTo>
                    <a:pt x="25" y="71"/>
                  </a:lnTo>
                  <a:lnTo>
                    <a:pt x="23" y="68"/>
                  </a:lnTo>
                  <a:lnTo>
                    <a:pt x="21" y="64"/>
                  </a:lnTo>
                  <a:lnTo>
                    <a:pt x="18" y="61"/>
                  </a:lnTo>
                  <a:lnTo>
                    <a:pt x="10" y="56"/>
                  </a:lnTo>
                  <a:lnTo>
                    <a:pt x="5" y="52"/>
                  </a:lnTo>
                  <a:lnTo>
                    <a:pt x="0" y="49"/>
                  </a:lnTo>
                  <a:lnTo>
                    <a:pt x="5" y="48"/>
                  </a:lnTo>
                  <a:lnTo>
                    <a:pt x="7" y="46"/>
                  </a:lnTo>
                  <a:lnTo>
                    <a:pt x="10" y="41"/>
                  </a:lnTo>
                  <a:lnTo>
                    <a:pt x="9" y="34"/>
                  </a:lnTo>
                  <a:lnTo>
                    <a:pt x="7" y="26"/>
                  </a:lnTo>
                  <a:lnTo>
                    <a:pt x="7" y="17"/>
                  </a:lnTo>
                  <a:lnTo>
                    <a:pt x="11" y="7"/>
                  </a:lnTo>
                  <a:lnTo>
                    <a:pt x="14" y="2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99" name="Freeform 145"/>
            <p:cNvSpPr>
              <a:spLocks/>
            </p:cNvSpPr>
            <p:nvPr/>
          </p:nvSpPr>
          <p:spPr bwMode="auto">
            <a:xfrm>
              <a:off x="819794" y="4847223"/>
              <a:ext cx="110436" cy="159887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0" y="8"/>
                </a:cxn>
                <a:cxn ang="0">
                  <a:pos x="27" y="11"/>
                </a:cxn>
                <a:cxn ang="0">
                  <a:pos x="38" y="11"/>
                </a:cxn>
                <a:cxn ang="0">
                  <a:pos x="42" y="12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50" y="22"/>
                </a:cxn>
                <a:cxn ang="0">
                  <a:pos x="50" y="26"/>
                </a:cxn>
                <a:cxn ang="0">
                  <a:pos x="61" y="36"/>
                </a:cxn>
                <a:cxn ang="0">
                  <a:pos x="65" y="44"/>
                </a:cxn>
                <a:cxn ang="0">
                  <a:pos x="67" y="51"/>
                </a:cxn>
                <a:cxn ang="0">
                  <a:pos x="66" y="58"/>
                </a:cxn>
                <a:cxn ang="0">
                  <a:pos x="61" y="71"/>
                </a:cxn>
                <a:cxn ang="0">
                  <a:pos x="57" y="78"/>
                </a:cxn>
                <a:cxn ang="0">
                  <a:pos x="54" y="82"/>
                </a:cxn>
                <a:cxn ang="0">
                  <a:pos x="54" y="81"/>
                </a:cxn>
                <a:cxn ang="0">
                  <a:pos x="55" y="78"/>
                </a:cxn>
                <a:cxn ang="0">
                  <a:pos x="55" y="74"/>
                </a:cxn>
                <a:cxn ang="0">
                  <a:pos x="58" y="69"/>
                </a:cxn>
                <a:cxn ang="0">
                  <a:pos x="58" y="63"/>
                </a:cxn>
                <a:cxn ang="0">
                  <a:pos x="55" y="61"/>
                </a:cxn>
                <a:cxn ang="0">
                  <a:pos x="52" y="61"/>
                </a:cxn>
                <a:cxn ang="0">
                  <a:pos x="48" y="65"/>
                </a:cxn>
                <a:cxn ang="0">
                  <a:pos x="47" y="67"/>
                </a:cxn>
                <a:cxn ang="0">
                  <a:pos x="44" y="70"/>
                </a:cxn>
                <a:cxn ang="0">
                  <a:pos x="39" y="74"/>
                </a:cxn>
                <a:cxn ang="0">
                  <a:pos x="31" y="82"/>
                </a:cxn>
                <a:cxn ang="0">
                  <a:pos x="27" y="88"/>
                </a:cxn>
                <a:cxn ang="0">
                  <a:pos x="24" y="92"/>
                </a:cxn>
                <a:cxn ang="0">
                  <a:pos x="23" y="94"/>
                </a:cxn>
                <a:cxn ang="0">
                  <a:pos x="20" y="97"/>
                </a:cxn>
                <a:cxn ang="0">
                  <a:pos x="12" y="97"/>
                </a:cxn>
                <a:cxn ang="0">
                  <a:pos x="8" y="94"/>
                </a:cxn>
                <a:cxn ang="0">
                  <a:pos x="4" y="93"/>
                </a:cxn>
                <a:cxn ang="0">
                  <a:pos x="1" y="90"/>
                </a:cxn>
                <a:cxn ang="0">
                  <a:pos x="0" y="86"/>
                </a:cxn>
                <a:cxn ang="0">
                  <a:pos x="0" y="84"/>
                </a:cxn>
                <a:cxn ang="0">
                  <a:pos x="1" y="80"/>
                </a:cxn>
                <a:cxn ang="0">
                  <a:pos x="5" y="77"/>
                </a:cxn>
                <a:cxn ang="0">
                  <a:pos x="16" y="77"/>
                </a:cxn>
                <a:cxn ang="0">
                  <a:pos x="20" y="75"/>
                </a:cxn>
                <a:cxn ang="0">
                  <a:pos x="24" y="71"/>
                </a:cxn>
                <a:cxn ang="0">
                  <a:pos x="27" y="63"/>
                </a:cxn>
                <a:cxn ang="0">
                  <a:pos x="27" y="57"/>
                </a:cxn>
                <a:cxn ang="0">
                  <a:pos x="30" y="51"/>
                </a:cxn>
                <a:cxn ang="0">
                  <a:pos x="34" y="47"/>
                </a:cxn>
                <a:cxn ang="0">
                  <a:pos x="39" y="44"/>
                </a:cxn>
                <a:cxn ang="0">
                  <a:pos x="43" y="42"/>
                </a:cxn>
                <a:cxn ang="0">
                  <a:pos x="46" y="39"/>
                </a:cxn>
                <a:cxn ang="0">
                  <a:pos x="47" y="36"/>
                </a:cxn>
                <a:cxn ang="0">
                  <a:pos x="46" y="34"/>
                </a:cxn>
                <a:cxn ang="0">
                  <a:pos x="44" y="32"/>
                </a:cxn>
                <a:cxn ang="0">
                  <a:pos x="35" y="32"/>
                </a:cxn>
                <a:cxn ang="0">
                  <a:pos x="31" y="31"/>
                </a:cxn>
                <a:cxn ang="0">
                  <a:pos x="27" y="28"/>
                </a:cxn>
                <a:cxn ang="0">
                  <a:pos x="18" y="22"/>
                </a:cxn>
                <a:cxn ang="0">
                  <a:pos x="9" y="16"/>
                </a:cxn>
                <a:cxn ang="0">
                  <a:pos x="4" y="9"/>
                </a:cxn>
                <a:cxn ang="0">
                  <a:pos x="5" y="3"/>
                </a:cxn>
                <a:cxn ang="0">
                  <a:pos x="9" y="0"/>
                </a:cxn>
              </a:cxnLst>
              <a:rect l="0" t="0" r="r" b="b"/>
              <a:pathLst>
                <a:path w="67" h="97">
                  <a:moveTo>
                    <a:pt x="9" y="0"/>
                  </a:moveTo>
                  <a:lnTo>
                    <a:pt x="20" y="8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2" y="12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50" y="22"/>
                  </a:lnTo>
                  <a:lnTo>
                    <a:pt x="50" y="26"/>
                  </a:lnTo>
                  <a:lnTo>
                    <a:pt x="61" y="36"/>
                  </a:lnTo>
                  <a:lnTo>
                    <a:pt x="65" y="44"/>
                  </a:lnTo>
                  <a:lnTo>
                    <a:pt x="67" y="51"/>
                  </a:lnTo>
                  <a:lnTo>
                    <a:pt x="66" y="58"/>
                  </a:lnTo>
                  <a:lnTo>
                    <a:pt x="61" y="71"/>
                  </a:lnTo>
                  <a:lnTo>
                    <a:pt x="57" y="78"/>
                  </a:lnTo>
                  <a:lnTo>
                    <a:pt x="54" y="82"/>
                  </a:lnTo>
                  <a:lnTo>
                    <a:pt x="54" y="81"/>
                  </a:lnTo>
                  <a:lnTo>
                    <a:pt x="55" y="78"/>
                  </a:lnTo>
                  <a:lnTo>
                    <a:pt x="55" y="74"/>
                  </a:lnTo>
                  <a:lnTo>
                    <a:pt x="58" y="69"/>
                  </a:lnTo>
                  <a:lnTo>
                    <a:pt x="58" y="63"/>
                  </a:lnTo>
                  <a:lnTo>
                    <a:pt x="55" y="61"/>
                  </a:lnTo>
                  <a:lnTo>
                    <a:pt x="52" y="61"/>
                  </a:lnTo>
                  <a:lnTo>
                    <a:pt x="48" y="65"/>
                  </a:lnTo>
                  <a:lnTo>
                    <a:pt x="47" y="67"/>
                  </a:lnTo>
                  <a:lnTo>
                    <a:pt x="44" y="70"/>
                  </a:lnTo>
                  <a:lnTo>
                    <a:pt x="39" y="74"/>
                  </a:lnTo>
                  <a:lnTo>
                    <a:pt x="31" y="82"/>
                  </a:lnTo>
                  <a:lnTo>
                    <a:pt x="27" y="88"/>
                  </a:lnTo>
                  <a:lnTo>
                    <a:pt x="24" y="92"/>
                  </a:lnTo>
                  <a:lnTo>
                    <a:pt x="23" y="94"/>
                  </a:lnTo>
                  <a:lnTo>
                    <a:pt x="20" y="97"/>
                  </a:lnTo>
                  <a:lnTo>
                    <a:pt x="12" y="97"/>
                  </a:lnTo>
                  <a:lnTo>
                    <a:pt x="8" y="94"/>
                  </a:lnTo>
                  <a:lnTo>
                    <a:pt x="4" y="93"/>
                  </a:lnTo>
                  <a:lnTo>
                    <a:pt x="1" y="90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1" y="80"/>
                  </a:lnTo>
                  <a:lnTo>
                    <a:pt x="5" y="77"/>
                  </a:lnTo>
                  <a:lnTo>
                    <a:pt x="16" y="77"/>
                  </a:lnTo>
                  <a:lnTo>
                    <a:pt x="20" y="75"/>
                  </a:lnTo>
                  <a:lnTo>
                    <a:pt x="24" y="71"/>
                  </a:lnTo>
                  <a:lnTo>
                    <a:pt x="27" y="63"/>
                  </a:lnTo>
                  <a:lnTo>
                    <a:pt x="27" y="57"/>
                  </a:lnTo>
                  <a:lnTo>
                    <a:pt x="30" y="51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3" y="42"/>
                  </a:lnTo>
                  <a:lnTo>
                    <a:pt x="46" y="39"/>
                  </a:lnTo>
                  <a:lnTo>
                    <a:pt x="47" y="36"/>
                  </a:lnTo>
                  <a:lnTo>
                    <a:pt x="46" y="34"/>
                  </a:lnTo>
                  <a:lnTo>
                    <a:pt x="44" y="32"/>
                  </a:lnTo>
                  <a:lnTo>
                    <a:pt x="35" y="32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18" y="22"/>
                  </a:lnTo>
                  <a:lnTo>
                    <a:pt x="9" y="16"/>
                  </a:lnTo>
                  <a:lnTo>
                    <a:pt x="4" y="9"/>
                  </a:lnTo>
                  <a:lnTo>
                    <a:pt x="5" y="3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0" name="Freeform 146"/>
            <p:cNvSpPr>
              <a:spLocks/>
            </p:cNvSpPr>
            <p:nvPr/>
          </p:nvSpPr>
          <p:spPr bwMode="auto">
            <a:xfrm>
              <a:off x="4996609" y="5153808"/>
              <a:ext cx="217577" cy="145051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67" y="12"/>
                </a:cxn>
                <a:cxn ang="0">
                  <a:pos x="80" y="27"/>
                </a:cxn>
                <a:cxn ang="0">
                  <a:pos x="94" y="26"/>
                </a:cxn>
                <a:cxn ang="0">
                  <a:pos x="121" y="13"/>
                </a:cxn>
                <a:cxn ang="0">
                  <a:pos x="127" y="17"/>
                </a:cxn>
                <a:cxn ang="0">
                  <a:pos x="132" y="27"/>
                </a:cxn>
                <a:cxn ang="0">
                  <a:pos x="131" y="42"/>
                </a:cxn>
                <a:cxn ang="0">
                  <a:pos x="127" y="62"/>
                </a:cxn>
                <a:cxn ang="0">
                  <a:pos x="121" y="71"/>
                </a:cxn>
                <a:cxn ang="0">
                  <a:pos x="112" y="85"/>
                </a:cxn>
                <a:cxn ang="0">
                  <a:pos x="100" y="86"/>
                </a:cxn>
                <a:cxn ang="0">
                  <a:pos x="89" y="73"/>
                </a:cxn>
                <a:cxn ang="0">
                  <a:pos x="77" y="61"/>
                </a:cxn>
                <a:cxn ang="0">
                  <a:pos x="73" y="63"/>
                </a:cxn>
                <a:cxn ang="0">
                  <a:pos x="69" y="69"/>
                </a:cxn>
                <a:cxn ang="0">
                  <a:pos x="65" y="74"/>
                </a:cxn>
                <a:cxn ang="0">
                  <a:pos x="61" y="77"/>
                </a:cxn>
                <a:cxn ang="0">
                  <a:pos x="53" y="69"/>
                </a:cxn>
                <a:cxn ang="0">
                  <a:pos x="42" y="51"/>
                </a:cxn>
                <a:cxn ang="0">
                  <a:pos x="34" y="51"/>
                </a:cxn>
                <a:cxn ang="0">
                  <a:pos x="20" y="63"/>
                </a:cxn>
                <a:cxn ang="0">
                  <a:pos x="16" y="61"/>
                </a:cxn>
                <a:cxn ang="0">
                  <a:pos x="12" y="46"/>
                </a:cxn>
                <a:cxn ang="0">
                  <a:pos x="8" y="32"/>
                </a:cxn>
                <a:cxn ang="0">
                  <a:pos x="0" y="22"/>
                </a:cxn>
                <a:cxn ang="0">
                  <a:pos x="2" y="13"/>
                </a:cxn>
                <a:cxn ang="0">
                  <a:pos x="7" y="9"/>
                </a:cxn>
                <a:cxn ang="0">
                  <a:pos x="18" y="11"/>
                </a:cxn>
                <a:cxn ang="0">
                  <a:pos x="22" y="17"/>
                </a:cxn>
                <a:cxn ang="0">
                  <a:pos x="30" y="24"/>
                </a:cxn>
                <a:cxn ang="0">
                  <a:pos x="36" y="20"/>
                </a:cxn>
                <a:cxn ang="0">
                  <a:pos x="47" y="5"/>
                </a:cxn>
              </a:cxnLst>
              <a:rect l="0" t="0" r="r" b="b"/>
              <a:pathLst>
                <a:path w="132" h="88">
                  <a:moveTo>
                    <a:pt x="53" y="0"/>
                  </a:moveTo>
                  <a:lnTo>
                    <a:pt x="57" y="0"/>
                  </a:lnTo>
                  <a:lnTo>
                    <a:pt x="61" y="5"/>
                  </a:lnTo>
                  <a:lnTo>
                    <a:pt x="67" y="12"/>
                  </a:lnTo>
                  <a:lnTo>
                    <a:pt x="73" y="22"/>
                  </a:lnTo>
                  <a:lnTo>
                    <a:pt x="80" y="27"/>
                  </a:lnTo>
                  <a:lnTo>
                    <a:pt x="85" y="30"/>
                  </a:lnTo>
                  <a:lnTo>
                    <a:pt x="94" y="26"/>
                  </a:lnTo>
                  <a:lnTo>
                    <a:pt x="113" y="15"/>
                  </a:lnTo>
                  <a:lnTo>
                    <a:pt x="121" y="13"/>
                  </a:lnTo>
                  <a:lnTo>
                    <a:pt x="124" y="15"/>
                  </a:lnTo>
                  <a:lnTo>
                    <a:pt x="127" y="17"/>
                  </a:lnTo>
                  <a:lnTo>
                    <a:pt x="129" y="23"/>
                  </a:lnTo>
                  <a:lnTo>
                    <a:pt x="132" y="27"/>
                  </a:lnTo>
                  <a:lnTo>
                    <a:pt x="132" y="32"/>
                  </a:lnTo>
                  <a:lnTo>
                    <a:pt x="131" y="42"/>
                  </a:lnTo>
                  <a:lnTo>
                    <a:pt x="129" y="53"/>
                  </a:lnTo>
                  <a:lnTo>
                    <a:pt x="127" y="62"/>
                  </a:lnTo>
                  <a:lnTo>
                    <a:pt x="124" y="67"/>
                  </a:lnTo>
                  <a:lnTo>
                    <a:pt x="121" y="71"/>
                  </a:lnTo>
                  <a:lnTo>
                    <a:pt x="117" y="78"/>
                  </a:lnTo>
                  <a:lnTo>
                    <a:pt x="112" y="85"/>
                  </a:lnTo>
                  <a:lnTo>
                    <a:pt x="106" y="88"/>
                  </a:lnTo>
                  <a:lnTo>
                    <a:pt x="100" y="86"/>
                  </a:lnTo>
                  <a:lnTo>
                    <a:pt x="94" y="81"/>
                  </a:lnTo>
                  <a:lnTo>
                    <a:pt x="89" y="73"/>
                  </a:lnTo>
                  <a:lnTo>
                    <a:pt x="82" y="65"/>
                  </a:lnTo>
                  <a:lnTo>
                    <a:pt x="77" y="61"/>
                  </a:lnTo>
                  <a:lnTo>
                    <a:pt x="75" y="61"/>
                  </a:lnTo>
                  <a:lnTo>
                    <a:pt x="73" y="63"/>
                  </a:lnTo>
                  <a:lnTo>
                    <a:pt x="71" y="66"/>
                  </a:lnTo>
                  <a:lnTo>
                    <a:pt x="69" y="69"/>
                  </a:lnTo>
                  <a:lnTo>
                    <a:pt x="67" y="71"/>
                  </a:lnTo>
                  <a:lnTo>
                    <a:pt x="65" y="74"/>
                  </a:lnTo>
                  <a:lnTo>
                    <a:pt x="63" y="77"/>
                  </a:lnTo>
                  <a:lnTo>
                    <a:pt x="61" y="77"/>
                  </a:lnTo>
                  <a:lnTo>
                    <a:pt x="58" y="75"/>
                  </a:lnTo>
                  <a:lnTo>
                    <a:pt x="53" y="69"/>
                  </a:lnTo>
                  <a:lnTo>
                    <a:pt x="47" y="59"/>
                  </a:lnTo>
                  <a:lnTo>
                    <a:pt x="42" y="51"/>
                  </a:lnTo>
                  <a:lnTo>
                    <a:pt x="36" y="50"/>
                  </a:lnTo>
                  <a:lnTo>
                    <a:pt x="34" y="51"/>
                  </a:lnTo>
                  <a:lnTo>
                    <a:pt x="23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6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0" y="36"/>
                  </a:lnTo>
                  <a:lnTo>
                    <a:pt x="8" y="32"/>
                  </a:lnTo>
                  <a:lnTo>
                    <a:pt x="3" y="27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2" y="13"/>
                  </a:lnTo>
                  <a:lnTo>
                    <a:pt x="4" y="11"/>
                  </a:lnTo>
                  <a:lnTo>
                    <a:pt x="7" y="9"/>
                  </a:lnTo>
                  <a:lnTo>
                    <a:pt x="15" y="9"/>
                  </a:lnTo>
                  <a:lnTo>
                    <a:pt x="18" y="11"/>
                  </a:lnTo>
                  <a:lnTo>
                    <a:pt x="19" y="13"/>
                  </a:lnTo>
                  <a:lnTo>
                    <a:pt x="22" y="17"/>
                  </a:lnTo>
                  <a:lnTo>
                    <a:pt x="27" y="23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42" y="12"/>
                  </a:lnTo>
                  <a:lnTo>
                    <a:pt x="47" y="5"/>
                  </a:lnTo>
                  <a:lnTo>
                    <a:pt x="53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203" name="Freeform 27">
              <a:extLst>
                <a:ext uri="{FF2B5EF4-FFF2-40B4-BE49-F238E27FC236}">
                  <a16:creationId xmlns:a16="http://schemas.microsoft.com/office/drawing/2014/main" id="{41EDE99D-D491-4601-BE23-B67B1120F802}"/>
                </a:ext>
              </a:extLst>
            </p:cNvPr>
            <p:cNvSpPr>
              <a:spLocks/>
            </p:cNvSpPr>
            <p:nvPr/>
          </p:nvSpPr>
          <p:spPr bwMode="auto">
            <a:xfrm rot="2742888">
              <a:off x="532528" y="4518663"/>
              <a:ext cx="267949" cy="170866"/>
            </a:xfrm>
            <a:custGeom>
              <a:avLst/>
              <a:gdLst>
                <a:gd name="T0" fmla="*/ 338 w 1173"/>
                <a:gd name="T1" fmla="*/ 15 h 748"/>
                <a:gd name="T2" fmla="*/ 386 w 1173"/>
                <a:gd name="T3" fmla="*/ 51 h 748"/>
                <a:gd name="T4" fmla="*/ 402 w 1173"/>
                <a:gd name="T5" fmla="*/ 78 h 748"/>
                <a:gd name="T6" fmla="*/ 422 w 1173"/>
                <a:gd name="T7" fmla="*/ 80 h 748"/>
                <a:gd name="T8" fmla="*/ 434 w 1173"/>
                <a:gd name="T9" fmla="*/ 61 h 748"/>
                <a:gd name="T10" fmla="*/ 465 w 1173"/>
                <a:gd name="T11" fmla="*/ 119 h 748"/>
                <a:gd name="T12" fmla="*/ 460 w 1173"/>
                <a:gd name="T13" fmla="*/ 82 h 748"/>
                <a:gd name="T14" fmla="*/ 476 w 1173"/>
                <a:gd name="T15" fmla="*/ 82 h 748"/>
                <a:gd name="T16" fmla="*/ 513 w 1173"/>
                <a:gd name="T17" fmla="*/ 102 h 748"/>
                <a:gd name="T18" fmla="*/ 535 w 1173"/>
                <a:gd name="T19" fmla="*/ 111 h 748"/>
                <a:gd name="T20" fmla="*/ 538 w 1173"/>
                <a:gd name="T21" fmla="*/ 143 h 748"/>
                <a:gd name="T22" fmla="*/ 547 w 1173"/>
                <a:gd name="T23" fmla="*/ 151 h 748"/>
                <a:gd name="T24" fmla="*/ 575 w 1173"/>
                <a:gd name="T25" fmla="*/ 142 h 748"/>
                <a:gd name="T26" fmla="*/ 603 w 1173"/>
                <a:gd name="T27" fmla="*/ 120 h 748"/>
                <a:gd name="T28" fmla="*/ 589 w 1173"/>
                <a:gd name="T29" fmla="*/ 154 h 748"/>
                <a:gd name="T30" fmla="*/ 559 w 1173"/>
                <a:gd name="T31" fmla="*/ 193 h 748"/>
                <a:gd name="T32" fmla="*/ 640 w 1173"/>
                <a:gd name="T33" fmla="*/ 157 h 748"/>
                <a:gd name="T34" fmla="*/ 618 w 1173"/>
                <a:gd name="T35" fmla="*/ 184 h 748"/>
                <a:gd name="T36" fmla="*/ 658 w 1173"/>
                <a:gd name="T37" fmla="*/ 215 h 748"/>
                <a:gd name="T38" fmla="*/ 683 w 1173"/>
                <a:gd name="T39" fmla="*/ 235 h 748"/>
                <a:gd name="T40" fmla="*/ 731 w 1173"/>
                <a:gd name="T41" fmla="*/ 283 h 748"/>
                <a:gd name="T42" fmla="*/ 714 w 1173"/>
                <a:gd name="T43" fmla="*/ 334 h 748"/>
                <a:gd name="T44" fmla="*/ 771 w 1173"/>
                <a:gd name="T45" fmla="*/ 374 h 748"/>
                <a:gd name="T46" fmla="*/ 830 w 1173"/>
                <a:gd name="T47" fmla="*/ 383 h 748"/>
                <a:gd name="T48" fmla="*/ 732 w 1173"/>
                <a:gd name="T49" fmla="*/ 264 h 748"/>
                <a:gd name="T50" fmla="*/ 697 w 1173"/>
                <a:gd name="T51" fmla="*/ 202 h 748"/>
                <a:gd name="T52" fmla="*/ 923 w 1173"/>
                <a:gd name="T53" fmla="*/ 348 h 748"/>
                <a:gd name="T54" fmla="*/ 952 w 1173"/>
                <a:gd name="T55" fmla="*/ 324 h 748"/>
                <a:gd name="T56" fmla="*/ 1026 w 1173"/>
                <a:gd name="T57" fmla="*/ 320 h 748"/>
                <a:gd name="T58" fmla="*/ 1089 w 1173"/>
                <a:gd name="T59" fmla="*/ 320 h 748"/>
                <a:gd name="T60" fmla="*/ 1162 w 1173"/>
                <a:gd name="T61" fmla="*/ 334 h 748"/>
                <a:gd name="T62" fmla="*/ 1131 w 1173"/>
                <a:gd name="T63" fmla="*/ 368 h 748"/>
                <a:gd name="T64" fmla="*/ 1111 w 1173"/>
                <a:gd name="T65" fmla="*/ 411 h 748"/>
                <a:gd name="T66" fmla="*/ 1066 w 1173"/>
                <a:gd name="T67" fmla="*/ 487 h 748"/>
                <a:gd name="T68" fmla="*/ 991 w 1173"/>
                <a:gd name="T69" fmla="*/ 504 h 748"/>
                <a:gd name="T70" fmla="*/ 865 w 1173"/>
                <a:gd name="T71" fmla="*/ 454 h 748"/>
                <a:gd name="T72" fmla="*/ 833 w 1173"/>
                <a:gd name="T73" fmla="*/ 501 h 748"/>
                <a:gd name="T74" fmla="*/ 788 w 1173"/>
                <a:gd name="T75" fmla="*/ 516 h 748"/>
                <a:gd name="T76" fmla="*/ 715 w 1173"/>
                <a:gd name="T77" fmla="*/ 573 h 748"/>
                <a:gd name="T78" fmla="*/ 666 w 1173"/>
                <a:gd name="T79" fmla="*/ 575 h 748"/>
                <a:gd name="T80" fmla="*/ 562 w 1173"/>
                <a:gd name="T81" fmla="*/ 609 h 748"/>
                <a:gd name="T82" fmla="*/ 505 w 1173"/>
                <a:gd name="T83" fmla="*/ 683 h 748"/>
                <a:gd name="T84" fmla="*/ 470 w 1173"/>
                <a:gd name="T85" fmla="*/ 720 h 748"/>
                <a:gd name="T86" fmla="*/ 377 w 1173"/>
                <a:gd name="T87" fmla="*/ 742 h 748"/>
                <a:gd name="T88" fmla="*/ 298 w 1173"/>
                <a:gd name="T89" fmla="*/ 705 h 748"/>
                <a:gd name="T90" fmla="*/ 269 w 1173"/>
                <a:gd name="T91" fmla="*/ 658 h 748"/>
                <a:gd name="T92" fmla="*/ 292 w 1173"/>
                <a:gd name="T93" fmla="*/ 641 h 748"/>
                <a:gd name="T94" fmla="*/ 295 w 1173"/>
                <a:gd name="T95" fmla="*/ 584 h 748"/>
                <a:gd name="T96" fmla="*/ 318 w 1173"/>
                <a:gd name="T97" fmla="*/ 515 h 748"/>
                <a:gd name="T98" fmla="*/ 246 w 1173"/>
                <a:gd name="T99" fmla="*/ 428 h 748"/>
                <a:gd name="T100" fmla="*/ 171 w 1173"/>
                <a:gd name="T101" fmla="*/ 400 h 748"/>
                <a:gd name="T102" fmla="*/ 55 w 1173"/>
                <a:gd name="T103" fmla="*/ 372 h 748"/>
                <a:gd name="T104" fmla="*/ 51 w 1173"/>
                <a:gd name="T105" fmla="*/ 292 h 748"/>
                <a:gd name="T106" fmla="*/ 93 w 1173"/>
                <a:gd name="T107" fmla="*/ 280 h 748"/>
                <a:gd name="T108" fmla="*/ 196 w 1173"/>
                <a:gd name="T109" fmla="*/ 205 h 748"/>
                <a:gd name="T110" fmla="*/ 241 w 1173"/>
                <a:gd name="T111" fmla="*/ 187 h 748"/>
                <a:gd name="T112" fmla="*/ 303 w 1173"/>
                <a:gd name="T113" fmla="*/ 162 h 748"/>
                <a:gd name="T114" fmla="*/ 341 w 1173"/>
                <a:gd name="T115" fmla="*/ 157 h 748"/>
                <a:gd name="T116" fmla="*/ 332 w 1173"/>
                <a:gd name="T117" fmla="*/ 119 h 748"/>
                <a:gd name="T118" fmla="*/ 327 w 1173"/>
                <a:gd name="T119" fmla="*/ 94 h 748"/>
                <a:gd name="T120" fmla="*/ 323 w 1173"/>
                <a:gd name="T121" fmla="*/ 29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73" h="748">
                  <a:moveTo>
                    <a:pt x="324" y="0"/>
                  </a:moveTo>
                  <a:lnTo>
                    <a:pt x="326" y="1"/>
                  </a:lnTo>
                  <a:lnTo>
                    <a:pt x="327" y="3"/>
                  </a:lnTo>
                  <a:lnTo>
                    <a:pt x="331" y="4"/>
                  </a:lnTo>
                  <a:lnTo>
                    <a:pt x="332" y="6"/>
                  </a:lnTo>
                  <a:lnTo>
                    <a:pt x="335" y="7"/>
                  </a:lnTo>
                  <a:lnTo>
                    <a:pt x="337" y="7"/>
                  </a:lnTo>
                  <a:lnTo>
                    <a:pt x="338" y="10"/>
                  </a:lnTo>
                  <a:lnTo>
                    <a:pt x="334" y="10"/>
                  </a:lnTo>
                  <a:lnTo>
                    <a:pt x="334" y="12"/>
                  </a:lnTo>
                  <a:lnTo>
                    <a:pt x="338" y="15"/>
                  </a:lnTo>
                  <a:lnTo>
                    <a:pt x="340" y="18"/>
                  </a:lnTo>
                  <a:lnTo>
                    <a:pt x="352" y="41"/>
                  </a:lnTo>
                  <a:lnTo>
                    <a:pt x="355" y="44"/>
                  </a:lnTo>
                  <a:lnTo>
                    <a:pt x="368" y="52"/>
                  </a:lnTo>
                  <a:lnTo>
                    <a:pt x="372" y="49"/>
                  </a:lnTo>
                  <a:lnTo>
                    <a:pt x="372" y="43"/>
                  </a:lnTo>
                  <a:lnTo>
                    <a:pt x="372" y="29"/>
                  </a:lnTo>
                  <a:lnTo>
                    <a:pt x="385" y="34"/>
                  </a:lnTo>
                  <a:lnTo>
                    <a:pt x="386" y="37"/>
                  </a:lnTo>
                  <a:lnTo>
                    <a:pt x="386" y="48"/>
                  </a:lnTo>
                  <a:lnTo>
                    <a:pt x="386" y="51"/>
                  </a:lnTo>
                  <a:lnTo>
                    <a:pt x="383" y="54"/>
                  </a:lnTo>
                  <a:lnTo>
                    <a:pt x="394" y="68"/>
                  </a:lnTo>
                  <a:lnTo>
                    <a:pt x="395" y="74"/>
                  </a:lnTo>
                  <a:lnTo>
                    <a:pt x="391" y="77"/>
                  </a:lnTo>
                  <a:lnTo>
                    <a:pt x="391" y="78"/>
                  </a:lnTo>
                  <a:lnTo>
                    <a:pt x="391" y="80"/>
                  </a:lnTo>
                  <a:lnTo>
                    <a:pt x="392" y="82"/>
                  </a:lnTo>
                  <a:lnTo>
                    <a:pt x="391" y="85"/>
                  </a:lnTo>
                  <a:lnTo>
                    <a:pt x="395" y="85"/>
                  </a:lnTo>
                  <a:lnTo>
                    <a:pt x="399" y="82"/>
                  </a:lnTo>
                  <a:lnTo>
                    <a:pt x="402" y="78"/>
                  </a:lnTo>
                  <a:lnTo>
                    <a:pt x="403" y="77"/>
                  </a:lnTo>
                  <a:lnTo>
                    <a:pt x="408" y="78"/>
                  </a:lnTo>
                  <a:lnTo>
                    <a:pt x="409" y="82"/>
                  </a:lnTo>
                  <a:lnTo>
                    <a:pt x="411" y="86"/>
                  </a:lnTo>
                  <a:lnTo>
                    <a:pt x="412" y="88"/>
                  </a:lnTo>
                  <a:lnTo>
                    <a:pt x="414" y="89"/>
                  </a:lnTo>
                  <a:lnTo>
                    <a:pt x="419" y="92"/>
                  </a:lnTo>
                  <a:lnTo>
                    <a:pt x="423" y="94"/>
                  </a:lnTo>
                  <a:lnTo>
                    <a:pt x="425" y="89"/>
                  </a:lnTo>
                  <a:lnTo>
                    <a:pt x="423" y="85"/>
                  </a:lnTo>
                  <a:lnTo>
                    <a:pt x="422" y="80"/>
                  </a:lnTo>
                  <a:lnTo>
                    <a:pt x="422" y="75"/>
                  </a:lnTo>
                  <a:lnTo>
                    <a:pt x="426" y="74"/>
                  </a:lnTo>
                  <a:lnTo>
                    <a:pt x="426" y="69"/>
                  </a:lnTo>
                  <a:lnTo>
                    <a:pt x="423" y="69"/>
                  </a:lnTo>
                  <a:lnTo>
                    <a:pt x="420" y="69"/>
                  </a:lnTo>
                  <a:lnTo>
                    <a:pt x="417" y="68"/>
                  </a:lnTo>
                  <a:lnTo>
                    <a:pt x="412" y="63"/>
                  </a:lnTo>
                  <a:lnTo>
                    <a:pt x="411" y="60"/>
                  </a:lnTo>
                  <a:lnTo>
                    <a:pt x="414" y="60"/>
                  </a:lnTo>
                  <a:lnTo>
                    <a:pt x="428" y="60"/>
                  </a:lnTo>
                  <a:lnTo>
                    <a:pt x="434" y="61"/>
                  </a:lnTo>
                  <a:lnTo>
                    <a:pt x="439" y="65"/>
                  </a:lnTo>
                  <a:lnTo>
                    <a:pt x="451" y="82"/>
                  </a:lnTo>
                  <a:lnTo>
                    <a:pt x="460" y="88"/>
                  </a:lnTo>
                  <a:lnTo>
                    <a:pt x="476" y="102"/>
                  </a:lnTo>
                  <a:lnTo>
                    <a:pt x="476" y="105"/>
                  </a:lnTo>
                  <a:lnTo>
                    <a:pt x="473" y="108"/>
                  </a:lnTo>
                  <a:lnTo>
                    <a:pt x="470" y="109"/>
                  </a:lnTo>
                  <a:lnTo>
                    <a:pt x="465" y="109"/>
                  </a:lnTo>
                  <a:lnTo>
                    <a:pt x="460" y="106"/>
                  </a:lnTo>
                  <a:lnTo>
                    <a:pt x="462" y="114"/>
                  </a:lnTo>
                  <a:lnTo>
                    <a:pt x="465" y="119"/>
                  </a:lnTo>
                  <a:lnTo>
                    <a:pt x="471" y="126"/>
                  </a:lnTo>
                  <a:lnTo>
                    <a:pt x="474" y="123"/>
                  </a:lnTo>
                  <a:lnTo>
                    <a:pt x="479" y="123"/>
                  </a:lnTo>
                  <a:lnTo>
                    <a:pt x="484" y="120"/>
                  </a:lnTo>
                  <a:lnTo>
                    <a:pt x="485" y="114"/>
                  </a:lnTo>
                  <a:lnTo>
                    <a:pt x="485" y="105"/>
                  </a:lnTo>
                  <a:lnTo>
                    <a:pt x="484" y="100"/>
                  </a:lnTo>
                  <a:lnTo>
                    <a:pt x="480" y="97"/>
                  </a:lnTo>
                  <a:lnTo>
                    <a:pt x="463" y="83"/>
                  </a:lnTo>
                  <a:lnTo>
                    <a:pt x="460" y="82"/>
                  </a:lnTo>
                  <a:lnTo>
                    <a:pt x="460" y="82"/>
                  </a:lnTo>
                  <a:lnTo>
                    <a:pt x="460" y="78"/>
                  </a:lnTo>
                  <a:lnTo>
                    <a:pt x="460" y="77"/>
                  </a:lnTo>
                  <a:lnTo>
                    <a:pt x="460" y="77"/>
                  </a:lnTo>
                  <a:lnTo>
                    <a:pt x="462" y="77"/>
                  </a:lnTo>
                  <a:lnTo>
                    <a:pt x="465" y="78"/>
                  </a:lnTo>
                  <a:lnTo>
                    <a:pt x="467" y="78"/>
                  </a:lnTo>
                  <a:lnTo>
                    <a:pt x="468" y="80"/>
                  </a:lnTo>
                  <a:lnTo>
                    <a:pt x="471" y="82"/>
                  </a:lnTo>
                  <a:lnTo>
                    <a:pt x="473" y="83"/>
                  </a:lnTo>
                  <a:lnTo>
                    <a:pt x="474" y="85"/>
                  </a:lnTo>
                  <a:lnTo>
                    <a:pt x="476" y="82"/>
                  </a:lnTo>
                  <a:lnTo>
                    <a:pt x="488" y="86"/>
                  </a:lnTo>
                  <a:lnTo>
                    <a:pt x="493" y="89"/>
                  </a:lnTo>
                  <a:lnTo>
                    <a:pt x="490" y="94"/>
                  </a:lnTo>
                  <a:lnTo>
                    <a:pt x="493" y="99"/>
                  </a:lnTo>
                  <a:lnTo>
                    <a:pt x="496" y="97"/>
                  </a:lnTo>
                  <a:lnTo>
                    <a:pt x="507" y="82"/>
                  </a:lnTo>
                  <a:lnTo>
                    <a:pt x="507" y="85"/>
                  </a:lnTo>
                  <a:lnTo>
                    <a:pt x="507" y="91"/>
                  </a:lnTo>
                  <a:lnTo>
                    <a:pt x="507" y="97"/>
                  </a:lnTo>
                  <a:lnTo>
                    <a:pt x="510" y="100"/>
                  </a:lnTo>
                  <a:lnTo>
                    <a:pt x="513" y="102"/>
                  </a:lnTo>
                  <a:lnTo>
                    <a:pt x="514" y="102"/>
                  </a:lnTo>
                  <a:lnTo>
                    <a:pt x="518" y="102"/>
                  </a:lnTo>
                  <a:lnTo>
                    <a:pt x="519" y="100"/>
                  </a:lnTo>
                  <a:lnTo>
                    <a:pt x="521" y="92"/>
                  </a:lnTo>
                  <a:lnTo>
                    <a:pt x="522" y="91"/>
                  </a:lnTo>
                  <a:lnTo>
                    <a:pt x="527" y="91"/>
                  </a:lnTo>
                  <a:lnTo>
                    <a:pt x="530" y="94"/>
                  </a:lnTo>
                  <a:lnTo>
                    <a:pt x="538" y="105"/>
                  </a:lnTo>
                  <a:lnTo>
                    <a:pt x="531" y="106"/>
                  </a:lnTo>
                  <a:lnTo>
                    <a:pt x="530" y="106"/>
                  </a:lnTo>
                  <a:lnTo>
                    <a:pt x="535" y="111"/>
                  </a:lnTo>
                  <a:lnTo>
                    <a:pt x="541" y="114"/>
                  </a:lnTo>
                  <a:lnTo>
                    <a:pt x="544" y="119"/>
                  </a:lnTo>
                  <a:lnTo>
                    <a:pt x="544" y="126"/>
                  </a:lnTo>
                  <a:lnTo>
                    <a:pt x="541" y="128"/>
                  </a:lnTo>
                  <a:lnTo>
                    <a:pt x="535" y="131"/>
                  </a:lnTo>
                  <a:lnTo>
                    <a:pt x="533" y="133"/>
                  </a:lnTo>
                  <a:lnTo>
                    <a:pt x="533" y="137"/>
                  </a:lnTo>
                  <a:lnTo>
                    <a:pt x="530" y="145"/>
                  </a:lnTo>
                  <a:lnTo>
                    <a:pt x="530" y="148"/>
                  </a:lnTo>
                  <a:lnTo>
                    <a:pt x="538" y="140"/>
                  </a:lnTo>
                  <a:lnTo>
                    <a:pt x="538" y="143"/>
                  </a:lnTo>
                  <a:lnTo>
                    <a:pt x="538" y="145"/>
                  </a:lnTo>
                  <a:lnTo>
                    <a:pt x="536" y="147"/>
                  </a:lnTo>
                  <a:lnTo>
                    <a:pt x="536" y="148"/>
                  </a:lnTo>
                  <a:lnTo>
                    <a:pt x="538" y="148"/>
                  </a:lnTo>
                  <a:lnTo>
                    <a:pt x="539" y="147"/>
                  </a:lnTo>
                  <a:lnTo>
                    <a:pt x="541" y="145"/>
                  </a:lnTo>
                  <a:lnTo>
                    <a:pt x="541" y="143"/>
                  </a:lnTo>
                  <a:lnTo>
                    <a:pt x="544" y="143"/>
                  </a:lnTo>
                  <a:lnTo>
                    <a:pt x="544" y="153"/>
                  </a:lnTo>
                  <a:lnTo>
                    <a:pt x="544" y="156"/>
                  </a:lnTo>
                  <a:lnTo>
                    <a:pt x="547" y="151"/>
                  </a:lnTo>
                  <a:lnTo>
                    <a:pt x="547" y="142"/>
                  </a:lnTo>
                  <a:lnTo>
                    <a:pt x="548" y="134"/>
                  </a:lnTo>
                  <a:lnTo>
                    <a:pt x="553" y="128"/>
                  </a:lnTo>
                  <a:lnTo>
                    <a:pt x="559" y="126"/>
                  </a:lnTo>
                  <a:lnTo>
                    <a:pt x="564" y="130"/>
                  </a:lnTo>
                  <a:lnTo>
                    <a:pt x="562" y="131"/>
                  </a:lnTo>
                  <a:lnTo>
                    <a:pt x="559" y="137"/>
                  </a:lnTo>
                  <a:lnTo>
                    <a:pt x="562" y="147"/>
                  </a:lnTo>
                  <a:lnTo>
                    <a:pt x="565" y="151"/>
                  </a:lnTo>
                  <a:lnTo>
                    <a:pt x="570" y="150"/>
                  </a:lnTo>
                  <a:lnTo>
                    <a:pt x="575" y="142"/>
                  </a:lnTo>
                  <a:lnTo>
                    <a:pt x="576" y="137"/>
                  </a:lnTo>
                  <a:lnTo>
                    <a:pt x="578" y="133"/>
                  </a:lnTo>
                  <a:lnTo>
                    <a:pt x="579" y="133"/>
                  </a:lnTo>
                  <a:lnTo>
                    <a:pt x="584" y="134"/>
                  </a:lnTo>
                  <a:lnTo>
                    <a:pt x="589" y="134"/>
                  </a:lnTo>
                  <a:lnTo>
                    <a:pt x="592" y="130"/>
                  </a:lnTo>
                  <a:lnTo>
                    <a:pt x="590" y="125"/>
                  </a:lnTo>
                  <a:lnTo>
                    <a:pt x="587" y="122"/>
                  </a:lnTo>
                  <a:lnTo>
                    <a:pt x="582" y="116"/>
                  </a:lnTo>
                  <a:lnTo>
                    <a:pt x="582" y="113"/>
                  </a:lnTo>
                  <a:lnTo>
                    <a:pt x="603" y="120"/>
                  </a:lnTo>
                  <a:lnTo>
                    <a:pt x="606" y="122"/>
                  </a:lnTo>
                  <a:lnTo>
                    <a:pt x="606" y="126"/>
                  </a:lnTo>
                  <a:lnTo>
                    <a:pt x="607" y="128"/>
                  </a:lnTo>
                  <a:lnTo>
                    <a:pt x="607" y="131"/>
                  </a:lnTo>
                  <a:lnTo>
                    <a:pt x="606" y="137"/>
                  </a:lnTo>
                  <a:lnTo>
                    <a:pt x="604" y="140"/>
                  </a:lnTo>
                  <a:lnTo>
                    <a:pt x="599" y="147"/>
                  </a:lnTo>
                  <a:lnTo>
                    <a:pt x="598" y="148"/>
                  </a:lnTo>
                  <a:lnTo>
                    <a:pt x="595" y="151"/>
                  </a:lnTo>
                  <a:lnTo>
                    <a:pt x="592" y="153"/>
                  </a:lnTo>
                  <a:lnTo>
                    <a:pt x="589" y="154"/>
                  </a:lnTo>
                  <a:lnTo>
                    <a:pt x="586" y="154"/>
                  </a:lnTo>
                  <a:lnTo>
                    <a:pt x="582" y="156"/>
                  </a:lnTo>
                  <a:lnTo>
                    <a:pt x="581" y="165"/>
                  </a:lnTo>
                  <a:lnTo>
                    <a:pt x="579" y="168"/>
                  </a:lnTo>
                  <a:lnTo>
                    <a:pt x="575" y="170"/>
                  </a:lnTo>
                  <a:lnTo>
                    <a:pt x="573" y="174"/>
                  </a:lnTo>
                  <a:lnTo>
                    <a:pt x="572" y="179"/>
                  </a:lnTo>
                  <a:lnTo>
                    <a:pt x="570" y="182"/>
                  </a:lnTo>
                  <a:lnTo>
                    <a:pt x="567" y="185"/>
                  </a:lnTo>
                  <a:lnTo>
                    <a:pt x="559" y="190"/>
                  </a:lnTo>
                  <a:lnTo>
                    <a:pt x="559" y="193"/>
                  </a:lnTo>
                  <a:lnTo>
                    <a:pt x="572" y="190"/>
                  </a:lnTo>
                  <a:lnTo>
                    <a:pt x="582" y="185"/>
                  </a:lnTo>
                  <a:lnTo>
                    <a:pt x="612" y="157"/>
                  </a:lnTo>
                  <a:lnTo>
                    <a:pt x="616" y="156"/>
                  </a:lnTo>
                  <a:lnTo>
                    <a:pt x="627" y="153"/>
                  </a:lnTo>
                  <a:lnTo>
                    <a:pt x="632" y="150"/>
                  </a:lnTo>
                  <a:lnTo>
                    <a:pt x="640" y="140"/>
                  </a:lnTo>
                  <a:lnTo>
                    <a:pt x="641" y="145"/>
                  </a:lnTo>
                  <a:lnTo>
                    <a:pt x="641" y="150"/>
                  </a:lnTo>
                  <a:lnTo>
                    <a:pt x="641" y="154"/>
                  </a:lnTo>
                  <a:lnTo>
                    <a:pt x="640" y="157"/>
                  </a:lnTo>
                  <a:lnTo>
                    <a:pt x="637" y="157"/>
                  </a:lnTo>
                  <a:lnTo>
                    <a:pt x="629" y="159"/>
                  </a:lnTo>
                  <a:lnTo>
                    <a:pt x="627" y="159"/>
                  </a:lnTo>
                  <a:lnTo>
                    <a:pt x="624" y="160"/>
                  </a:lnTo>
                  <a:lnTo>
                    <a:pt x="620" y="162"/>
                  </a:lnTo>
                  <a:lnTo>
                    <a:pt x="618" y="165"/>
                  </a:lnTo>
                  <a:lnTo>
                    <a:pt x="616" y="170"/>
                  </a:lnTo>
                  <a:lnTo>
                    <a:pt x="616" y="176"/>
                  </a:lnTo>
                  <a:lnTo>
                    <a:pt x="612" y="182"/>
                  </a:lnTo>
                  <a:lnTo>
                    <a:pt x="610" y="187"/>
                  </a:lnTo>
                  <a:lnTo>
                    <a:pt x="618" y="184"/>
                  </a:lnTo>
                  <a:lnTo>
                    <a:pt x="626" y="179"/>
                  </a:lnTo>
                  <a:lnTo>
                    <a:pt x="632" y="176"/>
                  </a:lnTo>
                  <a:lnTo>
                    <a:pt x="640" y="179"/>
                  </a:lnTo>
                  <a:lnTo>
                    <a:pt x="644" y="188"/>
                  </a:lnTo>
                  <a:lnTo>
                    <a:pt x="641" y="198"/>
                  </a:lnTo>
                  <a:lnTo>
                    <a:pt x="635" y="205"/>
                  </a:lnTo>
                  <a:lnTo>
                    <a:pt x="630" y="211"/>
                  </a:lnTo>
                  <a:lnTo>
                    <a:pt x="637" y="210"/>
                  </a:lnTo>
                  <a:lnTo>
                    <a:pt x="641" y="211"/>
                  </a:lnTo>
                  <a:lnTo>
                    <a:pt x="652" y="215"/>
                  </a:lnTo>
                  <a:lnTo>
                    <a:pt x="658" y="215"/>
                  </a:lnTo>
                  <a:lnTo>
                    <a:pt x="669" y="208"/>
                  </a:lnTo>
                  <a:lnTo>
                    <a:pt x="675" y="207"/>
                  </a:lnTo>
                  <a:lnTo>
                    <a:pt x="675" y="210"/>
                  </a:lnTo>
                  <a:lnTo>
                    <a:pt x="672" y="211"/>
                  </a:lnTo>
                  <a:lnTo>
                    <a:pt x="667" y="216"/>
                  </a:lnTo>
                  <a:lnTo>
                    <a:pt x="664" y="221"/>
                  </a:lnTo>
                  <a:lnTo>
                    <a:pt x="672" y="222"/>
                  </a:lnTo>
                  <a:lnTo>
                    <a:pt x="675" y="224"/>
                  </a:lnTo>
                  <a:lnTo>
                    <a:pt x="677" y="225"/>
                  </a:lnTo>
                  <a:lnTo>
                    <a:pt x="680" y="232"/>
                  </a:lnTo>
                  <a:lnTo>
                    <a:pt x="683" y="235"/>
                  </a:lnTo>
                  <a:lnTo>
                    <a:pt x="686" y="236"/>
                  </a:lnTo>
                  <a:lnTo>
                    <a:pt x="701" y="235"/>
                  </a:lnTo>
                  <a:lnTo>
                    <a:pt x="705" y="236"/>
                  </a:lnTo>
                  <a:lnTo>
                    <a:pt x="711" y="253"/>
                  </a:lnTo>
                  <a:lnTo>
                    <a:pt x="714" y="256"/>
                  </a:lnTo>
                  <a:lnTo>
                    <a:pt x="718" y="258"/>
                  </a:lnTo>
                  <a:lnTo>
                    <a:pt x="720" y="261"/>
                  </a:lnTo>
                  <a:lnTo>
                    <a:pt x="722" y="266"/>
                  </a:lnTo>
                  <a:lnTo>
                    <a:pt x="723" y="272"/>
                  </a:lnTo>
                  <a:lnTo>
                    <a:pt x="729" y="278"/>
                  </a:lnTo>
                  <a:lnTo>
                    <a:pt x="731" y="283"/>
                  </a:lnTo>
                  <a:lnTo>
                    <a:pt x="735" y="310"/>
                  </a:lnTo>
                  <a:lnTo>
                    <a:pt x="737" y="312"/>
                  </a:lnTo>
                  <a:lnTo>
                    <a:pt x="737" y="314"/>
                  </a:lnTo>
                  <a:lnTo>
                    <a:pt x="737" y="317"/>
                  </a:lnTo>
                  <a:lnTo>
                    <a:pt x="735" y="320"/>
                  </a:lnTo>
                  <a:lnTo>
                    <a:pt x="732" y="323"/>
                  </a:lnTo>
                  <a:lnTo>
                    <a:pt x="729" y="324"/>
                  </a:lnTo>
                  <a:lnTo>
                    <a:pt x="726" y="327"/>
                  </a:lnTo>
                  <a:lnTo>
                    <a:pt x="717" y="329"/>
                  </a:lnTo>
                  <a:lnTo>
                    <a:pt x="714" y="331"/>
                  </a:lnTo>
                  <a:lnTo>
                    <a:pt x="714" y="334"/>
                  </a:lnTo>
                  <a:lnTo>
                    <a:pt x="717" y="337"/>
                  </a:lnTo>
                  <a:lnTo>
                    <a:pt x="725" y="352"/>
                  </a:lnTo>
                  <a:lnTo>
                    <a:pt x="729" y="357"/>
                  </a:lnTo>
                  <a:lnTo>
                    <a:pt x="745" y="369"/>
                  </a:lnTo>
                  <a:lnTo>
                    <a:pt x="748" y="369"/>
                  </a:lnTo>
                  <a:lnTo>
                    <a:pt x="751" y="368"/>
                  </a:lnTo>
                  <a:lnTo>
                    <a:pt x="756" y="366"/>
                  </a:lnTo>
                  <a:lnTo>
                    <a:pt x="760" y="366"/>
                  </a:lnTo>
                  <a:lnTo>
                    <a:pt x="765" y="368"/>
                  </a:lnTo>
                  <a:lnTo>
                    <a:pt x="769" y="371"/>
                  </a:lnTo>
                  <a:lnTo>
                    <a:pt x="771" y="374"/>
                  </a:lnTo>
                  <a:lnTo>
                    <a:pt x="777" y="377"/>
                  </a:lnTo>
                  <a:lnTo>
                    <a:pt x="810" y="389"/>
                  </a:lnTo>
                  <a:lnTo>
                    <a:pt x="813" y="391"/>
                  </a:lnTo>
                  <a:lnTo>
                    <a:pt x="816" y="395"/>
                  </a:lnTo>
                  <a:lnTo>
                    <a:pt x="820" y="400"/>
                  </a:lnTo>
                  <a:lnTo>
                    <a:pt x="825" y="402"/>
                  </a:lnTo>
                  <a:lnTo>
                    <a:pt x="830" y="402"/>
                  </a:lnTo>
                  <a:lnTo>
                    <a:pt x="833" y="399"/>
                  </a:lnTo>
                  <a:lnTo>
                    <a:pt x="839" y="391"/>
                  </a:lnTo>
                  <a:lnTo>
                    <a:pt x="834" y="386"/>
                  </a:lnTo>
                  <a:lnTo>
                    <a:pt x="830" y="383"/>
                  </a:lnTo>
                  <a:lnTo>
                    <a:pt x="825" y="383"/>
                  </a:lnTo>
                  <a:lnTo>
                    <a:pt x="820" y="380"/>
                  </a:lnTo>
                  <a:lnTo>
                    <a:pt x="817" y="377"/>
                  </a:lnTo>
                  <a:lnTo>
                    <a:pt x="816" y="374"/>
                  </a:lnTo>
                  <a:lnTo>
                    <a:pt x="814" y="371"/>
                  </a:lnTo>
                  <a:lnTo>
                    <a:pt x="811" y="369"/>
                  </a:lnTo>
                  <a:lnTo>
                    <a:pt x="808" y="369"/>
                  </a:lnTo>
                  <a:lnTo>
                    <a:pt x="807" y="366"/>
                  </a:lnTo>
                  <a:lnTo>
                    <a:pt x="746" y="281"/>
                  </a:lnTo>
                  <a:lnTo>
                    <a:pt x="734" y="267"/>
                  </a:lnTo>
                  <a:lnTo>
                    <a:pt x="732" y="264"/>
                  </a:lnTo>
                  <a:lnTo>
                    <a:pt x="725" y="253"/>
                  </a:lnTo>
                  <a:lnTo>
                    <a:pt x="720" y="241"/>
                  </a:lnTo>
                  <a:lnTo>
                    <a:pt x="717" y="238"/>
                  </a:lnTo>
                  <a:lnTo>
                    <a:pt x="715" y="235"/>
                  </a:lnTo>
                  <a:lnTo>
                    <a:pt x="712" y="235"/>
                  </a:lnTo>
                  <a:lnTo>
                    <a:pt x="711" y="232"/>
                  </a:lnTo>
                  <a:lnTo>
                    <a:pt x="709" y="227"/>
                  </a:lnTo>
                  <a:lnTo>
                    <a:pt x="705" y="219"/>
                  </a:lnTo>
                  <a:lnTo>
                    <a:pt x="705" y="218"/>
                  </a:lnTo>
                  <a:lnTo>
                    <a:pt x="705" y="215"/>
                  </a:lnTo>
                  <a:lnTo>
                    <a:pt x="697" y="202"/>
                  </a:lnTo>
                  <a:lnTo>
                    <a:pt x="706" y="199"/>
                  </a:lnTo>
                  <a:lnTo>
                    <a:pt x="723" y="235"/>
                  </a:lnTo>
                  <a:lnTo>
                    <a:pt x="805" y="354"/>
                  </a:lnTo>
                  <a:lnTo>
                    <a:pt x="847" y="383"/>
                  </a:lnTo>
                  <a:lnTo>
                    <a:pt x="856" y="385"/>
                  </a:lnTo>
                  <a:lnTo>
                    <a:pt x="907" y="371"/>
                  </a:lnTo>
                  <a:lnTo>
                    <a:pt x="913" y="366"/>
                  </a:lnTo>
                  <a:lnTo>
                    <a:pt x="921" y="358"/>
                  </a:lnTo>
                  <a:lnTo>
                    <a:pt x="921" y="354"/>
                  </a:lnTo>
                  <a:lnTo>
                    <a:pt x="923" y="351"/>
                  </a:lnTo>
                  <a:lnTo>
                    <a:pt x="923" y="348"/>
                  </a:lnTo>
                  <a:lnTo>
                    <a:pt x="927" y="348"/>
                  </a:lnTo>
                  <a:lnTo>
                    <a:pt x="929" y="346"/>
                  </a:lnTo>
                  <a:lnTo>
                    <a:pt x="933" y="340"/>
                  </a:lnTo>
                  <a:lnTo>
                    <a:pt x="935" y="338"/>
                  </a:lnTo>
                  <a:lnTo>
                    <a:pt x="935" y="331"/>
                  </a:lnTo>
                  <a:lnTo>
                    <a:pt x="938" y="323"/>
                  </a:lnTo>
                  <a:lnTo>
                    <a:pt x="941" y="317"/>
                  </a:lnTo>
                  <a:lnTo>
                    <a:pt x="946" y="314"/>
                  </a:lnTo>
                  <a:lnTo>
                    <a:pt x="953" y="315"/>
                  </a:lnTo>
                  <a:lnTo>
                    <a:pt x="953" y="318"/>
                  </a:lnTo>
                  <a:lnTo>
                    <a:pt x="952" y="324"/>
                  </a:lnTo>
                  <a:lnTo>
                    <a:pt x="950" y="332"/>
                  </a:lnTo>
                  <a:lnTo>
                    <a:pt x="952" y="337"/>
                  </a:lnTo>
                  <a:lnTo>
                    <a:pt x="957" y="341"/>
                  </a:lnTo>
                  <a:lnTo>
                    <a:pt x="978" y="354"/>
                  </a:lnTo>
                  <a:lnTo>
                    <a:pt x="989" y="357"/>
                  </a:lnTo>
                  <a:lnTo>
                    <a:pt x="1000" y="355"/>
                  </a:lnTo>
                  <a:lnTo>
                    <a:pt x="1008" y="344"/>
                  </a:lnTo>
                  <a:lnTo>
                    <a:pt x="1012" y="332"/>
                  </a:lnTo>
                  <a:lnTo>
                    <a:pt x="1012" y="331"/>
                  </a:lnTo>
                  <a:lnTo>
                    <a:pt x="1020" y="326"/>
                  </a:lnTo>
                  <a:lnTo>
                    <a:pt x="1026" y="320"/>
                  </a:lnTo>
                  <a:lnTo>
                    <a:pt x="1032" y="318"/>
                  </a:lnTo>
                  <a:lnTo>
                    <a:pt x="1065" y="318"/>
                  </a:lnTo>
                  <a:lnTo>
                    <a:pt x="1069" y="315"/>
                  </a:lnTo>
                  <a:lnTo>
                    <a:pt x="1072" y="312"/>
                  </a:lnTo>
                  <a:lnTo>
                    <a:pt x="1077" y="314"/>
                  </a:lnTo>
                  <a:lnTo>
                    <a:pt x="1080" y="318"/>
                  </a:lnTo>
                  <a:lnTo>
                    <a:pt x="1077" y="326"/>
                  </a:lnTo>
                  <a:lnTo>
                    <a:pt x="1082" y="326"/>
                  </a:lnTo>
                  <a:lnTo>
                    <a:pt x="1083" y="323"/>
                  </a:lnTo>
                  <a:lnTo>
                    <a:pt x="1086" y="321"/>
                  </a:lnTo>
                  <a:lnTo>
                    <a:pt x="1089" y="320"/>
                  </a:lnTo>
                  <a:lnTo>
                    <a:pt x="1094" y="321"/>
                  </a:lnTo>
                  <a:lnTo>
                    <a:pt x="1103" y="327"/>
                  </a:lnTo>
                  <a:lnTo>
                    <a:pt x="1110" y="327"/>
                  </a:lnTo>
                  <a:lnTo>
                    <a:pt x="1127" y="324"/>
                  </a:lnTo>
                  <a:lnTo>
                    <a:pt x="1131" y="326"/>
                  </a:lnTo>
                  <a:lnTo>
                    <a:pt x="1139" y="335"/>
                  </a:lnTo>
                  <a:lnTo>
                    <a:pt x="1144" y="340"/>
                  </a:lnTo>
                  <a:lnTo>
                    <a:pt x="1148" y="338"/>
                  </a:lnTo>
                  <a:lnTo>
                    <a:pt x="1153" y="332"/>
                  </a:lnTo>
                  <a:lnTo>
                    <a:pt x="1157" y="332"/>
                  </a:lnTo>
                  <a:lnTo>
                    <a:pt x="1162" y="334"/>
                  </a:lnTo>
                  <a:lnTo>
                    <a:pt x="1167" y="340"/>
                  </a:lnTo>
                  <a:lnTo>
                    <a:pt x="1171" y="352"/>
                  </a:lnTo>
                  <a:lnTo>
                    <a:pt x="1173" y="361"/>
                  </a:lnTo>
                  <a:lnTo>
                    <a:pt x="1171" y="366"/>
                  </a:lnTo>
                  <a:lnTo>
                    <a:pt x="1162" y="369"/>
                  </a:lnTo>
                  <a:lnTo>
                    <a:pt x="1159" y="369"/>
                  </a:lnTo>
                  <a:lnTo>
                    <a:pt x="1156" y="368"/>
                  </a:lnTo>
                  <a:lnTo>
                    <a:pt x="1147" y="363"/>
                  </a:lnTo>
                  <a:lnTo>
                    <a:pt x="1140" y="363"/>
                  </a:lnTo>
                  <a:lnTo>
                    <a:pt x="1134" y="365"/>
                  </a:lnTo>
                  <a:lnTo>
                    <a:pt x="1131" y="368"/>
                  </a:lnTo>
                  <a:lnTo>
                    <a:pt x="1130" y="375"/>
                  </a:lnTo>
                  <a:lnTo>
                    <a:pt x="1131" y="378"/>
                  </a:lnTo>
                  <a:lnTo>
                    <a:pt x="1133" y="380"/>
                  </a:lnTo>
                  <a:lnTo>
                    <a:pt x="1133" y="383"/>
                  </a:lnTo>
                  <a:lnTo>
                    <a:pt x="1131" y="386"/>
                  </a:lnTo>
                  <a:lnTo>
                    <a:pt x="1130" y="388"/>
                  </a:lnTo>
                  <a:lnTo>
                    <a:pt x="1123" y="388"/>
                  </a:lnTo>
                  <a:lnTo>
                    <a:pt x="1120" y="389"/>
                  </a:lnTo>
                  <a:lnTo>
                    <a:pt x="1116" y="394"/>
                  </a:lnTo>
                  <a:lnTo>
                    <a:pt x="1113" y="402"/>
                  </a:lnTo>
                  <a:lnTo>
                    <a:pt x="1111" y="411"/>
                  </a:lnTo>
                  <a:lnTo>
                    <a:pt x="1108" y="434"/>
                  </a:lnTo>
                  <a:lnTo>
                    <a:pt x="1108" y="443"/>
                  </a:lnTo>
                  <a:lnTo>
                    <a:pt x="1110" y="451"/>
                  </a:lnTo>
                  <a:lnTo>
                    <a:pt x="1117" y="460"/>
                  </a:lnTo>
                  <a:lnTo>
                    <a:pt x="1122" y="467"/>
                  </a:lnTo>
                  <a:lnTo>
                    <a:pt x="1120" y="471"/>
                  </a:lnTo>
                  <a:lnTo>
                    <a:pt x="1117" y="476"/>
                  </a:lnTo>
                  <a:lnTo>
                    <a:pt x="1097" y="484"/>
                  </a:lnTo>
                  <a:lnTo>
                    <a:pt x="1071" y="484"/>
                  </a:lnTo>
                  <a:lnTo>
                    <a:pt x="1068" y="485"/>
                  </a:lnTo>
                  <a:lnTo>
                    <a:pt x="1066" y="487"/>
                  </a:lnTo>
                  <a:lnTo>
                    <a:pt x="1065" y="490"/>
                  </a:lnTo>
                  <a:lnTo>
                    <a:pt x="1063" y="496"/>
                  </a:lnTo>
                  <a:lnTo>
                    <a:pt x="1062" y="498"/>
                  </a:lnTo>
                  <a:lnTo>
                    <a:pt x="1057" y="499"/>
                  </a:lnTo>
                  <a:lnTo>
                    <a:pt x="1031" y="494"/>
                  </a:lnTo>
                  <a:lnTo>
                    <a:pt x="1015" y="484"/>
                  </a:lnTo>
                  <a:lnTo>
                    <a:pt x="1015" y="487"/>
                  </a:lnTo>
                  <a:lnTo>
                    <a:pt x="1006" y="484"/>
                  </a:lnTo>
                  <a:lnTo>
                    <a:pt x="1000" y="490"/>
                  </a:lnTo>
                  <a:lnTo>
                    <a:pt x="995" y="499"/>
                  </a:lnTo>
                  <a:lnTo>
                    <a:pt x="991" y="504"/>
                  </a:lnTo>
                  <a:lnTo>
                    <a:pt x="969" y="502"/>
                  </a:lnTo>
                  <a:lnTo>
                    <a:pt x="950" y="505"/>
                  </a:lnTo>
                  <a:lnTo>
                    <a:pt x="944" y="502"/>
                  </a:lnTo>
                  <a:lnTo>
                    <a:pt x="943" y="494"/>
                  </a:lnTo>
                  <a:lnTo>
                    <a:pt x="940" y="490"/>
                  </a:lnTo>
                  <a:lnTo>
                    <a:pt x="932" y="479"/>
                  </a:lnTo>
                  <a:lnTo>
                    <a:pt x="929" y="476"/>
                  </a:lnTo>
                  <a:lnTo>
                    <a:pt x="910" y="465"/>
                  </a:lnTo>
                  <a:lnTo>
                    <a:pt x="890" y="457"/>
                  </a:lnTo>
                  <a:lnTo>
                    <a:pt x="878" y="454"/>
                  </a:lnTo>
                  <a:lnTo>
                    <a:pt x="865" y="454"/>
                  </a:lnTo>
                  <a:lnTo>
                    <a:pt x="853" y="457"/>
                  </a:lnTo>
                  <a:lnTo>
                    <a:pt x="844" y="462"/>
                  </a:lnTo>
                  <a:lnTo>
                    <a:pt x="828" y="474"/>
                  </a:lnTo>
                  <a:lnTo>
                    <a:pt x="825" y="477"/>
                  </a:lnTo>
                  <a:lnTo>
                    <a:pt x="825" y="482"/>
                  </a:lnTo>
                  <a:lnTo>
                    <a:pt x="824" y="485"/>
                  </a:lnTo>
                  <a:lnTo>
                    <a:pt x="822" y="488"/>
                  </a:lnTo>
                  <a:lnTo>
                    <a:pt x="824" y="493"/>
                  </a:lnTo>
                  <a:lnTo>
                    <a:pt x="825" y="494"/>
                  </a:lnTo>
                  <a:lnTo>
                    <a:pt x="833" y="498"/>
                  </a:lnTo>
                  <a:lnTo>
                    <a:pt x="833" y="501"/>
                  </a:lnTo>
                  <a:lnTo>
                    <a:pt x="830" y="502"/>
                  </a:lnTo>
                  <a:lnTo>
                    <a:pt x="820" y="502"/>
                  </a:lnTo>
                  <a:lnTo>
                    <a:pt x="816" y="504"/>
                  </a:lnTo>
                  <a:lnTo>
                    <a:pt x="813" y="508"/>
                  </a:lnTo>
                  <a:lnTo>
                    <a:pt x="813" y="513"/>
                  </a:lnTo>
                  <a:lnTo>
                    <a:pt x="814" y="525"/>
                  </a:lnTo>
                  <a:lnTo>
                    <a:pt x="800" y="515"/>
                  </a:lnTo>
                  <a:lnTo>
                    <a:pt x="799" y="516"/>
                  </a:lnTo>
                  <a:lnTo>
                    <a:pt x="797" y="518"/>
                  </a:lnTo>
                  <a:lnTo>
                    <a:pt x="794" y="519"/>
                  </a:lnTo>
                  <a:lnTo>
                    <a:pt x="788" y="516"/>
                  </a:lnTo>
                  <a:lnTo>
                    <a:pt x="783" y="519"/>
                  </a:lnTo>
                  <a:lnTo>
                    <a:pt x="776" y="532"/>
                  </a:lnTo>
                  <a:lnTo>
                    <a:pt x="771" y="536"/>
                  </a:lnTo>
                  <a:lnTo>
                    <a:pt x="759" y="539"/>
                  </a:lnTo>
                  <a:lnTo>
                    <a:pt x="754" y="542"/>
                  </a:lnTo>
                  <a:lnTo>
                    <a:pt x="748" y="555"/>
                  </a:lnTo>
                  <a:lnTo>
                    <a:pt x="742" y="572"/>
                  </a:lnTo>
                  <a:lnTo>
                    <a:pt x="734" y="584"/>
                  </a:lnTo>
                  <a:lnTo>
                    <a:pt x="722" y="583"/>
                  </a:lnTo>
                  <a:lnTo>
                    <a:pt x="718" y="578"/>
                  </a:lnTo>
                  <a:lnTo>
                    <a:pt x="715" y="573"/>
                  </a:lnTo>
                  <a:lnTo>
                    <a:pt x="712" y="569"/>
                  </a:lnTo>
                  <a:lnTo>
                    <a:pt x="706" y="566"/>
                  </a:lnTo>
                  <a:lnTo>
                    <a:pt x="697" y="566"/>
                  </a:lnTo>
                  <a:lnTo>
                    <a:pt x="694" y="566"/>
                  </a:lnTo>
                  <a:lnTo>
                    <a:pt x="691" y="567"/>
                  </a:lnTo>
                  <a:lnTo>
                    <a:pt x="689" y="570"/>
                  </a:lnTo>
                  <a:lnTo>
                    <a:pt x="688" y="572"/>
                  </a:lnTo>
                  <a:lnTo>
                    <a:pt x="684" y="573"/>
                  </a:lnTo>
                  <a:lnTo>
                    <a:pt x="680" y="575"/>
                  </a:lnTo>
                  <a:lnTo>
                    <a:pt x="671" y="573"/>
                  </a:lnTo>
                  <a:lnTo>
                    <a:pt x="666" y="575"/>
                  </a:lnTo>
                  <a:lnTo>
                    <a:pt x="661" y="578"/>
                  </a:lnTo>
                  <a:lnTo>
                    <a:pt x="641" y="573"/>
                  </a:lnTo>
                  <a:lnTo>
                    <a:pt x="632" y="578"/>
                  </a:lnTo>
                  <a:lnTo>
                    <a:pt x="612" y="590"/>
                  </a:lnTo>
                  <a:lnTo>
                    <a:pt x="601" y="596"/>
                  </a:lnTo>
                  <a:lnTo>
                    <a:pt x="579" y="601"/>
                  </a:lnTo>
                  <a:lnTo>
                    <a:pt x="570" y="604"/>
                  </a:lnTo>
                  <a:lnTo>
                    <a:pt x="562" y="612"/>
                  </a:lnTo>
                  <a:lnTo>
                    <a:pt x="562" y="610"/>
                  </a:lnTo>
                  <a:lnTo>
                    <a:pt x="562" y="610"/>
                  </a:lnTo>
                  <a:lnTo>
                    <a:pt x="562" y="609"/>
                  </a:lnTo>
                  <a:lnTo>
                    <a:pt x="561" y="610"/>
                  </a:lnTo>
                  <a:lnTo>
                    <a:pt x="550" y="626"/>
                  </a:lnTo>
                  <a:lnTo>
                    <a:pt x="548" y="629"/>
                  </a:lnTo>
                  <a:lnTo>
                    <a:pt x="545" y="632"/>
                  </a:lnTo>
                  <a:lnTo>
                    <a:pt x="536" y="649"/>
                  </a:lnTo>
                  <a:lnTo>
                    <a:pt x="525" y="677"/>
                  </a:lnTo>
                  <a:lnTo>
                    <a:pt x="522" y="683"/>
                  </a:lnTo>
                  <a:lnTo>
                    <a:pt x="519" y="683"/>
                  </a:lnTo>
                  <a:lnTo>
                    <a:pt x="513" y="683"/>
                  </a:lnTo>
                  <a:lnTo>
                    <a:pt x="508" y="683"/>
                  </a:lnTo>
                  <a:lnTo>
                    <a:pt x="505" y="683"/>
                  </a:lnTo>
                  <a:lnTo>
                    <a:pt x="505" y="683"/>
                  </a:lnTo>
                  <a:lnTo>
                    <a:pt x="504" y="685"/>
                  </a:lnTo>
                  <a:lnTo>
                    <a:pt x="504" y="685"/>
                  </a:lnTo>
                  <a:lnTo>
                    <a:pt x="504" y="686"/>
                  </a:lnTo>
                  <a:lnTo>
                    <a:pt x="502" y="688"/>
                  </a:lnTo>
                  <a:lnTo>
                    <a:pt x="497" y="697"/>
                  </a:lnTo>
                  <a:lnTo>
                    <a:pt x="493" y="700"/>
                  </a:lnTo>
                  <a:lnTo>
                    <a:pt x="480" y="703"/>
                  </a:lnTo>
                  <a:lnTo>
                    <a:pt x="476" y="708"/>
                  </a:lnTo>
                  <a:lnTo>
                    <a:pt x="474" y="714"/>
                  </a:lnTo>
                  <a:lnTo>
                    <a:pt x="470" y="720"/>
                  </a:lnTo>
                  <a:lnTo>
                    <a:pt x="467" y="723"/>
                  </a:lnTo>
                  <a:lnTo>
                    <a:pt x="457" y="729"/>
                  </a:lnTo>
                  <a:lnTo>
                    <a:pt x="453" y="731"/>
                  </a:lnTo>
                  <a:lnTo>
                    <a:pt x="446" y="733"/>
                  </a:lnTo>
                  <a:lnTo>
                    <a:pt x="416" y="746"/>
                  </a:lnTo>
                  <a:lnTo>
                    <a:pt x="411" y="748"/>
                  </a:lnTo>
                  <a:lnTo>
                    <a:pt x="411" y="748"/>
                  </a:lnTo>
                  <a:lnTo>
                    <a:pt x="405" y="746"/>
                  </a:lnTo>
                  <a:lnTo>
                    <a:pt x="386" y="740"/>
                  </a:lnTo>
                  <a:lnTo>
                    <a:pt x="383" y="740"/>
                  </a:lnTo>
                  <a:lnTo>
                    <a:pt x="377" y="742"/>
                  </a:lnTo>
                  <a:lnTo>
                    <a:pt x="374" y="742"/>
                  </a:lnTo>
                  <a:lnTo>
                    <a:pt x="355" y="742"/>
                  </a:lnTo>
                  <a:lnTo>
                    <a:pt x="349" y="740"/>
                  </a:lnTo>
                  <a:lnTo>
                    <a:pt x="327" y="729"/>
                  </a:lnTo>
                  <a:lnTo>
                    <a:pt x="324" y="726"/>
                  </a:lnTo>
                  <a:lnTo>
                    <a:pt x="323" y="719"/>
                  </a:lnTo>
                  <a:lnTo>
                    <a:pt x="321" y="716"/>
                  </a:lnTo>
                  <a:lnTo>
                    <a:pt x="312" y="705"/>
                  </a:lnTo>
                  <a:lnTo>
                    <a:pt x="309" y="702"/>
                  </a:lnTo>
                  <a:lnTo>
                    <a:pt x="304" y="702"/>
                  </a:lnTo>
                  <a:lnTo>
                    <a:pt x="298" y="705"/>
                  </a:lnTo>
                  <a:lnTo>
                    <a:pt x="292" y="705"/>
                  </a:lnTo>
                  <a:lnTo>
                    <a:pt x="287" y="700"/>
                  </a:lnTo>
                  <a:lnTo>
                    <a:pt x="283" y="697"/>
                  </a:lnTo>
                  <a:lnTo>
                    <a:pt x="253" y="675"/>
                  </a:lnTo>
                  <a:lnTo>
                    <a:pt x="250" y="671"/>
                  </a:lnTo>
                  <a:lnTo>
                    <a:pt x="250" y="666"/>
                  </a:lnTo>
                  <a:lnTo>
                    <a:pt x="250" y="666"/>
                  </a:lnTo>
                  <a:lnTo>
                    <a:pt x="252" y="668"/>
                  </a:lnTo>
                  <a:lnTo>
                    <a:pt x="261" y="665"/>
                  </a:lnTo>
                  <a:lnTo>
                    <a:pt x="263" y="665"/>
                  </a:lnTo>
                  <a:lnTo>
                    <a:pt x="269" y="658"/>
                  </a:lnTo>
                  <a:lnTo>
                    <a:pt x="272" y="658"/>
                  </a:lnTo>
                  <a:lnTo>
                    <a:pt x="278" y="658"/>
                  </a:lnTo>
                  <a:lnTo>
                    <a:pt x="281" y="658"/>
                  </a:lnTo>
                  <a:lnTo>
                    <a:pt x="283" y="657"/>
                  </a:lnTo>
                  <a:lnTo>
                    <a:pt x="287" y="655"/>
                  </a:lnTo>
                  <a:lnTo>
                    <a:pt x="301" y="655"/>
                  </a:lnTo>
                  <a:lnTo>
                    <a:pt x="307" y="654"/>
                  </a:lnTo>
                  <a:lnTo>
                    <a:pt x="303" y="652"/>
                  </a:lnTo>
                  <a:lnTo>
                    <a:pt x="293" y="649"/>
                  </a:lnTo>
                  <a:lnTo>
                    <a:pt x="292" y="647"/>
                  </a:lnTo>
                  <a:lnTo>
                    <a:pt x="292" y="641"/>
                  </a:lnTo>
                  <a:lnTo>
                    <a:pt x="293" y="637"/>
                  </a:lnTo>
                  <a:lnTo>
                    <a:pt x="297" y="632"/>
                  </a:lnTo>
                  <a:lnTo>
                    <a:pt x="300" y="629"/>
                  </a:lnTo>
                  <a:lnTo>
                    <a:pt x="301" y="623"/>
                  </a:lnTo>
                  <a:lnTo>
                    <a:pt x="300" y="618"/>
                  </a:lnTo>
                  <a:lnTo>
                    <a:pt x="298" y="610"/>
                  </a:lnTo>
                  <a:lnTo>
                    <a:pt x="295" y="600"/>
                  </a:lnTo>
                  <a:lnTo>
                    <a:pt x="293" y="593"/>
                  </a:lnTo>
                  <a:lnTo>
                    <a:pt x="292" y="587"/>
                  </a:lnTo>
                  <a:lnTo>
                    <a:pt x="293" y="586"/>
                  </a:lnTo>
                  <a:lnTo>
                    <a:pt x="295" y="584"/>
                  </a:lnTo>
                  <a:lnTo>
                    <a:pt x="295" y="583"/>
                  </a:lnTo>
                  <a:lnTo>
                    <a:pt x="298" y="575"/>
                  </a:lnTo>
                  <a:lnTo>
                    <a:pt x="300" y="567"/>
                  </a:lnTo>
                  <a:lnTo>
                    <a:pt x="304" y="562"/>
                  </a:lnTo>
                  <a:lnTo>
                    <a:pt x="309" y="561"/>
                  </a:lnTo>
                  <a:lnTo>
                    <a:pt x="315" y="558"/>
                  </a:lnTo>
                  <a:lnTo>
                    <a:pt x="318" y="553"/>
                  </a:lnTo>
                  <a:lnTo>
                    <a:pt x="320" y="547"/>
                  </a:lnTo>
                  <a:lnTo>
                    <a:pt x="321" y="539"/>
                  </a:lnTo>
                  <a:lnTo>
                    <a:pt x="321" y="530"/>
                  </a:lnTo>
                  <a:lnTo>
                    <a:pt x="318" y="515"/>
                  </a:lnTo>
                  <a:lnTo>
                    <a:pt x="317" y="507"/>
                  </a:lnTo>
                  <a:lnTo>
                    <a:pt x="317" y="505"/>
                  </a:lnTo>
                  <a:lnTo>
                    <a:pt x="310" y="494"/>
                  </a:lnTo>
                  <a:lnTo>
                    <a:pt x="310" y="491"/>
                  </a:lnTo>
                  <a:lnTo>
                    <a:pt x="309" y="481"/>
                  </a:lnTo>
                  <a:lnTo>
                    <a:pt x="304" y="465"/>
                  </a:lnTo>
                  <a:lnTo>
                    <a:pt x="298" y="456"/>
                  </a:lnTo>
                  <a:lnTo>
                    <a:pt x="278" y="443"/>
                  </a:lnTo>
                  <a:lnTo>
                    <a:pt x="263" y="429"/>
                  </a:lnTo>
                  <a:lnTo>
                    <a:pt x="258" y="426"/>
                  </a:lnTo>
                  <a:lnTo>
                    <a:pt x="246" y="428"/>
                  </a:lnTo>
                  <a:lnTo>
                    <a:pt x="236" y="433"/>
                  </a:lnTo>
                  <a:lnTo>
                    <a:pt x="225" y="439"/>
                  </a:lnTo>
                  <a:lnTo>
                    <a:pt x="219" y="440"/>
                  </a:lnTo>
                  <a:lnTo>
                    <a:pt x="216" y="436"/>
                  </a:lnTo>
                  <a:lnTo>
                    <a:pt x="213" y="431"/>
                  </a:lnTo>
                  <a:lnTo>
                    <a:pt x="207" y="428"/>
                  </a:lnTo>
                  <a:lnTo>
                    <a:pt x="195" y="423"/>
                  </a:lnTo>
                  <a:lnTo>
                    <a:pt x="190" y="420"/>
                  </a:lnTo>
                  <a:lnTo>
                    <a:pt x="181" y="408"/>
                  </a:lnTo>
                  <a:lnTo>
                    <a:pt x="173" y="403"/>
                  </a:lnTo>
                  <a:lnTo>
                    <a:pt x="171" y="400"/>
                  </a:lnTo>
                  <a:lnTo>
                    <a:pt x="168" y="394"/>
                  </a:lnTo>
                  <a:lnTo>
                    <a:pt x="165" y="392"/>
                  </a:lnTo>
                  <a:lnTo>
                    <a:pt x="161" y="389"/>
                  </a:lnTo>
                  <a:lnTo>
                    <a:pt x="157" y="389"/>
                  </a:lnTo>
                  <a:lnTo>
                    <a:pt x="139" y="372"/>
                  </a:lnTo>
                  <a:lnTo>
                    <a:pt x="130" y="366"/>
                  </a:lnTo>
                  <a:lnTo>
                    <a:pt x="117" y="361"/>
                  </a:lnTo>
                  <a:lnTo>
                    <a:pt x="76" y="357"/>
                  </a:lnTo>
                  <a:lnTo>
                    <a:pt x="69" y="358"/>
                  </a:lnTo>
                  <a:lnTo>
                    <a:pt x="65" y="361"/>
                  </a:lnTo>
                  <a:lnTo>
                    <a:pt x="55" y="372"/>
                  </a:lnTo>
                  <a:lnTo>
                    <a:pt x="51" y="375"/>
                  </a:lnTo>
                  <a:lnTo>
                    <a:pt x="31" y="375"/>
                  </a:lnTo>
                  <a:lnTo>
                    <a:pt x="24" y="372"/>
                  </a:lnTo>
                  <a:lnTo>
                    <a:pt x="15" y="368"/>
                  </a:lnTo>
                  <a:lnTo>
                    <a:pt x="7" y="366"/>
                  </a:lnTo>
                  <a:lnTo>
                    <a:pt x="1" y="344"/>
                  </a:lnTo>
                  <a:lnTo>
                    <a:pt x="0" y="340"/>
                  </a:lnTo>
                  <a:lnTo>
                    <a:pt x="3" y="329"/>
                  </a:lnTo>
                  <a:lnTo>
                    <a:pt x="12" y="320"/>
                  </a:lnTo>
                  <a:lnTo>
                    <a:pt x="45" y="293"/>
                  </a:lnTo>
                  <a:lnTo>
                    <a:pt x="51" y="292"/>
                  </a:lnTo>
                  <a:lnTo>
                    <a:pt x="57" y="292"/>
                  </a:lnTo>
                  <a:lnTo>
                    <a:pt x="63" y="290"/>
                  </a:lnTo>
                  <a:lnTo>
                    <a:pt x="66" y="287"/>
                  </a:lnTo>
                  <a:lnTo>
                    <a:pt x="71" y="284"/>
                  </a:lnTo>
                  <a:lnTo>
                    <a:pt x="74" y="281"/>
                  </a:lnTo>
                  <a:lnTo>
                    <a:pt x="76" y="278"/>
                  </a:lnTo>
                  <a:lnTo>
                    <a:pt x="77" y="276"/>
                  </a:lnTo>
                  <a:lnTo>
                    <a:pt x="82" y="276"/>
                  </a:lnTo>
                  <a:lnTo>
                    <a:pt x="85" y="276"/>
                  </a:lnTo>
                  <a:lnTo>
                    <a:pt x="89" y="278"/>
                  </a:lnTo>
                  <a:lnTo>
                    <a:pt x="93" y="280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70"/>
                  </a:lnTo>
                  <a:lnTo>
                    <a:pt x="96" y="267"/>
                  </a:lnTo>
                  <a:lnTo>
                    <a:pt x="97" y="264"/>
                  </a:lnTo>
                  <a:lnTo>
                    <a:pt x="99" y="262"/>
                  </a:lnTo>
                  <a:lnTo>
                    <a:pt x="100" y="259"/>
                  </a:lnTo>
                  <a:lnTo>
                    <a:pt x="108" y="250"/>
                  </a:lnTo>
                  <a:lnTo>
                    <a:pt x="128" y="238"/>
                  </a:lnTo>
                  <a:lnTo>
                    <a:pt x="191" y="207"/>
                  </a:lnTo>
                  <a:lnTo>
                    <a:pt x="196" y="205"/>
                  </a:lnTo>
                  <a:lnTo>
                    <a:pt x="198" y="199"/>
                  </a:lnTo>
                  <a:lnTo>
                    <a:pt x="196" y="198"/>
                  </a:lnTo>
                  <a:lnTo>
                    <a:pt x="193" y="196"/>
                  </a:lnTo>
                  <a:lnTo>
                    <a:pt x="191" y="194"/>
                  </a:lnTo>
                  <a:lnTo>
                    <a:pt x="191" y="190"/>
                  </a:lnTo>
                  <a:lnTo>
                    <a:pt x="193" y="188"/>
                  </a:lnTo>
                  <a:lnTo>
                    <a:pt x="196" y="190"/>
                  </a:lnTo>
                  <a:lnTo>
                    <a:pt x="201" y="196"/>
                  </a:lnTo>
                  <a:lnTo>
                    <a:pt x="212" y="202"/>
                  </a:lnTo>
                  <a:lnTo>
                    <a:pt x="221" y="201"/>
                  </a:lnTo>
                  <a:lnTo>
                    <a:pt x="241" y="187"/>
                  </a:lnTo>
                  <a:lnTo>
                    <a:pt x="252" y="184"/>
                  </a:lnTo>
                  <a:lnTo>
                    <a:pt x="253" y="181"/>
                  </a:lnTo>
                  <a:lnTo>
                    <a:pt x="261" y="171"/>
                  </a:lnTo>
                  <a:lnTo>
                    <a:pt x="266" y="170"/>
                  </a:lnTo>
                  <a:lnTo>
                    <a:pt x="278" y="162"/>
                  </a:lnTo>
                  <a:lnTo>
                    <a:pt x="283" y="159"/>
                  </a:lnTo>
                  <a:lnTo>
                    <a:pt x="284" y="160"/>
                  </a:lnTo>
                  <a:lnTo>
                    <a:pt x="289" y="164"/>
                  </a:lnTo>
                  <a:lnTo>
                    <a:pt x="292" y="165"/>
                  </a:lnTo>
                  <a:lnTo>
                    <a:pt x="295" y="165"/>
                  </a:lnTo>
                  <a:lnTo>
                    <a:pt x="303" y="162"/>
                  </a:lnTo>
                  <a:lnTo>
                    <a:pt x="309" y="154"/>
                  </a:lnTo>
                  <a:lnTo>
                    <a:pt x="315" y="150"/>
                  </a:lnTo>
                  <a:lnTo>
                    <a:pt x="318" y="150"/>
                  </a:lnTo>
                  <a:lnTo>
                    <a:pt x="321" y="148"/>
                  </a:lnTo>
                  <a:lnTo>
                    <a:pt x="324" y="150"/>
                  </a:lnTo>
                  <a:lnTo>
                    <a:pt x="327" y="151"/>
                  </a:lnTo>
                  <a:lnTo>
                    <a:pt x="329" y="153"/>
                  </a:lnTo>
                  <a:lnTo>
                    <a:pt x="331" y="156"/>
                  </a:lnTo>
                  <a:lnTo>
                    <a:pt x="332" y="157"/>
                  </a:lnTo>
                  <a:lnTo>
                    <a:pt x="335" y="157"/>
                  </a:lnTo>
                  <a:lnTo>
                    <a:pt x="341" y="157"/>
                  </a:lnTo>
                  <a:lnTo>
                    <a:pt x="341" y="153"/>
                  </a:lnTo>
                  <a:lnTo>
                    <a:pt x="341" y="143"/>
                  </a:lnTo>
                  <a:lnTo>
                    <a:pt x="341" y="136"/>
                  </a:lnTo>
                  <a:lnTo>
                    <a:pt x="346" y="137"/>
                  </a:lnTo>
                  <a:lnTo>
                    <a:pt x="351" y="134"/>
                  </a:lnTo>
                  <a:lnTo>
                    <a:pt x="360" y="133"/>
                  </a:lnTo>
                  <a:lnTo>
                    <a:pt x="365" y="130"/>
                  </a:lnTo>
                  <a:lnTo>
                    <a:pt x="360" y="125"/>
                  </a:lnTo>
                  <a:lnTo>
                    <a:pt x="355" y="122"/>
                  </a:lnTo>
                  <a:lnTo>
                    <a:pt x="338" y="117"/>
                  </a:lnTo>
                  <a:lnTo>
                    <a:pt x="332" y="119"/>
                  </a:lnTo>
                  <a:lnTo>
                    <a:pt x="327" y="120"/>
                  </a:lnTo>
                  <a:lnTo>
                    <a:pt x="326" y="122"/>
                  </a:lnTo>
                  <a:lnTo>
                    <a:pt x="324" y="123"/>
                  </a:lnTo>
                  <a:lnTo>
                    <a:pt x="321" y="120"/>
                  </a:lnTo>
                  <a:lnTo>
                    <a:pt x="326" y="114"/>
                  </a:lnTo>
                  <a:lnTo>
                    <a:pt x="329" y="109"/>
                  </a:lnTo>
                  <a:lnTo>
                    <a:pt x="327" y="106"/>
                  </a:lnTo>
                  <a:lnTo>
                    <a:pt x="324" y="105"/>
                  </a:lnTo>
                  <a:lnTo>
                    <a:pt x="324" y="102"/>
                  </a:lnTo>
                  <a:lnTo>
                    <a:pt x="326" y="99"/>
                  </a:lnTo>
                  <a:lnTo>
                    <a:pt x="327" y="94"/>
                  </a:lnTo>
                  <a:lnTo>
                    <a:pt x="327" y="92"/>
                  </a:lnTo>
                  <a:lnTo>
                    <a:pt x="323" y="78"/>
                  </a:lnTo>
                  <a:lnTo>
                    <a:pt x="323" y="74"/>
                  </a:lnTo>
                  <a:lnTo>
                    <a:pt x="326" y="69"/>
                  </a:lnTo>
                  <a:lnTo>
                    <a:pt x="329" y="65"/>
                  </a:lnTo>
                  <a:lnTo>
                    <a:pt x="327" y="58"/>
                  </a:lnTo>
                  <a:lnTo>
                    <a:pt x="320" y="41"/>
                  </a:lnTo>
                  <a:lnTo>
                    <a:pt x="318" y="41"/>
                  </a:lnTo>
                  <a:lnTo>
                    <a:pt x="321" y="38"/>
                  </a:lnTo>
                  <a:lnTo>
                    <a:pt x="323" y="34"/>
                  </a:lnTo>
                  <a:lnTo>
                    <a:pt x="323" y="29"/>
                  </a:lnTo>
                  <a:lnTo>
                    <a:pt x="321" y="20"/>
                  </a:lnTo>
                  <a:lnTo>
                    <a:pt x="320" y="12"/>
                  </a:lnTo>
                  <a:lnTo>
                    <a:pt x="318" y="4"/>
                  </a:lnTo>
                  <a:lnTo>
                    <a:pt x="318" y="3"/>
                  </a:lnTo>
                  <a:lnTo>
                    <a:pt x="321" y="1"/>
                  </a:lnTo>
                  <a:lnTo>
                    <a:pt x="323" y="0"/>
                  </a:lnTo>
                  <a:lnTo>
                    <a:pt x="324" y="0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latin typeface="Lato Light" charset="0"/>
              </a:endParaRPr>
            </a:p>
          </p:txBody>
        </p:sp>
        <p:sp>
          <p:nvSpPr>
            <p:cNvPr id="380" name="Freeform 19">
              <a:extLst>
                <a:ext uri="{FF2B5EF4-FFF2-40B4-BE49-F238E27FC236}">
                  <a16:creationId xmlns:a16="http://schemas.microsoft.com/office/drawing/2014/main" id="{F78BFFA5-108D-5893-9FA5-E07982F7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24" y="3351892"/>
              <a:ext cx="134537" cy="150001"/>
            </a:xfrm>
            <a:custGeom>
              <a:avLst/>
              <a:gdLst>
                <a:gd name="T0" fmla="*/ 0 w 96"/>
                <a:gd name="T1" fmla="*/ 6 h 105"/>
                <a:gd name="T2" fmla="*/ 31 w 96"/>
                <a:gd name="T3" fmla="*/ 66 h 105"/>
                <a:gd name="T4" fmla="*/ 56 w 96"/>
                <a:gd name="T5" fmla="*/ 105 h 105"/>
                <a:gd name="T6" fmla="*/ 96 w 96"/>
                <a:gd name="T7" fmla="*/ 83 h 105"/>
                <a:gd name="T8" fmla="*/ 85 w 96"/>
                <a:gd name="T9" fmla="*/ 53 h 105"/>
                <a:gd name="T10" fmla="*/ 79 w 96"/>
                <a:gd name="T11" fmla="*/ 20 h 105"/>
                <a:gd name="T12" fmla="*/ 51 w 96"/>
                <a:gd name="T13" fmla="*/ 17 h 105"/>
                <a:gd name="T14" fmla="*/ 37 w 96"/>
                <a:gd name="T15" fmla="*/ 0 h 105"/>
                <a:gd name="T16" fmla="*/ 0 w 96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05">
                  <a:moveTo>
                    <a:pt x="0" y="6"/>
                  </a:moveTo>
                  <a:lnTo>
                    <a:pt x="31" y="66"/>
                  </a:lnTo>
                  <a:lnTo>
                    <a:pt x="56" y="105"/>
                  </a:lnTo>
                  <a:lnTo>
                    <a:pt x="96" y="83"/>
                  </a:lnTo>
                  <a:lnTo>
                    <a:pt x="85" y="53"/>
                  </a:lnTo>
                  <a:lnTo>
                    <a:pt x="79" y="20"/>
                  </a:lnTo>
                  <a:lnTo>
                    <a:pt x="51" y="17"/>
                  </a:lnTo>
                  <a:lnTo>
                    <a:pt x="37" y="0"/>
                  </a:lnTo>
                  <a:lnTo>
                    <a:pt x="0" y="6"/>
                  </a:lnTo>
                  <a:close/>
                </a:path>
              </a:pathLst>
            </a:custGeom>
            <a:grpFill/>
            <a:ln w="12700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Lato Light" charset="0"/>
              </a:endParaRPr>
            </a:p>
          </p:txBody>
        </p:sp>
        <p:sp>
          <p:nvSpPr>
            <p:cNvPr id="177" name="Freeform 123"/>
            <p:cNvSpPr>
              <a:spLocks/>
            </p:cNvSpPr>
            <p:nvPr/>
          </p:nvSpPr>
          <p:spPr bwMode="auto">
            <a:xfrm>
              <a:off x="1582961" y="3940653"/>
              <a:ext cx="267026" cy="245598"/>
            </a:xfrm>
            <a:custGeom>
              <a:avLst/>
              <a:gdLst/>
              <a:ahLst/>
              <a:cxnLst>
                <a:cxn ang="0">
                  <a:pos x="28" y="8"/>
                </a:cxn>
                <a:cxn ang="0">
                  <a:pos x="37" y="23"/>
                </a:cxn>
                <a:cxn ang="0">
                  <a:pos x="52" y="21"/>
                </a:cxn>
                <a:cxn ang="0">
                  <a:pos x="61" y="19"/>
                </a:cxn>
                <a:cxn ang="0">
                  <a:pos x="65" y="26"/>
                </a:cxn>
                <a:cxn ang="0">
                  <a:pos x="64" y="34"/>
                </a:cxn>
                <a:cxn ang="0">
                  <a:pos x="57" y="43"/>
                </a:cxn>
                <a:cxn ang="0">
                  <a:pos x="68" y="47"/>
                </a:cxn>
                <a:cxn ang="0">
                  <a:pos x="80" y="57"/>
                </a:cxn>
                <a:cxn ang="0">
                  <a:pos x="94" y="72"/>
                </a:cxn>
                <a:cxn ang="0">
                  <a:pos x="103" y="89"/>
                </a:cxn>
                <a:cxn ang="0">
                  <a:pos x="112" y="101"/>
                </a:cxn>
                <a:cxn ang="0">
                  <a:pos x="125" y="104"/>
                </a:cxn>
                <a:cxn ang="0">
                  <a:pos x="135" y="99"/>
                </a:cxn>
                <a:cxn ang="0">
                  <a:pos x="149" y="93"/>
                </a:cxn>
                <a:cxn ang="0">
                  <a:pos x="158" y="97"/>
                </a:cxn>
                <a:cxn ang="0">
                  <a:pos x="151" y="104"/>
                </a:cxn>
                <a:cxn ang="0">
                  <a:pos x="145" y="105"/>
                </a:cxn>
                <a:cxn ang="0">
                  <a:pos x="131" y="111"/>
                </a:cxn>
                <a:cxn ang="0">
                  <a:pos x="114" y="122"/>
                </a:cxn>
                <a:cxn ang="0">
                  <a:pos x="100" y="130"/>
                </a:cxn>
                <a:cxn ang="0">
                  <a:pos x="82" y="131"/>
                </a:cxn>
                <a:cxn ang="0">
                  <a:pos x="71" y="139"/>
                </a:cxn>
                <a:cxn ang="0">
                  <a:pos x="61" y="146"/>
                </a:cxn>
                <a:cxn ang="0">
                  <a:pos x="44" y="140"/>
                </a:cxn>
                <a:cxn ang="0">
                  <a:pos x="24" y="123"/>
                </a:cxn>
                <a:cxn ang="0">
                  <a:pos x="21" y="115"/>
                </a:cxn>
                <a:cxn ang="0">
                  <a:pos x="13" y="105"/>
                </a:cxn>
                <a:cxn ang="0">
                  <a:pos x="14" y="100"/>
                </a:cxn>
                <a:cxn ang="0">
                  <a:pos x="25" y="84"/>
                </a:cxn>
                <a:cxn ang="0">
                  <a:pos x="21" y="73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10" y="60"/>
                </a:cxn>
                <a:cxn ang="0">
                  <a:pos x="0" y="41"/>
                </a:cxn>
                <a:cxn ang="0">
                  <a:pos x="4" y="31"/>
                </a:cxn>
                <a:cxn ang="0">
                  <a:pos x="22" y="0"/>
                </a:cxn>
              </a:cxnLst>
              <a:rect l="0" t="0" r="r" b="b"/>
              <a:pathLst>
                <a:path w="162" h="149">
                  <a:moveTo>
                    <a:pt x="22" y="0"/>
                  </a:moveTo>
                  <a:lnTo>
                    <a:pt x="28" y="8"/>
                  </a:lnTo>
                  <a:lnTo>
                    <a:pt x="33" y="18"/>
                  </a:lnTo>
                  <a:lnTo>
                    <a:pt x="37" y="23"/>
                  </a:lnTo>
                  <a:lnTo>
                    <a:pt x="44" y="25"/>
                  </a:lnTo>
                  <a:lnTo>
                    <a:pt x="52" y="21"/>
                  </a:lnTo>
                  <a:lnTo>
                    <a:pt x="60" y="15"/>
                  </a:lnTo>
                  <a:lnTo>
                    <a:pt x="61" y="19"/>
                  </a:lnTo>
                  <a:lnTo>
                    <a:pt x="64" y="23"/>
                  </a:lnTo>
                  <a:lnTo>
                    <a:pt x="65" y="26"/>
                  </a:lnTo>
                  <a:lnTo>
                    <a:pt x="65" y="31"/>
                  </a:lnTo>
                  <a:lnTo>
                    <a:pt x="64" y="34"/>
                  </a:lnTo>
                  <a:lnTo>
                    <a:pt x="57" y="41"/>
                  </a:lnTo>
                  <a:lnTo>
                    <a:pt x="57" y="43"/>
                  </a:lnTo>
                  <a:lnTo>
                    <a:pt x="61" y="46"/>
                  </a:lnTo>
                  <a:lnTo>
                    <a:pt x="68" y="47"/>
                  </a:lnTo>
                  <a:lnTo>
                    <a:pt x="75" y="52"/>
                  </a:lnTo>
                  <a:lnTo>
                    <a:pt x="80" y="57"/>
                  </a:lnTo>
                  <a:lnTo>
                    <a:pt x="86" y="65"/>
                  </a:lnTo>
                  <a:lnTo>
                    <a:pt x="94" y="72"/>
                  </a:lnTo>
                  <a:lnTo>
                    <a:pt x="99" y="80"/>
                  </a:lnTo>
                  <a:lnTo>
                    <a:pt x="103" y="89"/>
                  </a:lnTo>
                  <a:lnTo>
                    <a:pt x="107" y="97"/>
                  </a:lnTo>
                  <a:lnTo>
                    <a:pt x="112" y="101"/>
                  </a:lnTo>
                  <a:lnTo>
                    <a:pt x="119" y="103"/>
                  </a:lnTo>
                  <a:lnTo>
                    <a:pt x="125" y="104"/>
                  </a:lnTo>
                  <a:lnTo>
                    <a:pt x="130" y="103"/>
                  </a:lnTo>
                  <a:lnTo>
                    <a:pt x="135" y="99"/>
                  </a:lnTo>
                  <a:lnTo>
                    <a:pt x="142" y="95"/>
                  </a:lnTo>
                  <a:lnTo>
                    <a:pt x="149" y="93"/>
                  </a:lnTo>
                  <a:lnTo>
                    <a:pt x="153" y="95"/>
                  </a:lnTo>
                  <a:lnTo>
                    <a:pt x="158" y="97"/>
                  </a:lnTo>
                  <a:lnTo>
                    <a:pt x="162" y="101"/>
                  </a:lnTo>
                  <a:lnTo>
                    <a:pt x="151" y="104"/>
                  </a:lnTo>
                  <a:lnTo>
                    <a:pt x="147" y="105"/>
                  </a:lnTo>
                  <a:lnTo>
                    <a:pt x="145" y="105"/>
                  </a:lnTo>
                  <a:lnTo>
                    <a:pt x="139" y="107"/>
                  </a:lnTo>
                  <a:lnTo>
                    <a:pt x="131" y="111"/>
                  </a:lnTo>
                  <a:lnTo>
                    <a:pt x="122" y="116"/>
                  </a:lnTo>
                  <a:lnTo>
                    <a:pt x="114" y="122"/>
                  </a:lnTo>
                  <a:lnTo>
                    <a:pt x="107" y="127"/>
                  </a:lnTo>
                  <a:lnTo>
                    <a:pt x="100" y="130"/>
                  </a:lnTo>
                  <a:lnTo>
                    <a:pt x="91" y="130"/>
                  </a:lnTo>
                  <a:lnTo>
                    <a:pt x="82" y="131"/>
                  </a:lnTo>
                  <a:lnTo>
                    <a:pt x="75" y="135"/>
                  </a:lnTo>
                  <a:lnTo>
                    <a:pt x="71" y="139"/>
                  </a:lnTo>
                  <a:lnTo>
                    <a:pt x="67" y="142"/>
                  </a:lnTo>
                  <a:lnTo>
                    <a:pt x="61" y="146"/>
                  </a:lnTo>
                  <a:lnTo>
                    <a:pt x="56" y="149"/>
                  </a:lnTo>
                  <a:lnTo>
                    <a:pt x="44" y="140"/>
                  </a:lnTo>
                  <a:lnTo>
                    <a:pt x="32" y="131"/>
                  </a:lnTo>
                  <a:lnTo>
                    <a:pt x="24" y="123"/>
                  </a:lnTo>
                  <a:lnTo>
                    <a:pt x="21" y="118"/>
                  </a:lnTo>
                  <a:lnTo>
                    <a:pt x="21" y="115"/>
                  </a:lnTo>
                  <a:lnTo>
                    <a:pt x="20" y="112"/>
                  </a:lnTo>
                  <a:lnTo>
                    <a:pt x="13" y="105"/>
                  </a:lnTo>
                  <a:lnTo>
                    <a:pt x="13" y="103"/>
                  </a:lnTo>
                  <a:lnTo>
                    <a:pt x="14" y="100"/>
                  </a:lnTo>
                  <a:lnTo>
                    <a:pt x="22" y="89"/>
                  </a:lnTo>
                  <a:lnTo>
                    <a:pt x="25" y="84"/>
                  </a:lnTo>
                  <a:lnTo>
                    <a:pt x="24" y="77"/>
                  </a:lnTo>
                  <a:lnTo>
                    <a:pt x="21" y="73"/>
                  </a:lnTo>
                  <a:lnTo>
                    <a:pt x="20" y="70"/>
                  </a:lnTo>
                  <a:lnTo>
                    <a:pt x="18" y="69"/>
                  </a:lnTo>
                  <a:lnTo>
                    <a:pt x="16" y="68"/>
                  </a:lnTo>
                  <a:lnTo>
                    <a:pt x="14" y="66"/>
                  </a:lnTo>
                  <a:lnTo>
                    <a:pt x="13" y="64"/>
                  </a:lnTo>
                  <a:lnTo>
                    <a:pt x="10" y="60"/>
                  </a:lnTo>
                  <a:lnTo>
                    <a:pt x="5" y="49"/>
                  </a:lnTo>
                  <a:lnTo>
                    <a:pt x="0" y="41"/>
                  </a:lnTo>
                  <a:lnTo>
                    <a:pt x="0" y="35"/>
                  </a:lnTo>
                  <a:lnTo>
                    <a:pt x="4" y="31"/>
                  </a:lnTo>
                  <a:lnTo>
                    <a:pt x="9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78" name="Freeform 124"/>
            <p:cNvSpPr>
              <a:spLocks/>
            </p:cNvSpPr>
            <p:nvPr/>
          </p:nvSpPr>
          <p:spPr bwMode="auto">
            <a:xfrm>
              <a:off x="1676914" y="3957136"/>
              <a:ext cx="224170" cy="154942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57" y="12"/>
                </a:cxn>
                <a:cxn ang="0">
                  <a:pos x="80" y="20"/>
                </a:cxn>
                <a:cxn ang="0">
                  <a:pos x="86" y="17"/>
                </a:cxn>
                <a:cxn ang="0">
                  <a:pos x="89" y="13"/>
                </a:cxn>
                <a:cxn ang="0">
                  <a:pos x="93" y="16"/>
                </a:cxn>
                <a:cxn ang="0">
                  <a:pos x="97" y="25"/>
                </a:cxn>
                <a:cxn ang="0">
                  <a:pos x="107" y="33"/>
                </a:cxn>
                <a:cxn ang="0">
                  <a:pos x="115" y="37"/>
                </a:cxn>
                <a:cxn ang="0">
                  <a:pos x="119" y="40"/>
                </a:cxn>
                <a:cxn ang="0">
                  <a:pos x="117" y="44"/>
                </a:cxn>
                <a:cxn ang="0">
                  <a:pos x="113" y="48"/>
                </a:cxn>
                <a:cxn ang="0">
                  <a:pos x="111" y="52"/>
                </a:cxn>
                <a:cxn ang="0">
                  <a:pos x="124" y="55"/>
                </a:cxn>
                <a:cxn ang="0">
                  <a:pos x="135" y="62"/>
                </a:cxn>
                <a:cxn ang="0">
                  <a:pos x="136" y="75"/>
                </a:cxn>
                <a:cxn ang="0">
                  <a:pos x="131" y="74"/>
                </a:cxn>
                <a:cxn ang="0">
                  <a:pos x="124" y="75"/>
                </a:cxn>
                <a:cxn ang="0">
                  <a:pos x="120" y="81"/>
                </a:cxn>
                <a:cxn ang="0">
                  <a:pos x="116" y="86"/>
                </a:cxn>
                <a:cxn ang="0">
                  <a:pos x="109" y="90"/>
                </a:cxn>
                <a:cxn ang="0">
                  <a:pos x="101" y="87"/>
                </a:cxn>
                <a:cxn ang="0">
                  <a:pos x="92" y="83"/>
                </a:cxn>
                <a:cxn ang="0">
                  <a:pos x="78" y="89"/>
                </a:cxn>
                <a:cxn ang="0">
                  <a:pos x="68" y="94"/>
                </a:cxn>
                <a:cxn ang="0">
                  <a:pos x="55" y="91"/>
                </a:cxn>
                <a:cxn ang="0">
                  <a:pos x="46" y="79"/>
                </a:cxn>
                <a:cxn ang="0">
                  <a:pos x="37" y="62"/>
                </a:cxn>
                <a:cxn ang="0">
                  <a:pos x="23" y="47"/>
                </a:cxn>
                <a:cxn ang="0">
                  <a:pos x="11" y="37"/>
                </a:cxn>
                <a:cxn ang="0">
                  <a:pos x="0" y="33"/>
                </a:cxn>
                <a:cxn ang="0">
                  <a:pos x="7" y="24"/>
                </a:cxn>
                <a:cxn ang="0">
                  <a:pos x="8" y="16"/>
                </a:cxn>
                <a:cxn ang="0">
                  <a:pos x="4" y="9"/>
                </a:cxn>
                <a:cxn ang="0">
                  <a:pos x="4" y="4"/>
                </a:cxn>
                <a:cxn ang="0">
                  <a:pos x="8" y="1"/>
                </a:cxn>
                <a:cxn ang="0">
                  <a:pos x="19" y="0"/>
                </a:cxn>
              </a:cxnLst>
              <a:rect l="0" t="0" r="r" b="b"/>
              <a:pathLst>
                <a:path w="136" h="94">
                  <a:moveTo>
                    <a:pt x="19" y="0"/>
                  </a:moveTo>
                  <a:lnTo>
                    <a:pt x="30" y="1"/>
                  </a:lnTo>
                  <a:lnTo>
                    <a:pt x="41" y="5"/>
                  </a:lnTo>
                  <a:lnTo>
                    <a:pt x="57" y="12"/>
                  </a:lnTo>
                  <a:lnTo>
                    <a:pt x="76" y="19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6" y="17"/>
                  </a:lnTo>
                  <a:lnTo>
                    <a:pt x="86" y="16"/>
                  </a:lnTo>
                  <a:lnTo>
                    <a:pt x="89" y="13"/>
                  </a:lnTo>
                  <a:lnTo>
                    <a:pt x="90" y="13"/>
                  </a:lnTo>
                  <a:lnTo>
                    <a:pt x="93" y="16"/>
                  </a:lnTo>
                  <a:lnTo>
                    <a:pt x="96" y="21"/>
                  </a:lnTo>
                  <a:lnTo>
                    <a:pt x="97" y="25"/>
                  </a:lnTo>
                  <a:lnTo>
                    <a:pt x="103" y="31"/>
                  </a:lnTo>
                  <a:lnTo>
                    <a:pt x="107" y="33"/>
                  </a:lnTo>
                  <a:lnTo>
                    <a:pt x="111" y="35"/>
                  </a:lnTo>
                  <a:lnTo>
                    <a:pt x="115" y="37"/>
                  </a:lnTo>
                  <a:lnTo>
                    <a:pt x="117" y="39"/>
                  </a:lnTo>
                  <a:lnTo>
                    <a:pt x="119" y="40"/>
                  </a:lnTo>
                  <a:lnTo>
                    <a:pt x="119" y="43"/>
                  </a:lnTo>
                  <a:lnTo>
                    <a:pt x="117" y="44"/>
                  </a:lnTo>
                  <a:lnTo>
                    <a:pt x="116" y="47"/>
                  </a:lnTo>
                  <a:lnTo>
                    <a:pt x="113" y="48"/>
                  </a:lnTo>
                  <a:lnTo>
                    <a:pt x="111" y="51"/>
                  </a:lnTo>
                  <a:lnTo>
                    <a:pt x="111" y="52"/>
                  </a:lnTo>
                  <a:lnTo>
                    <a:pt x="116" y="54"/>
                  </a:lnTo>
                  <a:lnTo>
                    <a:pt x="124" y="55"/>
                  </a:lnTo>
                  <a:lnTo>
                    <a:pt x="131" y="58"/>
                  </a:lnTo>
                  <a:lnTo>
                    <a:pt x="135" y="62"/>
                  </a:lnTo>
                  <a:lnTo>
                    <a:pt x="136" y="68"/>
                  </a:lnTo>
                  <a:lnTo>
                    <a:pt x="136" y="75"/>
                  </a:lnTo>
                  <a:lnTo>
                    <a:pt x="135" y="75"/>
                  </a:lnTo>
                  <a:lnTo>
                    <a:pt x="131" y="74"/>
                  </a:lnTo>
                  <a:lnTo>
                    <a:pt x="127" y="74"/>
                  </a:lnTo>
                  <a:lnTo>
                    <a:pt x="124" y="75"/>
                  </a:lnTo>
                  <a:lnTo>
                    <a:pt x="121" y="78"/>
                  </a:lnTo>
                  <a:lnTo>
                    <a:pt x="120" y="81"/>
                  </a:lnTo>
                  <a:lnTo>
                    <a:pt x="117" y="83"/>
                  </a:lnTo>
                  <a:lnTo>
                    <a:pt x="116" y="86"/>
                  </a:lnTo>
                  <a:lnTo>
                    <a:pt x="113" y="87"/>
                  </a:lnTo>
                  <a:lnTo>
                    <a:pt x="109" y="90"/>
                  </a:lnTo>
                  <a:lnTo>
                    <a:pt x="105" y="91"/>
                  </a:lnTo>
                  <a:lnTo>
                    <a:pt x="101" y="87"/>
                  </a:lnTo>
                  <a:lnTo>
                    <a:pt x="96" y="85"/>
                  </a:lnTo>
                  <a:lnTo>
                    <a:pt x="92" y="83"/>
                  </a:lnTo>
                  <a:lnTo>
                    <a:pt x="85" y="85"/>
                  </a:lnTo>
                  <a:lnTo>
                    <a:pt x="78" y="89"/>
                  </a:lnTo>
                  <a:lnTo>
                    <a:pt x="73" y="93"/>
                  </a:lnTo>
                  <a:lnTo>
                    <a:pt x="68" y="94"/>
                  </a:lnTo>
                  <a:lnTo>
                    <a:pt x="62" y="93"/>
                  </a:lnTo>
                  <a:lnTo>
                    <a:pt x="55" y="91"/>
                  </a:lnTo>
                  <a:lnTo>
                    <a:pt x="50" y="87"/>
                  </a:lnTo>
                  <a:lnTo>
                    <a:pt x="46" y="79"/>
                  </a:lnTo>
                  <a:lnTo>
                    <a:pt x="42" y="70"/>
                  </a:lnTo>
                  <a:lnTo>
                    <a:pt x="37" y="62"/>
                  </a:lnTo>
                  <a:lnTo>
                    <a:pt x="29" y="55"/>
                  </a:lnTo>
                  <a:lnTo>
                    <a:pt x="23" y="47"/>
                  </a:lnTo>
                  <a:lnTo>
                    <a:pt x="18" y="42"/>
                  </a:lnTo>
                  <a:lnTo>
                    <a:pt x="11" y="37"/>
                  </a:lnTo>
                  <a:lnTo>
                    <a:pt x="4" y="36"/>
                  </a:lnTo>
                  <a:lnTo>
                    <a:pt x="0" y="33"/>
                  </a:lnTo>
                  <a:lnTo>
                    <a:pt x="0" y="31"/>
                  </a:lnTo>
                  <a:lnTo>
                    <a:pt x="7" y="24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7" y="13"/>
                  </a:lnTo>
                  <a:lnTo>
                    <a:pt x="4" y="9"/>
                  </a:lnTo>
                  <a:lnTo>
                    <a:pt x="3" y="5"/>
                  </a:lnTo>
                  <a:lnTo>
                    <a:pt x="4" y="4"/>
                  </a:lnTo>
                  <a:lnTo>
                    <a:pt x="7" y="2"/>
                  </a:lnTo>
                  <a:lnTo>
                    <a:pt x="8" y="1"/>
                  </a:lnTo>
                  <a:lnTo>
                    <a:pt x="10" y="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0" name="Freeform 66"/>
            <p:cNvSpPr>
              <a:spLocks/>
            </p:cNvSpPr>
            <p:nvPr/>
          </p:nvSpPr>
          <p:spPr bwMode="auto">
            <a:xfrm>
              <a:off x="1406592" y="3849997"/>
              <a:ext cx="232411" cy="281861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4" y="4"/>
                </a:cxn>
                <a:cxn ang="0">
                  <a:pos x="57" y="8"/>
                </a:cxn>
                <a:cxn ang="0">
                  <a:pos x="66" y="15"/>
                </a:cxn>
                <a:cxn ang="0">
                  <a:pos x="84" y="27"/>
                </a:cxn>
                <a:cxn ang="0">
                  <a:pos x="111" y="30"/>
                </a:cxn>
                <a:cxn ang="0">
                  <a:pos x="141" y="40"/>
                </a:cxn>
                <a:cxn ang="0">
                  <a:pos x="140" y="42"/>
                </a:cxn>
                <a:cxn ang="0">
                  <a:pos x="135" y="49"/>
                </a:cxn>
                <a:cxn ang="0">
                  <a:pos x="121" y="67"/>
                </a:cxn>
                <a:cxn ang="0">
                  <a:pos x="109" y="85"/>
                </a:cxn>
                <a:cxn ang="0">
                  <a:pos x="107" y="96"/>
                </a:cxn>
                <a:cxn ang="0">
                  <a:pos x="117" y="115"/>
                </a:cxn>
                <a:cxn ang="0">
                  <a:pos x="121" y="121"/>
                </a:cxn>
                <a:cxn ang="0">
                  <a:pos x="125" y="124"/>
                </a:cxn>
                <a:cxn ang="0">
                  <a:pos x="128" y="128"/>
                </a:cxn>
                <a:cxn ang="0">
                  <a:pos x="132" y="139"/>
                </a:cxn>
                <a:cxn ang="0">
                  <a:pos x="121" y="155"/>
                </a:cxn>
                <a:cxn ang="0">
                  <a:pos x="120" y="159"/>
                </a:cxn>
                <a:cxn ang="0">
                  <a:pos x="109" y="158"/>
                </a:cxn>
                <a:cxn ang="0">
                  <a:pos x="100" y="156"/>
                </a:cxn>
                <a:cxn ang="0">
                  <a:pos x="85" y="160"/>
                </a:cxn>
                <a:cxn ang="0">
                  <a:pos x="72" y="167"/>
                </a:cxn>
                <a:cxn ang="0">
                  <a:pos x="62" y="168"/>
                </a:cxn>
                <a:cxn ang="0">
                  <a:pos x="59" y="167"/>
                </a:cxn>
                <a:cxn ang="0">
                  <a:pos x="53" y="162"/>
                </a:cxn>
                <a:cxn ang="0">
                  <a:pos x="42" y="171"/>
                </a:cxn>
                <a:cxn ang="0">
                  <a:pos x="38" y="163"/>
                </a:cxn>
                <a:cxn ang="0">
                  <a:pos x="45" y="150"/>
                </a:cxn>
                <a:cxn ang="0">
                  <a:pos x="38" y="135"/>
                </a:cxn>
                <a:cxn ang="0">
                  <a:pos x="29" y="109"/>
                </a:cxn>
                <a:cxn ang="0">
                  <a:pos x="33" y="93"/>
                </a:cxn>
                <a:cxn ang="0">
                  <a:pos x="34" y="84"/>
                </a:cxn>
                <a:cxn ang="0">
                  <a:pos x="27" y="74"/>
                </a:cxn>
                <a:cxn ang="0">
                  <a:pos x="20" y="73"/>
                </a:cxn>
                <a:cxn ang="0">
                  <a:pos x="14" y="70"/>
                </a:cxn>
                <a:cxn ang="0">
                  <a:pos x="8" y="62"/>
                </a:cxn>
                <a:cxn ang="0">
                  <a:pos x="7" y="57"/>
                </a:cxn>
                <a:cxn ang="0">
                  <a:pos x="3" y="49"/>
                </a:cxn>
                <a:cxn ang="0">
                  <a:pos x="4" y="40"/>
                </a:cxn>
                <a:cxn ang="0">
                  <a:pos x="10" y="31"/>
                </a:cxn>
                <a:cxn ang="0">
                  <a:pos x="15" y="23"/>
                </a:cxn>
                <a:cxn ang="0">
                  <a:pos x="23" y="8"/>
                </a:cxn>
                <a:cxn ang="0">
                  <a:pos x="37" y="5"/>
                </a:cxn>
                <a:cxn ang="0">
                  <a:pos x="50" y="0"/>
                </a:cxn>
              </a:cxnLst>
              <a:rect l="0" t="0" r="r" b="b"/>
              <a:pathLst>
                <a:path w="141" h="171">
                  <a:moveTo>
                    <a:pt x="50" y="0"/>
                  </a:moveTo>
                  <a:lnTo>
                    <a:pt x="53" y="0"/>
                  </a:lnTo>
                  <a:lnTo>
                    <a:pt x="54" y="1"/>
                  </a:lnTo>
                  <a:lnTo>
                    <a:pt x="54" y="4"/>
                  </a:lnTo>
                  <a:lnTo>
                    <a:pt x="55" y="5"/>
                  </a:lnTo>
                  <a:lnTo>
                    <a:pt x="57" y="8"/>
                  </a:lnTo>
                  <a:lnTo>
                    <a:pt x="59" y="11"/>
                  </a:lnTo>
                  <a:lnTo>
                    <a:pt x="66" y="15"/>
                  </a:lnTo>
                  <a:lnTo>
                    <a:pt x="73" y="20"/>
                  </a:lnTo>
                  <a:lnTo>
                    <a:pt x="84" y="27"/>
                  </a:lnTo>
                  <a:lnTo>
                    <a:pt x="97" y="30"/>
                  </a:lnTo>
                  <a:lnTo>
                    <a:pt x="111" y="30"/>
                  </a:lnTo>
                  <a:lnTo>
                    <a:pt x="123" y="32"/>
                  </a:lnTo>
                  <a:lnTo>
                    <a:pt x="141" y="40"/>
                  </a:lnTo>
                  <a:lnTo>
                    <a:pt x="141" y="42"/>
                  </a:lnTo>
                  <a:lnTo>
                    <a:pt x="140" y="42"/>
                  </a:lnTo>
                  <a:lnTo>
                    <a:pt x="139" y="43"/>
                  </a:lnTo>
                  <a:lnTo>
                    <a:pt x="135" y="49"/>
                  </a:lnTo>
                  <a:lnTo>
                    <a:pt x="128" y="57"/>
                  </a:lnTo>
                  <a:lnTo>
                    <a:pt x="121" y="67"/>
                  </a:lnTo>
                  <a:lnTo>
                    <a:pt x="115" y="77"/>
                  </a:lnTo>
                  <a:lnTo>
                    <a:pt x="109" y="85"/>
                  </a:lnTo>
                  <a:lnTo>
                    <a:pt x="107" y="90"/>
                  </a:lnTo>
                  <a:lnTo>
                    <a:pt x="107" y="96"/>
                  </a:lnTo>
                  <a:lnTo>
                    <a:pt x="112" y="104"/>
                  </a:lnTo>
                  <a:lnTo>
                    <a:pt x="117" y="115"/>
                  </a:lnTo>
                  <a:lnTo>
                    <a:pt x="120" y="119"/>
                  </a:lnTo>
                  <a:lnTo>
                    <a:pt x="121" y="121"/>
                  </a:lnTo>
                  <a:lnTo>
                    <a:pt x="123" y="123"/>
                  </a:lnTo>
                  <a:lnTo>
                    <a:pt x="125" y="124"/>
                  </a:lnTo>
                  <a:lnTo>
                    <a:pt x="127" y="125"/>
                  </a:lnTo>
                  <a:lnTo>
                    <a:pt x="128" y="128"/>
                  </a:lnTo>
                  <a:lnTo>
                    <a:pt x="131" y="132"/>
                  </a:lnTo>
                  <a:lnTo>
                    <a:pt x="132" y="139"/>
                  </a:lnTo>
                  <a:lnTo>
                    <a:pt x="129" y="144"/>
                  </a:lnTo>
                  <a:lnTo>
                    <a:pt x="121" y="155"/>
                  </a:lnTo>
                  <a:lnTo>
                    <a:pt x="120" y="158"/>
                  </a:lnTo>
                  <a:lnTo>
                    <a:pt x="120" y="159"/>
                  </a:lnTo>
                  <a:lnTo>
                    <a:pt x="115" y="158"/>
                  </a:lnTo>
                  <a:lnTo>
                    <a:pt x="109" y="158"/>
                  </a:lnTo>
                  <a:lnTo>
                    <a:pt x="104" y="156"/>
                  </a:lnTo>
                  <a:lnTo>
                    <a:pt x="100" y="156"/>
                  </a:lnTo>
                  <a:lnTo>
                    <a:pt x="92" y="158"/>
                  </a:lnTo>
                  <a:lnTo>
                    <a:pt x="85" y="160"/>
                  </a:lnTo>
                  <a:lnTo>
                    <a:pt x="78" y="164"/>
                  </a:lnTo>
                  <a:lnTo>
                    <a:pt x="72" y="167"/>
                  </a:lnTo>
                  <a:lnTo>
                    <a:pt x="68" y="168"/>
                  </a:lnTo>
                  <a:lnTo>
                    <a:pt x="62" y="168"/>
                  </a:lnTo>
                  <a:lnTo>
                    <a:pt x="61" y="167"/>
                  </a:lnTo>
                  <a:lnTo>
                    <a:pt x="59" y="167"/>
                  </a:lnTo>
                  <a:lnTo>
                    <a:pt x="55" y="163"/>
                  </a:lnTo>
                  <a:lnTo>
                    <a:pt x="53" y="162"/>
                  </a:lnTo>
                  <a:lnTo>
                    <a:pt x="45" y="170"/>
                  </a:lnTo>
                  <a:lnTo>
                    <a:pt x="42" y="171"/>
                  </a:lnTo>
                  <a:lnTo>
                    <a:pt x="35" y="171"/>
                  </a:lnTo>
                  <a:lnTo>
                    <a:pt x="38" y="163"/>
                  </a:lnTo>
                  <a:lnTo>
                    <a:pt x="42" y="156"/>
                  </a:lnTo>
                  <a:lnTo>
                    <a:pt x="45" y="150"/>
                  </a:lnTo>
                  <a:lnTo>
                    <a:pt x="43" y="143"/>
                  </a:lnTo>
                  <a:lnTo>
                    <a:pt x="38" y="135"/>
                  </a:lnTo>
                  <a:lnTo>
                    <a:pt x="30" y="119"/>
                  </a:lnTo>
                  <a:lnTo>
                    <a:pt x="29" y="109"/>
                  </a:lnTo>
                  <a:lnTo>
                    <a:pt x="30" y="101"/>
                  </a:lnTo>
                  <a:lnTo>
                    <a:pt x="33" y="93"/>
                  </a:lnTo>
                  <a:lnTo>
                    <a:pt x="34" y="88"/>
                  </a:lnTo>
                  <a:lnTo>
                    <a:pt x="34" y="84"/>
                  </a:lnTo>
                  <a:lnTo>
                    <a:pt x="33" y="80"/>
                  </a:lnTo>
                  <a:lnTo>
                    <a:pt x="27" y="74"/>
                  </a:lnTo>
                  <a:lnTo>
                    <a:pt x="25" y="74"/>
                  </a:lnTo>
                  <a:lnTo>
                    <a:pt x="20" y="73"/>
                  </a:lnTo>
                  <a:lnTo>
                    <a:pt x="18" y="71"/>
                  </a:lnTo>
                  <a:lnTo>
                    <a:pt x="14" y="70"/>
                  </a:lnTo>
                  <a:lnTo>
                    <a:pt x="11" y="67"/>
                  </a:lnTo>
                  <a:lnTo>
                    <a:pt x="8" y="62"/>
                  </a:lnTo>
                  <a:lnTo>
                    <a:pt x="8" y="59"/>
                  </a:lnTo>
                  <a:lnTo>
                    <a:pt x="7" y="57"/>
                  </a:lnTo>
                  <a:lnTo>
                    <a:pt x="4" y="54"/>
                  </a:lnTo>
                  <a:lnTo>
                    <a:pt x="3" y="49"/>
                  </a:lnTo>
                  <a:lnTo>
                    <a:pt x="0" y="45"/>
                  </a:lnTo>
                  <a:lnTo>
                    <a:pt x="4" y="40"/>
                  </a:lnTo>
                  <a:lnTo>
                    <a:pt x="7" y="35"/>
                  </a:lnTo>
                  <a:lnTo>
                    <a:pt x="10" y="31"/>
                  </a:lnTo>
                  <a:lnTo>
                    <a:pt x="12" y="28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3" y="8"/>
                  </a:lnTo>
                  <a:lnTo>
                    <a:pt x="30" y="8"/>
                  </a:lnTo>
                  <a:lnTo>
                    <a:pt x="37" y="5"/>
                  </a:lnTo>
                  <a:lnTo>
                    <a:pt x="45" y="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2" name="Freeform 68"/>
            <p:cNvSpPr>
              <a:spLocks/>
            </p:cNvSpPr>
            <p:nvPr/>
          </p:nvSpPr>
          <p:spPr bwMode="auto">
            <a:xfrm>
              <a:off x="1146159" y="3713186"/>
              <a:ext cx="298343" cy="239006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70" y="1"/>
                </a:cxn>
                <a:cxn ang="0">
                  <a:pos x="80" y="9"/>
                </a:cxn>
                <a:cxn ang="0">
                  <a:pos x="91" y="24"/>
                </a:cxn>
                <a:cxn ang="0">
                  <a:pos x="102" y="43"/>
                </a:cxn>
                <a:cxn ang="0">
                  <a:pos x="122" y="59"/>
                </a:cxn>
                <a:cxn ang="0">
                  <a:pos x="150" y="60"/>
                </a:cxn>
                <a:cxn ang="0">
                  <a:pos x="157" y="71"/>
                </a:cxn>
                <a:cxn ang="0">
                  <a:pos x="160" y="78"/>
                </a:cxn>
                <a:cxn ang="0">
                  <a:pos x="168" y="83"/>
                </a:cxn>
                <a:cxn ang="0">
                  <a:pos x="181" y="91"/>
                </a:cxn>
                <a:cxn ang="0">
                  <a:pos x="173" y="106"/>
                </a:cxn>
                <a:cxn ang="0">
                  <a:pos x="168" y="114"/>
                </a:cxn>
                <a:cxn ang="0">
                  <a:pos x="161" y="123"/>
                </a:cxn>
                <a:cxn ang="0">
                  <a:pos x="152" y="132"/>
                </a:cxn>
                <a:cxn ang="0">
                  <a:pos x="134" y="138"/>
                </a:cxn>
                <a:cxn ang="0">
                  <a:pos x="115" y="140"/>
                </a:cxn>
                <a:cxn ang="0">
                  <a:pos x="101" y="136"/>
                </a:cxn>
                <a:cxn ang="0">
                  <a:pos x="91" y="138"/>
                </a:cxn>
                <a:cxn ang="0">
                  <a:pos x="88" y="137"/>
                </a:cxn>
                <a:cxn ang="0">
                  <a:pos x="87" y="132"/>
                </a:cxn>
                <a:cxn ang="0">
                  <a:pos x="84" y="123"/>
                </a:cxn>
                <a:cxn ang="0">
                  <a:pos x="78" y="121"/>
                </a:cxn>
                <a:cxn ang="0">
                  <a:pos x="66" y="129"/>
                </a:cxn>
                <a:cxn ang="0">
                  <a:pos x="53" y="134"/>
                </a:cxn>
                <a:cxn ang="0">
                  <a:pos x="43" y="136"/>
                </a:cxn>
                <a:cxn ang="0">
                  <a:pos x="31" y="144"/>
                </a:cxn>
                <a:cxn ang="0">
                  <a:pos x="13" y="145"/>
                </a:cxn>
                <a:cxn ang="0">
                  <a:pos x="4" y="144"/>
                </a:cxn>
                <a:cxn ang="0">
                  <a:pos x="2" y="134"/>
                </a:cxn>
                <a:cxn ang="0">
                  <a:pos x="4" y="130"/>
                </a:cxn>
                <a:cxn ang="0">
                  <a:pos x="8" y="125"/>
                </a:cxn>
                <a:cxn ang="0">
                  <a:pos x="13" y="122"/>
                </a:cxn>
                <a:cxn ang="0">
                  <a:pos x="10" y="113"/>
                </a:cxn>
                <a:cxn ang="0">
                  <a:pos x="0" y="101"/>
                </a:cxn>
                <a:cxn ang="0">
                  <a:pos x="10" y="87"/>
                </a:cxn>
                <a:cxn ang="0">
                  <a:pos x="4" y="76"/>
                </a:cxn>
                <a:cxn ang="0">
                  <a:pos x="5" y="66"/>
                </a:cxn>
                <a:cxn ang="0">
                  <a:pos x="20" y="39"/>
                </a:cxn>
                <a:cxn ang="0">
                  <a:pos x="23" y="29"/>
                </a:cxn>
                <a:cxn ang="0">
                  <a:pos x="27" y="28"/>
                </a:cxn>
                <a:cxn ang="0">
                  <a:pos x="35" y="26"/>
                </a:cxn>
                <a:cxn ang="0">
                  <a:pos x="40" y="25"/>
                </a:cxn>
                <a:cxn ang="0">
                  <a:pos x="41" y="20"/>
                </a:cxn>
                <a:cxn ang="0">
                  <a:pos x="40" y="14"/>
                </a:cxn>
                <a:cxn ang="0">
                  <a:pos x="45" y="8"/>
                </a:cxn>
                <a:cxn ang="0">
                  <a:pos x="55" y="2"/>
                </a:cxn>
              </a:cxnLst>
              <a:rect l="0" t="0" r="r" b="b"/>
              <a:pathLst>
                <a:path w="181" h="145">
                  <a:moveTo>
                    <a:pt x="57" y="0"/>
                  </a:moveTo>
                  <a:lnTo>
                    <a:pt x="66" y="0"/>
                  </a:lnTo>
                  <a:lnTo>
                    <a:pt x="68" y="1"/>
                  </a:lnTo>
                  <a:lnTo>
                    <a:pt x="70" y="1"/>
                  </a:lnTo>
                  <a:lnTo>
                    <a:pt x="74" y="2"/>
                  </a:lnTo>
                  <a:lnTo>
                    <a:pt x="80" y="9"/>
                  </a:lnTo>
                  <a:lnTo>
                    <a:pt x="87" y="17"/>
                  </a:lnTo>
                  <a:lnTo>
                    <a:pt x="91" y="24"/>
                  </a:lnTo>
                  <a:lnTo>
                    <a:pt x="95" y="33"/>
                  </a:lnTo>
                  <a:lnTo>
                    <a:pt x="102" y="43"/>
                  </a:lnTo>
                  <a:lnTo>
                    <a:pt x="113" y="53"/>
                  </a:lnTo>
                  <a:lnTo>
                    <a:pt x="122" y="59"/>
                  </a:lnTo>
                  <a:lnTo>
                    <a:pt x="146" y="59"/>
                  </a:lnTo>
                  <a:lnTo>
                    <a:pt x="150" y="60"/>
                  </a:lnTo>
                  <a:lnTo>
                    <a:pt x="153" y="63"/>
                  </a:lnTo>
                  <a:lnTo>
                    <a:pt x="157" y="71"/>
                  </a:lnTo>
                  <a:lnTo>
                    <a:pt x="158" y="75"/>
                  </a:lnTo>
                  <a:lnTo>
                    <a:pt x="160" y="78"/>
                  </a:lnTo>
                  <a:lnTo>
                    <a:pt x="161" y="79"/>
                  </a:lnTo>
                  <a:lnTo>
                    <a:pt x="168" y="83"/>
                  </a:lnTo>
                  <a:lnTo>
                    <a:pt x="178" y="91"/>
                  </a:lnTo>
                  <a:lnTo>
                    <a:pt x="181" y="91"/>
                  </a:lnTo>
                  <a:lnTo>
                    <a:pt x="176" y="102"/>
                  </a:lnTo>
                  <a:lnTo>
                    <a:pt x="173" y="106"/>
                  </a:lnTo>
                  <a:lnTo>
                    <a:pt x="170" y="111"/>
                  </a:lnTo>
                  <a:lnTo>
                    <a:pt x="168" y="114"/>
                  </a:lnTo>
                  <a:lnTo>
                    <a:pt x="165" y="118"/>
                  </a:lnTo>
                  <a:lnTo>
                    <a:pt x="161" y="123"/>
                  </a:lnTo>
                  <a:lnTo>
                    <a:pt x="157" y="128"/>
                  </a:lnTo>
                  <a:lnTo>
                    <a:pt x="152" y="132"/>
                  </a:lnTo>
                  <a:lnTo>
                    <a:pt x="144" y="136"/>
                  </a:lnTo>
                  <a:lnTo>
                    <a:pt x="134" y="138"/>
                  </a:lnTo>
                  <a:lnTo>
                    <a:pt x="123" y="140"/>
                  </a:lnTo>
                  <a:lnTo>
                    <a:pt x="115" y="140"/>
                  </a:lnTo>
                  <a:lnTo>
                    <a:pt x="107" y="137"/>
                  </a:lnTo>
                  <a:lnTo>
                    <a:pt x="101" y="136"/>
                  </a:lnTo>
                  <a:lnTo>
                    <a:pt x="94" y="137"/>
                  </a:lnTo>
                  <a:lnTo>
                    <a:pt x="91" y="138"/>
                  </a:lnTo>
                  <a:lnTo>
                    <a:pt x="90" y="138"/>
                  </a:lnTo>
                  <a:lnTo>
                    <a:pt x="88" y="137"/>
                  </a:lnTo>
                  <a:lnTo>
                    <a:pt x="88" y="134"/>
                  </a:lnTo>
                  <a:lnTo>
                    <a:pt x="87" y="132"/>
                  </a:lnTo>
                  <a:lnTo>
                    <a:pt x="87" y="129"/>
                  </a:lnTo>
                  <a:lnTo>
                    <a:pt x="84" y="123"/>
                  </a:lnTo>
                  <a:lnTo>
                    <a:pt x="83" y="122"/>
                  </a:lnTo>
                  <a:lnTo>
                    <a:pt x="78" y="121"/>
                  </a:lnTo>
                  <a:lnTo>
                    <a:pt x="71" y="123"/>
                  </a:lnTo>
                  <a:lnTo>
                    <a:pt x="66" y="129"/>
                  </a:lnTo>
                  <a:lnTo>
                    <a:pt x="59" y="133"/>
                  </a:lnTo>
                  <a:lnTo>
                    <a:pt x="53" y="134"/>
                  </a:lnTo>
                  <a:lnTo>
                    <a:pt x="48" y="134"/>
                  </a:lnTo>
                  <a:lnTo>
                    <a:pt x="43" y="136"/>
                  </a:lnTo>
                  <a:lnTo>
                    <a:pt x="37" y="140"/>
                  </a:lnTo>
                  <a:lnTo>
                    <a:pt x="31" y="144"/>
                  </a:lnTo>
                  <a:lnTo>
                    <a:pt x="21" y="145"/>
                  </a:lnTo>
                  <a:lnTo>
                    <a:pt x="13" y="145"/>
                  </a:lnTo>
                  <a:lnTo>
                    <a:pt x="5" y="144"/>
                  </a:lnTo>
                  <a:lnTo>
                    <a:pt x="4" y="144"/>
                  </a:lnTo>
                  <a:lnTo>
                    <a:pt x="4" y="137"/>
                  </a:lnTo>
                  <a:lnTo>
                    <a:pt x="2" y="134"/>
                  </a:lnTo>
                  <a:lnTo>
                    <a:pt x="2" y="132"/>
                  </a:lnTo>
                  <a:lnTo>
                    <a:pt x="4" y="130"/>
                  </a:lnTo>
                  <a:lnTo>
                    <a:pt x="5" y="128"/>
                  </a:lnTo>
                  <a:lnTo>
                    <a:pt x="8" y="125"/>
                  </a:lnTo>
                  <a:lnTo>
                    <a:pt x="10" y="125"/>
                  </a:lnTo>
                  <a:lnTo>
                    <a:pt x="13" y="122"/>
                  </a:lnTo>
                  <a:lnTo>
                    <a:pt x="13" y="118"/>
                  </a:lnTo>
                  <a:lnTo>
                    <a:pt x="10" y="113"/>
                  </a:lnTo>
                  <a:lnTo>
                    <a:pt x="1" y="103"/>
                  </a:lnTo>
                  <a:lnTo>
                    <a:pt x="0" y="101"/>
                  </a:lnTo>
                  <a:lnTo>
                    <a:pt x="12" y="88"/>
                  </a:lnTo>
                  <a:lnTo>
                    <a:pt x="10" y="87"/>
                  </a:lnTo>
                  <a:lnTo>
                    <a:pt x="8" y="82"/>
                  </a:lnTo>
                  <a:lnTo>
                    <a:pt x="4" y="76"/>
                  </a:lnTo>
                  <a:lnTo>
                    <a:pt x="2" y="71"/>
                  </a:lnTo>
                  <a:lnTo>
                    <a:pt x="5" y="66"/>
                  </a:lnTo>
                  <a:lnTo>
                    <a:pt x="14" y="55"/>
                  </a:lnTo>
                  <a:lnTo>
                    <a:pt x="20" y="39"/>
                  </a:lnTo>
                  <a:lnTo>
                    <a:pt x="20" y="35"/>
                  </a:lnTo>
                  <a:lnTo>
                    <a:pt x="23" y="29"/>
                  </a:lnTo>
                  <a:lnTo>
                    <a:pt x="24" y="28"/>
                  </a:lnTo>
                  <a:lnTo>
                    <a:pt x="27" y="28"/>
                  </a:lnTo>
                  <a:lnTo>
                    <a:pt x="31" y="26"/>
                  </a:lnTo>
                  <a:lnTo>
                    <a:pt x="35" y="26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1" y="24"/>
                  </a:lnTo>
                  <a:lnTo>
                    <a:pt x="41" y="20"/>
                  </a:lnTo>
                  <a:lnTo>
                    <a:pt x="40" y="17"/>
                  </a:lnTo>
                  <a:lnTo>
                    <a:pt x="40" y="14"/>
                  </a:lnTo>
                  <a:lnTo>
                    <a:pt x="41" y="12"/>
                  </a:lnTo>
                  <a:lnTo>
                    <a:pt x="45" y="8"/>
                  </a:lnTo>
                  <a:lnTo>
                    <a:pt x="51" y="5"/>
                  </a:lnTo>
                  <a:lnTo>
                    <a:pt x="55" y="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3" name="Freeform 69"/>
            <p:cNvSpPr>
              <a:spLocks/>
            </p:cNvSpPr>
            <p:nvPr/>
          </p:nvSpPr>
          <p:spPr bwMode="auto">
            <a:xfrm>
              <a:off x="1269783" y="3619234"/>
              <a:ext cx="456581" cy="296696"/>
            </a:xfrm>
            <a:custGeom>
              <a:avLst/>
              <a:gdLst/>
              <a:ahLst/>
              <a:cxnLst>
                <a:cxn ang="0">
                  <a:pos x="59" y="16"/>
                </a:cxn>
                <a:cxn ang="0">
                  <a:pos x="74" y="21"/>
                </a:cxn>
                <a:cxn ang="0">
                  <a:pos x="91" y="24"/>
                </a:cxn>
                <a:cxn ang="0">
                  <a:pos x="116" y="32"/>
                </a:cxn>
                <a:cxn ang="0">
                  <a:pos x="136" y="36"/>
                </a:cxn>
                <a:cxn ang="0">
                  <a:pos x="160" y="27"/>
                </a:cxn>
                <a:cxn ang="0">
                  <a:pos x="161" y="23"/>
                </a:cxn>
                <a:cxn ang="0">
                  <a:pos x="175" y="34"/>
                </a:cxn>
                <a:cxn ang="0">
                  <a:pos x="188" y="46"/>
                </a:cxn>
                <a:cxn ang="0">
                  <a:pos x="195" y="48"/>
                </a:cxn>
                <a:cxn ang="0">
                  <a:pos x="207" y="51"/>
                </a:cxn>
                <a:cxn ang="0">
                  <a:pos x="218" y="50"/>
                </a:cxn>
                <a:cxn ang="0">
                  <a:pos x="230" y="59"/>
                </a:cxn>
                <a:cxn ang="0">
                  <a:pos x="246" y="67"/>
                </a:cxn>
                <a:cxn ang="0">
                  <a:pos x="276" y="66"/>
                </a:cxn>
                <a:cxn ang="0">
                  <a:pos x="276" y="71"/>
                </a:cxn>
                <a:cxn ang="0">
                  <a:pos x="273" y="82"/>
                </a:cxn>
                <a:cxn ang="0">
                  <a:pos x="270" y="90"/>
                </a:cxn>
                <a:cxn ang="0">
                  <a:pos x="266" y="89"/>
                </a:cxn>
                <a:cxn ang="0">
                  <a:pos x="267" y="96"/>
                </a:cxn>
                <a:cxn ang="0">
                  <a:pos x="254" y="106"/>
                </a:cxn>
                <a:cxn ang="0">
                  <a:pos x="246" y="116"/>
                </a:cxn>
                <a:cxn ang="0">
                  <a:pos x="239" y="120"/>
                </a:cxn>
                <a:cxn ang="0">
                  <a:pos x="241" y="140"/>
                </a:cxn>
                <a:cxn ang="0">
                  <a:pos x="233" y="152"/>
                </a:cxn>
                <a:cxn ang="0">
                  <a:pos x="235" y="160"/>
                </a:cxn>
                <a:cxn ang="0">
                  <a:pos x="243" y="168"/>
                </a:cxn>
                <a:cxn ang="0">
                  <a:pos x="243" y="172"/>
                </a:cxn>
                <a:cxn ang="0">
                  <a:pos x="241" y="178"/>
                </a:cxn>
                <a:cxn ang="0">
                  <a:pos x="206" y="172"/>
                </a:cxn>
                <a:cxn ang="0">
                  <a:pos x="167" y="167"/>
                </a:cxn>
                <a:cxn ang="0">
                  <a:pos x="142" y="151"/>
                </a:cxn>
                <a:cxn ang="0">
                  <a:pos x="137" y="144"/>
                </a:cxn>
                <a:cxn ang="0">
                  <a:pos x="133" y="140"/>
                </a:cxn>
                <a:cxn ang="0">
                  <a:pos x="110" y="148"/>
                </a:cxn>
                <a:cxn ang="0">
                  <a:pos x="86" y="136"/>
                </a:cxn>
                <a:cxn ang="0">
                  <a:pos x="82" y="128"/>
                </a:cxn>
                <a:cxn ang="0">
                  <a:pos x="71" y="116"/>
                </a:cxn>
                <a:cxn ang="0">
                  <a:pos x="27" y="100"/>
                </a:cxn>
                <a:cxn ang="0">
                  <a:pos x="13" y="77"/>
                </a:cxn>
                <a:cxn ang="0">
                  <a:pos x="8" y="57"/>
                </a:cxn>
                <a:cxn ang="0">
                  <a:pos x="16" y="52"/>
                </a:cxn>
                <a:cxn ang="0">
                  <a:pos x="27" y="44"/>
                </a:cxn>
                <a:cxn ang="0">
                  <a:pos x="31" y="26"/>
                </a:cxn>
                <a:cxn ang="0">
                  <a:pos x="42" y="7"/>
                </a:cxn>
              </a:cxnLst>
              <a:rect l="0" t="0" r="r" b="b"/>
              <a:pathLst>
                <a:path w="277" h="180">
                  <a:moveTo>
                    <a:pt x="44" y="0"/>
                  </a:moveTo>
                  <a:lnTo>
                    <a:pt x="56" y="12"/>
                  </a:lnTo>
                  <a:lnTo>
                    <a:pt x="59" y="16"/>
                  </a:lnTo>
                  <a:lnTo>
                    <a:pt x="64" y="19"/>
                  </a:lnTo>
                  <a:lnTo>
                    <a:pt x="69" y="19"/>
                  </a:lnTo>
                  <a:lnTo>
                    <a:pt x="74" y="21"/>
                  </a:lnTo>
                  <a:lnTo>
                    <a:pt x="78" y="23"/>
                  </a:lnTo>
                  <a:lnTo>
                    <a:pt x="83" y="23"/>
                  </a:lnTo>
                  <a:lnTo>
                    <a:pt x="91" y="24"/>
                  </a:lnTo>
                  <a:lnTo>
                    <a:pt x="112" y="31"/>
                  </a:lnTo>
                  <a:lnTo>
                    <a:pt x="114" y="32"/>
                  </a:lnTo>
                  <a:lnTo>
                    <a:pt x="116" y="32"/>
                  </a:lnTo>
                  <a:lnTo>
                    <a:pt x="121" y="38"/>
                  </a:lnTo>
                  <a:lnTo>
                    <a:pt x="126" y="39"/>
                  </a:lnTo>
                  <a:lnTo>
                    <a:pt x="136" y="36"/>
                  </a:lnTo>
                  <a:lnTo>
                    <a:pt x="145" y="32"/>
                  </a:lnTo>
                  <a:lnTo>
                    <a:pt x="155" y="30"/>
                  </a:lnTo>
                  <a:lnTo>
                    <a:pt x="160" y="27"/>
                  </a:lnTo>
                  <a:lnTo>
                    <a:pt x="160" y="26"/>
                  </a:lnTo>
                  <a:lnTo>
                    <a:pt x="161" y="24"/>
                  </a:lnTo>
                  <a:lnTo>
                    <a:pt x="161" y="23"/>
                  </a:lnTo>
                  <a:lnTo>
                    <a:pt x="165" y="23"/>
                  </a:lnTo>
                  <a:lnTo>
                    <a:pt x="171" y="27"/>
                  </a:lnTo>
                  <a:lnTo>
                    <a:pt x="175" y="34"/>
                  </a:lnTo>
                  <a:lnTo>
                    <a:pt x="180" y="40"/>
                  </a:lnTo>
                  <a:lnTo>
                    <a:pt x="185" y="44"/>
                  </a:lnTo>
                  <a:lnTo>
                    <a:pt x="188" y="46"/>
                  </a:lnTo>
                  <a:lnTo>
                    <a:pt x="191" y="46"/>
                  </a:lnTo>
                  <a:lnTo>
                    <a:pt x="192" y="47"/>
                  </a:lnTo>
                  <a:lnTo>
                    <a:pt x="195" y="48"/>
                  </a:lnTo>
                  <a:lnTo>
                    <a:pt x="199" y="50"/>
                  </a:lnTo>
                  <a:lnTo>
                    <a:pt x="202" y="51"/>
                  </a:lnTo>
                  <a:lnTo>
                    <a:pt x="207" y="51"/>
                  </a:lnTo>
                  <a:lnTo>
                    <a:pt x="210" y="48"/>
                  </a:lnTo>
                  <a:lnTo>
                    <a:pt x="214" y="48"/>
                  </a:lnTo>
                  <a:lnTo>
                    <a:pt x="218" y="50"/>
                  </a:lnTo>
                  <a:lnTo>
                    <a:pt x="223" y="55"/>
                  </a:lnTo>
                  <a:lnTo>
                    <a:pt x="226" y="57"/>
                  </a:lnTo>
                  <a:lnTo>
                    <a:pt x="230" y="59"/>
                  </a:lnTo>
                  <a:lnTo>
                    <a:pt x="243" y="59"/>
                  </a:lnTo>
                  <a:lnTo>
                    <a:pt x="243" y="65"/>
                  </a:lnTo>
                  <a:lnTo>
                    <a:pt x="246" y="67"/>
                  </a:lnTo>
                  <a:lnTo>
                    <a:pt x="261" y="67"/>
                  </a:lnTo>
                  <a:lnTo>
                    <a:pt x="269" y="66"/>
                  </a:lnTo>
                  <a:lnTo>
                    <a:pt x="276" y="66"/>
                  </a:lnTo>
                  <a:lnTo>
                    <a:pt x="277" y="67"/>
                  </a:lnTo>
                  <a:lnTo>
                    <a:pt x="277" y="70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3" y="78"/>
                  </a:lnTo>
                  <a:lnTo>
                    <a:pt x="273" y="82"/>
                  </a:lnTo>
                  <a:lnTo>
                    <a:pt x="272" y="86"/>
                  </a:lnTo>
                  <a:lnTo>
                    <a:pt x="272" y="92"/>
                  </a:lnTo>
                  <a:lnTo>
                    <a:pt x="270" y="90"/>
                  </a:lnTo>
                  <a:lnTo>
                    <a:pt x="269" y="88"/>
                  </a:lnTo>
                  <a:lnTo>
                    <a:pt x="267" y="88"/>
                  </a:lnTo>
                  <a:lnTo>
                    <a:pt x="266" y="89"/>
                  </a:lnTo>
                  <a:lnTo>
                    <a:pt x="266" y="90"/>
                  </a:lnTo>
                  <a:lnTo>
                    <a:pt x="267" y="93"/>
                  </a:lnTo>
                  <a:lnTo>
                    <a:pt x="267" y="96"/>
                  </a:lnTo>
                  <a:lnTo>
                    <a:pt x="262" y="98"/>
                  </a:lnTo>
                  <a:lnTo>
                    <a:pt x="257" y="102"/>
                  </a:lnTo>
                  <a:lnTo>
                    <a:pt x="254" y="106"/>
                  </a:lnTo>
                  <a:lnTo>
                    <a:pt x="251" y="112"/>
                  </a:lnTo>
                  <a:lnTo>
                    <a:pt x="249" y="114"/>
                  </a:lnTo>
                  <a:lnTo>
                    <a:pt x="246" y="116"/>
                  </a:lnTo>
                  <a:lnTo>
                    <a:pt x="245" y="116"/>
                  </a:lnTo>
                  <a:lnTo>
                    <a:pt x="242" y="117"/>
                  </a:lnTo>
                  <a:lnTo>
                    <a:pt x="239" y="120"/>
                  </a:lnTo>
                  <a:lnTo>
                    <a:pt x="239" y="127"/>
                  </a:lnTo>
                  <a:lnTo>
                    <a:pt x="241" y="135"/>
                  </a:lnTo>
                  <a:lnTo>
                    <a:pt x="241" y="140"/>
                  </a:lnTo>
                  <a:lnTo>
                    <a:pt x="239" y="144"/>
                  </a:lnTo>
                  <a:lnTo>
                    <a:pt x="235" y="149"/>
                  </a:lnTo>
                  <a:lnTo>
                    <a:pt x="233" y="152"/>
                  </a:lnTo>
                  <a:lnTo>
                    <a:pt x="231" y="155"/>
                  </a:lnTo>
                  <a:lnTo>
                    <a:pt x="231" y="156"/>
                  </a:lnTo>
                  <a:lnTo>
                    <a:pt x="235" y="160"/>
                  </a:lnTo>
                  <a:lnTo>
                    <a:pt x="238" y="162"/>
                  </a:lnTo>
                  <a:lnTo>
                    <a:pt x="242" y="166"/>
                  </a:lnTo>
                  <a:lnTo>
                    <a:pt x="243" y="168"/>
                  </a:lnTo>
                  <a:lnTo>
                    <a:pt x="245" y="170"/>
                  </a:lnTo>
                  <a:lnTo>
                    <a:pt x="243" y="171"/>
                  </a:lnTo>
                  <a:lnTo>
                    <a:pt x="243" y="172"/>
                  </a:lnTo>
                  <a:lnTo>
                    <a:pt x="242" y="174"/>
                  </a:lnTo>
                  <a:lnTo>
                    <a:pt x="241" y="176"/>
                  </a:lnTo>
                  <a:lnTo>
                    <a:pt x="241" y="178"/>
                  </a:lnTo>
                  <a:lnTo>
                    <a:pt x="238" y="180"/>
                  </a:lnTo>
                  <a:lnTo>
                    <a:pt x="224" y="180"/>
                  </a:lnTo>
                  <a:lnTo>
                    <a:pt x="206" y="172"/>
                  </a:lnTo>
                  <a:lnTo>
                    <a:pt x="194" y="170"/>
                  </a:lnTo>
                  <a:lnTo>
                    <a:pt x="180" y="170"/>
                  </a:lnTo>
                  <a:lnTo>
                    <a:pt x="167" y="167"/>
                  </a:lnTo>
                  <a:lnTo>
                    <a:pt x="156" y="160"/>
                  </a:lnTo>
                  <a:lnTo>
                    <a:pt x="149" y="155"/>
                  </a:lnTo>
                  <a:lnTo>
                    <a:pt x="142" y="151"/>
                  </a:lnTo>
                  <a:lnTo>
                    <a:pt x="140" y="148"/>
                  </a:lnTo>
                  <a:lnTo>
                    <a:pt x="138" y="145"/>
                  </a:lnTo>
                  <a:lnTo>
                    <a:pt x="137" y="144"/>
                  </a:lnTo>
                  <a:lnTo>
                    <a:pt x="137" y="141"/>
                  </a:lnTo>
                  <a:lnTo>
                    <a:pt x="136" y="140"/>
                  </a:lnTo>
                  <a:lnTo>
                    <a:pt x="133" y="140"/>
                  </a:lnTo>
                  <a:lnTo>
                    <a:pt x="126" y="143"/>
                  </a:lnTo>
                  <a:lnTo>
                    <a:pt x="118" y="147"/>
                  </a:lnTo>
                  <a:lnTo>
                    <a:pt x="110" y="148"/>
                  </a:lnTo>
                  <a:lnTo>
                    <a:pt x="103" y="148"/>
                  </a:lnTo>
                  <a:lnTo>
                    <a:pt x="93" y="140"/>
                  </a:lnTo>
                  <a:lnTo>
                    <a:pt x="86" y="136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2" y="128"/>
                  </a:lnTo>
                  <a:lnTo>
                    <a:pt x="78" y="120"/>
                  </a:lnTo>
                  <a:lnTo>
                    <a:pt x="75" y="117"/>
                  </a:lnTo>
                  <a:lnTo>
                    <a:pt x="71" y="116"/>
                  </a:lnTo>
                  <a:lnTo>
                    <a:pt x="47" y="116"/>
                  </a:lnTo>
                  <a:lnTo>
                    <a:pt x="38" y="110"/>
                  </a:lnTo>
                  <a:lnTo>
                    <a:pt x="27" y="100"/>
                  </a:lnTo>
                  <a:lnTo>
                    <a:pt x="20" y="90"/>
                  </a:lnTo>
                  <a:lnTo>
                    <a:pt x="16" y="81"/>
                  </a:lnTo>
                  <a:lnTo>
                    <a:pt x="13" y="77"/>
                  </a:lnTo>
                  <a:lnTo>
                    <a:pt x="5" y="66"/>
                  </a:lnTo>
                  <a:lnTo>
                    <a:pt x="0" y="62"/>
                  </a:lnTo>
                  <a:lnTo>
                    <a:pt x="8" y="57"/>
                  </a:lnTo>
                  <a:lnTo>
                    <a:pt x="11" y="54"/>
                  </a:lnTo>
                  <a:lnTo>
                    <a:pt x="13" y="52"/>
                  </a:lnTo>
                  <a:lnTo>
                    <a:pt x="16" y="52"/>
                  </a:lnTo>
                  <a:lnTo>
                    <a:pt x="20" y="51"/>
                  </a:lnTo>
                  <a:lnTo>
                    <a:pt x="24" y="48"/>
                  </a:lnTo>
                  <a:lnTo>
                    <a:pt x="27" y="44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1" y="26"/>
                  </a:lnTo>
                  <a:lnTo>
                    <a:pt x="36" y="16"/>
                  </a:lnTo>
                  <a:lnTo>
                    <a:pt x="39" y="11"/>
                  </a:lnTo>
                  <a:lnTo>
                    <a:pt x="42" y="7"/>
                  </a:lnTo>
                  <a:lnTo>
                    <a:pt x="43" y="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74A3E0">
                <a:alpha val="95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65" name="Freeform 111"/>
            <p:cNvSpPr>
              <a:spLocks/>
            </p:cNvSpPr>
            <p:nvPr/>
          </p:nvSpPr>
          <p:spPr bwMode="auto">
            <a:xfrm>
              <a:off x="3857628" y="2706070"/>
              <a:ext cx="1168650" cy="1158762"/>
            </a:xfrm>
            <a:custGeom>
              <a:avLst/>
              <a:gdLst/>
              <a:ahLst/>
              <a:cxnLst>
                <a:cxn ang="0">
                  <a:pos x="484" y="19"/>
                </a:cxn>
                <a:cxn ang="0">
                  <a:pos x="484" y="39"/>
                </a:cxn>
                <a:cxn ang="0">
                  <a:pos x="502" y="66"/>
                </a:cxn>
                <a:cxn ang="0">
                  <a:pos x="553" y="45"/>
                </a:cxn>
                <a:cxn ang="0">
                  <a:pos x="586" y="41"/>
                </a:cxn>
                <a:cxn ang="0">
                  <a:pos x="605" y="65"/>
                </a:cxn>
                <a:cxn ang="0">
                  <a:pos x="629" y="89"/>
                </a:cxn>
                <a:cxn ang="0">
                  <a:pos x="639" y="115"/>
                </a:cxn>
                <a:cxn ang="0">
                  <a:pos x="600" y="190"/>
                </a:cxn>
                <a:cxn ang="0">
                  <a:pos x="589" y="216"/>
                </a:cxn>
                <a:cxn ang="0">
                  <a:pos x="557" y="260"/>
                </a:cxn>
                <a:cxn ang="0">
                  <a:pos x="542" y="315"/>
                </a:cxn>
                <a:cxn ang="0">
                  <a:pos x="596" y="262"/>
                </a:cxn>
                <a:cxn ang="0">
                  <a:pos x="616" y="232"/>
                </a:cxn>
                <a:cxn ang="0">
                  <a:pos x="601" y="220"/>
                </a:cxn>
                <a:cxn ang="0">
                  <a:pos x="633" y="216"/>
                </a:cxn>
                <a:cxn ang="0">
                  <a:pos x="632" y="241"/>
                </a:cxn>
                <a:cxn ang="0">
                  <a:pos x="640" y="275"/>
                </a:cxn>
                <a:cxn ang="0">
                  <a:pos x="658" y="317"/>
                </a:cxn>
                <a:cxn ang="0">
                  <a:pos x="699" y="380"/>
                </a:cxn>
                <a:cxn ang="0">
                  <a:pos x="668" y="429"/>
                </a:cxn>
                <a:cxn ang="0">
                  <a:pos x="663" y="453"/>
                </a:cxn>
                <a:cxn ang="0">
                  <a:pos x="637" y="496"/>
                </a:cxn>
                <a:cxn ang="0">
                  <a:pos x="604" y="532"/>
                </a:cxn>
                <a:cxn ang="0">
                  <a:pos x="576" y="536"/>
                </a:cxn>
                <a:cxn ang="0">
                  <a:pos x="480" y="539"/>
                </a:cxn>
                <a:cxn ang="0">
                  <a:pos x="402" y="547"/>
                </a:cxn>
                <a:cxn ang="0">
                  <a:pos x="334" y="633"/>
                </a:cxn>
                <a:cxn ang="0">
                  <a:pos x="226" y="694"/>
                </a:cxn>
                <a:cxn ang="0">
                  <a:pos x="183" y="694"/>
                </a:cxn>
                <a:cxn ang="0">
                  <a:pos x="152" y="658"/>
                </a:cxn>
                <a:cxn ang="0">
                  <a:pos x="105" y="695"/>
                </a:cxn>
                <a:cxn ang="0">
                  <a:pos x="73" y="633"/>
                </a:cxn>
                <a:cxn ang="0">
                  <a:pos x="77" y="613"/>
                </a:cxn>
                <a:cxn ang="0">
                  <a:pos x="58" y="573"/>
                </a:cxn>
                <a:cxn ang="0">
                  <a:pos x="35" y="570"/>
                </a:cxn>
                <a:cxn ang="0">
                  <a:pos x="4" y="538"/>
                </a:cxn>
                <a:cxn ang="0">
                  <a:pos x="45" y="483"/>
                </a:cxn>
                <a:cxn ang="0">
                  <a:pos x="20" y="431"/>
                </a:cxn>
                <a:cxn ang="0">
                  <a:pos x="39" y="412"/>
                </a:cxn>
                <a:cxn ang="0">
                  <a:pos x="31" y="386"/>
                </a:cxn>
                <a:cxn ang="0">
                  <a:pos x="50" y="375"/>
                </a:cxn>
                <a:cxn ang="0">
                  <a:pos x="73" y="410"/>
                </a:cxn>
                <a:cxn ang="0">
                  <a:pos x="86" y="375"/>
                </a:cxn>
                <a:cxn ang="0">
                  <a:pos x="62" y="317"/>
                </a:cxn>
                <a:cxn ang="0">
                  <a:pos x="132" y="286"/>
                </a:cxn>
                <a:cxn ang="0">
                  <a:pos x="172" y="278"/>
                </a:cxn>
                <a:cxn ang="0">
                  <a:pos x="183" y="253"/>
                </a:cxn>
                <a:cxn ang="0">
                  <a:pos x="166" y="229"/>
                </a:cxn>
                <a:cxn ang="0">
                  <a:pos x="183" y="206"/>
                </a:cxn>
                <a:cxn ang="0">
                  <a:pos x="195" y="190"/>
                </a:cxn>
                <a:cxn ang="0">
                  <a:pos x="237" y="167"/>
                </a:cxn>
                <a:cxn ang="0">
                  <a:pos x="292" y="139"/>
                </a:cxn>
                <a:cxn ang="0">
                  <a:pos x="336" y="119"/>
                </a:cxn>
                <a:cxn ang="0">
                  <a:pos x="342" y="124"/>
                </a:cxn>
                <a:cxn ang="0">
                  <a:pos x="351" y="138"/>
                </a:cxn>
                <a:cxn ang="0">
                  <a:pos x="362" y="130"/>
                </a:cxn>
                <a:cxn ang="0">
                  <a:pos x="383" y="115"/>
                </a:cxn>
                <a:cxn ang="0">
                  <a:pos x="383" y="105"/>
                </a:cxn>
                <a:cxn ang="0">
                  <a:pos x="413" y="90"/>
                </a:cxn>
                <a:cxn ang="0">
                  <a:pos x="444" y="3"/>
                </a:cxn>
              </a:cxnLst>
              <a:rect l="0" t="0" r="r" b="b"/>
              <a:pathLst>
                <a:path w="709" h="703">
                  <a:moveTo>
                    <a:pt x="448" y="0"/>
                  </a:moveTo>
                  <a:lnTo>
                    <a:pt x="456" y="0"/>
                  </a:lnTo>
                  <a:lnTo>
                    <a:pt x="460" y="2"/>
                  </a:lnTo>
                  <a:lnTo>
                    <a:pt x="463" y="3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72" y="7"/>
                  </a:lnTo>
                  <a:lnTo>
                    <a:pt x="476" y="8"/>
                  </a:lnTo>
                  <a:lnTo>
                    <a:pt x="484" y="14"/>
                  </a:lnTo>
                  <a:lnTo>
                    <a:pt x="484" y="19"/>
                  </a:lnTo>
                  <a:lnTo>
                    <a:pt x="479" y="24"/>
                  </a:lnTo>
                  <a:lnTo>
                    <a:pt x="465" y="35"/>
                  </a:lnTo>
                  <a:lnTo>
                    <a:pt x="464" y="37"/>
                  </a:lnTo>
                  <a:lnTo>
                    <a:pt x="465" y="38"/>
                  </a:lnTo>
                  <a:lnTo>
                    <a:pt x="471" y="38"/>
                  </a:lnTo>
                  <a:lnTo>
                    <a:pt x="479" y="34"/>
                  </a:lnTo>
                  <a:lnTo>
                    <a:pt x="481" y="34"/>
                  </a:lnTo>
                  <a:lnTo>
                    <a:pt x="483" y="32"/>
                  </a:lnTo>
                  <a:lnTo>
                    <a:pt x="484" y="32"/>
                  </a:lnTo>
                  <a:lnTo>
                    <a:pt x="484" y="39"/>
                  </a:lnTo>
                  <a:lnTo>
                    <a:pt x="483" y="42"/>
                  </a:lnTo>
                  <a:lnTo>
                    <a:pt x="486" y="43"/>
                  </a:lnTo>
                  <a:lnTo>
                    <a:pt x="491" y="42"/>
                  </a:lnTo>
                  <a:lnTo>
                    <a:pt x="499" y="39"/>
                  </a:lnTo>
                  <a:lnTo>
                    <a:pt x="507" y="39"/>
                  </a:lnTo>
                  <a:lnTo>
                    <a:pt x="512" y="42"/>
                  </a:lnTo>
                  <a:lnTo>
                    <a:pt x="514" y="47"/>
                  </a:lnTo>
                  <a:lnTo>
                    <a:pt x="511" y="54"/>
                  </a:lnTo>
                  <a:lnTo>
                    <a:pt x="506" y="61"/>
                  </a:lnTo>
                  <a:lnTo>
                    <a:pt x="502" y="66"/>
                  </a:lnTo>
                  <a:lnTo>
                    <a:pt x="500" y="72"/>
                  </a:lnTo>
                  <a:lnTo>
                    <a:pt x="500" y="73"/>
                  </a:lnTo>
                  <a:lnTo>
                    <a:pt x="504" y="73"/>
                  </a:lnTo>
                  <a:lnTo>
                    <a:pt x="518" y="66"/>
                  </a:lnTo>
                  <a:lnTo>
                    <a:pt x="520" y="63"/>
                  </a:lnTo>
                  <a:lnTo>
                    <a:pt x="522" y="61"/>
                  </a:lnTo>
                  <a:lnTo>
                    <a:pt x="522" y="53"/>
                  </a:lnTo>
                  <a:lnTo>
                    <a:pt x="542" y="46"/>
                  </a:lnTo>
                  <a:lnTo>
                    <a:pt x="549" y="45"/>
                  </a:lnTo>
                  <a:lnTo>
                    <a:pt x="553" y="45"/>
                  </a:lnTo>
                  <a:lnTo>
                    <a:pt x="558" y="42"/>
                  </a:lnTo>
                  <a:lnTo>
                    <a:pt x="562" y="41"/>
                  </a:lnTo>
                  <a:lnTo>
                    <a:pt x="566" y="38"/>
                  </a:lnTo>
                  <a:lnTo>
                    <a:pt x="572" y="35"/>
                  </a:lnTo>
                  <a:lnTo>
                    <a:pt x="573" y="37"/>
                  </a:lnTo>
                  <a:lnTo>
                    <a:pt x="576" y="38"/>
                  </a:lnTo>
                  <a:lnTo>
                    <a:pt x="577" y="41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6" y="41"/>
                  </a:lnTo>
                  <a:lnTo>
                    <a:pt x="592" y="41"/>
                  </a:lnTo>
                  <a:lnTo>
                    <a:pt x="594" y="42"/>
                  </a:lnTo>
                  <a:lnTo>
                    <a:pt x="594" y="51"/>
                  </a:lnTo>
                  <a:lnTo>
                    <a:pt x="593" y="54"/>
                  </a:lnTo>
                  <a:lnTo>
                    <a:pt x="594" y="58"/>
                  </a:lnTo>
                  <a:lnTo>
                    <a:pt x="596" y="61"/>
                  </a:lnTo>
                  <a:lnTo>
                    <a:pt x="602" y="68"/>
                  </a:lnTo>
                  <a:lnTo>
                    <a:pt x="604" y="68"/>
                  </a:lnTo>
                  <a:lnTo>
                    <a:pt x="604" y="66"/>
                  </a:lnTo>
                  <a:lnTo>
                    <a:pt x="605" y="65"/>
                  </a:lnTo>
                  <a:lnTo>
                    <a:pt x="605" y="62"/>
                  </a:lnTo>
                  <a:lnTo>
                    <a:pt x="607" y="62"/>
                  </a:lnTo>
                  <a:lnTo>
                    <a:pt x="608" y="61"/>
                  </a:lnTo>
                  <a:lnTo>
                    <a:pt x="611" y="62"/>
                  </a:lnTo>
                  <a:lnTo>
                    <a:pt x="617" y="66"/>
                  </a:lnTo>
                  <a:lnTo>
                    <a:pt x="623" y="73"/>
                  </a:lnTo>
                  <a:lnTo>
                    <a:pt x="627" y="80"/>
                  </a:lnTo>
                  <a:lnTo>
                    <a:pt x="628" y="84"/>
                  </a:lnTo>
                  <a:lnTo>
                    <a:pt x="628" y="86"/>
                  </a:lnTo>
                  <a:lnTo>
                    <a:pt x="629" y="89"/>
                  </a:lnTo>
                  <a:lnTo>
                    <a:pt x="629" y="97"/>
                  </a:lnTo>
                  <a:lnTo>
                    <a:pt x="628" y="101"/>
                  </a:lnTo>
                  <a:lnTo>
                    <a:pt x="624" y="105"/>
                  </a:lnTo>
                  <a:lnTo>
                    <a:pt x="625" y="107"/>
                  </a:lnTo>
                  <a:lnTo>
                    <a:pt x="627" y="107"/>
                  </a:lnTo>
                  <a:lnTo>
                    <a:pt x="629" y="108"/>
                  </a:lnTo>
                  <a:lnTo>
                    <a:pt x="632" y="108"/>
                  </a:lnTo>
                  <a:lnTo>
                    <a:pt x="635" y="111"/>
                  </a:lnTo>
                  <a:lnTo>
                    <a:pt x="637" y="112"/>
                  </a:lnTo>
                  <a:lnTo>
                    <a:pt x="639" y="115"/>
                  </a:lnTo>
                  <a:lnTo>
                    <a:pt x="639" y="121"/>
                  </a:lnTo>
                  <a:lnTo>
                    <a:pt x="635" y="130"/>
                  </a:lnTo>
                  <a:lnTo>
                    <a:pt x="629" y="138"/>
                  </a:lnTo>
                  <a:lnTo>
                    <a:pt x="625" y="146"/>
                  </a:lnTo>
                  <a:lnTo>
                    <a:pt x="624" y="152"/>
                  </a:lnTo>
                  <a:lnTo>
                    <a:pt x="624" y="158"/>
                  </a:lnTo>
                  <a:lnTo>
                    <a:pt x="623" y="162"/>
                  </a:lnTo>
                  <a:lnTo>
                    <a:pt x="613" y="171"/>
                  </a:lnTo>
                  <a:lnTo>
                    <a:pt x="607" y="179"/>
                  </a:lnTo>
                  <a:lnTo>
                    <a:pt x="600" y="190"/>
                  </a:lnTo>
                  <a:lnTo>
                    <a:pt x="594" y="198"/>
                  </a:lnTo>
                  <a:lnTo>
                    <a:pt x="592" y="200"/>
                  </a:lnTo>
                  <a:lnTo>
                    <a:pt x="592" y="201"/>
                  </a:lnTo>
                  <a:lnTo>
                    <a:pt x="593" y="202"/>
                  </a:lnTo>
                  <a:lnTo>
                    <a:pt x="594" y="202"/>
                  </a:lnTo>
                  <a:lnTo>
                    <a:pt x="597" y="205"/>
                  </a:lnTo>
                  <a:lnTo>
                    <a:pt x="597" y="208"/>
                  </a:lnTo>
                  <a:lnTo>
                    <a:pt x="596" y="210"/>
                  </a:lnTo>
                  <a:lnTo>
                    <a:pt x="593" y="213"/>
                  </a:lnTo>
                  <a:lnTo>
                    <a:pt x="589" y="216"/>
                  </a:lnTo>
                  <a:lnTo>
                    <a:pt x="586" y="218"/>
                  </a:lnTo>
                  <a:lnTo>
                    <a:pt x="581" y="227"/>
                  </a:lnTo>
                  <a:lnTo>
                    <a:pt x="577" y="239"/>
                  </a:lnTo>
                  <a:lnTo>
                    <a:pt x="574" y="249"/>
                  </a:lnTo>
                  <a:lnTo>
                    <a:pt x="572" y="255"/>
                  </a:lnTo>
                  <a:lnTo>
                    <a:pt x="570" y="256"/>
                  </a:lnTo>
                  <a:lnTo>
                    <a:pt x="568" y="256"/>
                  </a:lnTo>
                  <a:lnTo>
                    <a:pt x="565" y="258"/>
                  </a:lnTo>
                  <a:lnTo>
                    <a:pt x="562" y="258"/>
                  </a:lnTo>
                  <a:lnTo>
                    <a:pt x="557" y="260"/>
                  </a:lnTo>
                  <a:lnTo>
                    <a:pt x="555" y="264"/>
                  </a:lnTo>
                  <a:lnTo>
                    <a:pt x="555" y="276"/>
                  </a:lnTo>
                  <a:lnTo>
                    <a:pt x="554" y="278"/>
                  </a:lnTo>
                  <a:lnTo>
                    <a:pt x="553" y="280"/>
                  </a:lnTo>
                  <a:lnTo>
                    <a:pt x="545" y="284"/>
                  </a:lnTo>
                  <a:lnTo>
                    <a:pt x="543" y="287"/>
                  </a:lnTo>
                  <a:lnTo>
                    <a:pt x="542" y="294"/>
                  </a:lnTo>
                  <a:lnTo>
                    <a:pt x="541" y="302"/>
                  </a:lnTo>
                  <a:lnTo>
                    <a:pt x="541" y="310"/>
                  </a:lnTo>
                  <a:lnTo>
                    <a:pt x="542" y="315"/>
                  </a:lnTo>
                  <a:lnTo>
                    <a:pt x="543" y="314"/>
                  </a:lnTo>
                  <a:lnTo>
                    <a:pt x="546" y="309"/>
                  </a:lnTo>
                  <a:lnTo>
                    <a:pt x="547" y="302"/>
                  </a:lnTo>
                  <a:lnTo>
                    <a:pt x="551" y="290"/>
                  </a:lnTo>
                  <a:lnTo>
                    <a:pt x="553" y="287"/>
                  </a:lnTo>
                  <a:lnTo>
                    <a:pt x="555" y="286"/>
                  </a:lnTo>
                  <a:lnTo>
                    <a:pt x="570" y="286"/>
                  </a:lnTo>
                  <a:lnTo>
                    <a:pt x="576" y="283"/>
                  </a:lnTo>
                  <a:lnTo>
                    <a:pt x="590" y="268"/>
                  </a:lnTo>
                  <a:lnTo>
                    <a:pt x="596" y="262"/>
                  </a:lnTo>
                  <a:lnTo>
                    <a:pt x="600" y="256"/>
                  </a:lnTo>
                  <a:lnTo>
                    <a:pt x="602" y="253"/>
                  </a:lnTo>
                  <a:lnTo>
                    <a:pt x="607" y="253"/>
                  </a:lnTo>
                  <a:lnTo>
                    <a:pt x="608" y="255"/>
                  </a:lnTo>
                  <a:lnTo>
                    <a:pt x="611" y="255"/>
                  </a:lnTo>
                  <a:lnTo>
                    <a:pt x="616" y="249"/>
                  </a:lnTo>
                  <a:lnTo>
                    <a:pt x="619" y="241"/>
                  </a:lnTo>
                  <a:lnTo>
                    <a:pt x="620" y="233"/>
                  </a:lnTo>
                  <a:lnTo>
                    <a:pt x="620" y="232"/>
                  </a:lnTo>
                  <a:lnTo>
                    <a:pt x="616" y="232"/>
                  </a:lnTo>
                  <a:lnTo>
                    <a:pt x="613" y="233"/>
                  </a:lnTo>
                  <a:lnTo>
                    <a:pt x="609" y="235"/>
                  </a:lnTo>
                  <a:lnTo>
                    <a:pt x="607" y="235"/>
                  </a:lnTo>
                  <a:lnTo>
                    <a:pt x="604" y="236"/>
                  </a:lnTo>
                  <a:lnTo>
                    <a:pt x="600" y="236"/>
                  </a:lnTo>
                  <a:lnTo>
                    <a:pt x="598" y="233"/>
                  </a:lnTo>
                  <a:lnTo>
                    <a:pt x="598" y="225"/>
                  </a:lnTo>
                  <a:lnTo>
                    <a:pt x="600" y="222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18"/>
                  </a:lnTo>
                  <a:lnTo>
                    <a:pt x="605" y="218"/>
                  </a:lnTo>
                  <a:lnTo>
                    <a:pt x="609" y="217"/>
                  </a:lnTo>
                  <a:lnTo>
                    <a:pt x="620" y="217"/>
                  </a:lnTo>
                  <a:lnTo>
                    <a:pt x="623" y="216"/>
                  </a:lnTo>
                  <a:lnTo>
                    <a:pt x="627" y="213"/>
                  </a:lnTo>
                  <a:lnTo>
                    <a:pt x="632" y="210"/>
                  </a:lnTo>
                  <a:lnTo>
                    <a:pt x="635" y="210"/>
                  </a:lnTo>
                  <a:lnTo>
                    <a:pt x="635" y="212"/>
                  </a:lnTo>
                  <a:lnTo>
                    <a:pt x="633" y="216"/>
                  </a:lnTo>
                  <a:lnTo>
                    <a:pt x="631" y="221"/>
                  </a:lnTo>
                  <a:lnTo>
                    <a:pt x="629" y="225"/>
                  </a:lnTo>
                  <a:lnTo>
                    <a:pt x="627" y="229"/>
                  </a:lnTo>
                  <a:lnTo>
                    <a:pt x="625" y="232"/>
                  </a:lnTo>
                  <a:lnTo>
                    <a:pt x="624" y="233"/>
                  </a:lnTo>
                  <a:lnTo>
                    <a:pt x="624" y="235"/>
                  </a:lnTo>
                  <a:lnTo>
                    <a:pt x="625" y="235"/>
                  </a:lnTo>
                  <a:lnTo>
                    <a:pt x="628" y="237"/>
                  </a:lnTo>
                  <a:lnTo>
                    <a:pt x="631" y="239"/>
                  </a:lnTo>
                  <a:lnTo>
                    <a:pt x="632" y="241"/>
                  </a:lnTo>
                  <a:lnTo>
                    <a:pt x="632" y="245"/>
                  </a:lnTo>
                  <a:lnTo>
                    <a:pt x="631" y="248"/>
                  </a:lnTo>
                  <a:lnTo>
                    <a:pt x="629" y="252"/>
                  </a:lnTo>
                  <a:lnTo>
                    <a:pt x="628" y="255"/>
                  </a:lnTo>
                  <a:lnTo>
                    <a:pt x="627" y="259"/>
                  </a:lnTo>
                  <a:lnTo>
                    <a:pt x="627" y="262"/>
                  </a:lnTo>
                  <a:lnTo>
                    <a:pt x="631" y="266"/>
                  </a:lnTo>
                  <a:lnTo>
                    <a:pt x="636" y="268"/>
                  </a:lnTo>
                  <a:lnTo>
                    <a:pt x="637" y="270"/>
                  </a:lnTo>
                  <a:lnTo>
                    <a:pt x="640" y="275"/>
                  </a:lnTo>
                  <a:lnTo>
                    <a:pt x="640" y="282"/>
                  </a:lnTo>
                  <a:lnTo>
                    <a:pt x="639" y="290"/>
                  </a:lnTo>
                  <a:lnTo>
                    <a:pt x="640" y="297"/>
                  </a:lnTo>
                  <a:lnTo>
                    <a:pt x="641" y="301"/>
                  </a:lnTo>
                  <a:lnTo>
                    <a:pt x="643" y="302"/>
                  </a:lnTo>
                  <a:lnTo>
                    <a:pt x="648" y="305"/>
                  </a:lnTo>
                  <a:lnTo>
                    <a:pt x="652" y="306"/>
                  </a:lnTo>
                  <a:lnTo>
                    <a:pt x="655" y="307"/>
                  </a:lnTo>
                  <a:lnTo>
                    <a:pt x="655" y="314"/>
                  </a:lnTo>
                  <a:lnTo>
                    <a:pt x="658" y="317"/>
                  </a:lnTo>
                  <a:lnTo>
                    <a:pt x="660" y="318"/>
                  </a:lnTo>
                  <a:lnTo>
                    <a:pt x="668" y="324"/>
                  </a:lnTo>
                  <a:lnTo>
                    <a:pt x="671" y="328"/>
                  </a:lnTo>
                  <a:lnTo>
                    <a:pt x="675" y="332"/>
                  </a:lnTo>
                  <a:lnTo>
                    <a:pt x="678" y="336"/>
                  </a:lnTo>
                  <a:lnTo>
                    <a:pt x="684" y="349"/>
                  </a:lnTo>
                  <a:lnTo>
                    <a:pt x="690" y="368"/>
                  </a:lnTo>
                  <a:lnTo>
                    <a:pt x="691" y="373"/>
                  </a:lnTo>
                  <a:lnTo>
                    <a:pt x="697" y="379"/>
                  </a:lnTo>
                  <a:lnTo>
                    <a:pt x="699" y="380"/>
                  </a:lnTo>
                  <a:lnTo>
                    <a:pt x="702" y="380"/>
                  </a:lnTo>
                  <a:lnTo>
                    <a:pt x="707" y="383"/>
                  </a:lnTo>
                  <a:lnTo>
                    <a:pt x="709" y="384"/>
                  </a:lnTo>
                  <a:lnTo>
                    <a:pt x="709" y="387"/>
                  </a:lnTo>
                  <a:lnTo>
                    <a:pt x="707" y="388"/>
                  </a:lnTo>
                  <a:lnTo>
                    <a:pt x="699" y="392"/>
                  </a:lnTo>
                  <a:lnTo>
                    <a:pt x="698" y="395"/>
                  </a:lnTo>
                  <a:lnTo>
                    <a:pt x="694" y="402"/>
                  </a:lnTo>
                  <a:lnTo>
                    <a:pt x="670" y="426"/>
                  </a:lnTo>
                  <a:lnTo>
                    <a:pt x="668" y="429"/>
                  </a:lnTo>
                  <a:lnTo>
                    <a:pt x="668" y="431"/>
                  </a:lnTo>
                  <a:lnTo>
                    <a:pt x="671" y="437"/>
                  </a:lnTo>
                  <a:lnTo>
                    <a:pt x="672" y="441"/>
                  </a:lnTo>
                  <a:lnTo>
                    <a:pt x="674" y="443"/>
                  </a:lnTo>
                  <a:lnTo>
                    <a:pt x="674" y="446"/>
                  </a:lnTo>
                  <a:lnTo>
                    <a:pt x="672" y="447"/>
                  </a:lnTo>
                  <a:lnTo>
                    <a:pt x="670" y="449"/>
                  </a:lnTo>
                  <a:lnTo>
                    <a:pt x="668" y="450"/>
                  </a:lnTo>
                  <a:lnTo>
                    <a:pt x="664" y="452"/>
                  </a:lnTo>
                  <a:lnTo>
                    <a:pt x="663" y="453"/>
                  </a:lnTo>
                  <a:lnTo>
                    <a:pt x="660" y="454"/>
                  </a:lnTo>
                  <a:lnTo>
                    <a:pt x="659" y="460"/>
                  </a:lnTo>
                  <a:lnTo>
                    <a:pt x="664" y="478"/>
                  </a:lnTo>
                  <a:lnTo>
                    <a:pt x="666" y="487"/>
                  </a:lnTo>
                  <a:lnTo>
                    <a:pt x="666" y="489"/>
                  </a:lnTo>
                  <a:lnTo>
                    <a:pt x="663" y="491"/>
                  </a:lnTo>
                  <a:lnTo>
                    <a:pt x="662" y="492"/>
                  </a:lnTo>
                  <a:lnTo>
                    <a:pt x="643" y="492"/>
                  </a:lnTo>
                  <a:lnTo>
                    <a:pt x="640" y="493"/>
                  </a:lnTo>
                  <a:lnTo>
                    <a:pt x="637" y="496"/>
                  </a:lnTo>
                  <a:lnTo>
                    <a:pt x="637" y="499"/>
                  </a:lnTo>
                  <a:lnTo>
                    <a:pt x="636" y="501"/>
                  </a:lnTo>
                  <a:lnTo>
                    <a:pt x="636" y="504"/>
                  </a:lnTo>
                  <a:lnTo>
                    <a:pt x="631" y="509"/>
                  </a:lnTo>
                  <a:lnTo>
                    <a:pt x="623" y="515"/>
                  </a:lnTo>
                  <a:lnTo>
                    <a:pt x="612" y="522"/>
                  </a:lnTo>
                  <a:lnTo>
                    <a:pt x="604" y="527"/>
                  </a:lnTo>
                  <a:lnTo>
                    <a:pt x="602" y="528"/>
                  </a:lnTo>
                  <a:lnTo>
                    <a:pt x="602" y="530"/>
                  </a:lnTo>
                  <a:lnTo>
                    <a:pt x="604" y="532"/>
                  </a:lnTo>
                  <a:lnTo>
                    <a:pt x="600" y="534"/>
                  </a:lnTo>
                  <a:lnTo>
                    <a:pt x="597" y="536"/>
                  </a:lnTo>
                  <a:lnTo>
                    <a:pt x="589" y="539"/>
                  </a:lnTo>
                  <a:lnTo>
                    <a:pt x="586" y="539"/>
                  </a:lnTo>
                  <a:lnTo>
                    <a:pt x="584" y="538"/>
                  </a:lnTo>
                  <a:lnTo>
                    <a:pt x="582" y="536"/>
                  </a:lnTo>
                  <a:lnTo>
                    <a:pt x="580" y="536"/>
                  </a:lnTo>
                  <a:lnTo>
                    <a:pt x="578" y="535"/>
                  </a:lnTo>
                  <a:lnTo>
                    <a:pt x="577" y="535"/>
                  </a:lnTo>
                  <a:lnTo>
                    <a:pt x="576" y="536"/>
                  </a:lnTo>
                  <a:lnTo>
                    <a:pt x="568" y="540"/>
                  </a:lnTo>
                  <a:lnTo>
                    <a:pt x="555" y="543"/>
                  </a:lnTo>
                  <a:lnTo>
                    <a:pt x="542" y="544"/>
                  </a:lnTo>
                  <a:lnTo>
                    <a:pt x="534" y="546"/>
                  </a:lnTo>
                  <a:lnTo>
                    <a:pt x="527" y="544"/>
                  </a:lnTo>
                  <a:lnTo>
                    <a:pt x="519" y="539"/>
                  </a:lnTo>
                  <a:lnTo>
                    <a:pt x="512" y="538"/>
                  </a:lnTo>
                  <a:lnTo>
                    <a:pt x="503" y="538"/>
                  </a:lnTo>
                  <a:lnTo>
                    <a:pt x="491" y="539"/>
                  </a:lnTo>
                  <a:lnTo>
                    <a:pt x="480" y="539"/>
                  </a:lnTo>
                  <a:lnTo>
                    <a:pt x="471" y="535"/>
                  </a:lnTo>
                  <a:lnTo>
                    <a:pt x="464" y="531"/>
                  </a:lnTo>
                  <a:lnTo>
                    <a:pt x="459" y="527"/>
                  </a:lnTo>
                  <a:lnTo>
                    <a:pt x="453" y="526"/>
                  </a:lnTo>
                  <a:lnTo>
                    <a:pt x="448" y="528"/>
                  </a:lnTo>
                  <a:lnTo>
                    <a:pt x="442" y="532"/>
                  </a:lnTo>
                  <a:lnTo>
                    <a:pt x="436" y="536"/>
                  </a:lnTo>
                  <a:lnTo>
                    <a:pt x="426" y="538"/>
                  </a:lnTo>
                  <a:lnTo>
                    <a:pt x="413" y="540"/>
                  </a:lnTo>
                  <a:lnTo>
                    <a:pt x="402" y="547"/>
                  </a:lnTo>
                  <a:lnTo>
                    <a:pt x="391" y="558"/>
                  </a:lnTo>
                  <a:lnTo>
                    <a:pt x="382" y="566"/>
                  </a:lnTo>
                  <a:lnTo>
                    <a:pt x="373" y="571"/>
                  </a:lnTo>
                  <a:lnTo>
                    <a:pt x="363" y="578"/>
                  </a:lnTo>
                  <a:lnTo>
                    <a:pt x="358" y="586"/>
                  </a:lnTo>
                  <a:lnTo>
                    <a:pt x="351" y="600"/>
                  </a:lnTo>
                  <a:lnTo>
                    <a:pt x="343" y="613"/>
                  </a:lnTo>
                  <a:lnTo>
                    <a:pt x="339" y="627"/>
                  </a:lnTo>
                  <a:lnTo>
                    <a:pt x="338" y="632"/>
                  </a:lnTo>
                  <a:lnTo>
                    <a:pt x="334" y="633"/>
                  </a:lnTo>
                  <a:lnTo>
                    <a:pt x="326" y="632"/>
                  </a:lnTo>
                  <a:lnTo>
                    <a:pt x="321" y="632"/>
                  </a:lnTo>
                  <a:lnTo>
                    <a:pt x="315" y="635"/>
                  </a:lnTo>
                  <a:lnTo>
                    <a:pt x="307" y="642"/>
                  </a:lnTo>
                  <a:lnTo>
                    <a:pt x="299" y="652"/>
                  </a:lnTo>
                  <a:lnTo>
                    <a:pt x="289" y="666"/>
                  </a:lnTo>
                  <a:lnTo>
                    <a:pt x="274" y="695"/>
                  </a:lnTo>
                  <a:lnTo>
                    <a:pt x="252" y="695"/>
                  </a:lnTo>
                  <a:lnTo>
                    <a:pt x="234" y="694"/>
                  </a:lnTo>
                  <a:lnTo>
                    <a:pt x="226" y="694"/>
                  </a:lnTo>
                  <a:lnTo>
                    <a:pt x="221" y="697"/>
                  </a:lnTo>
                  <a:lnTo>
                    <a:pt x="219" y="698"/>
                  </a:lnTo>
                  <a:lnTo>
                    <a:pt x="218" y="701"/>
                  </a:lnTo>
                  <a:lnTo>
                    <a:pt x="215" y="702"/>
                  </a:lnTo>
                  <a:lnTo>
                    <a:pt x="209" y="702"/>
                  </a:lnTo>
                  <a:lnTo>
                    <a:pt x="202" y="699"/>
                  </a:lnTo>
                  <a:lnTo>
                    <a:pt x="194" y="694"/>
                  </a:lnTo>
                  <a:lnTo>
                    <a:pt x="190" y="693"/>
                  </a:lnTo>
                  <a:lnTo>
                    <a:pt x="186" y="693"/>
                  </a:lnTo>
                  <a:lnTo>
                    <a:pt x="183" y="694"/>
                  </a:lnTo>
                  <a:lnTo>
                    <a:pt x="179" y="695"/>
                  </a:lnTo>
                  <a:lnTo>
                    <a:pt x="176" y="697"/>
                  </a:lnTo>
                  <a:lnTo>
                    <a:pt x="174" y="697"/>
                  </a:lnTo>
                  <a:lnTo>
                    <a:pt x="170" y="693"/>
                  </a:lnTo>
                  <a:lnTo>
                    <a:pt x="168" y="689"/>
                  </a:lnTo>
                  <a:lnTo>
                    <a:pt x="166" y="685"/>
                  </a:lnTo>
                  <a:lnTo>
                    <a:pt x="163" y="677"/>
                  </a:lnTo>
                  <a:lnTo>
                    <a:pt x="160" y="670"/>
                  </a:lnTo>
                  <a:lnTo>
                    <a:pt x="156" y="662"/>
                  </a:lnTo>
                  <a:lnTo>
                    <a:pt x="152" y="658"/>
                  </a:lnTo>
                  <a:lnTo>
                    <a:pt x="147" y="655"/>
                  </a:lnTo>
                  <a:lnTo>
                    <a:pt x="141" y="658"/>
                  </a:lnTo>
                  <a:lnTo>
                    <a:pt x="136" y="664"/>
                  </a:lnTo>
                  <a:lnTo>
                    <a:pt x="131" y="672"/>
                  </a:lnTo>
                  <a:lnTo>
                    <a:pt x="127" y="678"/>
                  </a:lnTo>
                  <a:lnTo>
                    <a:pt x="123" y="686"/>
                  </a:lnTo>
                  <a:lnTo>
                    <a:pt x="117" y="702"/>
                  </a:lnTo>
                  <a:lnTo>
                    <a:pt x="114" y="703"/>
                  </a:lnTo>
                  <a:lnTo>
                    <a:pt x="110" y="701"/>
                  </a:lnTo>
                  <a:lnTo>
                    <a:pt x="105" y="695"/>
                  </a:lnTo>
                  <a:lnTo>
                    <a:pt x="100" y="689"/>
                  </a:lnTo>
                  <a:lnTo>
                    <a:pt x="96" y="683"/>
                  </a:lnTo>
                  <a:lnTo>
                    <a:pt x="93" y="679"/>
                  </a:lnTo>
                  <a:lnTo>
                    <a:pt x="90" y="674"/>
                  </a:lnTo>
                  <a:lnTo>
                    <a:pt x="85" y="658"/>
                  </a:lnTo>
                  <a:lnTo>
                    <a:pt x="84" y="650"/>
                  </a:lnTo>
                  <a:lnTo>
                    <a:pt x="82" y="644"/>
                  </a:lnTo>
                  <a:lnTo>
                    <a:pt x="80" y="639"/>
                  </a:lnTo>
                  <a:lnTo>
                    <a:pt x="77" y="636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1" y="627"/>
                  </a:lnTo>
                  <a:lnTo>
                    <a:pt x="70" y="624"/>
                  </a:lnTo>
                  <a:lnTo>
                    <a:pt x="69" y="620"/>
                  </a:lnTo>
                  <a:lnTo>
                    <a:pt x="69" y="615"/>
                  </a:lnTo>
                  <a:lnTo>
                    <a:pt x="70" y="613"/>
                  </a:lnTo>
                  <a:lnTo>
                    <a:pt x="73" y="613"/>
                  </a:lnTo>
                  <a:lnTo>
                    <a:pt x="74" y="615"/>
                  </a:lnTo>
                  <a:lnTo>
                    <a:pt x="75" y="615"/>
                  </a:lnTo>
                  <a:lnTo>
                    <a:pt x="77" y="613"/>
                  </a:lnTo>
                  <a:lnTo>
                    <a:pt x="77" y="611"/>
                  </a:lnTo>
                  <a:lnTo>
                    <a:pt x="74" y="604"/>
                  </a:lnTo>
                  <a:lnTo>
                    <a:pt x="66" y="590"/>
                  </a:lnTo>
                  <a:lnTo>
                    <a:pt x="66" y="584"/>
                  </a:lnTo>
                  <a:lnTo>
                    <a:pt x="67" y="581"/>
                  </a:lnTo>
                  <a:lnTo>
                    <a:pt x="63" y="577"/>
                  </a:lnTo>
                  <a:lnTo>
                    <a:pt x="62" y="577"/>
                  </a:lnTo>
                  <a:lnTo>
                    <a:pt x="59" y="575"/>
                  </a:lnTo>
                  <a:lnTo>
                    <a:pt x="58" y="574"/>
                  </a:lnTo>
                  <a:lnTo>
                    <a:pt x="58" y="573"/>
                  </a:lnTo>
                  <a:lnTo>
                    <a:pt x="59" y="570"/>
                  </a:lnTo>
                  <a:lnTo>
                    <a:pt x="59" y="567"/>
                  </a:lnTo>
                  <a:lnTo>
                    <a:pt x="61" y="565"/>
                  </a:lnTo>
                  <a:lnTo>
                    <a:pt x="61" y="559"/>
                  </a:lnTo>
                  <a:lnTo>
                    <a:pt x="59" y="559"/>
                  </a:lnTo>
                  <a:lnTo>
                    <a:pt x="55" y="562"/>
                  </a:lnTo>
                  <a:lnTo>
                    <a:pt x="50" y="565"/>
                  </a:lnTo>
                  <a:lnTo>
                    <a:pt x="45" y="569"/>
                  </a:lnTo>
                  <a:lnTo>
                    <a:pt x="39" y="570"/>
                  </a:lnTo>
                  <a:lnTo>
                    <a:pt x="35" y="570"/>
                  </a:lnTo>
                  <a:lnTo>
                    <a:pt x="32" y="567"/>
                  </a:lnTo>
                  <a:lnTo>
                    <a:pt x="30" y="566"/>
                  </a:lnTo>
                  <a:lnTo>
                    <a:pt x="26" y="563"/>
                  </a:lnTo>
                  <a:lnTo>
                    <a:pt x="22" y="562"/>
                  </a:lnTo>
                  <a:lnTo>
                    <a:pt x="18" y="559"/>
                  </a:lnTo>
                  <a:lnTo>
                    <a:pt x="15" y="558"/>
                  </a:lnTo>
                  <a:lnTo>
                    <a:pt x="12" y="555"/>
                  </a:lnTo>
                  <a:lnTo>
                    <a:pt x="11" y="553"/>
                  </a:lnTo>
                  <a:lnTo>
                    <a:pt x="7" y="540"/>
                  </a:lnTo>
                  <a:lnTo>
                    <a:pt x="4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6" y="515"/>
                  </a:lnTo>
                  <a:lnTo>
                    <a:pt x="31" y="489"/>
                  </a:lnTo>
                  <a:lnTo>
                    <a:pt x="34" y="491"/>
                  </a:lnTo>
                  <a:lnTo>
                    <a:pt x="36" y="491"/>
                  </a:lnTo>
                  <a:lnTo>
                    <a:pt x="38" y="492"/>
                  </a:lnTo>
                  <a:lnTo>
                    <a:pt x="41" y="493"/>
                  </a:lnTo>
                  <a:lnTo>
                    <a:pt x="43" y="491"/>
                  </a:lnTo>
                  <a:lnTo>
                    <a:pt x="45" y="483"/>
                  </a:lnTo>
                  <a:lnTo>
                    <a:pt x="45" y="473"/>
                  </a:lnTo>
                  <a:lnTo>
                    <a:pt x="43" y="462"/>
                  </a:lnTo>
                  <a:lnTo>
                    <a:pt x="42" y="453"/>
                  </a:lnTo>
                  <a:lnTo>
                    <a:pt x="39" y="447"/>
                  </a:lnTo>
                  <a:lnTo>
                    <a:pt x="38" y="446"/>
                  </a:lnTo>
                  <a:lnTo>
                    <a:pt x="35" y="446"/>
                  </a:lnTo>
                  <a:lnTo>
                    <a:pt x="31" y="442"/>
                  </a:lnTo>
                  <a:lnTo>
                    <a:pt x="28" y="437"/>
                  </a:lnTo>
                  <a:lnTo>
                    <a:pt x="26" y="434"/>
                  </a:lnTo>
                  <a:lnTo>
                    <a:pt x="20" y="431"/>
                  </a:lnTo>
                  <a:lnTo>
                    <a:pt x="16" y="427"/>
                  </a:lnTo>
                  <a:lnTo>
                    <a:pt x="18" y="425"/>
                  </a:lnTo>
                  <a:lnTo>
                    <a:pt x="19" y="421"/>
                  </a:lnTo>
                  <a:lnTo>
                    <a:pt x="22" y="415"/>
                  </a:lnTo>
                  <a:lnTo>
                    <a:pt x="24" y="414"/>
                  </a:lnTo>
                  <a:lnTo>
                    <a:pt x="31" y="414"/>
                  </a:lnTo>
                  <a:lnTo>
                    <a:pt x="34" y="416"/>
                  </a:lnTo>
                  <a:lnTo>
                    <a:pt x="36" y="416"/>
                  </a:lnTo>
                  <a:lnTo>
                    <a:pt x="38" y="415"/>
                  </a:lnTo>
                  <a:lnTo>
                    <a:pt x="39" y="412"/>
                  </a:lnTo>
                  <a:lnTo>
                    <a:pt x="42" y="408"/>
                  </a:lnTo>
                  <a:lnTo>
                    <a:pt x="45" y="407"/>
                  </a:lnTo>
                  <a:lnTo>
                    <a:pt x="46" y="404"/>
                  </a:lnTo>
                  <a:lnTo>
                    <a:pt x="49" y="402"/>
                  </a:lnTo>
                  <a:lnTo>
                    <a:pt x="49" y="399"/>
                  </a:lnTo>
                  <a:lnTo>
                    <a:pt x="47" y="396"/>
                  </a:lnTo>
                  <a:lnTo>
                    <a:pt x="45" y="392"/>
                  </a:lnTo>
                  <a:lnTo>
                    <a:pt x="42" y="390"/>
                  </a:lnTo>
                  <a:lnTo>
                    <a:pt x="34" y="387"/>
                  </a:lnTo>
                  <a:lnTo>
                    <a:pt x="31" y="386"/>
                  </a:lnTo>
                  <a:lnTo>
                    <a:pt x="28" y="386"/>
                  </a:lnTo>
                  <a:lnTo>
                    <a:pt x="26" y="384"/>
                  </a:lnTo>
                  <a:lnTo>
                    <a:pt x="19" y="377"/>
                  </a:lnTo>
                  <a:lnTo>
                    <a:pt x="18" y="373"/>
                  </a:lnTo>
                  <a:lnTo>
                    <a:pt x="18" y="368"/>
                  </a:lnTo>
                  <a:lnTo>
                    <a:pt x="20" y="360"/>
                  </a:lnTo>
                  <a:lnTo>
                    <a:pt x="27" y="360"/>
                  </a:lnTo>
                  <a:lnTo>
                    <a:pt x="30" y="363"/>
                  </a:lnTo>
                  <a:lnTo>
                    <a:pt x="46" y="373"/>
                  </a:lnTo>
                  <a:lnTo>
                    <a:pt x="50" y="375"/>
                  </a:lnTo>
                  <a:lnTo>
                    <a:pt x="51" y="377"/>
                  </a:lnTo>
                  <a:lnTo>
                    <a:pt x="54" y="380"/>
                  </a:lnTo>
                  <a:lnTo>
                    <a:pt x="54" y="387"/>
                  </a:lnTo>
                  <a:lnTo>
                    <a:pt x="55" y="390"/>
                  </a:lnTo>
                  <a:lnTo>
                    <a:pt x="57" y="391"/>
                  </a:lnTo>
                  <a:lnTo>
                    <a:pt x="58" y="391"/>
                  </a:lnTo>
                  <a:lnTo>
                    <a:pt x="59" y="392"/>
                  </a:lnTo>
                  <a:lnTo>
                    <a:pt x="62" y="398"/>
                  </a:lnTo>
                  <a:lnTo>
                    <a:pt x="67" y="406"/>
                  </a:lnTo>
                  <a:lnTo>
                    <a:pt x="73" y="410"/>
                  </a:lnTo>
                  <a:lnTo>
                    <a:pt x="77" y="411"/>
                  </a:lnTo>
                  <a:lnTo>
                    <a:pt x="82" y="412"/>
                  </a:lnTo>
                  <a:lnTo>
                    <a:pt x="86" y="412"/>
                  </a:lnTo>
                  <a:lnTo>
                    <a:pt x="90" y="411"/>
                  </a:lnTo>
                  <a:lnTo>
                    <a:pt x="93" y="406"/>
                  </a:lnTo>
                  <a:lnTo>
                    <a:pt x="94" y="402"/>
                  </a:lnTo>
                  <a:lnTo>
                    <a:pt x="93" y="399"/>
                  </a:lnTo>
                  <a:lnTo>
                    <a:pt x="90" y="388"/>
                  </a:lnTo>
                  <a:lnTo>
                    <a:pt x="89" y="379"/>
                  </a:lnTo>
                  <a:lnTo>
                    <a:pt x="86" y="375"/>
                  </a:lnTo>
                  <a:lnTo>
                    <a:pt x="78" y="372"/>
                  </a:lnTo>
                  <a:lnTo>
                    <a:pt x="70" y="368"/>
                  </a:lnTo>
                  <a:lnTo>
                    <a:pt x="63" y="364"/>
                  </a:lnTo>
                  <a:lnTo>
                    <a:pt x="61" y="359"/>
                  </a:lnTo>
                  <a:lnTo>
                    <a:pt x="62" y="355"/>
                  </a:lnTo>
                  <a:lnTo>
                    <a:pt x="65" y="349"/>
                  </a:lnTo>
                  <a:lnTo>
                    <a:pt x="67" y="342"/>
                  </a:lnTo>
                  <a:lnTo>
                    <a:pt x="69" y="333"/>
                  </a:lnTo>
                  <a:lnTo>
                    <a:pt x="66" y="325"/>
                  </a:lnTo>
                  <a:lnTo>
                    <a:pt x="62" y="317"/>
                  </a:lnTo>
                  <a:lnTo>
                    <a:pt x="61" y="309"/>
                  </a:lnTo>
                  <a:lnTo>
                    <a:pt x="63" y="299"/>
                  </a:lnTo>
                  <a:lnTo>
                    <a:pt x="67" y="290"/>
                  </a:lnTo>
                  <a:lnTo>
                    <a:pt x="73" y="286"/>
                  </a:lnTo>
                  <a:lnTo>
                    <a:pt x="80" y="286"/>
                  </a:lnTo>
                  <a:lnTo>
                    <a:pt x="89" y="287"/>
                  </a:lnTo>
                  <a:lnTo>
                    <a:pt x="97" y="290"/>
                  </a:lnTo>
                  <a:lnTo>
                    <a:pt x="109" y="291"/>
                  </a:lnTo>
                  <a:lnTo>
                    <a:pt x="121" y="290"/>
                  </a:lnTo>
                  <a:lnTo>
                    <a:pt x="132" y="286"/>
                  </a:lnTo>
                  <a:lnTo>
                    <a:pt x="136" y="284"/>
                  </a:lnTo>
                  <a:lnTo>
                    <a:pt x="139" y="283"/>
                  </a:lnTo>
                  <a:lnTo>
                    <a:pt x="140" y="283"/>
                  </a:lnTo>
                  <a:lnTo>
                    <a:pt x="151" y="288"/>
                  </a:lnTo>
                  <a:lnTo>
                    <a:pt x="153" y="288"/>
                  </a:lnTo>
                  <a:lnTo>
                    <a:pt x="159" y="286"/>
                  </a:lnTo>
                  <a:lnTo>
                    <a:pt x="160" y="283"/>
                  </a:lnTo>
                  <a:lnTo>
                    <a:pt x="163" y="282"/>
                  </a:lnTo>
                  <a:lnTo>
                    <a:pt x="166" y="279"/>
                  </a:lnTo>
                  <a:lnTo>
                    <a:pt x="172" y="278"/>
                  </a:lnTo>
                  <a:lnTo>
                    <a:pt x="180" y="279"/>
                  </a:lnTo>
                  <a:lnTo>
                    <a:pt x="187" y="280"/>
                  </a:lnTo>
                  <a:lnTo>
                    <a:pt x="190" y="280"/>
                  </a:lnTo>
                  <a:lnTo>
                    <a:pt x="190" y="272"/>
                  </a:lnTo>
                  <a:lnTo>
                    <a:pt x="188" y="270"/>
                  </a:lnTo>
                  <a:lnTo>
                    <a:pt x="188" y="260"/>
                  </a:lnTo>
                  <a:lnTo>
                    <a:pt x="187" y="259"/>
                  </a:lnTo>
                  <a:lnTo>
                    <a:pt x="187" y="258"/>
                  </a:lnTo>
                  <a:lnTo>
                    <a:pt x="186" y="255"/>
                  </a:lnTo>
                  <a:lnTo>
                    <a:pt x="183" y="253"/>
                  </a:lnTo>
                  <a:lnTo>
                    <a:pt x="175" y="251"/>
                  </a:lnTo>
                  <a:lnTo>
                    <a:pt x="171" y="247"/>
                  </a:lnTo>
                  <a:lnTo>
                    <a:pt x="172" y="244"/>
                  </a:lnTo>
                  <a:lnTo>
                    <a:pt x="174" y="244"/>
                  </a:lnTo>
                  <a:lnTo>
                    <a:pt x="175" y="243"/>
                  </a:lnTo>
                  <a:lnTo>
                    <a:pt x="182" y="243"/>
                  </a:lnTo>
                  <a:lnTo>
                    <a:pt x="174" y="239"/>
                  </a:lnTo>
                  <a:lnTo>
                    <a:pt x="171" y="236"/>
                  </a:lnTo>
                  <a:lnTo>
                    <a:pt x="168" y="235"/>
                  </a:lnTo>
                  <a:lnTo>
                    <a:pt x="166" y="229"/>
                  </a:lnTo>
                  <a:lnTo>
                    <a:pt x="167" y="225"/>
                  </a:lnTo>
                  <a:lnTo>
                    <a:pt x="168" y="222"/>
                  </a:lnTo>
                  <a:lnTo>
                    <a:pt x="174" y="217"/>
                  </a:lnTo>
                  <a:lnTo>
                    <a:pt x="176" y="216"/>
                  </a:lnTo>
                  <a:lnTo>
                    <a:pt x="179" y="216"/>
                  </a:lnTo>
                  <a:lnTo>
                    <a:pt x="190" y="221"/>
                  </a:lnTo>
                  <a:lnTo>
                    <a:pt x="191" y="221"/>
                  </a:lnTo>
                  <a:lnTo>
                    <a:pt x="191" y="218"/>
                  </a:lnTo>
                  <a:lnTo>
                    <a:pt x="187" y="214"/>
                  </a:lnTo>
                  <a:lnTo>
                    <a:pt x="183" y="206"/>
                  </a:lnTo>
                  <a:lnTo>
                    <a:pt x="183" y="205"/>
                  </a:lnTo>
                  <a:lnTo>
                    <a:pt x="184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194" y="198"/>
                  </a:lnTo>
                  <a:lnTo>
                    <a:pt x="192" y="197"/>
                  </a:lnTo>
                  <a:lnTo>
                    <a:pt x="192" y="193"/>
                  </a:lnTo>
                  <a:lnTo>
                    <a:pt x="195" y="190"/>
                  </a:lnTo>
                  <a:lnTo>
                    <a:pt x="196" y="190"/>
                  </a:lnTo>
                  <a:lnTo>
                    <a:pt x="207" y="196"/>
                  </a:lnTo>
                  <a:lnTo>
                    <a:pt x="213" y="196"/>
                  </a:lnTo>
                  <a:lnTo>
                    <a:pt x="215" y="193"/>
                  </a:lnTo>
                  <a:lnTo>
                    <a:pt x="217" y="190"/>
                  </a:lnTo>
                  <a:lnTo>
                    <a:pt x="218" y="189"/>
                  </a:lnTo>
                  <a:lnTo>
                    <a:pt x="219" y="186"/>
                  </a:lnTo>
                  <a:lnTo>
                    <a:pt x="223" y="181"/>
                  </a:lnTo>
                  <a:lnTo>
                    <a:pt x="229" y="174"/>
                  </a:lnTo>
                  <a:lnTo>
                    <a:pt x="237" y="167"/>
                  </a:lnTo>
                  <a:lnTo>
                    <a:pt x="245" y="165"/>
                  </a:lnTo>
                  <a:lnTo>
                    <a:pt x="260" y="162"/>
                  </a:lnTo>
                  <a:lnTo>
                    <a:pt x="270" y="160"/>
                  </a:lnTo>
                  <a:lnTo>
                    <a:pt x="277" y="156"/>
                  </a:lnTo>
                  <a:lnTo>
                    <a:pt x="296" y="148"/>
                  </a:lnTo>
                  <a:lnTo>
                    <a:pt x="300" y="146"/>
                  </a:lnTo>
                  <a:lnTo>
                    <a:pt x="301" y="143"/>
                  </a:lnTo>
                  <a:lnTo>
                    <a:pt x="301" y="142"/>
                  </a:lnTo>
                  <a:lnTo>
                    <a:pt x="299" y="139"/>
                  </a:lnTo>
                  <a:lnTo>
                    <a:pt x="292" y="139"/>
                  </a:lnTo>
                  <a:lnTo>
                    <a:pt x="292" y="136"/>
                  </a:lnTo>
                  <a:lnTo>
                    <a:pt x="293" y="134"/>
                  </a:lnTo>
                  <a:lnTo>
                    <a:pt x="297" y="130"/>
                  </a:lnTo>
                  <a:lnTo>
                    <a:pt x="305" y="127"/>
                  </a:lnTo>
                  <a:lnTo>
                    <a:pt x="316" y="128"/>
                  </a:lnTo>
                  <a:lnTo>
                    <a:pt x="323" y="128"/>
                  </a:lnTo>
                  <a:lnTo>
                    <a:pt x="326" y="127"/>
                  </a:lnTo>
                  <a:lnTo>
                    <a:pt x="330" y="125"/>
                  </a:lnTo>
                  <a:lnTo>
                    <a:pt x="334" y="123"/>
                  </a:lnTo>
                  <a:lnTo>
                    <a:pt x="336" y="119"/>
                  </a:lnTo>
                  <a:lnTo>
                    <a:pt x="339" y="116"/>
                  </a:lnTo>
                  <a:lnTo>
                    <a:pt x="342" y="115"/>
                  </a:lnTo>
                  <a:lnTo>
                    <a:pt x="343" y="113"/>
                  </a:lnTo>
                  <a:lnTo>
                    <a:pt x="348" y="116"/>
                  </a:lnTo>
                  <a:lnTo>
                    <a:pt x="350" y="117"/>
                  </a:lnTo>
                  <a:lnTo>
                    <a:pt x="350" y="119"/>
                  </a:lnTo>
                  <a:lnTo>
                    <a:pt x="348" y="120"/>
                  </a:lnTo>
                  <a:lnTo>
                    <a:pt x="346" y="121"/>
                  </a:lnTo>
                  <a:lnTo>
                    <a:pt x="344" y="123"/>
                  </a:lnTo>
                  <a:lnTo>
                    <a:pt x="342" y="124"/>
                  </a:lnTo>
                  <a:lnTo>
                    <a:pt x="339" y="127"/>
                  </a:lnTo>
                  <a:lnTo>
                    <a:pt x="338" y="130"/>
                  </a:lnTo>
                  <a:lnTo>
                    <a:pt x="338" y="140"/>
                  </a:lnTo>
                  <a:lnTo>
                    <a:pt x="339" y="142"/>
                  </a:lnTo>
                  <a:lnTo>
                    <a:pt x="339" y="140"/>
                  </a:lnTo>
                  <a:lnTo>
                    <a:pt x="342" y="138"/>
                  </a:lnTo>
                  <a:lnTo>
                    <a:pt x="344" y="136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1" y="138"/>
                  </a:lnTo>
                  <a:lnTo>
                    <a:pt x="352" y="139"/>
                  </a:lnTo>
                  <a:lnTo>
                    <a:pt x="354" y="139"/>
                  </a:lnTo>
                  <a:lnTo>
                    <a:pt x="355" y="138"/>
                  </a:lnTo>
                  <a:lnTo>
                    <a:pt x="355" y="135"/>
                  </a:lnTo>
                  <a:lnTo>
                    <a:pt x="356" y="132"/>
                  </a:lnTo>
                  <a:lnTo>
                    <a:pt x="356" y="130"/>
                  </a:lnTo>
                  <a:lnTo>
                    <a:pt x="359" y="127"/>
                  </a:lnTo>
                  <a:lnTo>
                    <a:pt x="360" y="127"/>
                  </a:lnTo>
                  <a:lnTo>
                    <a:pt x="360" y="128"/>
                  </a:lnTo>
                  <a:lnTo>
                    <a:pt x="362" y="130"/>
                  </a:lnTo>
                  <a:lnTo>
                    <a:pt x="363" y="130"/>
                  </a:lnTo>
                  <a:lnTo>
                    <a:pt x="366" y="131"/>
                  </a:lnTo>
                  <a:lnTo>
                    <a:pt x="369" y="131"/>
                  </a:lnTo>
                  <a:lnTo>
                    <a:pt x="370" y="128"/>
                  </a:lnTo>
                  <a:lnTo>
                    <a:pt x="373" y="127"/>
                  </a:lnTo>
                  <a:lnTo>
                    <a:pt x="374" y="124"/>
                  </a:lnTo>
                  <a:lnTo>
                    <a:pt x="374" y="121"/>
                  </a:lnTo>
                  <a:lnTo>
                    <a:pt x="375" y="119"/>
                  </a:lnTo>
                  <a:lnTo>
                    <a:pt x="377" y="117"/>
                  </a:lnTo>
                  <a:lnTo>
                    <a:pt x="383" y="115"/>
                  </a:lnTo>
                  <a:lnTo>
                    <a:pt x="391" y="115"/>
                  </a:lnTo>
                  <a:lnTo>
                    <a:pt x="398" y="117"/>
                  </a:lnTo>
                  <a:lnTo>
                    <a:pt x="399" y="117"/>
                  </a:lnTo>
                  <a:lnTo>
                    <a:pt x="399" y="116"/>
                  </a:lnTo>
                  <a:lnTo>
                    <a:pt x="398" y="115"/>
                  </a:lnTo>
                  <a:lnTo>
                    <a:pt x="397" y="112"/>
                  </a:lnTo>
                  <a:lnTo>
                    <a:pt x="394" y="111"/>
                  </a:lnTo>
                  <a:lnTo>
                    <a:pt x="393" y="108"/>
                  </a:lnTo>
                  <a:lnTo>
                    <a:pt x="387" y="105"/>
                  </a:lnTo>
                  <a:lnTo>
                    <a:pt x="383" y="105"/>
                  </a:lnTo>
                  <a:lnTo>
                    <a:pt x="382" y="103"/>
                  </a:lnTo>
                  <a:lnTo>
                    <a:pt x="382" y="101"/>
                  </a:lnTo>
                  <a:lnTo>
                    <a:pt x="381" y="99"/>
                  </a:lnTo>
                  <a:lnTo>
                    <a:pt x="382" y="96"/>
                  </a:lnTo>
                  <a:lnTo>
                    <a:pt x="382" y="93"/>
                  </a:lnTo>
                  <a:lnTo>
                    <a:pt x="386" y="92"/>
                  </a:lnTo>
                  <a:lnTo>
                    <a:pt x="393" y="93"/>
                  </a:lnTo>
                  <a:lnTo>
                    <a:pt x="401" y="94"/>
                  </a:lnTo>
                  <a:lnTo>
                    <a:pt x="406" y="93"/>
                  </a:lnTo>
                  <a:lnTo>
                    <a:pt x="413" y="90"/>
                  </a:lnTo>
                  <a:lnTo>
                    <a:pt x="421" y="82"/>
                  </a:lnTo>
                  <a:lnTo>
                    <a:pt x="421" y="77"/>
                  </a:lnTo>
                  <a:lnTo>
                    <a:pt x="412" y="68"/>
                  </a:lnTo>
                  <a:lnTo>
                    <a:pt x="412" y="62"/>
                  </a:lnTo>
                  <a:lnTo>
                    <a:pt x="417" y="49"/>
                  </a:lnTo>
                  <a:lnTo>
                    <a:pt x="422" y="38"/>
                  </a:lnTo>
                  <a:lnTo>
                    <a:pt x="426" y="28"/>
                  </a:lnTo>
                  <a:lnTo>
                    <a:pt x="432" y="19"/>
                  </a:lnTo>
                  <a:lnTo>
                    <a:pt x="438" y="10"/>
                  </a:lnTo>
                  <a:lnTo>
                    <a:pt x="444" y="3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9" name="Freeform 85"/>
            <p:cNvSpPr>
              <a:spLocks/>
            </p:cNvSpPr>
            <p:nvPr/>
          </p:nvSpPr>
          <p:spPr bwMode="auto">
            <a:xfrm>
              <a:off x="2484586" y="3146168"/>
              <a:ext cx="855472" cy="515921"/>
            </a:xfrm>
            <a:custGeom>
              <a:avLst/>
              <a:gdLst/>
              <a:ahLst/>
              <a:cxnLst>
                <a:cxn ang="0">
                  <a:pos x="76" y="8"/>
                </a:cxn>
                <a:cxn ang="0">
                  <a:pos x="106" y="32"/>
                </a:cxn>
                <a:cxn ang="0">
                  <a:pos x="106" y="58"/>
                </a:cxn>
                <a:cxn ang="0">
                  <a:pos x="107" y="79"/>
                </a:cxn>
                <a:cxn ang="0">
                  <a:pos x="96" y="89"/>
                </a:cxn>
                <a:cxn ang="0">
                  <a:pos x="68" y="81"/>
                </a:cxn>
                <a:cxn ang="0">
                  <a:pos x="47" y="96"/>
                </a:cxn>
                <a:cxn ang="0">
                  <a:pos x="52" y="121"/>
                </a:cxn>
                <a:cxn ang="0">
                  <a:pos x="60" y="141"/>
                </a:cxn>
                <a:cxn ang="0">
                  <a:pos x="84" y="151"/>
                </a:cxn>
                <a:cxn ang="0">
                  <a:pos x="111" y="121"/>
                </a:cxn>
                <a:cxn ang="0">
                  <a:pos x="138" y="123"/>
                </a:cxn>
                <a:cxn ang="0">
                  <a:pos x="141" y="116"/>
                </a:cxn>
                <a:cxn ang="0">
                  <a:pos x="178" y="123"/>
                </a:cxn>
                <a:cxn ang="0">
                  <a:pos x="216" y="123"/>
                </a:cxn>
                <a:cxn ang="0">
                  <a:pos x="231" y="136"/>
                </a:cxn>
                <a:cxn ang="0">
                  <a:pos x="239" y="136"/>
                </a:cxn>
                <a:cxn ang="0">
                  <a:pos x="246" y="121"/>
                </a:cxn>
                <a:cxn ang="0">
                  <a:pos x="291" y="124"/>
                </a:cxn>
                <a:cxn ang="0">
                  <a:pos x="277" y="131"/>
                </a:cxn>
                <a:cxn ang="0">
                  <a:pos x="266" y="140"/>
                </a:cxn>
                <a:cxn ang="0">
                  <a:pos x="259" y="155"/>
                </a:cxn>
                <a:cxn ang="0">
                  <a:pos x="255" y="160"/>
                </a:cxn>
                <a:cxn ang="0">
                  <a:pos x="281" y="174"/>
                </a:cxn>
                <a:cxn ang="0">
                  <a:pos x="295" y="160"/>
                </a:cxn>
                <a:cxn ang="0">
                  <a:pos x="326" y="172"/>
                </a:cxn>
                <a:cxn ang="0">
                  <a:pos x="342" y="178"/>
                </a:cxn>
                <a:cxn ang="0">
                  <a:pos x="386" y="175"/>
                </a:cxn>
                <a:cxn ang="0">
                  <a:pos x="384" y="195"/>
                </a:cxn>
                <a:cxn ang="0">
                  <a:pos x="387" y="201"/>
                </a:cxn>
                <a:cxn ang="0">
                  <a:pos x="403" y="198"/>
                </a:cxn>
                <a:cxn ang="0">
                  <a:pos x="426" y="193"/>
                </a:cxn>
                <a:cxn ang="0">
                  <a:pos x="427" y="168"/>
                </a:cxn>
                <a:cxn ang="0">
                  <a:pos x="437" y="148"/>
                </a:cxn>
                <a:cxn ang="0">
                  <a:pos x="453" y="144"/>
                </a:cxn>
                <a:cxn ang="0">
                  <a:pos x="486" y="168"/>
                </a:cxn>
                <a:cxn ang="0">
                  <a:pos x="517" y="206"/>
                </a:cxn>
                <a:cxn ang="0">
                  <a:pos x="505" y="222"/>
                </a:cxn>
                <a:cxn ang="0">
                  <a:pos x="516" y="259"/>
                </a:cxn>
                <a:cxn ang="0">
                  <a:pos x="492" y="263"/>
                </a:cxn>
                <a:cxn ang="0">
                  <a:pos x="478" y="271"/>
                </a:cxn>
                <a:cxn ang="0">
                  <a:pos x="461" y="282"/>
                </a:cxn>
                <a:cxn ang="0">
                  <a:pos x="429" y="302"/>
                </a:cxn>
                <a:cxn ang="0">
                  <a:pos x="360" y="300"/>
                </a:cxn>
                <a:cxn ang="0">
                  <a:pos x="235" y="234"/>
                </a:cxn>
                <a:cxn ang="0">
                  <a:pos x="176" y="203"/>
                </a:cxn>
                <a:cxn ang="0">
                  <a:pos x="122" y="217"/>
                </a:cxn>
                <a:cxn ang="0">
                  <a:pos x="75" y="209"/>
                </a:cxn>
                <a:cxn ang="0">
                  <a:pos x="27" y="186"/>
                </a:cxn>
                <a:cxn ang="0">
                  <a:pos x="0" y="124"/>
                </a:cxn>
                <a:cxn ang="0">
                  <a:pos x="17" y="114"/>
                </a:cxn>
                <a:cxn ang="0">
                  <a:pos x="23" y="77"/>
                </a:cxn>
                <a:cxn ang="0">
                  <a:pos x="52" y="52"/>
                </a:cxn>
                <a:cxn ang="0">
                  <a:pos x="67" y="15"/>
                </a:cxn>
              </a:cxnLst>
              <a:rect l="0" t="0" r="r" b="b"/>
              <a:pathLst>
                <a:path w="519" h="313">
                  <a:moveTo>
                    <a:pt x="68" y="0"/>
                  </a:moveTo>
                  <a:lnTo>
                    <a:pt x="71" y="0"/>
                  </a:lnTo>
                  <a:lnTo>
                    <a:pt x="72" y="3"/>
                  </a:lnTo>
                  <a:lnTo>
                    <a:pt x="75" y="5"/>
                  </a:lnTo>
                  <a:lnTo>
                    <a:pt x="76" y="8"/>
                  </a:lnTo>
                  <a:lnTo>
                    <a:pt x="79" y="12"/>
                  </a:lnTo>
                  <a:lnTo>
                    <a:pt x="80" y="16"/>
                  </a:lnTo>
                  <a:lnTo>
                    <a:pt x="86" y="21"/>
                  </a:lnTo>
                  <a:lnTo>
                    <a:pt x="92" y="26"/>
                  </a:lnTo>
                  <a:lnTo>
                    <a:pt x="106" y="32"/>
                  </a:lnTo>
                  <a:lnTo>
                    <a:pt x="109" y="36"/>
                  </a:lnTo>
                  <a:lnTo>
                    <a:pt x="109" y="40"/>
                  </a:lnTo>
                  <a:lnTo>
                    <a:pt x="107" y="44"/>
                  </a:lnTo>
                  <a:lnTo>
                    <a:pt x="106" y="50"/>
                  </a:lnTo>
                  <a:lnTo>
                    <a:pt x="106" y="58"/>
                  </a:lnTo>
                  <a:lnTo>
                    <a:pt x="107" y="61"/>
                  </a:lnTo>
                  <a:lnTo>
                    <a:pt x="107" y="63"/>
                  </a:lnTo>
                  <a:lnTo>
                    <a:pt x="109" y="67"/>
                  </a:lnTo>
                  <a:lnTo>
                    <a:pt x="109" y="77"/>
                  </a:lnTo>
                  <a:lnTo>
                    <a:pt x="107" y="79"/>
                  </a:lnTo>
                  <a:lnTo>
                    <a:pt x="107" y="86"/>
                  </a:lnTo>
                  <a:lnTo>
                    <a:pt x="106" y="89"/>
                  </a:lnTo>
                  <a:lnTo>
                    <a:pt x="103" y="90"/>
                  </a:lnTo>
                  <a:lnTo>
                    <a:pt x="99" y="90"/>
                  </a:lnTo>
                  <a:lnTo>
                    <a:pt x="96" y="89"/>
                  </a:lnTo>
                  <a:lnTo>
                    <a:pt x="94" y="89"/>
                  </a:lnTo>
                  <a:lnTo>
                    <a:pt x="87" y="86"/>
                  </a:lnTo>
                  <a:lnTo>
                    <a:pt x="80" y="82"/>
                  </a:lnTo>
                  <a:lnTo>
                    <a:pt x="74" y="81"/>
                  </a:lnTo>
                  <a:lnTo>
                    <a:pt x="68" y="81"/>
                  </a:lnTo>
                  <a:lnTo>
                    <a:pt x="64" y="82"/>
                  </a:lnTo>
                  <a:lnTo>
                    <a:pt x="57" y="83"/>
                  </a:lnTo>
                  <a:lnTo>
                    <a:pt x="51" y="86"/>
                  </a:lnTo>
                  <a:lnTo>
                    <a:pt x="47" y="90"/>
                  </a:lnTo>
                  <a:lnTo>
                    <a:pt x="47" y="96"/>
                  </a:lnTo>
                  <a:lnTo>
                    <a:pt x="49" y="101"/>
                  </a:lnTo>
                  <a:lnTo>
                    <a:pt x="53" y="106"/>
                  </a:lnTo>
                  <a:lnTo>
                    <a:pt x="55" y="112"/>
                  </a:lnTo>
                  <a:lnTo>
                    <a:pt x="55" y="117"/>
                  </a:lnTo>
                  <a:lnTo>
                    <a:pt x="52" y="121"/>
                  </a:lnTo>
                  <a:lnTo>
                    <a:pt x="51" y="127"/>
                  </a:lnTo>
                  <a:lnTo>
                    <a:pt x="51" y="135"/>
                  </a:lnTo>
                  <a:lnTo>
                    <a:pt x="53" y="137"/>
                  </a:lnTo>
                  <a:lnTo>
                    <a:pt x="56" y="139"/>
                  </a:lnTo>
                  <a:lnTo>
                    <a:pt x="60" y="141"/>
                  </a:lnTo>
                  <a:lnTo>
                    <a:pt x="71" y="144"/>
                  </a:lnTo>
                  <a:lnTo>
                    <a:pt x="75" y="145"/>
                  </a:lnTo>
                  <a:lnTo>
                    <a:pt x="78" y="148"/>
                  </a:lnTo>
                  <a:lnTo>
                    <a:pt x="82" y="149"/>
                  </a:lnTo>
                  <a:lnTo>
                    <a:pt x="84" y="151"/>
                  </a:lnTo>
                  <a:lnTo>
                    <a:pt x="87" y="149"/>
                  </a:lnTo>
                  <a:lnTo>
                    <a:pt x="95" y="141"/>
                  </a:lnTo>
                  <a:lnTo>
                    <a:pt x="99" y="135"/>
                  </a:lnTo>
                  <a:lnTo>
                    <a:pt x="105" y="128"/>
                  </a:lnTo>
                  <a:lnTo>
                    <a:pt x="111" y="121"/>
                  </a:lnTo>
                  <a:lnTo>
                    <a:pt x="117" y="119"/>
                  </a:lnTo>
                  <a:lnTo>
                    <a:pt x="121" y="119"/>
                  </a:lnTo>
                  <a:lnTo>
                    <a:pt x="125" y="120"/>
                  </a:lnTo>
                  <a:lnTo>
                    <a:pt x="135" y="123"/>
                  </a:lnTo>
                  <a:lnTo>
                    <a:pt x="138" y="123"/>
                  </a:lnTo>
                  <a:lnTo>
                    <a:pt x="138" y="121"/>
                  </a:lnTo>
                  <a:lnTo>
                    <a:pt x="139" y="120"/>
                  </a:lnTo>
                  <a:lnTo>
                    <a:pt x="139" y="119"/>
                  </a:lnTo>
                  <a:lnTo>
                    <a:pt x="141" y="117"/>
                  </a:lnTo>
                  <a:lnTo>
                    <a:pt x="141" y="116"/>
                  </a:lnTo>
                  <a:lnTo>
                    <a:pt x="144" y="116"/>
                  </a:lnTo>
                  <a:lnTo>
                    <a:pt x="152" y="119"/>
                  </a:lnTo>
                  <a:lnTo>
                    <a:pt x="162" y="123"/>
                  </a:lnTo>
                  <a:lnTo>
                    <a:pt x="172" y="124"/>
                  </a:lnTo>
                  <a:lnTo>
                    <a:pt x="178" y="123"/>
                  </a:lnTo>
                  <a:lnTo>
                    <a:pt x="188" y="120"/>
                  </a:lnTo>
                  <a:lnTo>
                    <a:pt x="196" y="117"/>
                  </a:lnTo>
                  <a:lnTo>
                    <a:pt x="204" y="116"/>
                  </a:lnTo>
                  <a:lnTo>
                    <a:pt x="208" y="117"/>
                  </a:lnTo>
                  <a:lnTo>
                    <a:pt x="216" y="123"/>
                  </a:lnTo>
                  <a:lnTo>
                    <a:pt x="224" y="124"/>
                  </a:lnTo>
                  <a:lnTo>
                    <a:pt x="231" y="125"/>
                  </a:lnTo>
                  <a:lnTo>
                    <a:pt x="234" y="127"/>
                  </a:lnTo>
                  <a:lnTo>
                    <a:pt x="234" y="131"/>
                  </a:lnTo>
                  <a:lnTo>
                    <a:pt x="231" y="136"/>
                  </a:lnTo>
                  <a:lnTo>
                    <a:pt x="231" y="139"/>
                  </a:lnTo>
                  <a:lnTo>
                    <a:pt x="234" y="141"/>
                  </a:lnTo>
                  <a:lnTo>
                    <a:pt x="235" y="141"/>
                  </a:lnTo>
                  <a:lnTo>
                    <a:pt x="238" y="139"/>
                  </a:lnTo>
                  <a:lnTo>
                    <a:pt x="239" y="136"/>
                  </a:lnTo>
                  <a:lnTo>
                    <a:pt x="240" y="132"/>
                  </a:lnTo>
                  <a:lnTo>
                    <a:pt x="243" y="128"/>
                  </a:lnTo>
                  <a:lnTo>
                    <a:pt x="244" y="124"/>
                  </a:lnTo>
                  <a:lnTo>
                    <a:pt x="244" y="123"/>
                  </a:lnTo>
                  <a:lnTo>
                    <a:pt x="246" y="121"/>
                  </a:lnTo>
                  <a:lnTo>
                    <a:pt x="251" y="120"/>
                  </a:lnTo>
                  <a:lnTo>
                    <a:pt x="271" y="120"/>
                  </a:lnTo>
                  <a:lnTo>
                    <a:pt x="282" y="121"/>
                  </a:lnTo>
                  <a:lnTo>
                    <a:pt x="289" y="123"/>
                  </a:lnTo>
                  <a:lnTo>
                    <a:pt x="291" y="124"/>
                  </a:lnTo>
                  <a:lnTo>
                    <a:pt x="281" y="124"/>
                  </a:lnTo>
                  <a:lnTo>
                    <a:pt x="279" y="125"/>
                  </a:lnTo>
                  <a:lnTo>
                    <a:pt x="279" y="128"/>
                  </a:lnTo>
                  <a:lnTo>
                    <a:pt x="278" y="131"/>
                  </a:lnTo>
                  <a:lnTo>
                    <a:pt x="277" y="131"/>
                  </a:lnTo>
                  <a:lnTo>
                    <a:pt x="274" y="133"/>
                  </a:lnTo>
                  <a:lnTo>
                    <a:pt x="270" y="135"/>
                  </a:lnTo>
                  <a:lnTo>
                    <a:pt x="267" y="136"/>
                  </a:lnTo>
                  <a:lnTo>
                    <a:pt x="267" y="139"/>
                  </a:lnTo>
                  <a:lnTo>
                    <a:pt x="266" y="140"/>
                  </a:lnTo>
                  <a:lnTo>
                    <a:pt x="266" y="149"/>
                  </a:lnTo>
                  <a:lnTo>
                    <a:pt x="265" y="152"/>
                  </a:lnTo>
                  <a:lnTo>
                    <a:pt x="263" y="154"/>
                  </a:lnTo>
                  <a:lnTo>
                    <a:pt x="260" y="155"/>
                  </a:lnTo>
                  <a:lnTo>
                    <a:pt x="259" y="155"/>
                  </a:lnTo>
                  <a:lnTo>
                    <a:pt x="255" y="154"/>
                  </a:lnTo>
                  <a:lnTo>
                    <a:pt x="252" y="152"/>
                  </a:lnTo>
                  <a:lnTo>
                    <a:pt x="247" y="152"/>
                  </a:lnTo>
                  <a:lnTo>
                    <a:pt x="248" y="155"/>
                  </a:lnTo>
                  <a:lnTo>
                    <a:pt x="255" y="160"/>
                  </a:lnTo>
                  <a:lnTo>
                    <a:pt x="265" y="166"/>
                  </a:lnTo>
                  <a:lnTo>
                    <a:pt x="273" y="171"/>
                  </a:lnTo>
                  <a:lnTo>
                    <a:pt x="277" y="172"/>
                  </a:lnTo>
                  <a:lnTo>
                    <a:pt x="278" y="174"/>
                  </a:lnTo>
                  <a:lnTo>
                    <a:pt x="281" y="174"/>
                  </a:lnTo>
                  <a:lnTo>
                    <a:pt x="281" y="172"/>
                  </a:lnTo>
                  <a:lnTo>
                    <a:pt x="282" y="171"/>
                  </a:lnTo>
                  <a:lnTo>
                    <a:pt x="285" y="166"/>
                  </a:lnTo>
                  <a:lnTo>
                    <a:pt x="289" y="163"/>
                  </a:lnTo>
                  <a:lnTo>
                    <a:pt x="295" y="160"/>
                  </a:lnTo>
                  <a:lnTo>
                    <a:pt x="312" y="160"/>
                  </a:lnTo>
                  <a:lnTo>
                    <a:pt x="316" y="162"/>
                  </a:lnTo>
                  <a:lnTo>
                    <a:pt x="320" y="164"/>
                  </a:lnTo>
                  <a:lnTo>
                    <a:pt x="324" y="168"/>
                  </a:lnTo>
                  <a:lnTo>
                    <a:pt x="326" y="172"/>
                  </a:lnTo>
                  <a:lnTo>
                    <a:pt x="332" y="178"/>
                  </a:lnTo>
                  <a:lnTo>
                    <a:pt x="337" y="180"/>
                  </a:lnTo>
                  <a:lnTo>
                    <a:pt x="338" y="179"/>
                  </a:lnTo>
                  <a:lnTo>
                    <a:pt x="340" y="179"/>
                  </a:lnTo>
                  <a:lnTo>
                    <a:pt x="342" y="178"/>
                  </a:lnTo>
                  <a:lnTo>
                    <a:pt x="344" y="176"/>
                  </a:lnTo>
                  <a:lnTo>
                    <a:pt x="349" y="176"/>
                  </a:lnTo>
                  <a:lnTo>
                    <a:pt x="377" y="172"/>
                  </a:lnTo>
                  <a:lnTo>
                    <a:pt x="383" y="172"/>
                  </a:lnTo>
                  <a:lnTo>
                    <a:pt x="386" y="175"/>
                  </a:lnTo>
                  <a:lnTo>
                    <a:pt x="387" y="178"/>
                  </a:lnTo>
                  <a:lnTo>
                    <a:pt x="387" y="185"/>
                  </a:lnTo>
                  <a:lnTo>
                    <a:pt x="388" y="187"/>
                  </a:lnTo>
                  <a:lnTo>
                    <a:pt x="388" y="191"/>
                  </a:lnTo>
                  <a:lnTo>
                    <a:pt x="384" y="195"/>
                  </a:lnTo>
                  <a:lnTo>
                    <a:pt x="383" y="195"/>
                  </a:lnTo>
                  <a:lnTo>
                    <a:pt x="381" y="197"/>
                  </a:lnTo>
                  <a:lnTo>
                    <a:pt x="381" y="198"/>
                  </a:lnTo>
                  <a:lnTo>
                    <a:pt x="384" y="201"/>
                  </a:lnTo>
                  <a:lnTo>
                    <a:pt x="387" y="201"/>
                  </a:lnTo>
                  <a:lnTo>
                    <a:pt x="392" y="198"/>
                  </a:lnTo>
                  <a:lnTo>
                    <a:pt x="395" y="198"/>
                  </a:lnTo>
                  <a:lnTo>
                    <a:pt x="398" y="197"/>
                  </a:lnTo>
                  <a:lnTo>
                    <a:pt x="400" y="197"/>
                  </a:lnTo>
                  <a:lnTo>
                    <a:pt x="403" y="198"/>
                  </a:lnTo>
                  <a:lnTo>
                    <a:pt x="406" y="201"/>
                  </a:lnTo>
                  <a:lnTo>
                    <a:pt x="411" y="203"/>
                  </a:lnTo>
                  <a:lnTo>
                    <a:pt x="412" y="203"/>
                  </a:lnTo>
                  <a:lnTo>
                    <a:pt x="418" y="201"/>
                  </a:lnTo>
                  <a:lnTo>
                    <a:pt x="426" y="193"/>
                  </a:lnTo>
                  <a:lnTo>
                    <a:pt x="427" y="190"/>
                  </a:lnTo>
                  <a:lnTo>
                    <a:pt x="430" y="187"/>
                  </a:lnTo>
                  <a:lnTo>
                    <a:pt x="430" y="186"/>
                  </a:lnTo>
                  <a:lnTo>
                    <a:pt x="429" y="179"/>
                  </a:lnTo>
                  <a:lnTo>
                    <a:pt x="427" y="168"/>
                  </a:lnTo>
                  <a:lnTo>
                    <a:pt x="427" y="148"/>
                  </a:lnTo>
                  <a:lnTo>
                    <a:pt x="429" y="145"/>
                  </a:lnTo>
                  <a:lnTo>
                    <a:pt x="433" y="145"/>
                  </a:lnTo>
                  <a:lnTo>
                    <a:pt x="434" y="147"/>
                  </a:lnTo>
                  <a:lnTo>
                    <a:pt x="437" y="148"/>
                  </a:lnTo>
                  <a:lnTo>
                    <a:pt x="441" y="148"/>
                  </a:lnTo>
                  <a:lnTo>
                    <a:pt x="446" y="143"/>
                  </a:lnTo>
                  <a:lnTo>
                    <a:pt x="447" y="143"/>
                  </a:lnTo>
                  <a:lnTo>
                    <a:pt x="450" y="144"/>
                  </a:lnTo>
                  <a:lnTo>
                    <a:pt x="453" y="144"/>
                  </a:lnTo>
                  <a:lnTo>
                    <a:pt x="457" y="147"/>
                  </a:lnTo>
                  <a:lnTo>
                    <a:pt x="459" y="151"/>
                  </a:lnTo>
                  <a:lnTo>
                    <a:pt x="466" y="156"/>
                  </a:lnTo>
                  <a:lnTo>
                    <a:pt x="476" y="163"/>
                  </a:lnTo>
                  <a:lnTo>
                    <a:pt x="486" y="168"/>
                  </a:lnTo>
                  <a:lnTo>
                    <a:pt x="493" y="174"/>
                  </a:lnTo>
                  <a:lnTo>
                    <a:pt x="507" y="187"/>
                  </a:lnTo>
                  <a:lnTo>
                    <a:pt x="513" y="197"/>
                  </a:lnTo>
                  <a:lnTo>
                    <a:pt x="517" y="205"/>
                  </a:lnTo>
                  <a:lnTo>
                    <a:pt x="517" y="206"/>
                  </a:lnTo>
                  <a:lnTo>
                    <a:pt x="519" y="209"/>
                  </a:lnTo>
                  <a:lnTo>
                    <a:pt x="515" y="213"/>
                  </a:lnTo>
                  <a:lnTo>
                    <a:pt x="511" y="216"/>
                  </a:lnTo>
                  <a:lnTo>
                    <a:pt x="508" y="220"/>
                  </a:lnTo>
                  <a:lnTo>
                    <a:pt x="505" y="222"/>
                  </a:lnTo>
                  <a:lnTo>
                    <a:pt x="505" y="229"/>
                  </a:lnTo>
                  <a:lnTo>
                    <a:pt x="513" y="240"/>
                  </a:lnTo>
                  <a:lnTo>
                    <a:pt x="517" y="251"/>
                  </a:lnTo>
                  <a:lnTo>
                    <a:pt x="517" y="255"/>
                  </a:lnTo>
                  <a:lnTo>
                    <a:pt x="516" y="259"/>
                  </a:lnTo>
                  <a:lnTo>
                    <a:pt x="513" y="264"/>
                  </a:lnTo>
                  <a:lnTo>
                    <a:pt x="512" y="269"/>
                  </a:lnTo>
                  <a:lnTo>
                    <a:pt x="504" y="267"/>
                  </a:lnTo>
                  <a:lnTo>
                    <a:pt x="497" y="264"/>
                  </a:lnTo>
                  <a:lnTo>
                    <a:pt x="492" y="263"/>
                  </a:lnTo>
                  <a:lnTo>
                    <a:pt x="486" y="263"/>
                  </a:lnTo>
                  <a:lnTo>
                    <a:pt x="484" y="264"/>
                  </a:lnTo>
                  <a:lnTo>
                    <a:pt x="481" y="267"/>
                  </a:lnTo>
                  <a:lnTo>
                    <a:pt x="481" y="269"/>
                  </a:lnTo>
                  <a:lnTo>
                    <a:pt x="478" y="271"/>
                  </a:lnTo>
                  <a:lnTo>
                    <a:pt x="477" y="272"/>
                  </a:lnTo>
                  <a:lnTo>
                    <a:pt x="472" y="275"/>
                  </a:lnTo>
                  <a:lnTo>
                    <a:pt x="469" y="275"/>
                  </a:lnTo>
                  <a:lnTo>
                    <a:pt x="466" y="276"/>
                  </a:lnTo>
                  <a:lnTo>
                    <a:pt x="461" y="282"/>
                  </a:lnTo>
                  <a:lnTo>
                    <a:pt x="459" y="287"/>
                  </a:lnTo>
                  <a:lnTo>
                    <a:pt x="455" y="294"/>
                  </a:lnTo>
                  <a:lnTo>
                    <a:pt x="442" y="296"/>
                  </a:lnTo>
                  <a:lnTo>
                    <a:pt x="437" y="298"/>
                  </a:lnTo>
                  <a:lnTo>
                    <a:pt x="429" y="302"/>
                  </a:lnTo>
                  <a:lnTo>
                    <a:pt x="402" y="310"/>
                  </a:lnTo>
                  <a:lnTo>
                    <a:pt x="391" y="313"/>
                  </a:lnTo>
                  <a:lnTo>
                    <a:pt x="386" y="311"/>
                  </a:lnTo>
                  <a:lnTo>
                    <a:pt x="375" y="307"/>
                  </a:lnTo>
                  <a:lnTo>
                    <a:pt x="360" y="300"/>
                  </a:lnTo>
                  <a:lnTo>
                    <a:pt x="342" y="291"/>
                  </a:lnTo>
                  <a:lnTo>
                    <a:pt x="299" y="269"/>
                  </a:lnTo>
                  <a:lnTo>
                    <a:pt x="277" y="257"/>
                  </a:lnTo>
                  <a:lnTo>
                    <a:pt x="255" y="245"/>
                  </a:lnTo>
                  <a:lnTo>
                    <a:pt x="235" y="234"/>
                  </a:lnTo>
                  <a:lnTo>
                    <a:pt x="216" y="224"/>
                  </a:lnTo>
                  <a:lnTo>
                    <a:pt x="201" y="216"/>
                  </a:lnTo>
                  <a:lnTo>
                    <a:pt x="189" y="210"/>
                  </a:lnTo>
                  <a:lnTo>
                    <a:pt x="184" y="206"/>
                  </a:lnTo>
                  <a:lnTo>
                    <a:pt x="176" y="203"/>
                  </a:lnTo>
                  <a:lnTo>
                    <a:pt x="169" y="206"/>
                  </a:lnTo>
                  <a:lnTo>
                    <a:pt x="158" y="214"/>
                  </a:lnTo>
                  <a:lnTo>
                    <a:pt x="150" y="216"/>
                  </a:lnTo>
                  <a:lnTo>
                    <a:pt x="137" y="217"/>
                  </a:lnTo>
                  <a:lnTo>
                    <a:pt x="122" y="217"/>
                  </a:lnTo>
                  <a:lnTo>
                    <a:pt x="106" y="216"/>
                  </a:lnTo>
                  <a:lnTo>
                    <a:pt x="92" y="216"/>
                  </a:lnTo>
                  <a:lnTo>
                    <a:pt x="86" y="217"/>
                  </a:lnTo>
                  <a:lnTo>
                    <a:pt x="79" y="210"/>
                  </a:lnTo>
                  <a:lnTo>
                    <a:pt x="75" y="209"/>
                  </a:lnTo>
                  <a:lnTo>
                    <a:pt x="68" y="207"/>
                  </a:lnTo>
                  <a:lnTo>
                    <a:pt x="43" y="207"/>
                  </a:lnTo>
                  <a:lnTo>
                    <a:pt x="39" y="205"/>
                  </a:lnTo>
                  <a:lnTo>
                    <a:pt x="35" y="197"/>
                  </a:lnTo>
                  <a:lnTo>
                    <a:pt x="27" y="186"/>
                  </a:lnTo>
                  <a:lnTo>
                    <a:pt x="17" y="172"/>
                  </a:lnTo>
                  <a:lnTo>
                    <a:pt x="12" y="164"/>
                  </a:lnTo>
                  <a:lnTo>
                    <a:pt x="6" y="154"/>
                  </a:lnTo>
                  <a:lnTo>
                    <a:pt x="2" y="141"/>
                  </a:lnTo>
                  <a:lnTo>
                    <a:pt x="0" y="124"/>
                  </a:lnTo>
                  <a:lnTo>
                    <a:pt x="2" y="123"/>
                  </a:lnTo>
                  <a:lnTo>
                    <a:pt x="6" y="121"/>
                  </a:lnTo>
                  <a:lnTo>
                    <a:pt x="9" y="121"/>
                  </a:lnTo>
                  <a:lnTo>
                    <a:pt x="12" y="120"/>
                  </a:lnTo>
                  <a:lnTo>
                    <a:pt x="17" y="114"/>
                  </a:lnTo>
                  <a:lnTo>
                    <a:pt x="23" y="106"/>
                  </a:lnTo>
                  <a:lnTo>
                    <a:pt x="25" y="100"/>
                  </a:lnTo>
                  <a:lnTo>
                    <a:pt x="24" y="92"/>
                  </a:lnTo>
                  <a:lnTo>
                    <a:pt x="24" y="83"/>
                  </a:lnTo>
                  <a:lnTo>
                    <a:pt x="23" y="77"/>
                  </a:lnTo>
                  <a:lnTo>
                    <a:pt x="25" y="73"/>
                  </a:lnTo>
                  <a:lnTo>
                    <a:pt x="31" y="67"/>
                  </a:lnTo>
                  <a:lnTo>
                    <a:pt x="39" y="62"/>
                  </a:lnTo>
                  <a:lnTo>
                    <a:pt x="45" y="58"/>
                  </a:lnTo>
                  <a:lnTo>
                    <a:pt x="52" y="52"/>
                  </a:lnTo>
                  <a:lnTo>
                    <a:pt x="59" y="44"/>
                  </a:lnTo>
                  <a:lnTo>
                    <a:pt x="66" y="35"/>
                  </a:lnTo>
                  <a:lnTo>
                    <a:pt x="68" y="28"/>
                  </a:lnTo>
                  <a:lnTo>
                    <a:pt x="68" y="23"/>
                  </a:lnTo>
                  <a:lnTo>
                    <a:pt x="67" y="15"/>
                  </a:lnTo>
                  <a:lnTo>
                    <a:pt x="66" y="8"/>
                  </a:lnTo>
                  <a:lnTo>
                    <a:pt x="67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46" name="Freeform 92"/>
            <p:cNvSpPr>
              <a:spLocks/>
            </p:cNvSpPr>
            <p:nvPr/>
          </p:nvSpPr>
          <p:spPr bwMode="auto">
            <a:xfrm>
              <a:off x="4198828" y="3573080"/>
              <a:ext cx="865362" cy="1114257"/>
            </a:xfrm>
            <a:custGeom>
              <a:avLst/>
              <a:gdLst/>
              <a:ahLst/>
              <a:cxnLst>
                <a:cxn ang="0">
                  <a:pos x="273" y="13"/>
                </a:cxn>
                <a:cxn ang="0">
                  <a:pos x="320" y="18"/>
                </a:cxn>
                <a:cxn ang="0">
                  <a:pos x="369" y="10"/>
                </a:cxn>
                <a:cxn ang="0">
                  <a:pos x="377" y="12"/>
                </a:cxn>
                <a:cxn ang="0">
                  <a:pos x="397" y="6"/>
                </a:cxn>
                <a:cxn ang="0">
                  <a:pos x="422" y="48"/>
                </a:cxn>
                <a:cxn ang="0">
                  <a:pos x="438" y="120"/>
                </a:cxn>
                <a:cxn ang="0">
                  <a:pos x="420" y="157"/>
                </a:cxn>
                <a:cxn ang="0">
                  <a:pos x="436" y="171"/>
                </a:cxn>
                <a:cxn ang="0">
                  <a:pos x="455" y="210"/>
                </a:cxn>
                <a:cxn ang="0">
                  <a:pos x="461" y="237"/>
                </a:cxn>
                <a:cxn ang="0">
                  <a:pos x="457" y="268"/>
                </a:cxn>
                <a:cxn ang="0">
                  <a:pos x="455" y="301"/>
                </a:cxn>
                <a:cxn ang="0">
                  <a:pos x="473" y="310"/>
                </a:cxn>
                <a:cxn ang="0">
                  <a:pos x="504" y="315"/>
                </a:cxn>
                <a:cxn ang="0">
                  <a:pos x="519" y="327"/>
                </a:cxn>
                <a:cxn ang="0">
                  <a:pos x="500" y="341"/>
                </a:cxn>
                <a:cxn ang="0">
                  <a:pos x="491" y="370"/>
                </a:cxn>
                <a:cxn ang="0">
                  <a:pos x="491" y="403"/>
                </a:cxn>
                <a:cxn ang="0">
                  <a:pos x="503" y="443"/>
                </a:cxn>
                <a:cxn ang="0">
                  <a:pos x="507" y="455"/>
                </a:cxn>
                <a:cxn ang="0">
                  <a:pos x="479" y="502"/>
                </a:cxn>
                <a:cxn ang="0">
                  <a:pos x="475" y="513"/>
                </a:cxn>
                <a:cxn ang="0">
                  <a:pos x="465" y="539"/>
                </a:cxn>
                <a:cxn ang="0">
                  <a:pos x="480" y="572"/>
                </a:cxn>
                <a:cxn ang="0">
                  <a:pos x="511" y="580"/>
                </a:cxn>
                <a:cxn ang="0">
                  <a:pos x="506" y="599"/>
                </a:cxn>
                <a:cxn ang="0">
                  <a:pos x="495" y="615"/>
                </a:cxn>
                <a:cxn ang="0">
                  <a:pos x="512" y="632"/>
                </a:cxn>
                <a:cxn ang="0">
                  <a:pos x="510" y="649"/>
                </a:cxn>
                <a:cxn ang="0">
                  <a:pos x="500" y="667"/>
                </a:cxn>
                <a:cxn ang="0">
                  <a:pos x="490" y="673"/>
                </a:cxn>
                <a:cxn ang="0">
                  <a:pos x="475" y="669"/>
                </a:cxn>
                <a:cxn ang="0">
                  <a:pos x="463" y="660"/>
                </a:cxn>
                <a:cxn ang="0">
                  <a:pos x="448" y="649"/>
                </a:cxn>
                <a:cxn ang="0">
                  <a:pos x="441" y="646"/>
                </a:cxn>
                <a:cxn ang="0">
                  <a:pos x="426" y="645"/>
                </a:cxn>
                <a:cxn ang="0">
                  <a:pos x="402" y="629"/>
                </a:cxn>
                <a:cxn ang="0">
                  <a:pos x="352" y="622"/>
                </a:cxn>
                <a:cxn ang="0">
                  <a:pos x="320" y="623"/>
                </a:cxn>
                <a:cxn ang="0">
                  <a:pos x="268" y="642"/>
                </a:cxn>
                <a:cxn ang="0">
                  <a:pos x="254" y="657"/>
                </a:cxn>
                <a:cxn ang="0">
                  <a:pos x="186" y="634"/>
                </a:cxn>
                <a:cxn ang="0">
                  <a:pos x="199" y="595"/>
                </a:cxn>
                <a:cxn ang="0">
                  <a:pos x="170" y="566"/>
                </a:cxn>
                <a:cxn ang="0">
                  <a:pos x="117" y="553"/>
                </a:cxn>
                <a:cxn ang="0">
                  <a:pos x="89" y="591"/>
                </a:cxn>
                <a:cxn ang="0">
                  <a:pos x="71" y="568"/>
                </a:cxn>
                <a:cxn ang="0">
                  <a:pos x="62" y="531"/>
                </a:cxn>
                <a:cxn ang="0">
                  <a:pos x="67" y="466"/>
                </a:cxn>
                <a:cxn ang="0">
                  <a:pos x="80" y="436"/>
                </a:cxn>
                <a:cxn ang="0">
                  <a:pos x="82" y="424"/>
                </a:cxn>
                <a:cxn ang="0">
                  <a:pos x="90" y="388"/>
                </a:cxn>
                <a:cxn ang="0">
                  <a:pos x="34" y="347"/>
                </a:cxn>
                <a:cxn ang="0">
                  <a:pos x="20" y="326"/>
                </a:cxn>
                <a:cxn ang="0">
                  <a:pos x="0" y="289"/>
                </a:cxn>
                <a:cxn ang="0">
                  <a:pos x="14" y="245"/>
                </a:cxn>
                <a:cxn ang="0">
                  <a:pos x="53" y="196"/>
                </a:cxn>
                <a:cxn ang="0">
                  <a:pos x="108" y="109"/>
                </a:cxn>
                <a:cxn ang="0">
                  <a:pos x="132" y="101"/>
                </a:cxn>
                <a:cxn ang="0">
                  <a:pos x="166" y="45"/>
                </a:cxn>
                <a:cxn ang="0">
                  <a:pos x="219" y="12"/>
                </a:cxn>
              </a:cxnLst>
              <a:rect l="0" t="0" r="r" b="b"/>
              <a:pathLst>
                <a:path w="525" h="676">
                  <a:moveTo>
                    <a:pt x="246" y="0"/>
                  </a:moveTo>
                  <a:lnTo>
                    <a:pt x="252" y="1"/>
                  </a:lnTo>
                  <a:lnTo>
                    <a:pt x="257" y="5"/>
                  </a:lnTo>
                  <a:lnTo>
                    <a:pt x="264" y="9"/>
                  </a:lnTo>
                  <a:lnTo>
                    <a:pt x="273" y="13"/>
                  </a:lnTo>
                  <a:lnTo>
                    <a:pt x="284" y="13"/>
                  </a:lnTo>
                  <a:lnTo>
                    <a:pt x="296" y="12"/>
                  </a:lnTo>
                  <a:lnTo>
                    <a:pt x="305" y="12"/>
                  </a:lnTo>
                  <a:lnTo>
                    <a:pt x="312" y="13"/>
                  </a:lnTo>
                  <a:lnTo>
                    <a:pt x="320" y="18"/>
                  </a:lnTo>
                  <a:lnTo>
                    <a:pt x="327" y="20"/>
                  </a:lnTo>
                  <a:lnTo>
                    <a:pt x="335" y="18"/>
                  </a:lnTo>
                  <a:lnTo>
                    <a:pt x="348" y="17"/>
                  </a:lnTo>
                  <a:lnTo>
                    <a:pt x="361" y="14"/>
                  </a:lnTo>
                  <a:lnTo>
                    <a:pt x="369" y="10"/>
                  </a:lnTo>
                  <a:lnTo>
                    <a:pt x="370" y="9"/>
                  </a:lnTo>
                  <a:lnTo>
                    <a:pt x="371" y="9"/>
                  </a:lnTo>
                  <a:lnTo>
                    <a:pt x="373" y="10"/>
                  </a:lnTo>
                  <a:lnTo>
                    <a:pt x="375" y="10"/>
                  </a:lnTo>
                  <a:lnTo>
                    <a:pt x="377" y="12"/>
                  </a:lnTo>
                  <a:lnTo>
                    <a:pt x="379" y="13"/>
                  </a:lnTo>
                  <a:lnTo>
                    <a:pt x="382" y="13"/>
                  </a:lnTo>
                  <a:lnTo>
                    <a:pt x="390" y="10"/>
                  </a:lnTo>
                  <a:lnTo>
                    <a:pt x="393" y="8"/>
                  </a:lnTo>
                  <a:lnTo>
                    <a:pt x="397" y="6"/>
                  </a:lnTo>
                  <a:lnTo>
                    <a:pt x="402" y="14"/>
                  </a:lnTo>
                  <a:lnTo>
                    <a:pt x="410" y="24"/>
                  </a:lnTo>
                  <a:lnTo>
                    <a:pt x="417" y="33"/>
                  </a:lnTo>
                  <a:lnTo>
                    <a:pt x="421" y="41"/>
                  </a:lnTo>
                  <a:lnTo>
                    <a:pt x="422" y="48"/>
                  </a:lnTo>
                  <a:lnTo>
                    <a:pt x="426" y="59"/>
                  </a:lnTo>
                  <a:lnTo>
                    <a:pt x="429" y="74"/>
                  </a:lnTo>
                  <a:lnTo>
                    <a:pt x="433" y="90"/>
                  </a:lnTo>
                  <a:lnTo>
                    <a:pt x="437" y="105"/>
                  </a:lnTo>
                  <a:lnTo>
                    <a:pt x="438" y="120"/>
                  </a:lnTo>
                  <a:lnTo>
                    <a:pt x="440" y="129"/>
                  </a:lnTo>
                  <a:lnTo>
                    <a:pt x="438" y="134"/>
                  </a:lnTo>
                  <a:lnTo>
                    <a:pt x="434" y="140"/>
                  </a:lnTo>
                  <a:lnTo>
                    <a:pt x="420" y="155"/>
                  </a:lnTo>
                  <a:lnTo>
                    <a:pt x="420" y="157"/>
                  </a:lnTo>
                  <a:lnTo>
                    <a:pt x="422" y="160"/>
                  </a:lnTo>
                  <a:lnTo>
                    <a:pt x="428" y="163"/>
                  </a:lnTo>
                  <a:lnTo>
                    <a:pt x="430" y="165"/>
                  </a:lnTo>
                  <a:lnTo>
                    <a:pt x="433" y="167"/>
                  </a:lnTo>
                  <a:lnTo>
                    <a:pt x="436" y="171"/>
                  </a:lnTo>
                  <a:lnTo>
                    <a:pt x="436" y="173"/>
                  </a:lnTo>
                  <a:lnTo>
                    <a:pt x="438" y="192"/>
                  </a:lnTo>
                  <a:lnTo>
                    <a:pt x="441" y="200"/>
                  </a:lnTo>
                  <a:lnTo>
                    <a:pt x="448" y="206"/>
                  </a:lnTo>
                  <a:lnTo>
                    <a:pt x="455" y="210"/>
                  </a:lnTo>
                  <a:lnTo>
                    <a:pt x="456" y="215"/>
                  </a:lnTo>
                  <a:lnTo>
                    <a:pt x="455" y="222"/>
                  </a:lnTo>
                  <a:lnTo>
                    <a:pt x="455" y="229"/>
                  </a:lnTo>
                  <a:lnTo>
                    <a:pt x="456" y="233"/>
                  </a:lnTo>
                  <a:lnTo>
                    <a:pt x="461" y="237"/>
                  </a:lnTo>
                  <a:lnTo>
                    <a:pt x="465" y="241"/>
                  </a:lnTo>
                  <a:lnTo>
                    <a:pt x="468" y="245"/>
                  </a:lnTo>
                  <a:lnTo>
                    <a:pt x="467" y="250"/>
                  </a:lnTo>
                  <a:lnTo>
                    <a:pt x="461" y="258"/>
                  </a:lnTo>
                  <a:lnTo>
                    <a:pt x="457" y="268"/>
                  </a:lnTo>
                  <a:lnTo>
                    <a:pt x="456" y="275"/>
                  </a:lnTo>
                  <a:lnTo>
                    <a:pt x="457" y="279"/>
                  </a:lnTo>
                  <a:lnTo>
                    <a:pt x="457" y="283"/>
                  </a:lnTo>
                  <a:lnTo>
                    <a:pt x="455" y="291"/>
                  </a:lnTo>
                  <a:lnTo>
                    <a:pt x="455" y="301"/>
                  </a:lnTo>
                  <a:lnTo>
                    <a:pt x="456" y="305"/>
                  </a:lnTo>
                  <a:lnTo>
                    <a:pt x="464" y="314"/>
                  </a:lnTo>
                  <a:lnTo>
                    <a:pt x="468" y="314"/>
                  </a:lnTo>
                  <a:lnTo>
                    <a:pt x="471" y="312"/>
                  </a:lnTo>
                  <a:lnTo>
                    <a:pt x="473" y="310"/>
                  </a:lnTo>
                  <a:lnTo>
                    <a:pt x="479" y="307"/>
                  </a:lnTo>
                  <a:lnTo>
                    <a:pt x="483" y="307"/>
                  </a:lnTo>
                  <a:lnTo>
                    <a:pt x="491" y="310"/>
                  </a:lnTo>
                  <a:lnTo>
                    <a:pt x="496" y="312"/>
                  </a:lnTo>
                  <a:lnTo>
                    <a:pt x="504" y="315"/>
                  </a:lnTo>
                  <a:lnTo>
                    <a:pt x="520" y="315"/>
                  </a:lnTo>
                  <a:lnTo>
                    <a:pt x="525" y="316"/>
                  </a:lnTo>
                  <a:lnTo>
                    <a:pt x="525" y="319"/>
                  </a:lnTo>
                  <a:lnTo>
                    <a:pt x="523" y="323"/>
                  </a:lnTo>
                  <a:lnTo>
                    <a:pt x="519" y="327"/>
                  </a:lnTo>
                  <a:lnTo>
                    <a:pt x="516" y="327"/>
                  </a:lnTo>
                  <a:lnTo>
                    <a:pt x="511" y="330"/>
                  </a:lnTo>
                  <a:lnTo>
                    <a:pt x="508" y="335"/>
                  </a:lnTo>
                  <a:lnTo>
                    <a:pt x="506" y="338"/>
                  </a:lnTo>
                  <a:lnTo>
                    <a:pt x="500" y="341"/>
                  </a:lnTo>
                  <a:lnTo>
                    <a:pt x="495" y="341"/>
                  </a:lnTo>
                  <a:lnTo>
                    <a:pt x="492" y="342"/>
                  </a:lnTo>
                  <a:lnTo>
                    <a:pt x="490" y="345"/>
                  </a:lnTo>
                  <a:lnTo>
                    <a:pt x="490" y="367"/>
                  </a:lnTo>
                  <a:lnTo>
                    <a:pt x="491" y="370"/>
                  </a:lnTo>
                  <a:lnTo>
                    <a:pt x="496" y="376"/>
                  </a:lnTo>
                  <a:lnTo>
                    <a:pt x="495" y="382"/>
                  </a:lnTo>
                  <a:lnTo>
                    <a:pt x="491" y="389"/>
                  </a:lnTo>
                  <a:lnTo>
                    <a:pt x="490" y="397"/>
                  </a:lnTo>
                  <a:lnTo>
                    <a:pt x="491" y="403"/>
                  </a:lnTo>
                  <a:lnTo>
                    <a:pt x="507" y="423"/>
                  </a:lnTo>
                  <a:lnTo>
                    <a:pt x="508" y="425"/>
                  </a:lnTo>
                  <a:lnTo>
                    <a:pt x="508" y="428"/>
                  </a:lnTo>
                  <a:lnTo>
                    <a:pt x="504" y="440"/>
                  </a:lnTo>
                  <a:lnTo>
                    <a:pt x="503" y="443"/>
                  </a:lnTo>
                  <a:lnTo>
                    <a:pt x="503" y="446"/>
                  </a:lnTo>
                  <a:lnTo>
                    <a:pt x="504" y="447"/>
                  </a:lnTo>
                  <a:lnTo>
                    <a:pt x="506" y="450"/>
                  </a:lnTo>
                  <a:lnTo>
                    <a:pt x="506" y="451"/>
                  </a:lnTo>
                  <a:lnTo>
                    <a:pt x="507" y="455"/>
                  </a:lnTo>
                  <a:lnTo>
                    <a:pt x="504" y="462"/>
                  </a:lnTo>
                  <a:lnTo>
                    <a:pt x="496" y="486"/>
                  </a:lnTo>
                  <a:lnTo>
                    <a:pt x="490" y="493"/>
                  </a:lnTo>
                  <a:lnTo>
                    <a:pt x="486" y="495"/>
                  </a:lnTo>
                  <a:lnTo>
                    <a:pt x="479" y="502"/>
                  </a:lnTo>
                  <a:lnTo>
                    <a:pt x="476" y="504"/>
                  </a:lnTo>
                  <a:lnTo>
                    <a:pt x="473" y="506"/>
                  </a:lnTo>
                  <a:lnTo>
                    <a:pt x="472" y="509"/>
                  </a:lnTo>
                  <a:lnTo>
                    <a:pt x="473" y="512"/>
                  </a:lnTo>
                  <a:lnTo>
                    <a:pt x="475" y="513"/>
                  </a:lnTo>
                  <a:lnTo>
                    <a:pt x="477" y="518"/>
                  </a:lnTo>
                  <a:lnTo>
                    <a:pt x="475" y="524"/>
                  </a:lnTo>
                  <a:lnTo>
                    <a:pt x="472" y="526"/>
                  </a:lnTo>
                  <a:lnTo>
                    <a:pt x="467" y="535"/>
                  </a:lnTo>
                  <a:lnTo>
                    <a:pt x="465" y="539"/>
                  </a:lnTo>
                  <a:lnTo>
                    <a:pt x="467" y="547"/>
                  </a:lnTo>
                  <a:lnTo>
                    <a:pt x="471" y="553"/>
                  </a:lnTo>
                  <a:lnTo>
                    <a:pt x="475" y="561"/>
                  </a:lnTo>
                  <a:lnTo>
                    <a:pt x="477" y="568"/>
                  </a:lnTo>
                  <a:lnTo>
                    <a:pt x="480" y="572"/>
                  </a:lnTo>
                  <a:lnTo>
                    <a:pt x="487" y="574"/>
                  </a:lnTo>
                  <a:lnTo>
                    <a:pt x="500" y="571"/>
                  </a:lnTo>
                  <a:lnTo>
                    <a:pt x="504" y="571"/>
                  </a:lnTo>
                  <a:lnTo>
                    <a:pt x="508" y="575"/>
                  </a:lnTo>
                  <a:lnTo>
                    <a:pt x="511" y="580"/>
                  </a:lnTo>
                  <a:lnTo>
                    <a:pt x="512" y="587"/>
                  </a:lnTo>
                  <a:lnTo>
                    <a:pt x="512" y="592"/>
                  </a:lnTo>
                  <a:lnTo>
                    <a:pt x="511" y="594"/>
                  </a:lnTo>
                  <a:lnTo>
                    <a:pt x="510" y="597"/>
                  </a:lnTo>
                  <a:lnTo>
                    <a:pt x="506" y="599"/>
                  </a:lnTo>
                  <a:lnTo>
                    <a:pt x="503" y="602"/>
                  </a:lnTo>
                  <a:lnTo>
                    <a:pt x="499" y="605"/>
                  </a:lnTo>
                  <a:lnTo>
                    <a:pt x="496" y="609"/>
                  </a:lnTo>
                  <a:lnTo>
                    <a:pt x="495" y="613"/>
                  </a:lnTo>
                  <a:lnTo>
                    <a:pt x="495" y="615"/>
                  </a:lnTo>
                  <a:lnTo>
                    <a:pt x="496" y="618"/>
                  </a:lnTo>
                  <a:lnTo>
                    <a:pt x="510" y="625"/>
                  </a:lnTo>
                  <a:lnTo>
                    <a:pt x="511" y="626"/>
                  </a:lnTo>
                  <a:lnTo>
                    <a:pt x="511" y="629"/>
                  </a:lnTo>
                  <a:lnTo>
                    <a:pt x="512" y="632"/>
                  </a:lnTo>
                  <a:lnTo>
                    <a:pt x="512" y="634"/>
                  </a:lnTo>
                  <a:lnTo>
                    <a:pt x="514" y="638"/>
                  </a:lnTo>
                  <a:lnTo>
                    <a:pt x="514" y="644"/>
                  </a:lnTo>
                  <a:lnTo>
                    <a:pt x="512" y="646"/>
                  </a:lnTo>
                  <a:lnTo>
                    <a:pt x="510" y="649"/>
                  </a:lnTo>
                  <a:lnTo>
                    <a:pt x="508" y="652"/>
                  </a:lnTo>
                  <a:lnTo>
                    <a:pt x="504" y="654"/>
                  </a:lnTo>
                  <a:lnTo>
                    <a:pt x="503" y="659"/>
                  </a:lnTo>
                  <a:lnTo>
                    <a:pt x="500" y="663"/>
                  </a:lnTo>
                  <a:lnTo>
                    <a:pt x="500" y="667"/>
                  </a:lnTo>
                  <a:lnTo>
                    <a:pt x="503" y="669"/>
                  </a:lnTo>
                  <a:lnTo>
                    <a:pt x="503" y="673"/>
                  </a:lnTo>
                  <a:lnTo>
                    <a:pt x="502" y="676"/>
                  </a:lnTo>
                  <a:lnTo>
                    <a:pt x="492" y="676"/>
                  </a:lnTo>
                  <a:lnTo>
                    <a:pt x="490" y="673"/>
                  </a:lnTo>
                  <a:lnTo>
                    <a:pt x="486" y="671"/>
                  </a:lnTo>
                  <a:lnTo>
                    <a:pt x="480" y="668"/>
                  </a:lnTo>
                  <a:lnTo>
                    <a:pt x="479" y="668"/>
                  </a:lnTo>
                  <a:lnTo>
                    <a:pt x="476" y="669"/>
                  </a:lnTo>
                  <a:lnTo>
                    <a:pt x="475" y="669"/>
                  </a:lnTo>
                  <a:lnTo>
                    <a:pt x="472" y="667"/>
                  </a:lnTo>
                  <a:lnTo>
                    <a:pt x="471" y="664"/>
                  </a:lnTo>
                  <a:lnTo>
                    <a:pt x="469" y="663"/>
                  </a:lnTo>
                  <a:lnTo>
                    <a:pt x="465" y="661"/>
                  </a:lnTo>
                  <a:lnTo>
                    <a:pt x="463" y="660"/>
                  </a:lnTo>
                  <a:lnTo>
                    <a:pt x="455" y="657"/>
                  </a:lnTo>
                  <a:lnTo>
                    <a:pt x="452" y="656"/>
                  </a:lnTo>
                  <a:lnTo>
                    <a:pt x="451" y="653"/>
                  </a:lnTo>
                  <a:lnTo>
                    <a:pt x="449" y="652"/>
                  </a:lnTo>
                  <a:lnTo>
                    <a:pt x="448" y="649"/>
                  </a:lnTo>
                  <a:lnTo>
                    <a:pt x="447" y="648"/>
                  </a:lnTo>
                  <a:lnTo>
                    <a:pt x="447" y="646"/>
                  </a:lnTo>
                  <a:lnTo>
                    <a:pt x="445" y="645"/>
                  </a:lnTo>
                  <a:lnTo>
                    <a:pt x="444" y="645"/>
                  </a:lnTo>
                  <a:lnTo>
                    <a:pt x="441" y="646"/>
                  </a:lnTo>
                  <a:lnTo>
                    <a:pt x="437" y="648"/>
                  </a:lnTo>
                  <a:lnTo>
                    <a:pt x="434" y="650"/>
                  </a:lnTo>
                  <a:lnTo>
                    <a:pt x="430" y="653"/>
                  </a:lnTo>
                  <a:lnTo>
                    <a:pt x="428" y="649"/>
                  </a:lnTo>
                  <a:lnTo>
                    <a:pt x="426" y="645"/>
                  </a:lnTo>
                  <a:lnTo>
                    <a:pt x="425" y="640"/>
                  </a:lnTo>
                  <a:lnTo>
                    <a:pt x="424" y="636"/>
                  </a:lnTo>
                  <a:lnTo>
                    <a:pt x="421" y="632"/>
                  </a:lnTo>
                  <a:lnTo>
                    <a:pt x="413" y="630"/>
                  </a:lnTo>
                  <a:lnTo>
                    <a:pt x="402" y="629"/>
                  </a:lnTo>
                  <a:lnTo>
                    <a:pt x="390" y="630"/>
                  </a:lnTo>
                  <a:lnTo>
                    <a:pt x="378" y="630"/>
                  </a:lnTo>
                  <a:lnTo>
                    <a:pt x="367" y="629"/>
                  </a:lnTo>
                  <a:lnTo>
                    <a:pt x="361" y="628"/>
                  </a:lnTo>
                  <a:lnTo>
                    <a:pt x="352" y="622"/>
                  </a:lnTo>
                  <a:lnTo>
                    <a:pt x="344" y="615"/>
                  </a:lnTo>
                  <a:lnTo>
                    <a:pt x="338" y="611"/>
                  </a:lnTo>
                  <a:lnTo>
                    <a:pt x="332" y="611"/>
                  </a:lnTo>
                  <a:lnTo>
                    <a:pt x="326" y="615"/>
                  </a:lnTo>
                  <a:lnTo>
                    <a:pt x="320" y="623"/>
                  </a:lnTo>
                  <a:lnTo>
                    <a:pt x="313" y="630"/>
                  </a:lnTo>
                  <a:lnTo>
                    <a:pt x="307" y="634"/>
                  </a:lnTo>
                  <a:lnTo>
                    <a:pt x="299" y="636"/>
                  </a:lnTo>
                  <a:lnTo>
                    <a:pt x="277" y="641"/>
                  </a:lnTo>
                  <a:lnTo>
                    <a:pt x="268" y="642"/>
                  </a:lnTo>
                  <a:lnTo>
                    <a:pt x="262" y="645"/>
                  </a:lnTo>
                  <a:lnTo>
                    <a:pt x="260" y="648"/>
                  </a:lnTo>
                  <a:lnTo>
                    <a:pt x="258" y="652"/>
                  </a:lnTo>
                  <a:lnTo>
                    <a:pt x="256" y="654"/>
                  </a:lnTo>
                  <a:lnTo>
                    <a:pt x="254" y="657"/>
                  </a:lnTo>
                  <a:lnTo>
                    <a:pt x="249" y="660"/>
                  </a:lnTo>
                  <a:lnTo>
                    <a:pt x="218" y="660"/>
                  </a:lnTo>
                  <a:lnTo>
                    <a:pt x="207" y="657"/>
                  </a:lnTo>
                  <a:lnTo>
                    <a:pt x="199" y="653"/>
                  </a:lnTo>
                  <a:lnTo>
                    <a:pt x="186" y="634"/>
                  </a:lnTo>
                  <a:lnTo>
                    <a:pt x="183" y="625"/>
                  </a:lnTo>
                  <a:lnTo>
                    <a:pt x="183" y="618"/>
                  </a:lnTo>
                  <a:lnTo>
                    <a:pt x="194" y="607"/>
                  </a:lnTo>
                  <a:lnTo>
                    <a:pt x="198" y="602"/>
                  </a:lnTo>
                  <a:lnTo>
                    <a:pt x="199" y="595"/>
                  </a:lnTo>
                  <a:lnTo>
                    <a:pt x="197" y="587"/>
                  </a:lnTo>
                  <a:lnTo>
                    <a:pt x="191" y="578"/>
                  </a:lnTo>
                  <a:lnTo>
                    <a:pt x="184" y="570"/>
                  </a:lnTo>
                  <a:lnTo>
                    <a:pt x="178" y="566"/>
                  </a:lnTo>
                  <a:lnTo>
                    <a:pt x="170" y="566"/>
                  </a:lnTo>
                  <a:lnTo>
                    <a:pt x="160" y="568"/>
                  </a:lnTo>
                  <a:lnTo>
                    <a:pt x="152" y="568"/>
                  </a:lnTo>
                  <a:lnTo>
                    <a:pt x="140" y="564"/>
                  </a:lnTo>
                  <a:lnTo>
                    <a:pt x="127" y="557"/>
                  </a:lnTo>
                  <a:lnTo>
                    <a:pt x="117" y="553"/>
                  </a:lnTo>
                  <a:lnTo>
                    <a:pt x="109" y="556"/>
                  </a:lnTo>
                  <a:lnTo>
                    <a:pt x="102" y="564"/>
                  </a:lnTo>
                  <a:lnTo>
                    <a:pt x="97" y="580"/>
                  </a:lnTo>
                  <a:lnTo>
                    <a:pt x="93" y="587"/>
                  </a:lnTo>
                  <a:lnTo>
                    <a:pt x="89" y="591"/>
                  </a:lnTo>
                  <a:lnTo>
                    <a:pt x="81" y="590"/>
                  </a:lnTo>
                  <a:lnTo>
                    <a:pt x="76" y="587"/>
                  </a:lnTo>
                  <a:lnTo>
                    <a:pt x="74" y="583"/>
                  </a:lnTo>
                  <a:lnTo>
                    <a:pt x="74" y="575"/>
                  </a:lnTo>
                  <a:lnTo>
                    <a:pt x="71" y="568"/>
                  </a:lnTo>
                  <a:lnTo>
                    <a:pt x="65" y="560"/>
                  </a:lnTo>
                  <a:lnTo>
                    <a:pt x="59" y="555"/>
                  </a:lnTo>
                  <a:lnTo>
                    <a:pt x="57" y="551"/>
                  </a:lnTo>
                  <a:lnTo>
                    <a:pt x="58" y="544"/>
                  </a:lnTo>
                  <a:lnTo>
                    <a:pt x="62" y="531"/>
                  </a:lnTo>
                  <a:lnTo>
                    <a:pt x="63" y="514"/>
                  </a:lnTo>
                  <a:lnTo>
                    <a:pt x="62" y="500"/>
                  </a:lnTo>
                  <a:lnTo>
                    <a:pt x="61" y="486"/>
                  </a:lnTo>
                  <a:lnTo>
                    <a:pt x="63" y="474"/>
                  </a:lnTo>
                  <a:lnTo>
                    <a:pt x="67" y="466"/>
                  </a:lnTo>
                  <a:lnTo>
                    <a:pt x="74" y="460"/>
                  </a:lnTo>
                  <a:lnTo>
                    <a:pt x="80" y="451"/>
                  </a:lnTo>
                  <a:lnTo>
                    <a:pt x="81" y="442"/>
                  </a:lnTo>
                  <a:lnTo>
                    <a:pt x="81" y="439"/>
                  </a:lnTo>
                  <a:lnTo>
                    <a:pt x="80" y="436"/>
                  </a:lnTo>
                  <a:lnTo>
                    <a:pt x="80" y="433"/>
                  </a:lnTo>
                  <a:lnTo>
                    <a:pt x="78" y="431"/>
                  </a:lnTo>
                  <a:lnTo>
                    <a:pt x="78" y="429"/>
                  </a:lnTo>
                  <a:lnTo>
                    <a:pt x="80" y="427"/>
                  </a:lnTo>
                  <a:lnTo>
                    <a:pt x="82" y="424"/>
                  </a:lnTo>
                  <a:lnTo>
                    <a:pt x="86" y="421"/>
                  </a:lnTo>
                  <a:lnTo>
                    <a:pt x="92" y="416"/>
                  </a:lnTo>
                  <a:lnTo>
                    <a:pt x="93" y="412"/>
                  </a:lnTo>
                  <a:lnTo>
                    <a:pt x="93" y="398"/>
                  </a:lnTo>
                  <a:lnTo>
                    <a:pt x="90" y="388"/>
                  </a:lnTo>
                  <a:lnTo>
                    <a:pt x="85" y="376"/>
                  </a:lnTo>
                  <a:lnTo>
                    <a:pt x="74" y="366"/>
                  </a:lnTo>
                  <a:lnTo>
                    <a:pt x="62" y="359"/>
                  </a:lnTo>
                  <a:lnTo>
                    <a:pt x="49" y="353"/>
                  </a:lnTo>
                  <a:lnTo>
                    <a:pt x="34" y="347"/>
                  </a:lnTo>
                  <a:lnTo>
                    <a:pt x="22" y="341"/>
                  </a:lnTo>
                  <a:lnTo>
                    <a:pt x="14" y="336"/>
                  </a:lnTo>
                  <a:lnTo>
                    <a:pt x="12" y="334"/>
                  </a:lnTo>
                  <a:lnTo>
                    <a:pt x="15" y="330"/>
                  </a:lnTo>
                  <a:lnTo>
                    <a:pt x="20" y="326"/>
                  </a:lnTo>
                  <a:lnTo>
                    <a:pt x="23" y="320"/>
                  </a:lnTo>
                  <a:lnTo>
                    <a:pt x="22" y="312"/>
                  </a:lnTo>
                  <a:lnTo>
                    <a:pt x="16" y="304"/>
                  </a:lnTo>
                  <a:lnTo>
                    <a:pt x="3" y="293"/>
                  </a:lnTo>
                  <a:lnTo>
                    <a:pt x="0" y="289"/>
                  </a:lnTo>
                  <a:lnTo>
                    <a:pt x="0" y="284"/>
                  </a:lnTo>
                  <a:lnTo>
                    <a:pt x="6" y="275"/>
                  </a:lnTo>
                  <a:lnTo>
                    <a:pt x="11" y="264"/>
                  </a:lnTo>
                  <a:lnTo>
                    <a:pt x="12" y="253"/>
                  </a:lnTo>
                  <a:lnTo>
                    <a:pt x="14" y="245"/>
                  </a:lnTo>
                  <a:lnTo>
                    <a:pt x="19" y="238"/>
                  </a:lnTo>
                  <a:lnTo>
                    <a:pt x="30" y="227"/>
                  </a:lnTo>
                  <a:lnTo>
                    <a:pt x="35" y="221"/>
                  </a:lnTo>
                  <a:lnTo>
                    <a:pt x="43" y="210"/>
                  </a:lnTo>
                  <a:lnTo>
                    <a:pt x="53" y="196"/>
                  </a:lnTo>
                  <a:lnTo>
                    <a:pt x="61" y="183"/>
                  </a:lnTo>
                  <a:lnTo>
                    <a:pt x="82" y="140"/>
                  </a:lnTo>
                  <a:lnTo>
                    <a:pt x="92" y="126"/>
                  </a:lnTo>
                  <a:lnTo>
                    <a:pt x="100" y="116"/>
                  </a:lnTo>
                  <a:lnTo>
                    <a:pt x="108" y="109"/>
                  </a:lnTo>
                  <a:lnTo>
                    <a:pt x="114" y="106"/>
                  </a:lnTo>
                  <a:lnTo>
                    <a:pt x="119" y="106"/>
                  </a:lnTo>
                  <a:lnTo>
                    <a:pt x="127" y="107"/>
                  </a:lnTo>
                  <a:lnTo>
                    <a:pt x="131" y="106"/>
                  </a:lnTo>
                  <a:lnTo>
                    <a:pt x="132" y="101"/>
                  </a:lnTo>
                  <a:lnTo>
                    <a:pt x="136" y="87"/>
                  </a:lnTo>
                  <a:lnTo>
                    <a:pt x="144" y="74"/>
                  </a:lnTo>
                  <a:lnTo>
                    <a:pt x="151" y="60"/>
                  </a:lnTo>
                  <a:lnTo>
                    <a:pt x="156" y="52"/>
                  </a:lnTo>
                  <a:lnTo>
                    <a:pt x="166" y="45"/>
                  </a:lnTo>
                  <a:lnTo>
                    <a:pt x="175" y="40"/>
                  </a:lnTo>
                  <a:lnTo>
                    <a:pt x="184" y="32"/>
                  </a:lnTo>
                  <a:lnTo>
                    <a:pt x="195" y="21"/>
                  </a:lnTo>
                  <a:lnTo>
                    <a:pt x="206" y="14"/>
                  </a:lnTo>
                  <a:lnTo>
                    <a:pt x="219" y="12"/>
                  </a:lnTo>
                  <a:lnTo>
                    <a:pt x="229" y="10"/>
                  </a:lnTo>
                  <a:lnTo>
                    <a:pt x="235" y="6"/>
                  </a:lnTo>
                  <a:lnTo>
                    <a:pt x="241" y="2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1" name="Freeform 77"/>
            <p:cNvSpPr>
              <a:spLocks/>
            </p:cNvSpPr>
            <p:nvPr/>
          </p:nvSpPr>
          <p:spPr bwMode="auto">
            <a:xfrm>
              <a:off x="1629114" y="2915404"/>
              <a:ext cx="524163" cy="639543"/>
            </a:xfrm>
            <a:custGeom>
              <a:avLst/>
              <a:gdLst/>
              <a:ahLst/>
              <a:cxnLst>
                <a:cxn ang="0">
                  <a:pos x="291" y="39"/>
                </a:cxn>
                <a:cxn ang="0">
                  <a:pos x="290" y="64"/>
                </a:cxn>
                <a:cxn ang="0">
                  <a:pos x="314" y="71"/>
                </a:cxn>
                <a:cxn ang="0">
                  <a:pos x="317" y="83"/>
                </a:cxn>
                <a:cxn ang="0">
                  <a:pos x="312" y="87"/>
                </a:cxn>
                <a:cxn ang="0">
                  <a:pos x="318" y="122"/>
                </a:cxn>
                <a:cxn ang="0">
                  <a:pos x="312" y="140"/>
                </a:cxn>
                <a:cxn ang="0">
                  <a:pos x="286" y="148"/>
                </a:cxn>
                <a:cxn ang="0">
                  <a:pos x="269" y="182"/>
                </a:cxn>
                <a:cxn ang="0">
                  <a:pos x="254" y="201"/>
                </a:cxn>
                <a:cxn ang="0">
                  <a:pos x="263" y="241"/>
                </a:cxn>
                <a:cxn ang="0">
                  <a:pos x="254" y="261"/>
                </a:cxn>
                <a:cxn ang="0">
                  <a:pos x="235" y="254"/>
                </a:cxn>
                <a:cxn ang="0">
                  <a:pos x="228" y="279"/>
                </a:cxn>
                <a:cxn ang="0">
                  <a:pos x="212" y="311"/>
                </a:cxn>
                <a:cxn ang="0">
                  <a:pos x="223" y="333"/>
                </a:cxn>
                <a:cxn ang="0">
                  <a:pos x="208" y="357"/>
                </a:cxn>
                <a:cxn ang="0">
                  <a:pos x="196" y="380"/>
                </a:cxn>
                <a:cxn ang="0">
                  <a:pos x="185" y="388"/>
                </a:cxn>
                <a:cxn ang="0">
                  <a:pos x="170" y="373"/>
                </a:cxn>
                <a:cxn ang="0">
                  <a:pos x="148" y="364"/>
                </a:cxn>
                <a:cxn ang="0">
                  <a:pos x="157" y="327"/>
                </a:cxn>
                <a:cxn ang="0">
                  <a:pos x="185" y="300"/>
                </a:cxn>
                <a:cxn ang="0">
                  <a:pos x="176" y="277"/>
                </a:cxn>
                <a:cxn ang="0">
                  <a:pos x="175" y="285"/>
                </a:cxn>
                <a:cxn ang="0">
                  <a:pos x="175" y="299"/>
                </a:cxn>
                <a:cxn ang="0">
                  <a:pos x="165" y="306"/>
                </a:cxn>
                <a:cxn ang="0">
                  <a:pos x="152" y="299"/>
                </a:cxn>
                <a:cxn ang="0">
                  <a:pos x="153" y="280"/>
                </a:cxn>
                <a:cxn ang="0">
                  <a:pos x="142" y="285"/>
                </a:cxn>
                <a:cxn ang="0">
                  <a:pos x="130" y="306"/>
                </a:cxn>
                <a:cxn ang="0">
                  <a:pos x="125" y="307"/>
                </a:cxn>
                <a:cxn ang="0">
                  <a:pos x="130" y="338"/>
                </a:cxn>
                <a:cxn ang="0">
                  <a:pos x="123" y="351"/>
                </a:cxn>
                <a:cxn ang="0">
                  <a:pos x="105" y="334"/>
                </a:cxn>
                <a:cxn ang="0">
                  <a:pos x="94" y="333"/>
                </a:cxn>
                <a:cxn ang="0">
                  <a:pos x="75" y="314"/>
                </a:cxn>
                <a:cxn ang="0">
                  <a:pos x="79" y="325"/>
                </a:cxn>
                <a:cxn ang="0">
                  <a:pos x="59" y="322"/>
                </a:cxn>
                <a:cxn ang="0">
                  <a:pos x="48" y="327"/>
                </a:cxn>
                <a:cxn ang="0">
                  <a:pos x="47" y="312"/>
                </a:cxn>
                <a:cxn ang="0">
                  <a:pos x="56" y="273"/>
                </a:cxn>
                <a:cxn ang="0">
                  <a:pos x="49" y="226"/>
                </a:cxn>
                <a:cxn ang="0">
                  <a:pos x="35" y="232"/>
                </a:cxn>
                <a:cxn ang="0">
                  <a:pos x="27" y="230"/>
                </a:cxn>
                <a:cxn ang="0">
                  <a:pos x="11" y="236"/>
                </a:cxn>
                <a:cxn ang="0">
                  <a:pos x="15" y="211"/>
                </a:cxn>
                <a:cxn ang="0">
                  <a:pos x="88" y="207"/>
                </a:cxn>
                <a:cxn ang="0">
                  <a:pos x="119" y="191"/>
                </a:cxn>
                <a:cxn ang="0">
                  <a:pos x="129" y="155"/>
                </a:cxn>
                <a:cxn ang="0">
                  <a:pos x="146" y="129"/>
                </a:cxn>
                <a:cxn ang="0">
                  <a:pos x="161" y="109"/>
                </a:cxn>
                <a:cxn ang="0">
                  <a:pos x="165" y="95"/>
                </a:cxn>
                <a:cxn ang="0">
                  <a:pos x="177" y="86"/>
                </a:cxn>
                <a:cxn ang="0">
                  <a:pos x="184" y="67"/>
                </a:cxn>
                <a:cxn ang="0">
                  <a:pos x="204" y="54"/>
                </a:cxn>
                <a:cxn ang="0">
                  <a:pos x="222" y="51"/>
                </a:cxn>
                <a:cxn ang="0">
                  <a:pos x="236" y="32"/>
                </a:cxn>
              </a:cxnLst>
              <a:rect l="0" t="0" r="r" b="b"/>
              <a:pathLst>
                <a:path w="318" h="388">
                  <a:moveTo>
                    <a:pt x="252" y="0"/>
                  </a:moveTo>
                  <a:lnTo>
                    <a:pt x="267" y="12"/>
                  </a:lnTo>
                  <a:lnTo>
                    <a:pt x="279" y="23"/>
                  </a:lnTo>
                  <a:lnTo>
                    <a:pt x="291" y="39"/>
                  </a:lnTo>
                  <a:lnTo>
                    <a:pt x="293" y="46"/>
                  </a:lnTo>
                  <a:lnTo>
                    <a:pt x="290" y="51"/>
                  </a:lnTo>
                  <a:lnTo>
                    <a:pt x="289" y="58"/>
                  </a:lnTo>
                  <a:lnTo>
                    <a:pt x="290" y="64"/>
                  </a:lnTo>
                  <a:lnTo>
                    <a:pt x="296" y="69"/>
                  </a:lnTo>
                  <a:lnTo>
                    <a:pt x="304" y="70"/>
                  </a:lnTo>
                  <a:lnTo>
                    <a:pt x="310" y="70"/>
                  </a:lnTo>
                  <a:lnTo>
                    <a:pt x="314" y="71"/>
                  </a:lnTo>
                  <a:lnTo>
                    <a:pt x="316" y="73"/>
                  </a:lnTo>
                  <a:lnTo>
                    <a:pt x="316" y="75"/>
                  </a:lnTo>
                  <a:lnTo>
                    <a:pt x="317" y="78"/>
                  </a:lnTo>
                  <a:lnTo>
                    <a:pt x="317" y="83"/>
                  </a:lnTo>
                  <a:lnTo>
                    <a:pt x="316" y="85"/>
                  </a:lnTo>
                  <a:lnTo>
                    <a:pt x="313" y="85"/>
                  </a:lnTo>
                  <a:lnTo>
                    <a:pt x="313" y="86"/>
                  </a:lnTo>
                  <a:lnTo>
                    <a:pt x="312" y="87"/>
                  </a:lnTo>
                  <a:lnTo>
                    <a:pt x="310" y="91"/>
                  </a:lnTo>
                  <a:lnTo>
                    <a:pt x="313" y="101"/>
                  </a:lnTo>
                  <a:lnTo>
                    <a:pt x="317" y="114"/>
                  </a:lnTo>
                  <a:lnTo>
                    <a:pt x="318" y="122"/>
                  </a:lnTo>
                  <a:lnTo>
                    <a:pt x="318" y="126"/>
                  </a:lnTo>
                  <a:lnTo>
                    <a:pt x="317" y="131"/>
                  </a:lnTo>
                  <a:lnTo>
                    <a:pt x="314" y="136"/>
                  </a:lnTo>
                  <a:lnTo>
                    <a:pt x="312" y="140"/>
                  </a:lnTo>
                  <a:lnTo>
                    <a:pt x="306" y="143"/>
                  </a:lnTo>
                  <a:lnTo>
                    <a:pt x="298" y="144"/>
                  </a:lnTo>
                  <a:lnTo>
                    <a:pt x="291" y="145"/>
                  </a:lnTo>
                  <a:lnTo>
                    <a:pt x="286" y="148"/>
                  </a:lnTo>
                  <a:lnTo>
                    <a:pt x="281" y="155"/>
                  </a:lnTo>
                  <a:lnTo>
                    <a:pt x="277" y="164"/>
                  </a:lnTo>
                  <a:lnTo>
                    <a:pt x="273" y="175"/>
                  </a:lnTo>
                  <a:lnTo>
                    <a:pt x="269" y="182"/>
                  </a:lnTo>
                  <a:lnTo>
                    <a:pt x="266" y="184"/>
                  </a:lnTo>
                  <a:lnTo>
                    <a:pt x="261" y="187"/>
                  </a:lnTo>
                  <a:lnTo>
                    <a:pt x="254" y="194"/>
                  </a:lnTo>
                  <a:lnTo>
                    <a:pt x="254" y="201"/>
                  </a:lnTo>
                  <a:lnTo>
                    <a:pt x="258" y="209"/>
                  </a:lnTo>
                  <a:lnTo>
                    <a:pt x="266" y="222"/>
                  </a:lnTo>
                  <a:lnTo>
                    <a:pt x="266" y="232"/>
                  </a:lnTo>
                  <a:lnTo>
                    <a:pt x="263" y="241"/>
                  </a:lnTo>
                  <a:lnTo>
                    <a:pt x="263" y="250"/>
                  </a:lnTo>
                  <a:lnTo>
                    <a:pt x="259" y="254"/>
                  </a:lnTo>
                  <a:lnTo>
                    <a:pt x="257" y="259"/>
                  </a:lnTo>
                  <a:lnTo>
                    <a:pt x="254" y="261"/>
                  </a:lnTo>
                  <a:lnTo>
                    <a:pt x="251" y="263"/>
                  </a:lnTo>
                  <a:lnTo>
                    <a:pt x="246" y="263"/>
                  </a:lnTo>
                  <a:lnTo>
                    <a:pt x="240" y="257"/>
                  </a:lnTo>
                  <a:lnTo>
                    <a:pt x="235" y="254"/>
                  </a:lnTo>
                  <a:lnTo>
                    <a:pt x="234" y="256"/>
                  </a:lnTo>
                  <a:lnTo>
                    <a:pt x="231" y="264"/>
                  </a:lnTo>
                  <a:lnTo>
                    <a:pt x="231" y="271"/>
                  </a:lnTo>
                  <a:lnTo>
                    <a:pt x="228" y="279"/>
                  </a:lnTo>
                  <a:lnTo>
                    <a:pt x="224" y="285"/>
                  </a:lnTo>
                  <a:lnTo>
                    <a:pt x="219" y="291"/>
                  </a:lnTo>
                  <a:lnTo>
                    <a:pt x="214" y="302"/>
                  </a:lnTo>
                  <a:lnTo>
                    <a:pt x="212" y="311"/>
                  </a:lnTo>
                  <a:lnTo>
                    <a:pt x="212" y="316"/>
                  </a:lnTo>
                  <a:lnTo>
                    <a:pt x="216" y="322"/>
                  </a:lnTo>
                  <a:lnTo>
                    <a:pt x="222" y="330"/>
                  </a:lnTo>
                  <a:lnTo>
                    <a:pt x="223" y="333"/>
                  </a:lnTo>
                  <a:lnTo>
                    <a:pt x="223" y="335"/>
                  </a:lnTo>
                  <a:lnTo>
                    <a:pt x="215" y="343"/>
                  </a:lnTo>
                  <a:lnTo>
                    <a:pt x="209" y="351"/>
                  </a:lnTo>
                  <a:lnTo>
                    <a:pt x="208" y="357"/>
                  </a:lnTo>
                  <a:lnTo>
                    <a:pt x="208" y="365"/>
                  </a:lnTo>
                  <a:lnTo>
                    <a:pt x="207" y="372"/>
                  </a:lnTo>
                  <a:lnTo>
                    <a:pt x="201" y="377"/>
                  </a:lnTo>
                  <a:lnTo>
                    <a:pt x="196" y="380"/>
                  </a:lnTo>
                  <a:lnTo>
                    <a:pt x="191" y="381"/>
                  </a:lnTo>
                  <a:lnTo>
                    <a:pt x="187" y="384"/>
                  </a:lnTo>
                  <a:lnTo>
                    <a:pt x="185" y="385"/>
                  </a:lnTo>
                  <a:lnTo>
                    <a:pt x="185" y="388"/>
                  </a:lnTo>
                  <a:lnTo>
                    <a:pt x="181" y="384"/>
                  </a:lnTo>
                  <a:lnTo>
                    <a:pt x="176" y="380"/>
                  </a:lnTo>
                  <a:lnTo>
                    <a:pt x="173" y="376"/>
                  </a:lnTo>
                  <a:lnTo>
                    <a:pt x="170" y="373"/>
                  </a:lnTo>
                  <a:lnTo>
                    <a:pt x="169" y="370"/>
                  </a:lnTo>
                  <a:lnTo>
                    <a:pt x="165" y="368"/>
                  </a:lnTo>
                  <a:lnTo>
                    <a:pt x="157" y="365"/>
                  </a:lnTo>
                  <a:lnTo>
                    <a:pt x="148" y="364"/>
                  </a:lnTo>
                  <a:lnTo>
                    <a:pt x="150" y="353"/>
                  </a:lnTo>
                  <a:lnTo>
                    <a:pt x="152" y="342"/>
                  </a:lnTo>
                  <a:lnTo>
                    <a:pt x="154" y="333"/>
                  </a:lnTo>
                  <a:lnTo>
                    <a:pt x="157" y="327"/>
                  </a:lnTo>
                  <a:lnTo>
                    <a:pt x="161" y="323"/>
                  </a:lnTo>
                  <a:lnTo>
                    <a:pt x="169" y="318"/>
                  </a:lnTo>
                  <a:lnTo>
                    <a:pt x="183" y="304"/>
                  </a:lnTo>
                  <a:lnTo>
                    <a:pt x="185" y="300"/>
                  </a:lnTo>
                  <a:lnTo>
                    <a:pt x="184" y="295"/>
                  </a:lnTo>
                  <a:lnTo>
                    <a:pt x="181" y="287"/>
                  </a:lnTo>
                  <a:lnTo>
                    <a:pt x="179" y="280"/>
                  </a:lnTo>
                  <a:lnTo>
                    <a:pt x="176" y="277"/>
                  </a:lnTo>
                  <a:lnTo>
                    <a:pt x="175" y="279"/>
                  </a:lnTo>
                  <a:lnTo>
                    <a:pt x="173" y="281"/>
                  </a:lnTo>
                  <a:lnTo>
                    <a:pt x="173" y="283"/>
                  </a:lnTo>
                  <a:lnTo>
                    <a:pt x="175" y="285"/>
                  </a:lnTo>
                  <a:lnTo>
                    <a:pt x="175" y="289"/>
                  </a:lnTo>
                  <a:lnTo>
                    <a:pt x="176" y="292"/>
                  </a:lnTo>
                  <a:lnTo>
                    <a:pt x="175" y="295"/>
                  </a:lnTo>
                  <a:lnTo>
                    <a:pt x="175" y="299"/>
                  </a:lnTo>
                  <a:lnTo>
                    <a:pt x="172" y="304"/>
                  </a:lnTo>
                  <a:lnTo>
                    <a:pt x="170" y="304"/>
                  </a:lnTo>
                  <a:lnTo>
                    <a:pt x="168" y="306"/>
                  </a:lnTo>
                  <a:lnTo>
                    <a:pt x="165" y="306"/>
                  </a:lnTo>
                  <a:lnTo>
                    <a:pt x="161" y="307"/>
                  </a:lnTo>
                  <a:lnTo>
                    <a:pt x="154" y="307"/>
                  </a:lnTo>
                  <a:lnTo>
                    <a:pt x="152" y="304"/>
                  </a:lnTo>
                  <a:lnTo>
                    <a:pt x="152" y="299"/>
                  </a:lnTo>
                  <a:lnTo>
                    <a:pt x="153" y="291"/>
                  </a:lnTo>
                  <a:lnTo>
                    <a:pt x="156" y="284"/>
                  </a:lnTo>
                  <a:lnTo>
                    <a:pt x="156" y="281"/>
                  </a:lnTo>
                  <a:lnTo>
                    <a:pt x="153" y="280"/>
                  </a:lnTo>
                  <a:lnTo>
                    <a:pt x="152" y="279"/>
                  </a:lnTo>
                  <a:lnTo>
                    <a:pt x="149" y="279"/>
                  </a:lnTo>
                  <a:lnTo>
                    <a:pt x="146" y="280"/>
                  </a:lnTo>
                  <a:lnTo>
                    <a:pt x="142" y="285"/>
                  </a:lnTo>
                  <a:lnTo>
                    <a:pt x="140" y="294"/>
                  </a:lnTo>
                  <a:lnTo>
                    <a:pt x="136" y="302"/>
                  </a:lnTo>
                  <a:lnTo>
                    <a:pt x="133" y="306"/>
                  </a:lnTo>
                  <a:lnTo>
                    <a:pt x="130" y="306"/>
                  </a:lnTo>
                  <a:lnTo>
                    <a:pt x="127" y="304"/>
                  </a:lnTo>
                  <a:lnTo>
                    <a:pt x="126" y="304"/>
                  </a:lnTo>
                  <a:lnTo>
                    <a:pt x="125" y="306"/>
                  </a:lnTo>
                  <a:lnTo>
                    <a:pt x="125" y="307"/>
                  </a:lnTo>
                  <a:lnTo>
                    <a:pt x="126" y="312"/>
                  </a:lnTo>
                  <a:lnTo>
                    <a:pt x="127" y="320"/>
                  </a:lnTo>
                  <a:lnTo>
                    <a:pt x="129" y="330"/>
                  </a:lnTo>
                  <a:lnTo>
                    <a:pt x="130" y="338"/>
                  </a:lnTo>
                  <a:lnTo>
                    <a:pt x="130" y="342"/>
                  </a:lnTo>
                  <a:lnTo>
                    <a:pt x="127" y="345"/>
                  </a:lnTo>
                  <a:lnTo>
                    <a:pt x="126" y="349"/>
                  </a:lnTo>
                  <a:lnTo>
                    <a:pt x="123" y="351"/>
                  </a:lnTo>
                  <a:lnTo>
                    <a:pt x="122" y="356"/>
                  </a:lnTo>
                  <a:lnTo>
                    <a:pt x="118" y="351"/>
                  </a:lnTo>
                  <a:lnTo>
                    <a:pt x="110" y="339"/>
                  </a:lnTo>
                  <a:lnTo>
                    <a:pt x="105" y="334"/>
                  </a:lnTo>
                  <a:lnTo>
                    <a:pt x="103" y="334"/>
                  </a:lnTo>
                  <a:lnTo>
                    <a:pt x="102" y="335"/>
                  </a:lnTo>
                  <a:lnTo>
                    <a:pt x="98" y="335"/>
                  </a:lnTo>
                  <a:lnTo>
                    <a:pt x="94" y="333"/>
                  </a:lnTo>
                  <a:lnTo>
                    <a:pt x="91" y="327"/>
                  </a:lnTo>
                  <a:lnTo>
                    <a:pt x="83" y="316"/>
                  </a:lnTo>
                  <a:lnTo>
                    <a:pt x="78" y="314"/>
                  </a:lnTo>
                  <a:lnTo>
                    <a:pt x="75" y="314"/>
                  </a:lnTo>
                  <a:lnTo>
                    <a:pt x="75" y="316"/>
                  </a:lnTo>
                  <a:lnTo>
                    <a:pt x="78" y="319"/>
                  </a:lnTo>
                  <a:lnTo>
                    <a:pt x="79" y="322"/>
                  </a:lnTo>
                  <a:lnTo>
                    <a:pt x="79" y="325"/>
                  </a:lnTo>
                  <a:lnTo>
                    <a:pt x="78" y="326"/>
                  </a:lnTo>
                  <a:lnTo>
                    <a:pt x="72" y="326"/>
                  </a:lnTo>
                  <a:lnTo>
                    <a:pt x="64" y="322"/>
                  </a:lnTo>
                  <a:lnTo>
                    <a:pt x="59" y="322"/>
                  </a:lnTo>
                  <a:lnTo>
                    <a:pt x="56" y="323"/>
                  </a:lnTo>
                  <a:lnTo>
                    <a:pt x="54" y="326"/>
                  </a:lnTo>
                  <a:lnTo>
                    <a:pt x="51" y="327"/>
                  </a:lnTo>
                  <a:lnTo>
                    <a:pt x="48" y="327"/>
                  </a:lnTo>
                  <a:lnTo>
                    <a:pt x="45" y="326"/>
                  </a:lnTo>
                  <a:lnTo>
                    <a:pt x="44" y="325"/>
                  </a:lnTo>
                  <a:lnTo>
                    <a:pt x="41" y="319"/>
                  </a:lnTo>
                  <a:lnTo>
                    <a:pt x="47" y="312"/>
                  </a:lnTo>
                  <a:lnTo>
                    <a:pt x="51" y="302"/>
                  </a:lnTo>
                  <a:lnTo>
                    <a:pt x="54" y="291"/>
                  </a:lnTo>
                  <a:lnTo>
                    <a:pt x="56" y="283"/>
                  </a:lnTo>
                  <a:lnTo>
                    <a:pt x="56" y="273"/>
                  </a:lnTo>
                  <a:lnTo>
                    <a:pt x="55" y="261"/>
                  </a:lnTo>
                  <a:lnTo>
                    <a:pt x="54" y="250"/>
                  </a:lnTo>
                  <a:lnTo>
                    <a:pt x="49" y="242"/>
                  </a:lnTo>
                  <a:lnTo>
                    <a:pt x="49" y="226"/>
                  </a:lnTo>
                  <a:lnTo>
                    <a:pt x="45" y="226"/>
                  </a:lnTo>
                  <a:lnTo>
                    <a:pt x="44" y="228"/>
                  </a:lnTo>
                  <a:lnTo>
                    <a:pt x="40" y="229"/>
                  </a:lnTo>
                  <a:lnTo>
                    <a:pt x="35" y="232"/>
                  </a:lnTo>
                  <a:lnTo>
                    <a:pt x="33" y="230"/>
                  </a:lnTo>
                  <a:lnTo>
                    <a:pt x="31" y="230"/>
                  </a:lnTo>
                  <a:lnTo>
                    <a:pt x="29" y="229"/>
                  </a:lnTo>
                  <a:lnTo>
                    <a:pt x="27" y="230"/>
                  </a:lnTo>
                  <a:lnTo>
                    <a:pt x="23" y="232"/>
                  </a:lnTo>
                  <a:lnTo>
                    <a:pt x="20" y="232"/>
                  </a:lnTo>
                  <a:lnTo>
                    <a:pt x="16" y="233"/>
                  </a:lnTo>
                  <a:lnTo>
                    <a:pt x="11" y="236"/>
                  </a:lnTo>
                  <a:lnTo>
                    <a:pt x="11" y="238"/>
                  </a:lnTo>
                  <a:lnTo>
                    <a:pt x="5" y="223"/>
                  </a:lnTo>
                  <a:lnTo>
                    <a:pt x="0" y="210"/>
                  </a:lnTo>
                  <a:lnTo>
                    <a:pt x="15" y="211"/>
                  </a:lnTo>
                  <a:lnTo>
                    <a:pt x="29" y="210"/>
                  </a:lnTo>
                  <a:lnTo>
                    <a:pt x="40" y="209"/>
                  </a:lnTo>
                  <a:lnTo>
                    <a:pt x="49" y="207"/>
                  </a:lnTo>
                  <a:lnTo>
                    <a:pt x="88" y="207"/>
                  </a:lnTo>
                  <a:lnTo>
                    <a:pt x="99" y="205"/>
                  </a:lnTo>
                  <a:lnTo>
                    <a:pt x="109" y="199"/>
                  </a:lnTo>
                  <a:lnTo>
                    <a:pt x="115" y="197"/>
                  </a:lnTo>
                  <a:lnTo>
                    <a:pt x="119" y="191"/>
                  </a:lnTo>
                  <a:lnTo>
                    <a:pt x="122" y="184"/>
                  </a:lnTo>
                  <a:lnTo>
                    <a:pt x="125" y="174"/>
                  </a:lnTo>
                  <a:lnTo>
                    <a:pt x="129" y="163"/>
                  </a:lnTo>
                  <a:lnTo>
                    <a:pt x="129" y="155"/>
                  </a:lnTo>
                  <a:lnTo>
                    <a:pt x="126" y="145"/>
                  </a:lnTo>
                  <a:lnTo>
                    <a:pt x="126" y="131"/>
                  </a:lnTo>
                  <a:lnTo>
                    <a:pt x="130" y="129"/>
                  </a:lnTo>
                  <a:lnTo>
                    <a:pt x="146" y="129"/>
                  </a:lnTo>
                  <a:lnTo>
                    <a:pt x="154" y="128"/>
                  </a:lnTo>
                  <a:lnTo>
                    <a:pt x="158" y="124"/>
                  </a:lnTo>
                  <a:lnTo>
                    <a:pt x="161" y="117"/>
                  </a:lnTo>
                  <a:lnTo>
                    <a:pt x="161" y="109"/>
                  </a:lnTo>
                  <a:lnTo>
                    <a:pt x="158" y="104"/>
                  </a:lnTo>
                  <a:lnTo>
                    <a:pt x="158" y="101"/>
                  </a:lnTo>
                  <a:lnTo>
                    <a:pt x="162" y="97"/>
                  </a:lnTo>
                  <a:lnTo>
                    <a:pt x="165" y="95"/>
                  </a:lnTo>
                  <a:lnTo>
                    <a:pt x="169" y="94"/>
                  </a:lnTo>
                  <a:lnTo>
                    <a:pt x="175" y="91"/>
                  </a:lnTo>
                  <a:lnTo>
                    <a:pt x="177" y="89"/>
                  </a:lnTo>
                  <a:lnTo>
                    <a:pt x="177" y="86"/>
                  </a:lnTo>
                  <a:lnTo>
                    <a:pt x="176" y="82"/>
                  </a:lnTo>
                  <a:lnTo>
                    <a:pt x="176" y="75"/>
                  </a:lnTo>
                  <a:lnTo>
                    <a:pt x="177" y="71"/>
                  </a:lnTo>
                  <a:lnTo>
                    <a:pt x="184" y="67"/>
                  </a:lnTo>
                  <a:lnTo>
                    <a:pt x="192" y="64"/>
                  </a:lnTo>
                  <a:lnTo>
                    <a:pt x="199" y="60"/>
                  </a:lnTo>
                  <a:lnTo>
                    <a:pt x="201" y="56"/>
                  </a:lnTo>
                  <a:lnTo>
                    <a:pt x="204" y="54"/>
                  </a:lnTo>
                  <a:lnTo>
                    <a:pt x="208" y="51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2" y="51"/>
                  </a:lnTo>
                  <a:lnTo>
                    <a:pt x="227" y="48"/>
                  </a:lnTo>
                  <a:lnTo>
                    <a:pt x="228" y="47"/>
                  </a:lnTo>
                  <a:lnTo>
                    <a:pt x="234" y="39"/>
                  </a:lnTo>
                  <a:lnTo>
                    <a:pt x="236" y="32"/>
                  </a:lnTo>
                  <a:lnTo>
                    <a:pt x="242" y="23"/>
                  </a:lnTo>
                  <a:lnTo>
                    <a:pt x="247" y="12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34" name="Freeform 80"/>
            <p:cNvSpPr>
              <a:spLocks/>
            </p:cNvSpPr>
            <p:nvPr/>
          </p:nvSpPr>
          <p:spPr bwMode="auto">
            <a:xfrm>
              <a:off x="2044489" y="2729147"/>
              <a:ext cx="420318" cy="520866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42" y="9"/>
                </a:cxn>
                <a:cxn ang="0">
                  <a:pos x="150" y="9"/>
                </a:cxn>
                <a:cxn ang="0">
                  <a:pos x="162" y="5"/>
                </a:cxn>
                <a:cxn ang="0">
                  <a:pos x="165" y="9"/>
                </a:cxn>
                <a:cxn ang="0">
                  <a:pos x="185" y="9"/>
                </a:cxn>
                <a:cxn ang="0">
                  <a:pos x="183" y="18"/>
                </a:cxn>
                <a:cxn ang="0">
                  <a:pos x="198" y="23"/>
                </a:cxn>
                <a:cxn ang="0">
                  <a:pos x="206" y="33"/>
                </a:cxn>
                <a:cxn ang="0">
                  <a:pos x="209" y="45"/>
                </a:cxn>
                <a:cxn ang="0">
                  <a:pos x="201" y="47"/>
                </a:cxn>
                <a:cxn ang="0">
                  <a:pos x="195" y="40"/>
                </a:cxn>
                <a:cxn ang="0">
                  <a:pos x="190" y="36"/>
                </a:cxn>
                <a:cxn ang="0">
                  <a:pos x="193" y="49"/>
                </a:cxn>
                <a:cxn ang="0">
                  <a:pos x="191" y="56"/>
                </a:cxn>
                <a:cxn ang="0">
                  <a:pos x="195" y="60"/>
                </a:cxn>
                <a:cxn ang="0">
                  <a:pos x="199" y="66"/>
                </a:cxn>
                <a:cxn ang="0">
                  <a:pos x="194" y="68"/>
                </a:cxn>
                <a:cxn ang="0">
                  <a:pos x="190" y="72"/>
                </a:cxn>
                <a:cxn ang="0">
                  <a:pos x="199" y="75"/>
                </a:cxn>
                <a:cxn ang="0">
                  <a:pos x="212" y="86"/>
                </a:cxn>
                <a:cxn ang="0">
                  <a:pos x="216" y="98"/>
                </a:cxn>
                <a:cxn ang="0">
                  <a:pos x="232" y="116"/>
                </a:cxn>
                <a:cxn ang="0">
                  <a:pos x="234" y="192"/>
                </a:cxn>
                <a:cxn ang="0">
                  <a:pos x="245" y="223"/>
                </a:cxn>
                <a:cxn ang="0">
                  <a:pos x="249" y="237"/>
                </a:cxn>
                <a:cxn ang="0">
                  <a:pos x="247" y="249"/>
                </a:cxn>
                <a:cxn ang="0">
                  <a:pos x="253" y="261"/>
                </a:cxn>
                <a:cxn ang="0">
                  <a:pos x="252" y="270"/>
                </a:cxn>
                <a:cxn ang="0">
                  <a:pos x="247" y="276"/>
                </a:cxn>
                <a:cxn ang="0">
                  <a:pos x="242" y="285"/>
                </a:cxn>
                <a:cxn ang="0">
                  <a:pos x="240" y="295"/>
                </a:cxn>
                <a:cxn ang="0">
                  <a:pos x="232" y="304"/>
                </a:cxn>
                <a:cxn ang="0">
                  <a:pos x="220" y="311"/>
                </a:cxn>
                <a:cxn ang="0">
                  <a:pos x="173" y="316"/>
                </a:cxn>
                <a:cxn ang="0">
                  <a:pos x="139" y="303"/>
                </a:cxn>
                <a:cxn ang="0">
                  <a:pos x="123" y="276"/>
                </a:cxn>
                <a:cxn ang="0">
                  <a:pos x="107" y="253"/>
                </a:cxn>
                <a:cxn ang="0">
                  <a:pos x="97" y="234"/>
                </a:cxn>
                <a:cxn ang="0">
                  <a:pos x="91" y="206"/>
                </a:cxn>
                <a:cxn ang="0">
                  <a:pos x="85" y="180"/>
                </a:cxn>
                <a:cxn ang="0">
                  <a:pos x="80" y="168"/>
                </a:cxn>
                <a:cxn ang="0">
                  <a:pos x="78" y="149"/>
                </a:cxn>
                <a:cxn ang="0">
                  <a:pos x="74" y="152"/>
                </a:cxn>
                <a:cxn ang="0">
                  <a:pos x="68" y="157"/>
                </a:cxn>
                <a:cxn ang="0">
                  <a:pos x="64" y="188"/>
                </a:cxn>
                <a:cxn ang="0">
                  <a:pos x="58" y="183"/>
                </a:cxn>
                <a:cxn ang="0">
                  <a:pos x="38" y="177"/>
                </a:cxn>
                <a:cxn ang="0">
                  <a:pos x="41" y="159"/>
                </a:cxn>
                <a:cxn ang="0">
                  <a:pos x="15" y="125"/>
                </a:cxn>
                <a:cxn ang="0">
                  <a:pos x="6" y="103"/>
                </a:cxn>
                <a:cxn ang="0">
                  <a:pos x="13" y="94"/>
                </a:cxn>
                <a:cxn ang="0">
                  <a:pos x="45" y="91"/>
                </a:cxn>
                <a:cxn ang="0">
                  <a:pos x="62" y="75"/>
                </a:cxn>
                <a:cxn ang="0">
                  <a:pos x="72" y="55"/>
                </a:cxn>
                <a:cxn ang="0">
                  <a:pos x="78" y="23"/>
                </a:cxn>
                <a:cxn ang="0">
                  <a:pos x="99" y="10"/>
                </a:cxn>
                <a:cxn ang="0">
                  <a:pos x="105" y="1"/>
                </a:cxn>
                <a:cxn ang="0">
                  <a:pos x="121" y="5"/>
                </a:cxn>
                <a:cxn ang="0">
                  <a:pos x="131" y="0"/>
                </a:cxn>
              </a:cxnLst>
              <a:rect l="0" t="0" r="r" b="b"/>
              <a:pathLst>
                <a:path w="255" h="316">
                  <a:moveTo>
                    <a:pt x="131" y="0"/>
                  </a:moveTo>
                  <a:lnTo>
                    <a:pt x="132" y="1"/>
                  </a:lnTo>
                  <a:lnTo>
                    <a:pt x="134" y="1"/>
                  </a:lnTo>
                  <a:lnTo>
                    <a:pt x="136" y="2"/>
                  </a:lnTo>
                  <a:lnTo>
                    <a:pt x="140" y="6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7" y="10"/>
                  </a:lnTo>
                  <a:lnTo>
                    <a:pt x="150" y="9"/>
                  </a:lnTo>
                  <a:lnTo>
                    <a:pt x="154" y="8"/>
                  </a:lnTo>
                  <a:lnTo>
                    <a:pt x="159" y="5"/>
                  </a:lnTo>
                  <a:lnTo>
                    <a:pt x="162" y="5"/>
                  </a:lnTo>
                  <a:lnTo>
                    <a:pt x="163" y="6"/>
                  </a:lnTo>
                  <a:lnTo>
                    <a:pt x="163" y="8"/>
                  </a:lnTo>
                  <a:lnTo>
                    <a:pt x="165" y="9"/>
                  </a:lnTo>
                  <a:lnTo>
                    <a:pt x="165" y="14"/>
                  </a:lnTo>
                  <a:lnTo>
                    <a:pt x="169" y="14"/>
                  </a:lnTo>
                  <a:lnTo>
                    <a:pt x="185" y="9"/>
                  </a:lnTo>
                  <a:lnTo>
                    <a:pt x="185" y="12"/>
                  </a:lnTo>
                  <a:lnTo>
                    <a:pt x="183" y="14"/>
                  </a:lnTo>
                  <a:lnTo>
                    <a:pt x="183" y="18"/>
                  </a:lnTo>
                  <a:lnTo>
                    <a:pt x="186" y="21"/>
                  </a:lnTo>
                  <a:lnTo>
                    <a:pt x="191" y="21"/>
                  </a:lnTo>
                  <a:lnTo>
                    <a:pt x="198" y="23"/>
                  </a:lnTo>
                  <a:lnTo>
                    <a:pt x="203" y="24"/>
                  </a:lnTo>
                  <a:lnTo>
                    <a:pt x="206" y="27"/>
                  </a:lnTo>
                  <a:lnTo>
                    <a:pt x="206" y="33"/>
                  </a:lnTo>
                  <a:lnTo>
                    <a:pt x="209" y="41"/>
                  </a:lnTo>
                  <a:lnTo>
                    <a:pt x="210" y="44"/>
                  </a:lnTo>
                  <a:lnTo>
                    <a:pt x="209" y="45"/>
                  </a:lnTo>
                  <a:lnTo>
                    <a:pt x="206" y="45"/>
                  </a:lnTo>
                  <a:lnTo>
                    <a:pt x="205" y="47"/>
                  </a:lnTo>
                  <a:lnTo>
                    <a:pt x="201" y="47"/>
                  </a:lnTo>
                  <a:lnTo>
                    <a:pt x="199" y="45"/>
                  </a:lnTo>
                  <a:lnTo>
                    <a:pt x="198" y="43"/>
                  </a:lnTo>
                  <a:lnTo>
                    <a:pt x="195" y="40"/>
                  </a:lnTo>
                  <a:lnTo>
                    <a:pt x="194" y="37"/>
                  </a:lnTo>
                  <a:lnTo>
                    <a:pt x="191" y="35"/>
                  </a:lnTo>
                  <a:lnTo>
                    <a:pt x="190" y="36"/>
                  </a:lnTo>
                  <a:lnTo>
                    <a:pt x="189" y="39"/>
                  </a:lnTo>
                  <a:lnTo>
                    <a:pt x="189" y="41"/>
                  </a:lnTo>
                  <a:lnTo>
                    <a:pt x="193" y="49"/>
                  </a:lnTo>
                  <a:lnTo>
                    <a:pt x="194" y="51"/>
                  </a:lnTo>
                  <a:lnTo>
                    <a:pt x="194" y="54"/>
                  </a:lnTo>
                  <a:lnTo>
                    <a:pt x="191" y="56"/>
                  </a:lnTo>
                  <a:lnTo>
                    <a:pt x="191" y="58"/>
                  </a:lnTo>
                  <a:lnTo>
                    <a:pt x="194" y="59"/>
                  </a:lnTo>
                  <a:lnTo>
                    <a:pt x="195" y="60"/>
                  </a:lnTo>
                  <a:lnTo>
                    <a:pt x="198" y="62"/>
                  </a:lnTo>
                  <a:lnTo>
                    <a:pt x="199" y="63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5" y="67"/>
                  </a:lnTo>
                  <a:lnTo>
                    <a:pt x="194" y="68"/>
                  </a:lnTo>
                  <a:lnTo>
                    <a:pt x="191" y="70"/>
                  </a:lnTo>
                  <a:lnTo>
                    <a:pt x="190" y="71"/>
                  </a:lnTo>
                  <a:lnTo>
                    <a:pt x="190" y="72"/>
                  </a:lnTo>
                  <a:lnTo>
                    <a:pt x="191" y="74"/>
                  </a:lnTo>
                  <a:lnTo>
                    <a:pt x="197" y="74"/>
                  </a:lnTo>
                  <a:lnTo>
                    <a:pt x="199" y="75"/>
                  </a:lnTo>
                  <a:lnTo>
                    <a:pt x="206" y="82"/>
                  </a:lnTo>
                  <a:lnTo>
                    <a:pt x="209" y="83"/>
                  </a:lnTo>
                  <a:lnTo>
                    <a:pt x="212" y="86"/>
                  </a:lnTo>
                  <a:lnTo>
                    <a:pt x="212" y="89"/>
                  </a:lnTo>
                  <a:lnTo>
                    <a:pt x="213" y="93"/>
                  </a:lnTo>
                  <a:lnTo>
                    <a:pt x="216" y="98"/>
                  </a:lnTo>
                  <a:lnTo>
                    <a:pt x="224" y="102"/>
                  </a:lnTo>
                  <a:lnTo>
                    <a:pt x="229" y="107"/>
                  </a:lnTo>
                  <a:lnTo>
                    <a:pt x="232" y="116"/>
                  </a:lnTo>
                  <a:lnTo>
                    <a:pt x="233" y="125"/>
                  </a:lnTo>
                  <a:lnTo>
                    <a:pt x="233" y="186"/>
                  </a:lnTo>
                  <a:lnTo>
                    <a:pt x="234" y="192"/>
                  </a:lnTo>
                  <a:lnTo>
                    <a:pt x="240" y="204"/>
                  </a:lnTo>
                  <a:lnTo>
                    <a:pt x="242" y="218"/>
                  </a:lnTo>
                  <a:lnTo>
                    <a:pt x="245" y="223"/>
                  </a:lnTo>
                  <a:lnTo>
                    <a:pt x="245" y="225"/>
                  </a:lnTo>
                  <a:lnTo>
                    <a:pt x="249" y="229"/>
                  </a:lnTo>
                  <a:lnTo>
                    <a:pt x="249" y="237"/>
                  </a:lnTo>
                  <a:lnTo>
                    <a:pt x="248" y="242"/>
                  </a:lnTo>
                  <a:lnTo>
                    <a:pt x="248" y="246"/>
                  </a:lnTo>
                  <a:lnTo>
                    <a:pt x="247" y="249"/>
                  </a:lnTo>
                  <a:lnTo>
                    <a:pt x="247" y="252"/>
                  </a:lnTo>
                  <a:lnTo>
                    <a:pt x="248" y="256"/>
                  </a:lnTo>
                  <a:lnTo>
                    <a:pt x="253" y="261"/>
                  </a:lnTo>
                  <a:lnTo>
                    <a:pt x="255" y="265"/>
                  </a:lnTo>
                  <a:lnTo>
                    <a:pt x="255" y="269"/>
                  </a:lnTo>
                  <a:lnTo>
                    <a:pt x="252" y="270"/>
                  </a:lnTo>
                  <a:lnTo>
                    <a:pt x="251" y="272"/>
                  </a:lnTo>
                  <a:lnTo>
                    <a:pt x="249" y="274"/>
                  </a:lnTo>
                  <a:lnTo>
                    <a:pt x="247" y="276"/>
                  </a:lnTo>
                  <a:lnTo>
                    <a:pt x="247" y="281"/>
                  </a:lnTo>
                  <a:lnTo>
                    <a:pt x="244" y="283"/>
                  </a:lnTo>
                  <a:lnTo>
                    <a:pt x="242" y="285"/>
                  </a:lnTo>
                  <a:lnTo>
                    <a:pt x="240" y="287"/>
                  </a:lnTo>
                  <a:lnTo>
                    <a:pt x="237" y="289"/>
                  </a:lnTo>
                  <a:lnTo>
                    <a:pt x="240" y="295"/>
                  </a:lnTo>
                  <a:lnTo>
                    <a:pt x="237" y="300"/>
                  </a:lnTo>
                  <a:lnTo>
                    <a:pt x="234" y="301"/>
                  </a:lnTo>
                  <a:lnTo>
                    <a:pt x="232" y="304"/>
                  </a:lnTo>
                  <a:lnTo>
                    <a:pt x="229" y="305"/>
                  </a:lnTo>
                  <a:lnTo>
                    <a:pt x="226" y="308"/>
                  </a:lnTo>
                  <a:lnTo>
                    <a:pt x="220" y="311"/>
                  </a:lnTo>
                  <a:lnTo>
                    <a:pt x="209" y="314"/>
                  </a:lnTo>
                  <a:lnTo>
                    <a:pt x="185" y="316"/>
                  </a:lnTo>
                  <a:lnTo>
                    <a:pt x="173" y="316"/>
                  </a:lnTo>
                  <a:lnTo>
                    <a:pt x="159" y="312"/>
                  </a:lnTo>
                  <a:lnTo>
                    <a:pt x="147" y="307"/>
                  </a:lnTo>
                  <a:lnTo>
                    <a:pt x="139" y="303"/>
                  </a:lnTo>
                  <a:lnTo>
                    <a:pt x="132" y="296"/>
                  </a:lnTo>
                  <a:lnTo>
                    <a:pt x="127" y="285"/>
                  </a:lnTo>
                  <a:lnTo>
                    <a:pt x="123" y="276"/>
                  </a:lnTo>
                  <a:lnTo>
                    <a:pt x="119" y="269"/>
                  </a:lnTo>
                  <a:lnTo>
                    <a:pt x="113" y="261"/>
                  </a:lnTo>
                  <a:lnTo>
                    <a:pt x="107" y="253"/>
                  </a:lnTo>
                  <a:lnTo>
                    <a:pt x="101" y="246"/>
                  </a:lnTo>
                  <a:lnTo>
                    <a:pt x="99" y="241"/>
                  </a:lnTo>
                  <a:lnTo>
                    <a:pt x="97" y="234"/>
                  </a:lnTo>
                  <a:lnTo>
                    <a:pt x="95" y="225"/>
                  </a:lnTo>
                  <a:lnTo>
                    <a:pt x="92" y="214"/>
                  </a:lnTo>
                  <a:lnTo>
                    <a:pt x="91" y="206"/>
                  </a:lnTo>
                  <a:lnTo>
                    <a:pt x="91" y="199"/>
                  </a:lnTo>
                  <a:lnTo>
                    <a:pt x="88" y="186"/>
                  </a:lnTo>
                  <a:lnTo>
                    <a:pt x="85" y="180"/>
                  </a:lnTo>
                  <a:lnTo>
                    <a:pt x="83" y="177"/>
                  </a:lnTo>
                  <a:lnTo>
                    <a:pt x="81" y="173"/>
                  </a:lnTo>
                  <a:lnTo>
                    <a:pt x="80" y="168"/>
                  </a:lnTo>
                  <a:lnTo>
                    <a:pt x="80" y="153"/>
                  </a:lnTo>
                  <a:lnTo>
                    <a:pt x="78" y="151"/>
                  </a:lnTo>
                  <a:lnTo>
                    <a:pt x="78" y="149"/>
                  </a:lnTo>
                  <a:lnTo>
                    <a:pt x="77" y="149"/>
                  </a:lnTo>
                  <a:lnTo>
                    <a:pt x="77" y="151"/>
                  </a:lnTo>
                  <a:lnTo>
                    <a:pt x="74" y="152"/>
                  </a:lnTo>
                  <a:lnTo>
                    <a:pt x="73" y="153"/>
                  </a:lnTo>
                  <a:lnTo>
                    <a:pt x="70" y="155"/>
                  </a:lnTo>
                  <a:lnTo>
                    <a:pt x="68" y="157"/>
                  </a:lnTo>
                  <a:lnTo>
                    <a:pt x="65" y="163"/>
                  </a:lnTo>
                  <a:lnTo>
                    <a:pt x="65" y="191"/>
                  </a:lnTo>
                  <a:lnTo>
                    <a:pt x="64" y="188"/>
                  </a:lnTo>
                  <a:lnTo>
                    <a:pt x="64" y="186"/>
                  </a:lnTo>
                  <a:lnTo>
                    <a:pt x="62" y="184"/>
                  </a:lnTo>
                  <a:lnTo>
                    <a:pt x="58" y="183"/>
                  </a:lnTo>
                  <a:lnTo>
                    <a:pt x="52" y="183"/>
                  </a:lnTo>
                  <a:lnTo>
                    <a:pt x="44" y="182"/>
                  </a:lnTo>
                  <a:lnTo>
                    <a:pt x="38" y="177"/>
                  </a:lnTo>
                  <a:lnTo>
                    <a:pt x="37" y="171"/>
                  </a:lnTo>
                  <a:lnTo>
                    <a:pt x="38" y="164"/>
                  </a:lnTo>
                  <a:lnTo>
                    <a:pt x="41" y="159"/>
                  </a:lnTo>
                  <a:lnTo>
                    <a:pt x="39" y="152"/>
                  </a:lnTo>
                  <a:lnTo>
                    <a:pt x="27" y="136"/>
                  </a:lnTo>
                  <a:lnTo>
                    <a:pt x="15" y="125"/>
                  </a:lnTo>
                  <a:lnTo>
                    <a:pt x="0" y="113"/>
                  </a:lnTo>
                  <a:lnTo>
                    <a:pt x="3" y="107"/>
                  </a:lnTo>
                  <a:lnTo>
                    <a:pt x="6" y="103"/>
                  </a:lnTo>
                  <a:lnTo>
                    <a:pt x="7" y="99"/>
                  </a:lnTo>
                  <a:lnTo>
                    <a:pt x="9" y="97"/>
                  </a:lnTo>
                  <a:lnTo>
                    <a:pt x="13" y="94"/>
                  </a:lnTo>
                  <a:lnTo>
                    <a:pt x="22" y="93"/>
                  </a:lnTo>
                  <a:lnTo>
                    <a:pt x="34" y="91"/>
                  </a:lnTo>
                  <a:lnTo>
                    <a:pt x="45" y="91"/>
                  </a:lnTo>
                  <a:lnTo>
                    <a:pt x="54" y="89"/>
                  </a:lnTo>
                  <a:lnTo>
                    <a:pt x="60" y="85"/>
                  </a:lnTo>
                  <a:lnTo>
                    <a:pt x="62" y="75"/>
                  </a:lnTo>
                  <a:lnTo>
                    <a:pt x="64" y="67"/>
                  </a:lnTo>
                  <a:lnTo>
                    <a:pt x="66" y="62"/>
                  </a:lnTo>
                  <a:lnTo>
                    <a:pt x="72" y="55"/>
                  </a:lnTo>
                  <a:lnTo>
                    <a:pt x="74" y="47"/>
                  </a:lnTo>
                  <a:lnTo>
                    <a:pt x="74" y="31"/>
                  </a:lnTo>
                  <a:lnTo>
                    <a:pt x="78" y="23"/>
                  </a:lnTo>
                  <a:lnTo>
                    <a:pt x="91" y="14"/>
                  </a:lnTo>
                  <a:lnTo>
                    <a:pt x="95" y="13"/>
                  </a:lnTo>
                  <a:lnTo>
                    <a:pt x="99" y="10"/>
                  </a:lnTo>
                  <a:lnTo>
                    <a:pt x="104" y="5"/>
                  </a:lnTo>
                  <a:lnTo>
                    <a:pt x="104" y="1"/>
                  </a:lnTo>
                  <a:lnTo>
                    <a:pt x="105" y="1"/>
                  </a:lnTo>
                  <a:lnTo>
                    <a:pt x="116" y="6"/>
                  </a:lnTo>
                  <a:lnTo>
                    <a:pt x="120" y="6"/>
                  </a:lnTo>
                  <a:lnTo>
                    <a:pt x="121" y="5"/>
                  </a:lnTo>
                  <a:lnTo>
                    <a:pt x="124" y="4"/>
                  </a:lnTo>
                  <a:lnTo>
                    <a:pt x="127" y="1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1" name="Freeform 67"/>
            <p:cNvSpPr>
              <a:spLocks/>
            </p:cNvSpPr>
            <p:nvPr/>
          </p:nvSpPr>
          <p:spPr bwMode="auto">
            <a:xfrm>
              <a:off x="1431317" y="4107133"/>
              <a:ext cx="252191" cy="20439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100" y="2"/>
                </a:cxn>
                <a:cxn ang="0">
                  <a:pos x="105" y="4"/>
                </a:cxn>
                <a:cxn ang="0">
                  <a:pos x="108" y="8"/>
                </a:cxn>
                <a:cxn ang="0">
                  <a:pos x="112" y="11"/>
                </a:cxn>
                <a:cxn ang="0">
                  <a:pos x="113" y="17"/>
                </a:cxn>
                <a:cxn ang="0">
                  <a:pos x="124" y="30"/>
                </a:cxn>
                <a:cxn ang="0">
                  <a:pos x="148" y="48"/>
                </a:cxn>
                <a:cxn ang="0">
                  <a:pos x="140" y="56"/>
                </a:cxn>
                <a:cxn ang="0">
                  <a:pos x="139" y="64"/>
                </a:cxn>
                <a:cxn ang="0">
                  <a:pos x="145" y="68"/>
                </a:cxn>
                <a:cxn ang="0">
                  <a:pos x="149" y="69"/>
                </a:cxn>
                <a:cxn ang="0">
                  <a:pos x="153" y="72"/>
                </a:cxn>
                <a:cxn ang="0">
                  <a:pos x="145" y="84"/>
                </a:cxn>
                <a:cxn ang="0">
                  <a:pos x="140" y="92"/>
                </a:cxn>
                <a:cxn ang="0">
                  <a:pos x="135" y="99"/>
                </a:cxn>
                <a:cxn ang="0">
                  <a:pos x="126" y="100"/>
                </a:cxn>
                <a:cxn ang="0">
                  <a:pos x="125" y="103"/>
                </a:cxn>
                <a:cxn ang="0">
                  <a:pos x="126" y="108"/>
                </a:cxn>
                <a:cxn ang="0">
                  <a:pos x="118" y="109"/>
                </a:cxn>
                <a:cxn ang="0">
                  <a:pos x="110" y="108"/>
                </a:cxn>
                <a:cxn ang="0">
                  <a:pos x="109" y="116"/>
                </a:cxn>
                <a:cxn ang="0">
                  <a:pos x="97" y="115"/>
                </a:cxn>
                <a:cxn ang="0">
                  <a:pos x="90" y="109"/>
                </a:cxn>
                <a:cxn ang="0">
                  <a:pos x="82" y="103"/>
                </a:cxn>
                <a:cxn ang="0">
                  <a:pos x="74" y="104"/>
                </a:cxn>
                <a:cxn ang="0">
                  <a:pos x="70" y="109"/>
                </a:cxn>
                <a:cxn ang="0">
                  <a:pos x="63" y="115"/>
                </a:cxn>
                <a:cxn ang="0">
                  <a:pos x="58" y="114"/>
                </a:cxn>
                <a:cxn ang="0">
                  <a:pos x="54" y="107"/>
                </a:cxn>
                <a:cxn ang="0">
                  <a:pos x="46" y="96"/>
                </a:cxn>
                <a:cxn ang="0">
                  <a:pos x="31" y="95"/>
                </a:cxn>
                <a:cxn ang="0">
                  <a:pos x="22" y="92"/>
                </a:cxn>
                <a:cxn ang="0">
                  <a:pos x="24" y="87"/>
                </a:cxn>
                <a:cxn ang="0">
                  <a:pos x="26" y="83"/>
                </a:cxn>
                <a:cxn ang="0">
                  <a:pos x="22" y="77"/>
                </a:cxn>
                <a:cxn ang="0">
                  <a:pos x="15" y="73"/>
                </a:cxn>
                <a:cxn ang="0">
                  <a:pos x="5" y="69"/>
                </a:cxn>
                <a:cxn ang="0">
                  <a:pos x="3" y="61"/>
                </a:cxn>
                <a:cxn ang="0">
                  <a:pos x="14" y="31"/>
                </a:cxn>
                <a:cxn ang="0">
                  <a:pos x="19" y="15"/>
                </a:cxn>
                <a:cxn ang="0">
                  <a:pos x="30" y="14"/>
                </a:cxn>
                <a:cxn ang="0">
                  <a:pos x="40" y="7"/>
                </a:cxn>
                <a:cxn ang="0">
                  <a:pos x="46" y="11"/>
                </a:cxn>
                <a:cxn ang="0">
                  <a:pos x="53" y="12"/>
                </a:cxn>
                <a:cxn ang="0">
                  <a:pos x="63" y="8"/>
                </a:cxn>
                <a:cxn ang="0">
                  <a:pos x="77" y="2"/>
                </a:cxn>
              </a:cxnLst>
              <a:rect l="0" t="0" r="r" b="b"/>
              <a:pathLst>
                <a:path w="153" h="124">
                  <a:moveTo>
                    <a:pt x="85" y="0"/>
                  </a:moveTo>
                  <a:lnTo>
                    <a:pt x="89" y="0"/>
                  </a:lnTo>
                  <a:lnTo>
                    <a:pt x="94" y="2"/>
                  </a:lnTo>
                  <a:lnTo>
                    <a:pt x="100" y="2"/>
                  </a:lnTo>
                  <a:lnTo>
                    <a:pt x="105" y="3"/>
                  </a:lnTo>
                  <a:lnTo>
                    <a:pt x="105" y="4"/>
                  </a:lnTo>
                  <a:lnTo>
                    <a:pt x="106" y="7"/>
                  </a:lnTo>
                  <a:lnTo>
                    <a:pt x="108" y="8"/>
                  </a:lnTo>
                  <a:lnTo>
                    <a:pt x="110" y="10"/>
                  </a:lnTo>
                  <a:lnTo>
                    <a:pt x="112" y="11"/>
                  </a:lnTo>
                  <a:lnTo>
                    <a:pt x="113" y="14"/>
                  </a:lnTo>
                  <a:lnTo>
                    <a:pt x="113" y="17"/>
                  </a:lnTo>
                  <a:lnTo>
                    <a:pt x="116" y="22"/>
                  </a:lnTo>
                  <a:lnTo>
                    <a:pt x="124" y="30"/>
                  </a:lnTo>
                  <a:lnTo>
                    <a:pt x="136" y="39"/>
                  </a:lnTo>
                  <a:lnTo>
                    <a:pt x="148" y="48"/>
                  </a:lnTo>
                  <a:lnTo>
                    <a:pt x="143" y="52"/>
                  </a:lnTo>
                  <a:lnTo>
                    <a:pt x="140" y="56"/>
                  </a:lnTo>
                  <a:lnTo>
                    <a:pt x="139" y="58"/>
                  </a:lnTo>
                  <a:lnTo>
                    <a:pt x="139" y="64"/>
                  </a:lnTo>
                  <a:lnTo>
                    <a:pt x="140" y="65"/>
                  </a:lnTo>
                  <a:lnTo>
                    <a:pt x="145" y="68"/>
                  </a:lnTo>
                  <a:lnTo>
                    <a:pt x="147" y="68"/>
                  </a:lnTo>
                  <a:lnTo>
                    <a:pt x="149" y="69"/>
                  </a:lnTo>
                  <a:lnTo>
                    <a:pt x="152" y="72"/>
                  </a:lnTo>
                  <a:lnTo>
                    <a:pt x="153" y="72"/>
                  </a:lnTo>
                  <a:lnTo>
                    <a:pt x="149" y="77"/>
                  </a:lnTo>
                  <a:lnTo>
                    <a:pt x="145" y="84"/>
                  </a:lnTo>
                  <a:lnTo>
                    <a:pt x="143" y="89"/>
                  </a:lnTo>
                  <a:lnTo>
                    <a:pt x="140" y="92"/>
                  </a:lnTo>
                  <a:lnTo>
                    <a:pt x="137" y="96"/>
                  </a:lnTo>
                  <a:lnTo>
                    <a:pt x="135" y="99"/>
                  </a:lnTo>
                  <a:lnTo>
                    <a:pt x="132" y="100"/>
                  </a:lnTo>
                  <a:lnTo>
                    <a:pt x="126" y="100"/>
                  </a:lnTo>
                  <a:lnTo>
                    <a:pt x="125" y="99"/>
                  </a:lnTo>
                  <a:lnTo>
                    <a:pt x="125" y="103"/>
                  </a:lnTo>
                  <a:lnTo>
                    <a:pt x="126" y="104"/>
                  </a:lnTo>
                  <a:lnTo>
                    <a:pt x="126" y="108"/>
                  </a:lnTo>
                  <a:lnTo>
                    <a:pt x="125" y="109"/>
                  </a:lnTo>
                  <a:lnTo>
                    <a:pt x="118" y="109"/>
                  </a:lnTo>
                  <a:lnTo>
                    <a:pt x="116" y="108"/>
                  </a:lnTo>
                  <a:lnTo>
                    <a:pt x="110" y="108"/>
                  </a:lnTo>
                  <a:lnTo>
                    <a:pt x="109" y="109"/>
                  </a:lnTo>
                  <a:lnTo>
                    <a:pt x="109" y="116"/>
                  </a:lnTo>
                  <a:lnTo>
                    <a:pt x="106" y="124"/>
                  </a:lnTo>
                  <a:lnTo>
                    <a:pt x="97" y="115"/>
                  </a:lnTo>
                  <a:lnTo>
                    <a:pt x="93" y="112"/>
                  </a:lnTo>
                  <a:lnTo>
                    <a:pt x="90" y="109"/>
                  </a:lnTo>
                  <a:lnTo>
                    <a:pt x="86" y="107"/>
                  </a:lnTo>
                  <a:lnTo>
                    <a:pt x="82" y="103"/>
                  </a:lnTo>
                  <a:lnTo>
                    <a:pt x="79" y="101"/>
                  </a:lnTo>
                  <a:lnTo>
                    <a:pt x="74" y="104"/>
                  </a:lnTo>
                  <a:lnTo>
                    <a:pt x="73" y="107"/>
                  </a:lnTo>
                  <a:lnTo>
                    <a:pt x="70" y="109"/>
                  </a:lnTo>
                  <a:lnTo>
                    <a:pt x="69" y="112"/>
                  </a:lnTo>
                  <a:lnTo>
                    <a:pt x="63" y="115"/>
                  </a:lnTo>
                  <a:lnTo>
                    <a:pt x="61" y="115"/>
                  </a:lnTo>
                  <a:lnTo>
                    <a:pt x="58" y="114"/>
                  </a:lnTo>
                  <a:lnTo>
                    <a:pt x="55" y="111"/>
                  </a:lnTo>
                  <a:lnTo>
                    <a:pt x="54" y="107"/>
                  </a:lnTo>
                  <a:lnTo>
                    <a:pt x="50" y="99"/>
                  </a:lnTo>
                  <a:lnTo>
                    <a:pt x="46" y="96"/>
                  </a:lnTo>
                  <a:lnTo>
                    <a:pt x="39" y="95"/>
                  </a:lnTo>
                  <a:lnTo>
                    <a:pt x="31" y="95"/>
                  </a:lnTo>
                  <a:lnTo>
                    <a:pt x="24" y="93"/>
                  </a:lnTo>
                  <a:lnTo>
                    <a:pt x="22" y="92"/>
                  </a:lnTo>
                  <a:lnTo>
                    <a:pt x="22" y="89"/>
                  </a:lnTo>
                  <a:lnTo>
                    <a:pt x="24" y="87"/>
                  </a:lnTo>
                  <a:lnTo>
                    <a:pt x="26" y="84"/>
                  </a:lnTo>
                  <a:lnTo>
                    <a:pt x="26" y="83"/>
                  </a:lnTo>
                  <a:lnTo>
                    <a:pt x="24" y="80"/>
                  </a:lnTo>
                  <a:lnTo>
                    <a:pt x="22" y="77"/>
                  </a:lnTo>
                  <a:lnTo>
                    <a:pt x="18" y="74"/>
                  </a:lnTo>
                  <a:lnTo>
                    <a:pt x="15" y="73"/>
                  </a:lnTo>
                  <a:lnTo>
                    <a:pt x="11" y="72"/>
                  </a:lnTo>
                  <a:lnTo>
                    <a:pt x="5" y="69"/>
                  </a:lnTo>
                  <a:lnTo>
                    <a:pt x="3" y="64"/>
                  </a:lnTo>
                  <a:lnTo>
                    <a:pt x="3" y="61"/>
                  </a:lnTo>
                  <a:lnTo>
                    <a:pt x="0" y="56"/>
                  </a:lnTo>
                  <a:lnTo>
                    <a:pt x="14" y="31"/>
                  </a:lnTo>
                  <a:lnTo>
                    <a:pt x="18" y="22"/>
                  </a:lnTo>
                  <a:lnTo>
                    <a:pt x="19" y="15"/>
                  </a:lnTo>
                  <a:lnTo>
                    <a:pt x="27" y="15"/>
                  </a:lnTo>
                  <a:lnTo>
                    <a:pt x="30" y="14"/>
                  </a:lnTo>
                  <a:lnTo>
                    <a:pt x="38" y="6"/>
                  </a:lnTo>
                  <a:lnTo>
                    <a:pt x="40" y="7"/>
                  </a:lnTo>
                  <a:lnTo>
                    <a:pt x="44" y="11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53" y="12"/>
                  </a:lnTo>
                  <a:lnTo>
                    <a:pt x="57" y="11"/>
                  </a:lnTo>
                  <a:lnTo>
                    <a:pt x="63" y="8"/>
                  </a:lnTo>
                  <a:lnTo>
                    <a:pt x="70" y="4"/>
                  </a:lnTo>
                  <a:lnTo>
                    <a:pt x="77" y="2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  <p:sp>
          <p:nvSpPr>
            <p:cNvPr id="124" name="Freeform 70"/>
            <p:cNvSpPr>
              <a:spLocks/>
            </p:cNvSpPr>
            <p:nvPr/>
          </p:nvSpPr>
          <p:spPr bwMode="auto">
            <a:xfrm>
              <a:off x="1403295" y="3254957"/>
              <a:ext cx="426912" cy="375815"/>
            </a:xfrm>
            <a:custGeom>
              <a:avLst/>
              <a:gdLst/>
              <a:ahLst/>
              <a:cxnLst>
                <a:cxn ang="0">
                  <a:pos x="113" y="1"/>
                </a:cxn>
                <a:cxn ang="0">
                  <a:pos x="142" y="17"/>
                </a:cxn>
                <a:cxn ang="0">
                  <a:pos x="142" y="47"/>
                </a:cxn>
                <a:cxn ang="0">
                  <a:pos x="131" y="63"/>
                </a:cxn>
                <a:cxn ang="0">
                  <a:pos x="121" y="92"/>
                </a:cxn>
                <a:cxn ang="0">
                  <a:pos x="109" y="108"/>
                </a:cxn>
                <a:cxn ang="0">
                  <a:pos x="119" y="113"/>
                </a:cxn>
                <a:cxn ang="0">
                  <a:pos x="129" y="108"/>
                </a:cxn>
                <a:cxn ang="0">
                  <a:pos x="137" y="105"/>
                </a:cxn>
                <a:cxn ang="0">
                  <a:pos x="143" y="116"/>
                </a:cxn>
                <a:cxn ang="0">
                  <a:pos x="173" y="114"/>
                </a:cxn>
                <a:cxn ang="0">
                  <a:pos x="178" y="113"/>
                </a:cxn>
                <a:cxn ang="0">
                  <a:pos x="185" y="121"/>
                </a:cxn>
                <a:cxn ang="0">
                  <a:pos x="193" y="117"/>
                </a:cxn>
                <a:cxn ang="0">
                  <a:pos x="209" y="120"/>
                </a:cxn>
                <a:cxn ang="0">
                  <a:pos x="216" y="116"/>
                </a:cxn>
                <a:cxn ang="0">
                  <a:pos x="212" y="108"/>
                </a:cxn>
                <a:cxn ang="0">
                  <a:pos x="228" y="121"/>
                </a:cxn>
                <a:cxn ang="0">
                  <a:pos x="239" y="129"/>
                </a:cxn>
                <a:cxn ang="0">
                  <a:pos x="247" y="133"/>
                </a:cxn>
                <a:cxn ang="0">
                  <a:pos x="258" y="151"/>
                </a:cxn>
                <a:cxn ang="0">
                  <a:pos x="248" y="162"/>
                </a:cxn>
                <a:cxn ang="0">
                  <a:pos x="221" y="171"/>
                </a:cxn>
                <a:cxn ang="0">
                  <a:pos x="212" y="182"/>
                </a:cxn>
                <a:cxn ang="0">
                  <a:pos x="201" y="191"/>
                </a:cxn>
                <a:cxn ang="0">
                  <a:pos x="200" y="198"/>
                </a:cxn>
                <a:cxn ang="0">
                  <a:pos x="195" y="216"/>
                </a:cxn>
                <a:cxn ang="0">
                  <a:pos x="185" y="222"/>
                </a:cxn>
                <a:cxn ang="0">
                  <a:pos x="162" y="226"/>
                </a:cxn>
                <a:cxn ang="0">
                  <a:pos x="149" y="221"/>
                </a:cxn>
                <a:cxn ang="0">
                  <a:pos x="141" y="207"/>
                </a:cxn>
                <a:cxn ang="0">
                  <a:pos x="135" y="183"/>
                </a:cxn>
                <a:cxn ang="0">
                  <a:pos x="133" y="183"/>
                </a:cxn>
                <a:cxn ang="0">
                  <a:pos x="122" y="174"/>
                </a:cxn>
                <a:cxn ang="0">
                  <a:pos x="103" y="167"/>
                </a:cxn>
                <a:cxn ang="0">
                  <a:pos x="99" y="150"/>
                </a:cxn>
                <a:cxn ang="0">
                  <a:pos x="80" y="147"/>
                </a:cxn>
                <a:cxn ang="0">
                  <a:pos x="64" y="144"/>
                </a:cxn>
                <a:cxn ang="0">
                  <a:pos x="41" y="140"/>
                </a:cxn>
                <a:cxn ang="0">
                  <a:pos x="36" y="135"/>
                </a:cxn>
                <a:cxn ang="0">
                  <a:pos x="28" y="133"/>
                </a:cxn>
                <a:cxn ang="0">
                  <a:pos x="21" y="137"/>
                </a:cxn>
                <a:cxn ang="0">
                  <a:pos x="12" y="136"/>
                </a:cxn>
                <a:cxn ang="0">
                  <a:pos x="14" y="120"/>
                </a:cxn>
                <a:cxn ang="0">
                  <a:pos x="6" y="90"/>
                </a:cxn>
                <a:cxn ang="0">
                  <a:pos x="0" y="62"/>
                </a:cxn>
                <a:cxn ang="0">
                  <a:pos x="5" y="61"/>
                </a:cxn>
                <a:cxn ang="0">
                  <a:pos x="14" y="58"/>
                </a:cxn>
                <a:cxn ang="0">
                  <a:pos x="24" y="55"/>
                </a:cxn>
                <a:cxn ang="0">
                  <a:pos x="22" y="44"/>
                </a:cxn>
                <a:cxn ang="0">
                  <a:pos x="35" y="39"/>
                </a:cxn>
                <a:cxn ang="0">
                  <a:pos x="45" y="44"/>
                </a:cxn>
                <a:cxn ang="0">
                  <a:pos x="75" y="58"/>
                </a:cxn>
                <a:cxn ang="0">
                  <a:pos x="82" y="69"/>
                </a:cxn>
                <a:cxn ang="0">
                  <a:pos x="91" y="81"/>
                </a:cxn>
                <a:cxn ang="0">
                  <a:pos x="92" y="67"/>
                </a:cxn>
                <a:cxn ang="0">
                  <a:pos x="91" y="58"/>
                </a:cxn>
                <a:cxn ang="0">
                  <a:pos x="79" y="35"/>
                </a:cxn>
                <a:cxn ang="0">
                  <a:pos x="82" y="26"/>
                </a:cxn>
                <a:cxn ang="0">
                  <a:pos x="91" y="17"/>
                </a:cxn>
                <a:cxn ang="0">
                  <a:pos x="91" y="13"/>
                </a:cxn>
                <a:cxn ang="0">
                  <a:pos x="66" y="4"/>
                </a:cxn>
                <a:cxn ang="0">
                  <a:pos x="68" y="3"/>
                </a:cxn>
              </a:cxnLst>
              <a:rect l="0" t="0" r="r" b="b"/>
              <a:pathLst>
                <a:path w="259" h="228">
                  <a:moveTo>
                    <a:pt x="83" y="0"/>
                  </a:moveTo>
                  <a:lnTo>
                    <a:pt x="99" y="0"/>
                  </a:lnTo>
                  <a:lnTo>
                    <a:pt x="113" y="1"/>
                  </a:lnTo>
                  <a:lnTo>
                    <a:pt x="123" y="3"/>
                  </a:lnTo>
                  <a:lnTo>
                    <a:pt x="137" y="4"/>
                  </a:lnTo>
                  <a:lnTo>
                    <a:pt x="142" y="17"/>
                  </a:lnTo>
                  <a:lnTo>
                    <a:pt x="148" y="32"/>
                  </a:lnTo>
                  <a:lnTo>
                    <a:pt x="143" y="44"/>
                  </a:lnTo>
                  <a:lnTo>
                    <a:pt x="142" y="47"/>
                  </a:lnTo>
                  <a:lnTo>
                    <a:pt x="139" y="50"/>
                  </a:lnTo>
                  <a:lnTo>
                    <a:pt x="135" y="55"/>
                  </a:lnTo>
                  <a:lnTo>
                    <a:pt x="131" y="63"/>
                  </a:lnTo>
                  <a:lnTo>
                    <a:pt x="126" y="75"/>
                  </a:lnTo>
                  <a:lnTo>
                    <a:pt x="122" y="85"/>
                  </a:lnTo>
                  <a:lnTo>
                    <a:pt x="121" y="92"/>
                  </a:lnTo>
                  <a:lnTo>
                    <a:pt x="118" y="97"/>
                  </a:lnTo>
                  <a:lnTo>
                    <a:pt x="110" y="105"/>
                  </a:lnTo>
                  <a:lnTo>
                    <a:pt x="109" y="108"/>
                  </a:lnTo>
                  <a:lnTo>
                    <a:pt x="113" y="112"/>
                  </a:lnTo>
                  <a:lnTo>
                    <a:pt x="115" y="113"/>
                  </a:lnTo>
                  <a:lnTo>
                    <a:pt x="119" y="113"/>
                  </a:lnTo>
                  <a:lnTo>
                    <a:pt x="122" y="112"/>
                  </a:lnTo>
                  <a:lnTo>
                    <a:pt x="126" y="110"/>
                  </a:lnTo>
                  <a:lnTo>
                    <a:pt x="129" y="108"/>
                  </a:lnTo>
                  <a:lnTo>
                    <a:pt x="133" y="106"/>
                  </a:lnTo>
                  <a:lnTo>
                    <a:pt x="135" y="105"/>
                  </a:lnTo>
                  <a:lnTo>
                    <a:pt x="137" y="105"/>
                  </a:lnTo>
                  <a:lnTo>
                    <a:pt x="138" y="106"/>
                  </a:lnTo>
                  <a:lnTo>
                    <a:pt x="141" y="112"/>
                  </a:lnTo>
                  <a:lnTo>
                    <a:pt x="143" y="116"/>
                  </a:lnTo>
                  <a:lnTo>
                    <a:pt x="150" y="119"/>
                  </a:lnTo>
                  <a:lnTo>
                    <a:pt x="166" y="116"/>
                  </a:lnTo>
                  <a:lnTo>
                    <a:pt x="173" y="114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3"/>
                  </a:lnTo>
                  <a:lnTo>
                    <a:pt x="181" y="119"/>
                  </a:lnTo>
                  <a:lnTo>
                    <a:pt x="182" y="120"/>
                  </a:lnTo>
                  <a:lnTo>
                    <a:pt x="185" y="121"/>
                  </a:lnTo>
                  <a:lnTo>
                    <a:pt x="188" y="121"/>
                  </a:lnTo>
                  <a:lnTo>
                    <a:pt x="191" y="120"/>
                  </a:lnTo>
                  <a:lnTo>
                    <a:pt x="193" y="117"/>
                  </a:lnTo>
                  <a:lnTo>
                    <a:pt x="196" y="116"/>
                  </a:lnTo>
                  <a:lnTo>
                    <a:pt x="201" y="116"/>
                  </a:lnTo>
                  <a:lnTo>
                    <a:pt x="209" y="120"/>
                  </a:lnTo>
                  <a:lnTo>
                    <a:pt x="215" y="120"/>
                  </a:lnTo>
                  <a:lnTo>
                    <a:pt x="216" y="119"/>
                  </a:lnTo>
                  <a:lnTo>
                    <a:pt x="216" y="116"/>
                  </a:lnTo>
                  <a:lnTo>
                    <a:pt x="215" y="113"/>
                  </a:lnTo>
                  <a:lnTo>
                    <a:pt x="212" y="110"/>
                  </a:lnTo>
                  <a:lnTo>
                    <a:pt x="212" y="108"/>
                  </a:lnTo>
                  <a:lnTo>
                    <a:pt x="215" y="108"/>
                  </a:lnTo>
                  <a:lnTo>
                    <a:pt x="220" y="110"/>
                  </a:lnTo>
                  <a:lnTo>
                    <a:pt x="228" y="121"/>
                  </a:lnTo>
                  <a:lnTo>
                    <a:pt x="231" y="127"/>
                  </a:lnTo>
                  <a:lnTo>
                    <a:pt x="235" y="129"/>
                  </a:lnTo>
                  <a:lnTo>
                    <a:pt x="239" y="129"/>
                  </a:lnTo>
                  <a:lnTo>
                    <a:pt x="240" y="128"/>
                  </a:lnTo>
                  <a:lnTo>
                    <a:pt x="242" y="128"/>
                  </a:lnTo>
                  <a:lnTo>
                    <a:pt x="247" y="133"/>
                  </a:lnTo>
                  <a:lnTo>
                    <a:pt x="255" y="145"/>
                  </a:lnTo>
                  <a:lnTo>
                    <a:pt x="259" y="150"/>
                  </a:lnTo>
                  <a:lnTo>
                    <a:pt x="258" y="151"/>
                  </a:lnTo>
                  <a:lnTo>
                    <a:pt x="255" y="151"/>
                  </a:lnTo>
                  <a:lnTo>
                    <a:pt x="248" y="158"/>
                  </a:lnTo>
                  <a:lnTo>
                    <a:pt x="248" y="162"/>
                  </a:lnTo>
                  <a:lnTo>
                    <a:pt x="236" y="164"/>
                  </a:lnTo>
                  <a:lnTo>
                    <a:pt x="225" y="168"/>
                  </a:lnTo>
                  <a:lnTo>
                    <a:pt x="221" y="171"/>
                  </a:lnTo>
                  <a:lnTo>
                    <a:pt x="219" y="174"/>
                  </a:lnTo>
                  <a:lnTo>
                    <a:pt x="216" y="178"/>
                  </a:lnTo>
                  <a:lnTo>
                    <a:pt x="212" y="182"/>
                  </a:lnTo>
                  <a:lnTo>
                    <a:pt x="207" y="186"/>
                  </a:lnTo>
                  <a:lnTo>
                    <a:pt x="203" y="189"/>
                  </a:lnTo>
                  <a:lnTo>
                    <a:pt x="201" y="191"/>
                  </a:lnTo>
                  <a:lnTo>
                    <a:pt x="200" y="193"/>
                  </a:lnTo>
                  <a:lnTo>
                    <a:pt x="199" y="195"/>
                  </a:lnTo>
                  <a:lnTo>
                    <a:pt x="200" y="198"/>
                  </a:lnTo>
                  <a:lnTo>
                    <a:pt x="200" y="209"/>
                  </a:lnTo>
                  <a:lnTo>
                    <a:pt x="197" y="213"/>
                  </a:lnTo>
                  <a:lnTo>
                    <a:pt x="195" y="216"/>
                  </a:lnTo>
                  <a:lnTo>
                    <a:pt x="192" y="217"/>
                  </a:lnTo>
                  <a:lnTo>
                    <a:pt x="189" y="220"/>
                  </a:lnTo>
                  <a:lnTo>
                    <a:pt x="185" y="222"/>
                  </a:lnTo>
                  <a:lnTo>
                    <a:pt x="178" y="225"/>
                  </a:lnTo>
                  <a:lnTo>
                    <a:pt x="170" y="225"/>
                  </a:lnTo>
                  <a:lnTo>
                    <a:pt x="162" y="226"/>
                  </a:lnTo>
                  <a:lnTo>
                    <a:pt x="156" y="228"/>
                  </a:lnTo>
                  <a:lnTo>
                    <a:pt x="152" y="225"/>
                  </a:lnTo>
                  <a:lnTo>
                    <a:pt x="149" y="221"/>
                  </a:lnTo>
                  <a:lnTo>
                    <a:pt x="143" y="216"/>
                  </a:lnTo>
                  <a:lnTo>
                    <a:pt x="143" y="214"/>
                  </a:lnTo>
                  <a:lnTo>
                    <a:pt x="141" y="207"/>
                  </a:lnTo>
                  <a:lnTo>
                    <a:pt x="138" y="198"/>
                  </a:lnTo>
                  <a:lnTo>
                    <a:pt x="137" y="189"/>
                  </a:lnTo>
                  <a:lnTo>
                    <a:pt x="135" y="183"/>
                  </a:lnTo>
                  <a:lnTo>
                    <a:pt x="135" y="182"/>
                  </a:lnTo>
                  <a:lnTo>
                    <a:pt x="134" y="182"/>
                  </a:lnTo>
                  <a:lnTo>
                    <a:pt x="133" y="183"/>
                  </a:lnTo>
                  <a:lnTo>
                    <a:pt x="127" y="183"/>
                  </a:lnTo>
                  <a:lnTo>
                    <a:pt x="125" y="178"/>
                  </a:lnTo>
                  <a:lnTo>
                    <a:pt x="122" y="174"/>
                  </a:lnTo>
                  <a:lnTo>
                    <a:pt x="109" y="174"/>
                  </a:lnTo>
                  <a:lnTo>
                    <a:pt x="104" y="172"/>
                  </a:lnTo>
                  <a:lnTo>
                    <a:pt x="103" y="167"/>
                  </a:lnTo>
                  <a:lnTo>
                    <a:pt x="103" y="155"/>
                  </a:lnTo>
                  <a:lnTo>
                    <a:pt x="102" y="152"/>
                  </a:lnTo>
                  <a:lnTo>
                    <a:pt x="99" y="150"/>
                  </a:lnTo>
                  <a:lnTo>
                    <a:pt x="95" y="148"/>
                  </a:lnTo>
                  <a:lnTo>
                    <a:pt x="87" y="147"/>
                  </a:lnTo>
                  <a:lnTo>
                    <a:pt x="80" y="147"/>
                  </a:lnTo>
                  <a:lnTo>
                    <a:pt x="75" y="148"/>
                  </a:lnTo>
                  <a:lnTo>
                    <a:pt x="71" y="147"/>
                  </a:lnTo>
                  <a:lnTo>
                    <a:pt x="64" y="144"/>
                  </a:lnTo>
                  <a:lnTo>
                    <a:pt x="56" y="143"/>
                  </a:lnTo>
                  <a:lnTo>
                    <a:pt x="45" y="141"/>
                  </a:lnTo>
                  <a:lnTo>
                    <a:pt x="41" y="140"/>
                  </a:lnTo>
                  <a:lnTo>
                    <a:pt x="39" y="139"/>
                  </a:lnTo>
                  <a:lnTo>
                    <a:pt x="37" y="136"/>
                  </a:lnTo>
                  <a:lnTo>
                    <a:pt x="36" y="135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33"/>
                  </a:lnTo>
                  <a:lnTo>
                    <a:pt x="25" y="135"/>
                  </a:lnTo>
                  <a:lnTo>
                    <a:pt x="24" y="136"/>
                  </a:lnTo>
                  <a:lnTo>
                    <a:pt x="21" y="137"/>
                  </a:lnTo>
                  <a:lnTo>
                    <a:pt x="9" y="137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3" y="135"/>
                  </a:lnTo>
                  <a:lnTo>
                    <a:pt x="14" y="132"/>
                  </a:lnTo>
                  <a:lnTo>
                    <a:pt x="14" y="120"/>
                  </a:lnTo>
                  <a:lnTo>
                    <a:pt x="13" y="109"/>
                  </a:lnTo>
                  <a:lnTo>
                    <a:pt x="10" y="98"/>
                  </a:lnTo>
                  <a:lnTo>
                    <a:pt x="6" y="90"/>
                  </a:lnTo>
                  <a:lnTo>
                    <a:pt x="4" y="83"/>
                  </a:lnTo>
                  <a:lnTo>
                    <a:pt x="1" y="73"/>
                  </a:lnTo>
                  <a:lnTo>
                    <a:pt x="0" y="62"/>
                  </a:lnTo>
                  <a:lnTo>
                    <a:pt x="1" y="62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0" y="59"/>
                  </a:lnTo>
                  <a:lnTo>
                    <a:pt x="14" y="58"/>
                  </a:lnTo>
                  <a:lnTo>
                    <a:pt x="20" y="58"/>
                  </a:lnTo>
                  <a:lnTo>
                    <a:pt x="22" y="57"/>
                  </a:lnTo>
                  <a:lnTo>
                    <a:pt x="24" y="55"/>
                  </a:lnTo>
                  <a:lnTo>
                    <a:pt x="24" y="53"/>
                  </a:lnTo>
                  <a:lnTo>
                    <a:pt x="22" y="48"/>
                  </a:lnTo>
                  <a:lnTo>
                    <a:pt x="22" y="44"/>
                  </a:lnTo>
                  <a:lnTo>
                    <a:pt x="28" y="42"/>
                  </a:lnTo>
                  <a:lnTo>
                    <a:pt x="32" y="40"/>
                  </a:lnTo>
                  <a:lnTo>
                    <a:pt x="35" y="39"/>
                  </a:lnTo>
                  <a:lnTo>
                    <a:pt x="37" y="39"/>
                  </a:lnTo>
                  <a:lnTo>
                    <a:pt x="39" y="40"/>
                  </a:lnTo>
                  <a:lnTo>
                    <a:pt x="45" y="44"/>
                  </a:lnTo>
                  <a:lnTo>
                    <a:pt x="55" y="50"/>
                  </a:lnTo>
                  <a:lnTo>
                    <a:pt x="67" y="55"/>
                  </a:lnTo>
                  <a:lnTo>
                    <a:pt x="75" y="58"/>
                  </a:lnTo>
                  <a:lnTo>
                    <a:pt x="78" y="61"/>
                  </a:lnTo>
                  <a:lnTo>
                    <a:pt x="80" y="65"/>
                  </a:lnTo>
                  <a:lnTo>
                    <a:pt x="82" y="69"/>
                  </a:lnTo>
                  <a:lnTo>
                    <a:pt x="84" y="73"/>
                  </a:lnTo>
                  <a:lnTo>
                    <a:pt x="88" y="81"/>
                  </a:lnTo>
                  <a:lnTo>
                    <a:pt x="91" y="81"/>
                  </a:lnTo>
                  <a:lnTo>
                    <a:pt x="91" y="79"/>
                  </a:lnTo>
                  <a:lnTo>
                    <a:pt x="92" y="77"/>
                  </a:lnTo>
                  <a:lnTo>
                    <a:pt x="92" y="67"/>
                  </a:lnTo>
                  <a:lnTo>
                    <a:pt x="94" y="65"/>
                  </a:lnTo>
                  <a:lnTo>
                    <a:pt x="94" y="61"/>
                  </a:lnTo>
                  <a:lnTo>
                    <a:pt x="91" y="58"/>
                  </a:lnTo>
                  <a:lnTo>
                    <a:pt x="86" y="55"/>
                  </a:lnTo>
                  <a:lnTo>
                    <a:pt x="79" y="48"/>
                  </a:lnTo>
                  <a:lnTo>
                    <a:pt x="79" y="35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2" y="26"/>
                  </a:lnTo>
                  <a:lnTo>
                    <a:pt x="84" y="22"/>
                  </a:lnTo>
                  <a:lnTo>
                    <a:pt x="86" y="20"/>
                  </a:lnTo>
                  <a:lnTo>
                    <a:pt x="91" y="17"/>
                  </a:lnTo>
                  <a:lnTo>
                    <a:pt x="92" y="16"/>
                  </a:lnTo>
                  <a:lnTo>
                    <a:pt x="92" y="15"/>
                  </a:lnTo>
                  <a:lnTo>
                    <a:pt x="91" y="13"/>
                  </a:lnTo>
                  <a:lnTo>
                    <a:pt x="90" y="13"/>
                  </a:lnTo>
                  <a:lnTo>
                    <a:pt x="82" y="12"/>
                  </a:lnTo>
                  <a:lnTo>
                    <a:pt x="66" y="4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8" y="3"/>
                  </a:lnTo>
                  <a:lnTo>
                    <a:pt x="71" y="1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B2D3F1">
                <a:alpha val="82000"/>
              </a:srgbClr>
            </a:solidFill>
            <a:ln w="14605" cap="rnd">
              <a:solidFill>
                <a:srgbClr val="FFFFFF"/>
              </a:solidFill>
            </a:ln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latin typeface="Lato Light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E911545F-AA7B-EC4B-6F3F-F134B5F73F46}"/>
              </a:ext>
            </a:extLst>
          </p:cNvPr>
          <p:cNvSpPr txBox="1"/>
          <p:nvPr/>
        </p:nvSpPr>
        <p:spPr>
          <a:xfrm>
            <a:off x="533400" y="381000"/>
            <a:ext cx="7112000" cy="184666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2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ГЕОГРАФИЯ ПРИМЕНЕНИЯ · №2-2025</a:t>
            </a:r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4246BB3B-81A9-715D-AC17-2DFE5B66C2E9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C00B3DF9-FEBE-BD09-8A82-5E5088BEF06B}"/>
              </a:ext>
            </a:extLst>
          </p:cNvPr>
          <p:cNvSpPr txBox="1"/>
          <p:nvPr/>
        </p:nvSpPr>
        <p:spPr>
          <a:xfrm>
            <a:off x="533400" y="711200"/>
            <a:ext cx="8255000" cy="615553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2000" b="1">
                <a:solidFill>
                  <a:srgbClr val="03256C"/>
                </a:solidFill>
                <a:latin typeface="Roboto Condensed" panose="02000000000000000000" pitchFamily="2" charset="0"/>
              </a:rPr>
              <a:t>Повышение эффективности процесса цифрового технического обследования зданий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BB04BA3-EB88-1BC7-9CFE-A60473AF8A63}"/>
              </a:ext>
            </a:extLst>
          </p:cNvPr>
          <p:cNvSpPr txBox="1"/>
          <p:nvPr/>
        </p:nvSpPr>
        <p:spPr>
          <a:xfrm>
            <a:off x="533400" y="1346200"/>
            <a:ext cx="4572000" cy="169277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>
                <a:solidFill>
                  <a:srgbClr val="1A1F29"/>
                </a:solidFill>
                <a:latin typeface="Roboto" panose="02000000000000000000" pitchFamily="2" charset="0"/>
              </a:rPr>
              <a:t>Карта распространения практики</a:t>
            </a:r>
          </a:p>
        </p:txBody>
      </p:sp>
      <p:sp>
        <p:nvSpPr>
          <p:cNvPr id="10" name="Прямоугольник 9">
            <a:extLst>
              <a:ext uri="{FF2B5EF4-FFF2-40B4-BE49-F238E27FC236}">
                <a16:creationId xmlns:a16="http://schemas.microsoft.com/office/drawing/2014/main" id="{7A219A67-6A95-C8F6-6DEC-2242274A2399}"/>
              </a:ext>
            </a:extLst>
          </p:cNvPr>
          <p:cNvSpPr/>
          <p:nvPr/>
        </p:nvSpPr>
        <p:spPr>
          <a:xfrm>
            <a:off x="533400" y="16764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142553D7-FFB1-DBD1-AA33-1B1594D8CD50}"/>
              </a:ext>
            </a:extLst>
          </p:cNvPr>
          <p:cNvSpPr/>
          <p:nvPr/>
        </p:nvSpPr>
        <p:spPr>
          <a:xfrm>
            <a:off x="8102600" y="1625600"/>
            <a:ext cx="3530600" cy="4419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Прямоугольник 11">
            <a:extLst>
              <a:ext uri="{FF2B5EF4-FFF2-40B4-BE49-F238E27FC236}">
                <a16:creationId xmlns:a16="http://schemas.microsoft.com/office/drawing/2014/main" id="{3724D926-DC4C-E238-860F-F9AF0B58A0EC}"/>
              </a:ext>
            </a:extLst>
          </p:cNvPr>
          <p:cNvSpPr/>
          <p:nvPr/>
        </p:nvSpPr>
        <p:spPr>
          <a:xfrm>
            <a:off x="8102600" y="1905000"/>
            <a:ext cx="38100" cy="38100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5C282E9-99FE-253B-7126-EFDEA3270FCD}"/>
              </a:ext>
            </a:extLst>
          </p:cNvPr>
          <p:cNvSpPr txBox="1"/>
          <p:nvPr/>
        </p:nvSpPr>
        <p:spPr>
          <a:xfrm>
            <a:off x="8483600" y="1955800"/>
            <a:ext cx="2794000" cy="276999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b="1">
                <a:solidFill>
                  <a:srgbClr val="03256C"/>
                </a:solidFill>
                <a:latin typeface="Roboto Condensed" panose="02000000000000000000" pitchFamily="2" charset="0"/>
              </a:rPr>
              <a:t>Охват регионов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6599771-401C-6903-F8CF-DB7503ED4158}"/>
              </a:ext>
            </a:extLst>
          </p:cNvPr>
          <p:cNvSpPr txBox="1"/>
          <p:nvPr/>
        </p:nvSpPr>
        <p:spPr>
          <a:xfrm>
            <a:off x="8483600" y="2463800"/>
            <a:ext cx="2692400" cy="669414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Практика отмечена как используемая в </a:t>
            </a:r>
            <a:r>
              <a:rPr lang="ru-RU" sz="2150" b="1" dirty="0">
                <a:solidFill>
                  <a:srgbClr val="0034FF"/>
                </a:solidFill>
                <a:latin typeface="Roboto Condensed" panose="02000000000000000000" pitchFamily="2" charset="0"/>
              </a:rPr>
              <a:t>26 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регионах. На карте показаны </a:t>
            </a:r>
            <a:r>
              <a:rPr lang="ru-RU" sz="1100" b="1" dirty="0">
                <a:solidFill>
                  <a:srgbClr val="1A1F29"/>
                </a:solidFill>
                <a:latin typeface="Roboto" panose="02000000000000000000" pitchFamily="2" charset="0"/>
              </a:rPr>
              <a:t>топ-10</a:t>
            </a:r>
            <a:r>
              <a:rPr lang="ru-RU" sz="1100" dirty="0">
                <a:solidFill>
                  <a:srgbClr val="1A1F29"/>
                </a:solidFill>
                <a:latin typeface="Roboto" panose="02000000000000000000" pitchFamily="2" charset="0"/>
              </a:rPr>
              <a:t> регионов по числу предприятий.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3D99012-A1C3-4DC3-8977-EF8BA58AED84}"/>
              </a:ext>
            </a:extLst>
          </p:cNvPr>
          <p:cNvSpPr txBox="1"/>
          <p:nvPr/>
        </p:nvSpPr>
        <p:spPr>
          <a:xfrm>
            <a:off x="8483600" y="3530600"/>
            <a:ext cx="2667000" cy="23083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1500" b="1">
                <a:solidFill>
                  <a:srgbClr val="03256C"/>
                </a:solidFill>
                <a:latin typeface="Roboto Condensed" panose="02000000000000000000" pitchFamily="2" charset="0"/>
              </a:rPr>
              <a:t>Топ-регионы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69CCE88-6502-53BA-850D-174F70B82A54}"/>
              </a:ext>
            </a:extLst>
          </p:cNvPr>
          <p:cNvSpPr txBox="1"/>
          <p:nvPr/>
        </p:nvSpPr>
        <p:spPr>
          <a:xfrm>
            <a:off x="8483600" y="39116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Волгоградская область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DC14988-A7D3-E465-4152-BDE0B8B6179A}"/>
              </a:ext>
            </a:extLst>
          </p:cNvPr>
          <p:cNvSpPr txBox="1"/>
          <p:nvPr/>
        </p:nvSpPr>
        <p:spPr>
          <a:xfrm>
            <a:off x="8483600" y="40767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5 — Ставропольский край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E80F19E-E489-1E2E-6C81-F8F00209A462}"/>
              </a:ext>
            </a:extLst>
          </p:cNvPr>
          <p:cNvSpPr txBox="1"/>
          <p:nvPr/>
        </p:nvSpPr>
        <p:spPr>
          <a:xfrm>
            <a:off x="8483600" y="42418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Краснодарский край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33325A9-F7D6-5E89-1345-B6554CE45B76}"/>
              </a:ext>
            </a:extLst>
          </p:cNvPr>
          <p:cNvSpPr txBox="1"/>
          <p:nvPr/>
        </p:nvSpPr>
        <p:spPr>
          <a:xfrm>
            <a:off x="8483600" y="44069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Новосибирская область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2D7622E-4103-6682-8980-85A4CC95AB44}"/>
              </a:ext>
            </a:extLst>
          </p:cNvPr>
          <p:cNvSpPr txBox="1"/>
          <p:nvPr/>
        </p:nvSpPr>
        <p:spPr>
          <a:xfrm>
            <a:off x="8483600" y="45720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4 — Свердловская область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17F62D1-30D7-4C19-3FF3-BCF49C2AC0AC}"/>
              </a:ext>
            </a:extLst>
          </p:cNvPr>
          <p:cNvSpPr txBox="1"/>
          <p:nvPr/>
        </p:nvSpPr>
        <p:spPr>
          <a:xfrm>
            <a:off x="8483600" y="47371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Алтайский край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FA1BA39-FEDC-0BF3-C2A7-7124D4979292}"/>
              </a:ext>
            </a:extLst>
          </p:cNvPr>
          <p:cNvSpPr txBox="1"/>
          <p:nvPr/>
        </p:nvSpPr>
        <p:spPr>
          <a:xfrm>
            <a:off x="8483600" y="49022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Московская область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8332E30-F426-F3C2-7C3B-8100F643F8EB}"/>
              </a:ext>
            </a:extLst>
          </p:cNvPr>
          <p:cNvSpPr txBox="1"/>
          <p:nvPr/>
        </p:nvSpPr>
        <p:spPr>
          <a:xfrm>
            <a:off x="8483600" y="50673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Нижегородская область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D90563D-8C0C-9963-90F4-6AFBFB09E05E}"/>
              </a:ext>
            </a:extLst>
          </p:cNvPr>
          <p:cNvSpPr txBox="1"/>
          <p:nvPr/>
        </p:nvSpPr>
        <p:spPr>
          <a:xfrm>
            <a:off x="8483600" y="52324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3 — Республика Крым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5541620-1555-65B9-0993-FC654CD79DC9}"/>
              </a:ext>
            </a:extLst>
          </p:cNvPr>
          <p:cNvSpPr txBox="1"/>
          <p:nvPr/>
        </p:nvSpPr>
        <p:spPr>
          <a:xfrm>
            <a:off x="8483600" y="5397500"/>
            <a:ext cx="2768600" cy="107722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700">
                <a:solidFill>
                  <a:srgbClr val="1A1F29"/>
                </a:solidFill>
                <a:latin typeface="Roboto" panose="02000000000000000000" pitchFamily="2" charset="0"/>
              </a:rPr>
              <a:t>2 — Брянская область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1DC75FB-FC10-28AB-7233-904DAAA0CDEE}"/>
              </a:ext>
            </a:extLst>
          </p:cNvPr>
          <p:cNvSpPr txBox="1"/>
          <p:nvPr/>
        </p:nvSpPr>
        <p:spPr>
          <a:xfrm>
            <a:off x="8483600" y="5740400"/>
            <a:ext cx="27305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Цифра в маркере = количество предприятий</a:t>
            </a:r>
          </a:p>
        </p:txBody>
      </p:sp>
      <p:sp>
        <p:nvSpPr>
          <p:cNvPr id="47" name="Прямоугольник 46">
            <a:extLst>
              <a:ext uri="{FF2B5EF4-FFF2-40B4-BE49-F238E27FC236}">
                <a16:creationId xmlns:a16="http://schemas.microsoft.com/office/drawing/2014/main" id="{42931B37-5AC0-A49C-EF39-05118CB2342A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6B50F6D7-DD10-1946-ACEA-5C8D84ABAE4B}"/>
              </a:ext>
            </a:extLst>
          </p:cNvPr>
          <p:cNvSpPr txBox="1"/>
          <p:nvPr/>
        </p:nvSpPr>
        <p:spPr>
          <a:xfrm>
            <a:off x="533400" y="6578600"/>
            <a:ext cx="45720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87B397D3-A90C-4650-A302-B8E899B6C505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4</a:t>
            </a:r>
          </a:p>
        </p:txBody>
      </p:sp>
      <p:cxnSp>
        <p:nvCxnSpPr>
          <p:cNvPr id="28" name="Прямая соединительная линия 27">
            <a:extLst>
              <a:ext uri="{FF2B5EF4-FFF2-40B4-BE49-F238E27FC236}">
                <a16:creationId xmlns:a16="http://schemas.microsoft.com/office/drawing/2014/main" id="{B364FA34-FDA3-A171-2854-F4E9C94935F3}"/>
              </a:ext>
            </a:extLst>
          </p:cNvPr>
          <p:cNvCxnSpPr/>
          <p:nvPr/>
        </p:nvCxnSpPr>
        <p:spPr>
          <a:xfrm>
            <a:off x="1739900" y="4064000"/>
            <a:ext cx="266700" cy="4191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Овал 26">
            <a:extLst>
              <a:ext uri="{FF2B5EF4-FFF2-40B4-BE49-F238E27FC236}">
                <a16:creationId xmlns:a16="http://schemas.microsoft.com/office/drawing/2014/main" id="{5E2ED7F1-9E3D-F4EB-0D46-6FB440162EC0}"/>
              </a:ext>
            </a:extLst>
          </p:cNvPr>
          <p:cNvSpPr/>
          <p:nvPr/>
        </p:nvSpPr>
        <p:spPr>
          <a:xfrm>
            <a:off x="1708150" y="40322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>
            <a:extLst>
              <a:ext uri="{FF2B5EF4-FFF2-40B4-BE49-F238E27FC236}">
                <a16:creationId xmlns:a16="http://schemas.microsoft.com/office/drawing/2014/main" id="{5742A5C6-32B5-9DF4-4424-A431A582AD17}"/>
              </a:ext>
            </a:extLst>
          </p:cNvPr>
          <p:cNvSpPr/>
          <p:nvPr/>
        </p:nvSpPr>
        <p:spPr>
          <a:xfrm>
            <a:off x="1917700" y="43942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31" name="Прямая соединительная линия 30">
            <a:extLst>
              <a:ext uri="{FF2B5EF4-FFF2-40B4-BE49-F238E27FC236}">
                <a16:creationId xmlns:a16="http://schemas.microsoft.com/office/drawing/2014/main" id="{A27411AC-B101-5C4F-8F40-42CB66BA998B}"/>
              </a:ext>
            </a:extLst>
          </p:cNvPr>
          <p:cNvCxnSpPr/>
          <p:nvPr/>
        </p:nvCxnSpPr>
        <p:spPr>
          <a:xfrm flipH="1">
            <a:off x="1460500" y="4051300"/>
            <a:ext cx="50800" cy="4064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0" name="Овал 29">
            <a:extLst>
              <a:ext uri="{FF2B5EF4-FFF2-40B4-BE49-F238E27FC236}">
                <a16:creationId xmlns:a16="http://schemas.microsoft.com/office/drawing/2014/main" id="{604D44A0-52DC-D27B-5E5F-A7D8C4A57A41}"/>
              </a:ext>
            </a:extLst>
          </p:cNvPr>
          <p:cNvSpPr/>
          <p:nvPr/>
        </p:nvSpPr>
        <p:spPr>
          <a:xfrm>
            <a:off x="1479550" y="40195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Овал 31">
            <a:extLst>
              <a:ext uri="{FF2B5EF4-FFF2-40B4-BE49-F238E27FC236}">
                <a16:creationId xmlns:a16="http://schemas.microsoft.com/office/drawing/2014/main" id="{454F415A-32B9-AD66-A1AE-8BF3781CB3F4}"/>
              </a:ext>
            </a:extLst>
          </p:cNvPr>
          <p:cNvSpPr/>
          <p:nvPr/>
        </p:nvSpPr>
        <p:spPr>
          <a:xfrm>
            <a:off x="1371600" y="43688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5</a:t>
            </a:r>
          </a:p>
        </p:txBody>
      </p:sp>
      <p:cxnSp>
        <p:nvCxnSpPr>
          <p:cNvPr id="34" name="Прямая соединительная линия 33">
            <a:extLst>
              <a:ext uri="{FF2B5EF4-FFF2-40B4-BE49-F238E27FC236}">
                <a16:creationId xmlns:a16="http://schemas.microsoft.com/office/drawing/2014/main" id="{04C38D0B-9E7F-6D6E-F6EE-A147A7F1D6AD}"/>
              </a:ext>
            </a:extLst>
          </p:cNvPr>
          <p:cNvCxnSpPr/>
          <p:nvPr/>
        </p:nvCxnSpPr>
        <p:spPr>
          <a:xfrm flipH="1">
            <a:off x="1206500" y="3898900"/>
            <a:ext cx="2159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3" name="Овал 32">
            <a:extLst>
              <a:ext uri="{FF2B5EF4-FFF2-40B4-BE49-F238E27FC236}">
                <a16:creationId xmlns:a16="http://schemas.microsoft.com/office/drawing/2014/main" id="{B9DB6B75-452D-832A-9033-71145602F85E}"/>
              </a:ext>
            </a:extLst>
          </p:cNvPr>
          <p:cNvSpPr/>
          <p:nvPr/>
        </p:nvSpPr>
        <p:spPr>
          <a:xfrm>
            <a:off x="1390650" y="3867150"/>
            <a:ext cx="63500" cy="63500"/>
          </a:xfrm>
          <a:prstGeom prst="ellipse">
            <a:avLst/>
          </a:prstGeom>
          <a:solidFill>
            <a:srgbClr val="03256C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Овал 34">
            <a:extLst>
              <a:ext uri="{FF2B5EF4-FFF2-40B4-BE49-F238E27FC236}">
                <a16:creationId xmlns:a16="http://schemas.microsoft.com/office/drawing/2014/main" id="{EED41283-8880-9472-2A1E-E6290A4F03A9}"/>
              </a:ext>
            </a:extLst>
          </p:cNvPr>
          <p:cNvSpPr/>
          <p:nvPr/>
        </p:nvSpPr>
        <p:spPr>
          <a:xfrm>
            <a:off x="1117600" y="4038600"/>
            <a:ext cx="190500" cy="1905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03256C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37" name="Прямая соединительная линия 36">
            <a:extLst>
              <a:ext uri="{FF2B5EF4-FFF2-40B4-BE49-F238E27FC236}">
                <a16:creationId xmlns:a16="http://schemas.microsoft.com/office/drawing/2014/main" id="{4D6F3199-E34D-84B3-A5DA-346DFB456467}"/>
              </a:ext>
            </a:extLst>
          </p:cNvPr>
          <p:cNvCxnSpPr/>
          <p:nvPr/>
        </p:nvCxnSpPr>
        <p:spPr>
          <a:xfrm>
            <a:off x="4648200" y="3454400"/>
            <a:ext cx="482600" cy="342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6" name="Овал 35">
            <a:extLst>
              <a:ext uri="{FF2B5EF4-FFF2-40B4-BE49-F238E27FC236}">
                <a16:creationId xmlns:a16="http://schemas.microsoft.com/office/drawing/2014/main" id="{48CAD79B-FF30-9476-A672-74506EEAD8FC}"/>
              </a:ext>
            </a:extLst>
          </p:cNvPr>
          <p:cNvSpPr/>
          <p:nvPr/>
        </p:nvSpPr>
        <p:spPr>
          <a:xfrm>
            <a:off x="4616450" y="3422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8" name="Овал 37">
            <a:extLst>
              <a:ext uri="{FF2B5EF4-FFF2-40B4-BE49-F238E27FC236}">
                <a16:creationId xmlns:a16="http://schemas.microsoft.com/office/drawing/2014/main" id="{BDA1604B-FD6B-BC5D-08AC-1F57775D247D}"/>
              </a:ext>
            </a:extLst>
          </p:cNvPr>
          <p:cNvSpPr/>
          <p:nvPr/>
        </p:nvSpPr>
        <p:spPr>
          <a:xfrm>
            <a:off x="5041900" y="3708400"/>
            <a:ext cx="177800" cy="1778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40" name="Прямая соединительная линия 39">
            <a:extLst>
              <a:ext uri="{FF2B5EF4-FFF2-40B4-BE49-F238E27FC236}">
                <a16:creationId xmlns:a16="http://schemas.microsoft.com/office/drawing/2014/main" id="{10A2CEF1-1990-78EB-1E53-CDCE5B53EA94}"/>
              </a:ext>
            </a:extLst>
          </p:cNvPr>
          <p:cNvCxnSpPr/>
          <p:nvPr/>
        </p:nvCxnSpPr>
        <p:spPr>
          <a:xfrm flipV="1">
            <a:off x="2768600" y="3022600"/>
            <a:ext cx="419100" cy="1778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9" name="Овал 38">
            <a:extLst>
              <a:ext uri="{FF2B5EF4-FFF2-40B4-BE49-F238E27FC236}">
                <a16:creationId xmlns:a16="http://schemas.microsoft.com/office/drawing/2014/main" id="{21857AB8-B88A-FF7B-29FA-5DD0D4CE0123}"/>
              </a:ext>
            </a:extLst>
          </p:cNvPr>
          <p:cNvSpPr/>
          <p:nvPr/>
        </p:nvSpPr>
        <p:spPr>
          <a:xfrm>
            <a:off x="2736850" y="3168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1" name="Овал 40">
            <a:extLst>
              <a:ext uri="{FF2B5EF4-FFF2-40B4-BE49-F238E27FC236}">
                <a16:creationId xmlns:a16="http://schemas.microsoft.com/office/drawing/2014/main" id="{F87B1D6C-E0B7-A635-3E62-71B9F4CE1C75}"/>
              </a:ext>
            </a:extLst>
          </p:cNvPr>
          <p:cNvSpPr/>
          <p:nvPr/>
        </p:nvSpPr>
        <p:spPr>
          <a:xfrm>
            <a:off x="3098800" y="2933700"/>
            <a:ext cx="177800" cy="1778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4</a:t>
            </a: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:a16="http://schemas.microsoft.com/office/drawing/2014/main" id="{5EF03D31-EAC1-FB97-D684-1DF37A885CD4}"/>
              </a:ext>
            </a:extLst>
          </p:cNvPr>
          <p:cNvCxnSpPr/>
          <p:nvPr/>
        </p:nvCxnSpPr>
        <p:spPr>
          <a:xfrm>
            <a:off x="4419600" y="3708400"/>
            <a:ext cx="457200" cy="5207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2" name="Овал 41">
            <a:extLst>
              <a:ext uri="{FF2B5EF4-FFF2-40B4-BE49-F238E27FC236}">
                <a16:creationId xmlns:a16="http://schemas.microsoft.com/office/drawing/2014/main" id="{939C1972-FAC0-DF90-1A65-8C0CA730EC05}"/>
              </a:ext>
            </a:extLst>
          </p:cNvPr>
          <p:cNvSpPr/>
          <p:nvPr/>
        </p:nvSpPr>
        <p:spPr>
          <a:xfrm>
            <a:off x="4387850" y="36766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4" name="Овал 43">
            <a:extLst>
              <a:ext uri="{FF2B5EF4-FFF2-40B4-BE49-F238E27FC236}">
                <a16:creationId xmlns:a16="http://schemas.microsoft.com/office/drawing/2014/main" id="{064B0B84-BADE-CF8E-B66F-A60690112581}"/>
              </a:ext>
            </a:extLst>
          </p:cNvPr>
          <p:cNvSpPr/>
          <p:nvPr/>
        </p:nvSpPr>
        <p:spPr>
          <a:xfrm>
            <a:off x="4787900" y="4140200"/>
            <a:ext cx="177800" cy="1778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46" name="Прямая соединительная линия 45">
            <a:extLst>
              <a:ext uri="{FF2B5EF4-FFF2-40B4-BE49-F238E27FC236}">
                <a16:creationId xmlns:a16="http://schemas.microsoft.com/office/drawing/2014/main" id="{1ED9875B-EB6B-74C8-C825-B65C2A8F3459}"/>
              </a:ext>
            </a:extLst>
          </p:cNvPr>
          <p:cNvCxnSpPr>
            <a:stCxn id="45" idx="7"/>
          </p:cNvCxnSpPr>
          <p:nvPr/>
        </p:nvCxnSpPr>
        <p:spPr>
          <a:xfrm flipH="1" flipV="1">
            <a:off x="1574800" y="2895600"/>
            <a:ext cx="234849" cy="356376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5" name="Овал 44">
            <a:extLst>
              <a:ext uri="{FF2B5EF4-FFF2-40B4-BE49-F238E27FC236}">
                <a16:creationId xmlns:a16="http://schemas.microsoft.com/office/drawing/2014/main" id="{BE32B4ED-D5D9-3827-95EF-0EFD109D0D2F}"/>
              </a:ext>
            </a:extLst>
          </p:cNvPr>
          <p:cNvSpPr/>
          <p:nvPr/>
        </p:nvSpPr>
        <p:spPr>
          <a:xfrm>
            <a:off x="1755448" y="3242677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" name="Овал 57">
            <a:extLst>
              <a:ext uri="{FF2B5EF4-FFF2-40B4-BE49-F238E27FC236}">
                <a16:creationId xmlns:a16="http://schemas.microsoft.com/office/drawing/2014/main" id="{969E5CF4-6970-DF5D-8F72-7B352B214857}"/>
              </a:ext>
            </a:extLst>
          </p:cNvPr>
          <p:cNvSpPr/>
          <p:nvPr/>
        </p:nvSpPr>
        <p:spPr>
          <a:xfrm>
            <a:off x="1485900" y="2806700"/>
            <a:ext cx="177800" cy="1778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60" name="Прямая соединительная линия 59">
            <a:extLst>
              <a:ext uri="{FF2B5EF4-FFF2-40B4-BE49-F238E27FC236}">
                <a16:creationId xmlns:a16="http://schemas.microsoft.com/office/drawing/2014/main" id="{80059F6A-F02A-B36C-3BF9-96515B4BEA18}"/>
              </a:ext>
            </a:extLst>
          </p:cNvPr>
          <p:cNvCxnSpPr/>
          <p:nvPr/>
        </p:nvCxnSpPr>
        <p:spPr>
          <a:xfrm flipV="1">
            <a:off x="2032000" y="2870200"/>
            <a:ext cx="304800" cy="2286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9" name="Овал 58">
            <a:extLst>
              <a:ext uri="{FF2B5EF4-FFF2-40B4-BE49-F238E27FC236}">
                <a16:creationId xmlns:a16="http://schemas.microsoft.com/office/drawing/2014/main" id="{20E66E9C-6C89-795D-7F12-B1B84F12E13D}"/>
              </a:ext>
            </a:extLst>
          </p:cNvPr>
          <p:cNvSpPr/>
          <p:nvPr/>
        </p:nvSpPr>
        <p:spPr>
          <a:xfrm>
            <a:off x="2000250" y="30670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64" name="Овал 63">
            <a:extLst>
              <a:ext uri="{FF2B5EF4-FFF2-40B4-BE49-F238E27FC236}">
                <a16:creationId xmlns:a16="http://schemas.microsoft.com/office/drawing/2014/main" id="{8913D674-027E-479B-3466-513DC1CDF441}"/>
              </a:ext>
            </a:extLst>
          </p:cNvPr>
          <p:cNvSpPr/>
          <p:nvPr/>
        </p:nvSpPr>
        <p:spPr>
          <a:xfrm>
            <a:off x="2247900" y="2781300"/>
            <a:ext cx="177800" cy="1778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202" name="Прямая соединительная линия 201">
            <a:extLst>
              <a:ext uri="{FF2B5EF4-FFF2-40B4-BE49-F238E27FC236}">
                <a16:creationId xmlns:a16="http://schemas.microsoft.com/office/drawing/2014/main" id="{8D8DC26F-342A-DE74-BA55-65E8B6828024}"/>
              </a:ext>
            </a:extLst>
          </p:cNvPr>
          <p:cNvCxnSpPr/>
          <p:nvPr/>
        </p:nvCxnSpPr>
        <p:spPr>
          <a:xfrm>
            <a:off x="1511300" y="4191000"/>
            <a:ext cx="177800" cy="469900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1" name="Овал 200">
            <a:extLst>
              <a:ext uri="{FF2B5EF4-FFF2-40B4-BE49-F238E27FC236}">
                <a16:creationId xmlns:a16="http://schemas.microsoft.com/office/drawing/2014/main" id="{C79F4B3C-7FAD-3512-D7CE-AA400BADAACD}"/>
              </a:ext>
            </a:extLst>
          </p:cNvPr>
          <p:cNvSpPr/>
          <p:nvPr/>
        </p:nvSpPr>
        <p:spPr>
          <a:xfrm>
            <a:off x="1479550" y="4159250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4" name="Овал 203">
            <a:extLst>
              <a:ext uri="{FF2B5EF4-FFF2-40B4-BE49-F238E27FC236}">
                <a16:creationId xmlns:a16="http://schemas.microsoft.com/office/drawing/2014/main" id="{4B2E248D-DD0F-AF47-A729-D0C5B6251128}"/>
              </a:ext>
            </a:extLst>
          </p:cNvPr>
          <p:cNvSpPr/>
          <p:nvPr/>
        </p:nvSpPr>
        <p:spPr>
          <a:xfrm>
            <a:off x="1600200" y="4572000"/>
            <a:ext cx="177800" cy="1778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3</a:t>
            </a:r>
          </a:p>
        </p:txBody>
      </p:sp>
      <p:cxnSp>
        <p:nvCxnSpPr>
          <p:cNvPr id="206" name="Прямая соединительная линия 205">
            <a:extLst>
              <a:ext uri="{FF2B5EF4-FFF2-40B4-BE49-F238E27FC236}">
                <a16:creationId xmlns:a16="http://schemas.microsoft.com/office/drawing/2014/main" id="{2F0C3555-9869-91B9-D7A4-684ADAE16518}"/>
              </a:ext>
            </a:extLst>
          </p:cNvPr>
          <p:cNvCxnSpPr>
            <a:stCxn id="205" idx="1"/>
            <a:endCxn id="207" idx="5"/>
          </p:cNvCxnSpPr>
          <p:nvPr/>
        </p:nvCxnSpPr>
        <p:spPr>
          <a:xfrm flipH="1" flipV="1">
            <a:off x="1370962" y="3060062"/>
            <a:ext cx="222886" cy="204194"/>
          </a:xfrm>
          <a:prstGeom prst="line">
            <a:avLst/>
          </a:prstGeom>
          <a:ln w="8890" cap="flat" cmpd="sng" algn="ctr">
            <a:solidFill>
              <a:srgbClr val="4C79B7">
                <a:alpha val="7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0000" dir="5400000" rotWithShape="0">
                    <a:srgbClr val="000000">
                      <a:alpha val="38000"/>
                    </a:srgbClr>
                  </a:outerShdw>
                </a:effectLst>
              </a14:hiddenEffects>
            </a:ext>
          </a:ex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05" name="Овал 204">
            <a:extLst>
              <a:ext uri="{FF2B5EF4-FFF2-40B4-BE49-F238E27FC236}">
                <a16:creationId xmlns:a16="http://schemas.microsoft.com/office/drawing/2014/main" id="{8DBE8B4A-A8D0-0657-E539-3D4FDC1BDB2A}"/>
              </a:ext>
            </a:extLst>
          </p:cNvPr>
          <p:cNvSpPr/>
          <p:nvPr/>
        </p:nvSpPr>
        <p:spPr>
          <a:xfrm>
            <a:off x="1584549" y="3254957"/>
            <a:ext cx="63500" cy="63500"/>
          </a:xfrm>
          <a:prstGeom prst="ellipse">
            <a:avLst/>
          </a:prstGeom>
          <a:solidFill>
            <a:srgbClr val="0034FF"/>
          </a:solidFill>
          <a:ln w="8890">
            <a:solidFill>
              <a:srgbClr val="FFFFFF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7" name="Овал 206">
            <a:extLst>
              <a:ext uri="{FF2B5EF4-FFF2-40B4-BE49-F238E27FC236}">
                <a16:creationId xmlns:a16="http://schemas.microsoft.com/office/drawing/2014/main" id="{03C159F5-21AC-6EFD-E98F-D18A57F89776}"/>
              </a:ext>
            </a:extLst>
          </p:cNvPr>
          <p:cNvSpPr/>
          <p:nvPr/>
        </p:nvSpPr>
        <p:spPr>
          <a:xfrm>
            <a:off x="1219200" y="2908300"/>
            <a:ext cx="177800" cy="177800"/>
          </a:xfrm>
          <a:prstGeom prst="ellipse">
            <a:avLst/>
          </a:prstGeom>
          <a:solidFill>
            <a:srgbClr val="FFFFFF">
              <a:alpha val="94000"/>
            </a:srgbClr>
          </a:solidFill>
          <a:ln w="9525" cap="flat" cmpd="sng" algn="ctr">
            <a:solidFill>
              <a:srgbClr val="4C79B7">
                <a:alpha val="95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ru-RU" sz="700" b="1">
                <a:solidFill>
                  <a:srgbClr val="03256C"/>
                </a:solidFill>
                <a:latin typeface="Roboto Condensed" panose="02000000000000000000" pitchFamily="2" charset="0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353985748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90B4B8BF-290C-6A18-46AE-1820B6923F2D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BD6D6DA0-5457-CE84-97C3-56B513EB4DE5}"/>
              </a:ext>
            </a:extLst>
          </p:cNvPr>
          <p:cNvPicPr>
            <a:picLocks/>
          </p:cNvPicPr>
          <p:nvPr/>
        </p:nvPicPr>
        <p:blipFill>
          <a:blip r:embed="rId2"/>
          <a:stretch>
            <a:fillRect/>
          </a:stretch>
        </p:blipFill>
        <p:spPr>
          <a:xfrm>
            <a:off x="10236200" y="330200"/>
            <a:ext cx="1422400" cy="635000"/>
          </a:xfrm>
          <a:prstGeom prst="rect">
            <a:avLst/>
          </a:prstGeom>
        </p:spPr>
      </p:pic>
      <p:sp>
        <p:nvSpPr>
          <p:cNvPr id="7" name="Прямоугольник 6" hidden="1">
            <a:extLst>
              <a:ext uri="{FF2B5EF4-FFF2-40B4-BE49-F238E27FC236}">
                <a16:creationId xmlns:a16="http://schemas.microsoft.com/office/drawing/2014/main" id="{A8806C91-53C6-BC6F-FE43-4DFF26E5FDF3}"/>
              </a:ext>
            </a:extLst>
          </p:cNvPr>
          <p:cNvSpPr/>
          <p:nvPr/>
        </p:nvSpPr>
        <p:spPr>
          <a:xfrm>
            <a:off x="533400" y="1346200"/>
            <a:ext cx="1905000" cy="50800"/>
          </a:xfrm>
          <a:prstGeom prst="rect">
            <a:avLst/>
          </a:prstGeom>
          <a:solidFill>
            <a:srgbClr val="0034FF"/>
          </a:solidFill>
          <a:ln w="9525" cap="flat" cmpd="sng" algn="ctr">
            <a:noFill/>
            <a:prstDash val="soli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accent1">
                    <a:shade val="95000"/>
                    <a:satMod val="105000"/>
                  </a:schemeClr>
                </a:solidFill>
                <a:prstDash val="soli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рямоугольник: скругленные углы 10">
            <a:extLst>
              <a:ext uri="{FF2B5EF4-FFF2-40B4-BE49-F238E27FC236}">
                <a16:creationId xmlns:a16="http://schemas.microsoft.com/office/drawing/2014/main" id="{45AE3529-2920-E364-51DE-F2E3C60DA9EE}"/>
              </a:ext>
            </a:extLst>
          </p:cNvPr>
          <p:cNvSpPr/>
          <p:nvPr/>
        </p:nvSpPr>
        <p:spPr>
          <a:xfrm>
            <a:off x="533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4" name="Прямоугольник: скругленные углы 13">
            <a:extLst>
              <a:ext uri="{FF2B5EF4-FFF2-40B4-BE49-F238E27FC236}">
                <a16:creationId xmlns:a16="http://schemas.microsoft.com/office/drawing/2014/main" id="{D2A5E807-5E10-35D9-E5C5-D2B1E58F551E}"/>
              </a:ext>
            </a:extLst>
          </p:cNvPr>
          <p:cNvSpPr/>
          <p:nvPr/>
        </p:nvSpPr>
        <p:spPr>
          <a:xfrm>
            <a:off x="4089400" y="3175000"/>
            <a:ext cx="3429000" cy="18542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: скругленные углы 17">
            <a:extLst>
              <a:ext uri="{FF2B5EF4-FFF2-40B4-BE49-F238E27FC236}">
                <a16:creationId xmlns:a16="http://schemas.microsoft.com/office/drawing/2014/main" id="{786525F2-E21C-C3AF-B41F-D90D7B6AEEBB}"/>
              </a:ext>
            </a:extLst>
          </p:cNvPr>
          <p:cNvSpPr/>
          <p:nvPr/>
        </p:nvSpPr>
        <p:spPr>
          <a:xfrm>
            <a:off x="533400" y="5486400"/>
            <a:ext cx="6985000" cy="508000"/>
          </a:xfrm>
          <a:prstGeom prst="roundRect">
            <a:avLst/>
          </a:prstGeom>
          <a:solidFill>
            <a:srgbClr val="F7F7F7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Прямоугольник: скругленные углы 19">
            <a:extLst>
              <a:ext uri="{FF2B5EF4-FFF2-40B4-BE49-F238E27FC236}">
                <a16:creationId xmlns:a16="http://schemas.microsoft.com/office/drawing/2014/main" id="{B72146CC-943A-06B7-1447-EA13D7892463}"/>
              </a:ext>
            </a:extLst>
          </p:cNvPr>
          <p:cNvSpPr/>
          <p:nvPr/>
        </p:nvSpPr>
        <p:spPr>
          <a:xfrm>
            <a:off x="80264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Прямоугольник: скругленные углы 22">
            <a:extLst>
              <a:ext uri="{FF2B5EF4-FFF2-40B4-BE49-F238E27FC236}">
                <a16:creationId xmlns:a16="http://schemas.microsoft.com/office/drawing/2014/main" id="{91BBBD5D-529B-BCCB-BED5-3F01FB6022AB}"/>
              </a:ext>
            </a:extLst>
          </p:cNvPr>
          <p:cNvSpPr/>
          <p:nvPr/>
        </p:nvSpPr>
        <p:spPr>
          <a:xfrm>
            <a:off x="9880600" y="16764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Прямоугольник: скругленные углы 25">
            <a:extLst>
              <a:ext uri="{FF2B5EF4-FFF2-40B4-BE49-F238E27FC236}">
                <a16:creationId xmlns:a16="http://schemas.microsoft.com/office/drawing/2014/main" id="{EFABCDEB-B450-315E-22FD-BFD53942A0C9}"/>
              </a:ext>
            </a:extLst>
          </p:cNvPr>
          <p:cNvSpPr/>
          <p:nvPr/>
        </p:nvSpPr>
        <p:spPr>
          <a:xfrm>
            <a:off x="80264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05253547-FA85-48A9-3D95-A88364F7CE3B}"/>
              </a:ext>
            </a:extLst>
          </p:cNvPr>
          <p:cNvSpPr/>
          <p:nvPr/>
        </p:nvSpPr>
        <p:spPr>
          <a:xfrm>
            <a:off x="9880600" y="2921000"/>
            <a:ext cx="1600200" cy="1041400"/>
          </a:xfrm>
          <a:prstGeom prst="roundRect">
            <a:avLst/>
          </a:prstGeom>
          <a:solidFill>
            <a:srgbClr val="FFFFFF"/>
          </a:solidFill>
          <a:ln w="8255" cap="flat" cmpd="sng" algn="ctr">
            <a:solidFill>
              <a:srgbClr val="E0E0E0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2" name="Прямоугольник: скругленные углы 31">
            <a:extLst>
              <a:ext uri="{FF2B5EF4-FFF2-40B4-BE49-F238E27FC236}">
                <a16:creationId xmlns:a16="http://schemas.microsoft.com/office/drawing/2014/main" id="{9159C12D-F005-E647-568B-A2781AB458F9}"/>
              </a:ext>
            </a:extLst>
          </p:cNvPr>
          <p:cNvSpPr/>
          <p:nvPr/>
        </p:nvSpPr>
        <p:spPr>
          <a:xfrm>
            <a:off x="8026400" y="4343400"/>
            <a:ext cx="3454400" cy="1422400"/>
          </a:xfrm>
          <a:prstGeom prst="roundRect">
            <a:avLst/>
          </a:prstGeom>
          <a:solidFill>
            <a:srgbClr val="03256C"/>
          </a:solidFill>
          <a:ln w="8255" cap="flat" cmpd="sng" algn="ctr">
            <a:solidFill>
              <a:srgbClr val="03256C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Прямоугольник 34">
            <a:extLst>
              <a:ext uri="{FF2B5EF4-FFF2-40B4-BE49-F238E27FC236}">
                <a16:creationId xmlns:a16="http://schemas.microsoft.com/office/drawing/2014/main" id="{3BF035BF-32C4-9B25-E656-5C7F72233190}"/>
              </a:ext>
            </a:extLst>
          </p:cNvPr>
          <p:cNvSpPr/>
          <p:nvPr/>
        </p:nvSpPr>
        <p:spPr>
          <a:xfrm>
            <a:off x="8280400" y="5334000"/>
            <a:ext cx="2667000" cy="101600"/>
          </a:xfrm>
          <a:prstGeom prst="rect">
            <a:avLst/>
          </a:prstGeom>
          <a:solidFill>
            <a:srgbClr val="849CCB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015B9341-301F-D88E-808B-E097D465B829}"/>
              </a:ext>
            </a:extLst>
          </p:cNvPr>
          <p:cNvSpPr/>
          <p:nvPr/>
        </p:nvSpPr>
        <p:spPr>
          <a:xfrm>
            <a:off x="8280400" y="5334000"/>
            <a:ext cx="538734" cy="101600"/>
          </a:xfrm>
          <a:prstGeom prst="rect">
            <a:avLst/>
          </a:prstGeom>
          <a:solidFill>
            <a:srgbClr val="FFFFFF"/>
          </a:solidFill>
          <a:ln w="9525" cap="flat" cmpd="sng" algn="ctr">
            <a:noFill/>
            <a:prstDash val="soli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Прямоугольник 36">
            <a:extLst>
              <a:ext uri="{FF2B5EF4-FFF2-40B4-BE49-F238E27FC236}">
                <a16:creationId xmlns:a16="http://schemas.microsoft.com/office/drawing/2014/main" id="{35C9E8FB-A09A-FF4C-F886-9A8D25295E77}"/>
              </a:ext>
            </a:extLst>
          </p:cNvPr>
          <p:cNvSpPr/>
          <p:nvPr/>
        </p:nvSpPr>
        <p:spPr>
          <a:xfrm>
            <a:off x="533400" y="6477000"/>
            <a:ext cx="11125200" cy="6350"/>
          </a:xfrm>
          <a:prstGeom prst="rect">
            <a:avLst/>
          </a:prstGeom>
          <a:ln>
            <a:solidFill>
              <a:srgbClr val="E0E0E0"/>
            </a:solidFill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8383CC08-D2D8-FCD8-741D-ED7AFCDB9C7C}"/>
              </a:ext>
            </a:extLst>
          </p:cNvPr>
          <p:cNvSpPr txBox="1"/>
          <p:nvPr/>
        </p:nvSpPr>
        <p:spPr>
          <a:xfrm>
            <a:off x="8890000" y="6578600"/>
            <a:ext cx="2768600" cy="123111"/>
          </a:xfrm>
          <a:prstGeom prst="rect">
            <a:avLst/>
          </a:prstGeom>
          <a:noFill/>
        </p:spPr>
        <p:txBody>
          <a:bodyPr vert="horz" wrap="square" lIns="0" tIns="0" rIns="0" bIns="0" rtlCol="0">
            <a:spAutoFit/>
          </a:bodyPr>
          <a:lstStyle/>
          <a:p>
            <a:pPr algn="r"/>
            <a:r>
              <a:rPr lang="ru-RU" sz="800">
                <a:solidFill>
                  <a:srgbClr val="686F78"/>
                </a:solidFill>
                <a:latin typeface="Roboto" panose="02000000000000000000" pitchFamily="2" charset="0"/>
              </a:rPr>
              <a:t>5</a:t>
            </a:r>
          </a:p>
        </p:txBody>
      </p:sp>
      <p:sp>
        <p:nvSpPr>
          <p:cNvPr id="4" name="MassDescriptionBox">
            <a:extLst>
              <a:ext uri="{FF2B5EF4-FFF2-40B4-BE49-F238E27FC236}">
                <a16:creationId xmlns:a16="http://schemas.microsoft.com/office/drawing/2014/main" id="{29012A22-25B9-51E8-CB92-40A6C55DEAA3}"/>
              </a:ext>
            </a:extLst>
          </p:cNvPr>
          <p:cNvSpPr/>
          <p:nvPr/>
        </p:nvSpPr>
        <p:spPr>
          <a:xfrm>
            <a:off x="533400" y="2133600"/>
            <a:ext cx="7416800" cy="736600"/>
          </a:xfrm>
          <a:prstGeom prst="roundRect">
            <a:avLst/>
          </a:prstGeom>
          <a:solidFill>
            <a:srgbClr val="F6FAFF">
              <a:alpha val="98000"/>
            </a:srgbClr>
          </a:solidFill>
          <a:ln w="8255" cap="flat" cmpd="sng" algn="ctr">
            <a:solidFill>
              <a:srgbClr val="BCD4F2">
                <a:alpha val="33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MassRegistryPanel">
            <a:extLst>
              <a:ext uri="{FF2B5EF4-FFF2-40B4-BE49-F238E27FC236}">
                <a16:creationId xmlns:a16="http://schemas.microsoft.com/office/drawing/2014/main" id="{5D14C6C2-DC4C-3AE8-D0A1-C1ED8227B625}"/>
              </a:ext>
            </a:extLst>
          </p:cNvPr>
          <p:cNvSpPr/>
          <p:nvPr/>
        </p:nvSpPr>
        <p:spPr>
          <a:xfrm>
            <a:off x="533400" y="6045200"/>
            <a:ext cx="10947400" cy="317500"/>
          </a:xfrm>
          <a:prstGeom prst="roundRect">
            <a:avLst/>
          </a:prstGeom>
          <a:solidFill>
            <a:srgbClr val="F6FAFF">
              <a:alpha val="94000"/>
            </a:srgbClr>
          </a:solidFill>
          <a:ln w="8255" cap="flat" cmpd="sng" algn="ctr">
            <a:solidFill>
              <a:srgbClr val="BCD4F2">
                <a:alpha val="28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a14:hiddenEffects>
            </a:ext>
          </a:ex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D11FD76-13F4-0942-7401-5E22D558C54B}"/>
              </a:ext>
            </a:extLst>
          </p:cNvPr>
          <p:cNvSpPr txBox="1"/>
          <p:nvPr/>
        </p:nvSpPr>
        <p:spPr>
          <a:xfrm>
            <a:off x="533400" y="381000"/>
            <a:ext cx="8382000" cy="15388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000" b="1">
                <a:solidFill>
                  <a:srgbClr val="0034FF"/>
                </a:solidFill>
                <a:latin typeface="Roboto Condensed" panose="02000000000000000000" pitchFamily="2" charset="0"/>
              </a:rPr>
              <a:t>ОЦК В ЖКХ · ЛУЧШИЕ ПРАКТИКИ · РЕЗУЛЬТАТЫ ОПРОСА ПРЕДПРИЯТИЙ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DDDCB59-2804-99AC-A59E-F8D3D5CC0CED}"/>
              </a:ext>
            </a:extLst>
          </p:cNvPr>
          <p:cNvSpPr txBox="1"/>
          <p:nvPr/>
        </p:nvSpPr>
        <p:spPr>
          <a:xfrm>
            <a:off x="533400" y="924816"/>
            <a:ext cx="3810000" cy="156966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20" b="1">
                <a:solidFill>
                  <a:srgbClr val="03256C"/>
                </a:solidFill>
                <a:latin typeface="Roboto Condensed" panose="02000000000000000000" pitchFamily="2" charset="0"/>
              </a:rPr>
              <a:t>№3-2025 Лучшая практика (ЛП)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8365540-04AC-521A-4ADE-58F65E6A0DA2}"/>
              </a:ext>
            </a:extLst>
          </p:cNvPr>
          <p:cNvSpPr txBox="1"/>
          <p:nvPr/>
        </p:nvSpPr>
        <p:spPr>
          <a:xfrm>
            <a:off x="1066800" y="2308346"/>
            <a:ext cx="1219200" cy="158505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30" b="1">
                <a:solidFill>
                  <a:srgbClr val="03256C"/>
                </a:solidFill>
                <a:latin typeface="Roboto Condensed" panose="02000000000000000000" pitchFamily="2" charset="0"/>
              </a:rPr>
              <a:t>Описание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483EF93-3368-66BA-63F0-ECCE1A77FE19}"/>
              </a:ext>
            </a:extLst>
          </p:cNvPr>
          <p:cNvSpPr txBox="1"/>
          <p:nvPr/>
        </p:nvSpPr>
        <p:spPr>
          <a:xfrm>
            <a:off x="533400" y="1295399"/>
            <a:ext cx="7493000" cy="637097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1380" b="1">
                <a:solidFill>
                  <a:srgbClr val="03256C"/>
                </a:solidFill>
                <a:latin typeface="Roboto Condensed" panose="02000000000000000000" pitchFamily="2" charset="0"/>
              </a:rPr>
              <a:t>Оптимизация процесса аттестации сотрудников предприятий, деятельности производства пара и горячей воды (тепловой энергии), без отрыва от производства в области промышленной безопасности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C33DC64-2F22-260E-CE40-EAC2F250E191}"/>
              </a:ext>
            </a:extLst>
          </p:cNvPr>
          <p:cNvSpPr txBox="1"/>
          <p:nvPr/>
        </p:nvSpPr>
        <p:spPr>
          <a:xfrm>
            <a:off x="1066800" y="2514600"/>
            <a:ext cx="66040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20">
                <a:solidFill>
                  <a:srgbClr val="1A1F29"/>
                </a:solidFill>
                <a:latin typeface="Roboto" panose="02000000000000000000" pitchFamily="2" charset="0"/>
              </a:rPr>
              <a:t>Практика нацелена на оптимизацию обязательной аттестации руководителей и специалистов предприятий теплоэнергетики в области промышленной безопасности.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9152AC0-F175-15A4-0045-EFA4AF203532}"/>
              </a:ext>
            </a:extLst>
          </p:cNvPr>
          <p:cNvSpPr txBox="1"/>
          <p:nvPr/>
        </p:nvSpPr>
        <p:spPr>
          <a:xfrm>
            <a:off x="1066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Проблематика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9EA1E1A-62EC-64B5-1173-E61081EFA915}"/>
              </a:ext>
            </a:extLst>
          </p:cNvPr>
          <p:cNvSpPr txBox="1"/>
          <p:nvPr/>
        </p:nvSpPr>
        <p:spPr>
          <a:xfrm>
            <a:off x="812800" y="3860800"/>
            <a:ext cx="2946400" cy="9144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80">
                <a:solidFill>
                  <a:srgbClr val="1A1F29"/>
                </a:solidFill>
                <a:latin typeface="Roboto" panose="02000000000000000000" pitchFamily="2" charset="0"/>
              </a:rPr>
              <a:t>До внедрения: необходимость оплаты государственной пошлины за аттестацию и, что более критично, длительное отсутствие сотрудников на рабочих местах из-за необходимости выезда в Ростехнадзор для прохождения процедуры.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3572495-C694-F79F-03F7-E699D43C2A79}"/>
              </a:ext>
            </a:extLst>
          </p:cNvPr>
          <p:cNvSpPr txBox="1"/>
          <p:nvPr/>
        </p:nvSpPr>
        <p:spPr>
          <a:xfrm>
            <a:off x="4622800" y="3383620"/>
            <a:ext cx="2667000" cy="19236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250" b="1">
                <a:solidFill>
                  <a:srgbClr val="03256C"/>
                </a:solidFill>
                <a:latin typeface="Roboto Condensed" panose="02000000000000000000" pitchFamily="2" charset="0"/>
              </a:rPr>
              <a:t>Решение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53BFF00-45EB-D8D9-DCF8-13D4E3E4D3C1}"/>
              </a:ext>
            </a:extLst>
          </p:cNvPr>
          <p:cNvSpPr txBox="1"/>
          <p:nvPr/>
        </p:nvSpPr>
        <p:spPr>
          <a:xfrm>
            <a:off x="4368800" y="3940972"/>
            <a:ext cx="2946400" cy="754053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80">
                <a:solidFill>
                  <a:srgbClr val="1A1F29"/>
                </a:solidFill>
                <a:latin typeface="Roboto" panose="02000000000000000000" pitchFamily="2" charset="0"/>
              </a:rPr>
              <a:t>Типовое решение: в создании собственной аттестационной комиссии непосредственно на территории предприятия, оснащении специализированного помещения и регистрации кабинета через единый портал тестирования.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F77B44B-E6C0-F067-4D98-E7CF78CE2342}"/>
              </a:ext>
            </a:extLst>
          </p:cNvPr>
          <p:cNvSpPr txBox="1"/>
          <p:nvPr/>
        </p:nvSpPr>
        <p:spPr>
          <a:xfrm>
            <a:off x="1066800" y="5200295"/>
            <a:ext cx="1143000" cy="17851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160" b="1">
                <a:solidFill>
                  <a:srgbClr val="495E8B"/>
                </a:solidFill>
                <a:latin typeface="Roboto Condensed" panose="02000000000000000000" pitchFamily="2" charset="0"/>
              </a:rPr>
              <a:t>ОКВЭД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B098EEE-F620-273C-2F13-5718B97399F7}"/>
              </a:ext>
            </a:extLst>
          </p:cNvPr>
          <p:cNvSpPr txBox="1"/>
          <p:nvPr/>
        </p:nvSpPr>
        <p:spPr>
          <a:xfrm>
            <a:off x="711200" y="5681925"/>
            <a:ext cx="6629400" cy="14234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5">
                <a:solidFill>
                  <a:srgbClr val="1A1F29"/>
                </a:solidFill>
                <a:latin typeface="Roboto" panose="02000000000000000000" pitchFamily="2" charset="0"/>
              </a:rPr>
              <a:t>35.30.14; 36.00; 37.00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CBC27CC-0AF0-414A-71BB-1138F86635EB}"/>
              </a:ext>
            </a:extLst>
          </p:cNvPr>
          <p:cNvSpPr txBox="1"/>
          <p:nvPr/>
        </p:nvSpPr>
        <p:spPr>
          <a:xfrm>
            <a:off x="82042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1052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1D54801-36E8-F40C-543F-A6E401162268}"/>
              </a:ext>
            </a:extLst>
          </p:cNvPr>
          <p:cNvSpPr txBox="1"/>
          <p:nvPr/>
        </p:nvSpPr>
        <p:spPr>
          <a:xfrm>
            <a:off x="8204200" y="2284123"/>
            <a:ext cx="1244600" cy="283154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предприятий в выборке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2C58B6F-AE66-1EEA-7061-8E43FB92FD98}"/>
              </a:ext>
            </a:extLst>
          </p:cNvPr>
          <p:cNvSpPr txBox="1"/>
          <p:nvPr/>
        </p:nvSpPr>
        <p:spPr>
          <a:xfrm>
            <a:off x="10058400" y="18288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1E8E5A"/>
                </a:solidFill>
                <a:latin typeface="Roboto Condensed" panose="02000000000000000000" pitchFamily="2" charset="0"/>
              </a:rPr>
              <a:t>213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0C30335-04CB-6A5F-4F49-CBDFAB6D8BC4}"/>
              </a:ext>
            </a:extLst>
          </p:cNvPr>
          <p:cNvSpPr txBox="1"/>
          <p:nvPr/>
        </p:nvSpPr>
        <p:spPr>
          <a:xfrm>
            <a:off x="10058400" y="23041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используют практику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D2A28058-09B3-4BCF-1597-45E0368C9852}"/>
              </a:ext>
            </a:extLst>
          </p:cNvPr>
          <p:cNvSpPr txBox="1"/>
          <p:nvPr/>
        </p:nvSpPr>
        <p:spPr>
          <a:xfrm>
            <a:off x="82042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3256C"/>
                </a:solidFill>
                <a:latin typeface="Roboto Condensed" panose="02000000000000000000" pitchFamily="2" charset="0"/>
              </a:rPr>
              <a:t>52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9811D872-7E2A-77CF-03A8-4D44DF783298}"/>
              </a:ext>
            </a:extLst>
          </p:cNvPr>
          <p:cNvSpPr txBox="1"/>
          <p:nvPr/>
        </p:nvSpPr>
        <p:spPr>
          <a:xfrm>
            <a:off x="82042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регионов применения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BD5C0C0-94E2-2704-3C04-0297B75B5525}"/>
              </a:ext>
            </a:extLst>
          </p:cNvPr>
          <p:cNvSpPr txBox="1"/>
          <p:nvPr/>
        </p:nvSpPr>
        <p:spPr>
          <a:xfrm>
            <a:off x="10058400" y="3073400"/>
            <a:ext cx="1244600" cy="3429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150" b="1">
                <a:solidFill>
                  <a:srgbClr val="0034FF"/>
                </a:solidFill>
                <a:latin typeface="Roboto Condensed" panose="02000000000000000000" pitchFamily="2" charset="0"/>
              </a:rPr>
              <a:t>8,03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821CF4D8-5834-3A94-FD60-2E8A59321475}"/>
              </a:ext>
            </a:extLst>
          </p:cNvPr>
          <p:cNvSpPr txBox="1"/>
          <p:nvPr/>
        </p:nvSpPr>
        <p:spPr>
          <a:xfrm>
            <a:off x="10058400" y="3548710"/>
            <a:ext cx="1244600" cy="14157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920">
                <a:solidFill>
                  <a:srgbClr val="686F78"/>
                </a:solidFill>
                <a:latin typeface="Roboto" panose="02000000000000000000" pitchFamily="2" charset="0"/>
              </a:rPr>
              <a:t>средний балл 5-10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B0C7CBC-A3B9-5E48-D90D-178E9929C989}"/>
              </a:ext>
            </a:extLst>
          </p:cNvPr>
          <p:cNvSpPr txBox="1"/>
          <p:nvPr/>
        </p:nvSpPr>
        <p:spPr>
          <a:xfrm>
            <a:off x="8280400" y="4610555"/>
            <a:ext cx="1460500" cy="430887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2800" b="1">
                <a:solidFill>
                  <a:srgbClr val="FFFFFF"/>
                </a:solidFill>
                <a:latin typeface="Roboto Condensed" panose="02000000000000000000" pitchFamily="2" charset="0"/>
              </a:rPr>
              <a:t>20,2%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01B5EC31-3C47-E3E4-9E00-1268224F7515}"/>
              </a:ext>
            </a:extLst>
          </p:cNvPr>
          <p:cNvSpPr txBox="1"/>
          <p:nvPr/>
        </p:nvSpPr>
        <p:spPr>
          <a:xfrm>
            <a:off x="9829800" y="4648200"/>
            <a:ext cx="1422400" cy="4826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1050">
                <a:solidFill>
                  <a:srgbClr val="FFFFFF"/>
                </a:solidFill>
                <a:latin typeface="Roboto" panose="02000000000000000000" pitchFamily="2" charset="0"/>
              </a:rPr>
              <a:t>участников отметили использование практики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07433293-2942-9877-7694-01AAC00907CB}"/>
              </a:ext>
            </a:extLst>
          </p:cNvPr>
          <p:cNvSpPr txBox="1"/>
          <p:nvPr/>
        </p:nvSpPr>
        <p:spPr>
          <a:xfrm>
            <a:off x="533400" y="6586700"/>
            <a:ext cx="4572000" cy="110800"/>
          </a:xfrm>
          <a:prstGeom prst="rect">
            <a:avLst/>
          </a:prstGeom>
          <a:noFill/>
        </p:spPr>
        <p:txBody>
          <a:bodyPr vert="horz" wrap="square" lIns="0" tIns="0" rIns="0" bIns="0" rtlCol="0" anchor="ctr">
            <a:noAutofit/>
          </a:bodyPr>
          <a:lstStyle/>
          <a:p>
            <a:r>
              <a:rPr lang="ru-RU" sz="720">
                <a:solidFill>
                  <a:srgbClr val="686F78"/>
                </a:solidFill>
                <a:latin typeface="Roboto" panose="02000000000000000000" pitchFamily="2" charset="0"/>
              </a:rPr>
              <a:t>ОЦК в ЖКХ · лучшие практики · значения рассчитаны по данным анкетирования</a:t>
            </a:r>
          </a:p>
        </p:txBody>
      </p:sp>
      <p:sp>
        <p:nvSpPr>
          <p:cNvPr id="51" name="MassRegistryLabel">
            <a:extLst>
              <a:ext uri="{FF2B5EF4-FFF2-40B4-BE49-F238E27FC236}">
                <a16:creationId xmlns:a16="http://schemas.microsoft.com/office/drawing/2014/main" id="{5CBDF4BC-C0BD-AE02-EF5D-57D295A634CE}"/>
              </a:ext>
            </a:extLst>
          </p:cNvPr>
          <p:cNvSpPr txBox="1"/>
          <p:nvPr/>
        </p:nvSpPr>
        <p:spPr>
          <a:xfrm>
            <a:off x="736600" y="6134100"/>
            <a:ext cx="5334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Реестр</a:t>
            </a:r>
          </a:p>
        </p:txBody>
      </p:sp>
      <p:sp>
        <p:nvSpPr>
          <p:cNvPr id="55" name="MassRegistryCode">
            <a:extLst>
              <a:ext uri="{FF2B5EF4-FFF2-40B4-BE49-F238E27FC236}">
                <a16:creationId xmlns:a16="http://schemas.microsoft.com/office/drawing/2014/main" id="{4841D34C-2A3B-FF19-0794-07D7D2454AC7}"/>
              </a:ext>
            </a:extLst>
          </p:cNvPr>
          <p:cNvSpPr txBox="1"/>
          <p:nvPr/>
        </p:nvSpPr>
        <p:spPr>
          <a:xfrm>
            <a:off x="1422400" y="6121400"/>
            <a:ext cx="990600" cy="553998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780" b="1">
                <a:solidFill>
                  <a:srgbClr val="03256C"/>
                </a:solidFill>
                <a:latin typeface="Roboto Condensed" panose="02000000000000000000" pitchFamily="2" charset="0"/>
              </a:rPr>
              <a:t>03-ЛП-03-25</a:t>
            </a:r>
          </a:p>
        </p:txBody>
      </p:sp>
      <p:sp>
        <p:nvSpPr>
          <p:cNvPr id="57" name="MassRegistryTitle">
            <a:extLst>
              <a:ext uri="{FF2B5EF4-FFF2-40B4-BE49-F238E27FC236}">
                <a16:creationId xmlns:a16="http://schemas.microsoft.com/office/drawing/2014/main" id="{2905C2FD-1254-7178-8B1A-806D78793CB0}"/>
              </a:ext>
            </a:extLst>
          </p:cNvPr>
          <p:cNvSpPr txBox="1"/>
          <p:nvPr/>
        </p:nvSpPr>
        <p:spPr>
          <a:xfrm>
            <a:off x="2540000" y="6134100"/>
            <a:ext cx="5334000" cy="1107996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510">
                <a:solidFill>
                  <a:srgbClr val="1A1F29"/>
                </a:solidFill>
                <a:latin typeface="Roboto" panose="02000000000000000000" pitchFamily="2" charset="0"/>
              </a:rPr>
              <a:t>Оптимизация процесса аттестации сотрудников предприятий, деятельности производства пара и горячей воды (тепловой энергии), без отрыва от производства в области промышленной безопасности</a:t>
            </a:r>
          </a:p>
        </p:txBody>
      </p:sp>
      <p:sp>
        <p:nvSpPr>
          <p:cNvPr id="52" name="MassStatusLabel">
            <a:extLst>
              <a:ext uri="{FF2B5EF4-FFF2-40B4-BE49-F238E27FC236}">
                <a16:creationId xmlns:a16="http://schemas.microsoft.com/office/drawing/2014/main" id="{60A7A3A3-76F2-F003-F25B-A46C36DC2E41}"/>
              </a:ext>
            </a:extLst>
          </p:cNvPr>
          <p:cNvSpPr txBox="1"/>
          <p:nvPr/>
        </p:nvSpPr>
        <p:spPr>
          <a:xfrm>
            <a:off x="8255000" y="6145278"/>
            <a:ext cx="457200" cy="104644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80" b="1">
                <a:solidFill>
                  <a:srgbClr val="686F78"/>
                </a:solidFill>
                <a:latin typeface="Roboto Condensed" panose="02000000000000000000" pitchFamily="2" charset="0"/>
              </a:rPr>
              <a:t>Статус</a:t>
            </a:r>
          </a:p>
        </p:txBody>
      </p:sp>
      <p:sp>
        <p:nvSpPr>
          <p:cNvPr id="53" name="MassStatusText">
            <a:extLst>
              <a:ext uri="{FF2B5EF4-FFF2-40B4-BE49-F238E27FC236}">
                <a16:creationId xmlns:a16="http://schemas.microsoft.com/office/drawing/2014/main" id="{5283FD2A-BCE9-1561-CDAE-E5CF1C687962}"/>
              </a:ext>
            </a:extLst>
          </p:cNvPr>
          <p:cNvSpPr txBox="1"/>
          <p:nvPr/>
        </p:nvSpPr>
        <p:spPr>
          <a:xfrm>
            <a:off x="8940800" y="6144314"/>
            <a:ext cx="2159000" cy="93872"/>
          </a:xfrm>
          <a:prstGeom prst="rect">
            <a:avLst/>
          </a:prstGeom>
          <a:noFill/>
        </p:spPr>
        <p:txBody>
          <a:bodyPr vert="horz" wrap="square" lIns="0" tIns="0" rIns="0" bIns="0" rtlCol="0" anchor="t">
            <a:noAutofit/>
          </a:bodyPr>
          <a:lstStyle/>
          <a:p>
            <a:r>
              <a:rPr lang="ru-RU" sz="610" b="1">
                <a:solidFill>
                  <a:srgbClr val="1E8E5A"/>
                </a:solidFill>
                <a:latin typeface="Roboto" panose="02000000000000000000" pitchFamily="2" charset="0"/>
              </a:rPr>
              <a:t>Опубликовано на Сайте: rostzkh.ru</a:t>
            </a:r>
          </a:p>
        </p:txBody>
      </p:sp>
      <p:pic>
        <p:nvPicPr>
          <p:cNvPr id="42" name="MassIconDescription">
            <a:extLst>
              <a:ext uri="{FF2B5EF4-FFF2-40B4-BE49-F238E27FC236}">
                <a16:creationId xmlns:a16="http://schemas.microsoft.com/office/drawing/2014/main" id="{E1E39868-8C1A-E020-AC62-3BAA3C444087}"/>
              </a:ext>
            </a:extLst>
          </p:cNvPr>
          <p:cNvPicPr>
            <a:picLocks/>
          </p:cNvPicPr>
          <p:nvPr/>
        </p:nvPicPr>
        <p:blipFill>
          <a:blip r:embed="rId3"/>
          <a:stretch>
            <a:fillRect/>
          </a:stretch>
        </p:blipFill>
        <p:spPr>
          <a:xfrm>
            <a:off x="736600" y="2324100"/>
            <a:ext cx="203200" cy="203200"/>
          </a:xfrm>
          <a:prstGeom prst="rect">
            <a:avLst/>
          </a:prstGeom>
        </p:spPr>
      </p:pic>
      <p:pic>
        <p:nvPicPr>
          <p:cNvPr id="45" name="MassIconProblem">
            <a:extLst>
              <a:ext uri="{FF2B5EF4-FFF2-40B4-BE49-F238E27FC236}">
                <a16:creationId xmlns:a16="http://schemas.microsoft.com/office/drawing/2014/main" id="{71F10B93-7C99-CF6F-2556-774659FDD2FE}"/>
              </a:ext>
            </a:extLst>
          </p:cNvPr>
          <p:cNvPicPr>
            <a:picLocks/>
          </p:cNvPicPr>
          <p:nvPr/>
        </p:nvPicPr>
        <p:blipFill>
          <a:blip r:embed="rId4"/>
          <a:stretch>
            <a:fillRect/>
          </a:stretch>
        </p:blipFill>
        <p:spPr>
          <a:xfrm>
            <a:off x="711200" y="3390900"/>
            <a:ext cx="228600" cy="228600"/>
          </a:xfrm>
          <a:prstGeom prst="rect">
            <a:avLst/>
          </a:prstGeom>
        </p:spPr>
      </p:pic>
      <p:pic>
        <p:nvPicPr>
          <p:cNvPr id="47" name="MassIconSolution">
            <a:extLst>
              <a:ext uri="{FF2B5EF4-FFF2-40B4-BE49-F238E27FC236}">
                <a16:creationId xmlns:a16="http://schemas.microsoft.com/office/drawing/2014/main" id="{06DB1CC0-A8B6-6901-7358-4DCAD1E06C62}"/>
              </a:ext>
            </a:extLst>
          </p:cNvPr>
          <p:cNvPicPr>
            <a:picLocks/>
          </p:cNvPicPr>
          <p:nvPr/>
        </p:nvPicPr>
        <p:blipFill>
          <a:blip r:embed="rId5"/>
          <a:stretch>
            <a:fillRect/>
          </a:stretch>
        </p:blipFill>
        <p:spPr>
          <a:xfrm>
            <a:off x="4267200" y="3390900"/>
            <a:ext cx="228600" cy="228600"/>
          </a:xfrm>
          <a:prstGeom prst="rect">
            <a:avLst/>
          </a:prstGeom>
        </p:spPr>
      </p:pic>
      <p:pic>
        <p:nvPicPr>
          <p:cNvPr id="49" name="MassIconOkved">
            <a:extLst>
              <a:ext uri="{FF2B5EF4-FFF2-40B4-BE49-F238E27FC236}">
                <a16:creationId xmlns:a16="http://schemas.microsoft.com/office/drawing/2014/main" id="{719AFAFB-F7CF-BE91-7B71-1FEF87C61F01}"/>
              </a:ext>
            </a:extLst>
          </p:cNvPr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200" y="5219700"/>
            <a:ext cx="215900" cy="21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32101705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Стандартная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294</TotalTime>
  <Words>9604</Words>
  <Application>Microsoft Office PowerPoint</Application>
  <PresentationFormat>Широкоэкранный</PresentationFormat>
  <Paragraphs>2186</Paragraphs>
  <Slides>72</Slides>
  <Notes>34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7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72</vt:i4>
      </vt:variant>
    </vt:vector>
  </HeadingPairs>
  <TitlesOfParts>
    <vt:vector size="80" baseType="lpstr">
      <vt:lpstr>宋体</vt:lpstr>
      <vt:lpstr>Aptos</vt:lpstr>
      <vt:lpstr>Arial</vt:lpstr>
      <vt:lpstr>Calibri</vt:lpstr>
      <vt:lpstr>Lato Light</vt:lpstr>
      <vt:lpstr>Roboto</vt:lpstr>
      <vt:lpstr>Roboto Condensed</vt:lpstr>
      <vt:lpstr>Office Theme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subject/>
  <dc:creator>Svetlana</dc:creator>
  <cp:keywords/>
  <dc:description>generated using python-pptx</dc:description>
  <cp:lastModifiedBy>Владимир</cp:lastModifiedBy>
  <cp:revision>49</cp:revision>
  <dcterms:created xsi:type="dcterms:W3CDTF">2013-01-27T09:14:16Z</dcterms:created>
  <dcterms:modified xsi:type="dcterms:W3CDTF">2026-07-10T11:48:25Z</dcterms:modified>
  <cp:category/>
</cp:coreProperties>
</file>